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304" r:id="rId5"/>
    <p:sldId id="305" r:id="rId6"/>
    <p:sldId id="307" r:id="rId7"/>
    <p:sldId id="306" r:id="rId8"/>
    <p:sldId id="308" r:id="rId9"/>
    <p:sldId id="309" r:id="rId10"/>
    <p:sldId id="317" r:id="rId11"/>
    <p:sldId id="318" r:id="rId12"/>
    <p:sldId id="310" r:id="rId13"/>
    <p:sldId id="319" r:id="rId14"/>
    <p:sldId id="322" r:id="rId15"/>
    <p:sldId id="311" r:id="rId16"/>
    <p:sldId id="312" r:id="rId17"/>
    <p:sldId id="323" r:id="rId18"/>
    <p:sldId id="313" r:id="rId19"/>
    <p:sldId id="324" r:id="rId20"/>
    <p:sldId id="314" r:id="rId21"/>
    <p:sldId id="315" r:id="rId22"/>
    <p:sldId id="325" r:id="rId23"/>
    <p:sldId id="316" r:id="rId24"/>
    <p:sldId id="321" r:id="rId25"/>
    <p:sldId id="327" r:id="rId26"/>
    <p:sldId id="328" r:id="rId27"/>
    <p:sldId id="329" r:id="rId28"/>
    <p:sldId id="330" r:id="rId29"/>
    <p:sldId id="333" r:id="rId30"/>
    <p:sldId id="326" r:id="rId31"/>
    <p:sldId id="288" r:id="rId32"/>
    <p:sldId id="277" r:id="rId33"/>
    <p:sldId id="278" r:id="rId34"/>
    <p:sldId id="280" r:id="rId35"/>
    <p:sldId id="281" r:id="rId36"/>
    <p:sldId id="282" r:id="rId37"/>
    <p:sldId id="283" r:id="rId38"/>
    <p:sldId id="284" r:id="rId39"/>
    <p:sldId id="285" r:id="rId40"/>
    <p:sldId id="331" r:id="rId41"/>
    <p:sldId id="332" r:id="rId42"/>
    <p:sldId id="334" r:id="rId43"/>
    <p:sldId id="33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378"/>
    <a:srgbClr val="FF9800"/>
    <a:srgbClr val="FCF3E0"/>
    <a:srgbClr val="F5ECD7"/>
    <a:srgbClr val="718DB7"/>
    <a:srgbClr val="92A8C8"/>
    <a:srgbClr val="5577A9"/>
    <a:srgbClr val="FF5050"/>
    <a:srgbClr val="C7D3E6"/>
    <a:srgbClr val="77D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1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7/6/2020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airalgeriel.dz/"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2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2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2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28.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41.xml"/></Relationships>
</file>

<file path=ppt/slides/_rels/slide29.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4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4;p11"/>
          <p:cNvSpPr txBox="1">
            <a:spLocks noGrp="1"/>
          </p:cNvSpPr>
          <p:nvPr>
            <p:ph type="ctrTitle"/>
          </p:nvPr>
        </p:nvSpPr>
        <p:spPr>
          <a:xfrm>
            <a:off x="3432139" y="3155789"/>
            <a:ext cx="9333317" cy="1913707"/>
          </a:xfrm>
          <a:prstGeom prst="rect">
            <a:avLst/>
          </a:prstGeom>
        </p:spPr>
        <p:txBody>
          <a:bodyPr spcFirstLastPara="1" wrap="square" lIns="91425" tIns="91425" rIns="91425" bIns="91425" anchor="ctr" anchorCtr="0">
            <a:noAutofit/>
          </a:bodyPr>
          <a:lstStyle/>
          <a:p>
            <a:pPr lvl="0" algn="ctr"/>
            <a:r>
              <a:rPr lang="ar-SA" sz="5400" b="1" dirty="0">
                <a:solidFill>
                  <a:srgbClr val="3F5378"/>
                </a:solidFill>
                <a:latin typeface="Arial Black" panose="020B0A04020102020204" pitchFamily="34" charset="0"/>
                <a:cs typeface="PT Bold Heading" panose="02010400000000000000" pitchFamily="2" charset="-78"/>
              </a:rPr>
              <a:t>أعمال مكاتب وكالات السفريات</a:t>
            </a:r>
            <a:br>
              <a:rPr lang="ar-SA" sz="5400" b="1" dirty="0">
                <a:solidFill>
                  <a:srgbClr val="3F5378"/>
                </a:solidFill>
                <a:latin typeface="Arial Black" panose="020B0A04020102020204" pitchFamily="34" charset="0"/>
                <a:cs typeface="Al-Mateen" panose="02060803050605020204" pitchFamily="18" charset="-78"/>
              </a:rPr>
            </a:br>
            <a:br>
              <a:rPr lang="ar-SA" sz="5400" b="1" dirty="0">
                <a:solidFill>
                  <a:srgbClr val="3F5378"/>
                </a:solidFill>
                <a:latin typeface="Arial Black" panose="020B0A04020102020204" pitchFamily="34" charset="0"/>
                <a:cs typeface="Al-Mateen" panose="02060803050605020204" pitchFamily="18" charset="-78"/>
              </a:rPr>
            </a:br>
            <a:r>
              <a:rPr lang="ar-SA" sz="8000" b="1" dirty="0">
                <a:solidFill>
                  <a:srgbClr val="FF9800"/>
                </a:solidFill>
                <a:latin typeface="Arial Black" panose="020B0A04020102020204" pitchFamily="34" charset="0"/>
                <a:cs typeface="Al-Mateen" panose="02060803050605020204" pitchFamily="18" charset="-78"/>
              </a:rPr>
              <a:t>سفر 312</a:t>
            </a:r>
            <a:br>
              <a:rPr lang="ar-SA" sz="5400" b="1" dirty="0">
                <a:solidFill>
                  <a:srgbClr val="3F5378"/>
                </a:solidFill>
                <a:latin typeface="Arial Black" panose="020B0A04020102020204" pitchFamily="34" charset="0"/>
                <a:cs typeface="Al-Mateen" panose="02060803050605020204" pitchFamily="18" charset="-78"/>
              </a:rPr>
            </a:br>
            <a:endParaRPr sz="7200" b="1" dirty="0">
              <a:solidFill>
                <a:srgbClr val="FF9800"/>
              </a:solidFill>
              <a:latin typeface="Al-Mateen" panose="02060803050605020204" pitchFamily="18" charset="-78"/>
              <a:cs typeface="Al-Mateen" panose="02060803050605020204" pitchFamily="18" charset="-78"/>
            </a:endParaRPr>
          </a:p>
        </p:txBody>
      </p:sp>
      <p:pic>
        <p:nvPicPr>
          <p:cNvPr id="2" name="Picture 1">
            <a:extLst>
              <a:ext uri="{FF2B5EF4-FFF2-40B4-BE49-F238E27FC236}">
                <a16:creationId xmlns:a16="http://schemas.microsoft.com/office/drawing/2014/main" id="{0529F568-4BA2-445E-9581-361945352BEC}"/>
              </a:ext>
            </a:extLst>
          </p:cNvPr>
          <p:cNvPicPr>
            <a:picLocks noChangeAspect="1"/>
          </p:cNvPicPr>
          <p:nvPr/>
        </p:nvPicPr>
        <p:blipFill rotWithShape="1">
          <a:blip r:embed="rId2"/>
          <a:srcRect l="37924" t="28050" r="37948" b="14088"/>
          <a:stretch/>
        </p:blipFill>
        <p:spPr>
          <a:xfrm>
            <a:off x="207033" y="1444924"/>
            <a:ext cx="3955183" cy="5335438"/>
          </a:xfrm>
          <a:prstGeom prst="rect">
            <a:avLst/>
          </a:prstGeom>
          <a:ln>
            <a:solidFill>
              <a:schemeClr val="tx1"/>
            </a:solidFill>
          </a:ln>
        </p:spPr>
      </p:pic>
      <p:sp>
        <p:nvSpPr>
          <p:cNvPr id="4" name="Rectangle 3">
            <a:extLst>
              <a:ext uri="{FF2B5EF4-FFF2-40B4-BE49-F238E27FC236}">
                <a16:creationId xmlns:a16="http://schemas.microsoft.com/office/drawing/2014/main" id="{5C9EDA64-62B3-49CB-907D-D5D870846797}"/>
              </a:ext>
            </a:extLst>
          </p:cNvPr>
          <p:cNvSpPr/>
          <p:nvPr/>
        </p:nvSpPr>
        <p:spPr>
          <a:xfrm>
            <a:off x="6761650" y="5439086"/>
            <a:ext cx="2536272" cy="584775"/>
          </a:xfrm>
          <a:prstGeom prst="rect">
            <a:avLst/>
          </a:prstGeom>
          <a:solidFill>
            <a:srgbClr val="C00000"/>
          </a:solidFill>
        </p:spPr>
        <p:txBody>
          <a:bodyPr wrap="none" lIns="91440" tIns="45720" rIns="91440" bIns="45720">
            <a:spAutoFit/>
          </a:bodyPr>
          <a:lstStyle/>
          <a:p>
            <a:pPr algn="ctr"/>
            <a:r>
              <a:rPr lang="ar-SA" sz="32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الفصول من 3-6</a:t>
            </a:r>
            <a:endParaRPr lang="en-US" sz="32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endParaRPr>
          </a:p>
        </p:txBody>
      </p:sp>
      <p:sp>
        <p:nvSpPr>
          <p:cNvPr id="5" name="Rectangle 4">
            <a:extLst>
              <a:ext uri="{FF2B5EF4-FFF2-40B4-BE49-F238E27FC236}">
                <a16:creationId xmlns:a16="http://schemas.microsoft.com/office/drawing/2014/main" id="{01E8EEDB-1A32-45DC-A10A-01C07E459A90}"/>
              </a:ext>
            </a:extLst>
          </p:cNvPr>
          <p:cNvSpPr/>
          <p:nvPr/>
        </p:nvSpPr>
        <p:spPr>
          <a:xfrm>
            <a:off x="4866906" y="6023861"/>
            <a:ext cx="6325771" cy="769441"/>
          </a:xfrm>
          <a:prstGeom prst="rect">
            <a:avLst/>
          </a:prstGeom>
          <a:noFill/>
        </p:spPr>
        <p:txBody>
          <a:bodyPr wrap="none" lIns="91440" tIns="45720" rIns="91440" bIns="45720">
            <a:spAutoFit/>
          </a:bodyPr>
          <a:lstStyle/>
          <a:p>
            <a:pPr algn="ctr"/>
            <a:r>
              <a:rPr lang="ar-SA" sz="44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مقرر اختياري غير ملزم/ المسار التجاري</a:t>
            </a:r>
            <a:endParaRPr lang="en-US" sz="44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3933642" y="469367"/>
            <a:ext cx="7279725" cy="523220"/>
          </a:xfrm>
          <a:prstGeom prst="rect">
            <a:avLst/>
          </a:prstGeom>
        </p:spPr>
        <p:txBody>
          <a:bodyPr wrap="square">
            <a:spAutoFit/>
          </a:bodyPr>
          <a:lstStyle/>
          <a:p>
            <a:pPr algn="ctr"/>
            <a:r>
              <a:rPr lang="ar-SA" sz="2800" dirty="0">
                <a:ln w="9525">
                  <a:noFill/>
                  <a:prstDash val="solid"/>
                </a:ln>
                <a:solidFill>
                  <a:schemeClr val="bg1"/>
                </a:solidFill>
                <a:latin typeface="Arial Black" panose="020B0A04020102020204" pitchFamily="34" charset="0"/>
                <a:cs typeface="PT Bold Heading" panose="02010400000000000000" pitchFamily="2" charset="-78"/>
              </a:rPr>
              <a:t>معلومات دليل الرحلات لشركات الطيران </a:t>
            </a:r>
            <a:endParaRPr lang="en-US" sz="2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6" name="مستطيل مستدير الزوايا 5">
            <a:extLst>
              <a:ext uri="{FF2B5EF4-FFF2-40B4-BE49-F238E27FC236}">
                <a16:creationId xmlns:a16="http://schemas.microsoft.com/office/drawing/2014/main" id="{36A7A073-DF2D-4333-8646-84AED5652101}"/>
              </a:ext>
            </a:extLst>
          </p:cNvPr>
          <p:cNvSpPr/>
          <p:nvPr/>
        </p:nvSpPr>
        <p:spPr>
          <a:xfrm>
            <a:off x="5863088" y="1577130"/>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400" dirty="0">
                <a:solidFill>
                  <a:srgbClr val="3F5378"/>
                </a:solidFill>
              </a:rPr>
              <a:t>2. </a:t>
            </a:r>
            <a:r>
              <a:rPr lang="ar-SA" sz="2400" dirty="0">
                <a:solidFill>
                  <a:srgbClr val="3F5378"/>
                </a:solidFill>
                <a:cs typeface="PT Bold Heading" panose="02010400000000000000" pitchFamily="2" charset="-78"/>
              </a:rPr>
              <a:t>الرموز المشتركة للناقلات </a:t>
            </a:r>
          </a:p>
          <a:p>
            <a:pPr rtl="1"/>
            <a:r>
              <a:rPr lang="ar-SA" sz="2800" dirty="0">
                <a:solidFill>
                  <a:srgbClr val="3F5378"/>
                </a:solidFill>
                <a:cs typeface="PT Bold Heading" panose="02010400000000000000" pitchFamily="2" charset="-78"/>
              </a:rPr>
              <a:t> </a:t>
            </a:r>
            <a:r>
              <a:rPr lang="en-US" sz="2400" b="1" dirty="0">
                <a:solidFill>
                  <a:srgbClr val="3F5378"/>
                </a:solidFill>
                <a:cs typeface="PT Bold Heading" panose="02010400000000000000" pitchFamily="2" charset="-78"/>
              </a:rPr>
              <a:t>Airline Code Share Carriers</a:t>
            </a:r>
            <a:endParaRPr lang="ar-SA" sz="2800" b="1" dirty="0">
              <a:solidFill>
                <a:srgbClr val="3F5378"/>
              </a:solidFill>
              <a:cs typeface="PT Bold Heading" panose="02010400000000000000" pitchFamily="2" charset="-78"/>
            </a:endParaRPr>
          </a:p>
        </p:txBody>
      </p:sp>
      <p:graphicFrame>
        <p:nvGraphicFramePr>
          <p:cNvPr id="2" name="Table 4">
            <a:extLst>
              <a:ext uri="{FF2B5EF4-FFF2-40B4-BE49-F238E27FC236}">
                <a16:creationId xmlns:a16="http://schemas.microsoft.com/office/drawing/2014/main" id="{32099367-099F-4A20-BDB0-50BF78D8287B}"/>
              </a:ext>
            </a:extLst>
          </p:cNvPr>
          <p:cNvGraphicFramePr>
            <a:graphicFrameLocks noGrp="1"/>
          </p:cNvGraphicFramePr>
          <p:nvPr>
            <p:extLst>
              <p:ext uri="{D42A27DB-BD31-4B8C-83A1-F6EECF244321}">
                <p14:modId xmlns:p14="http://schemas.microsoft.com/office/powerpoint/2010/main" val="3863790352"/>
              </p:ext>
            </p:extLst>
          </p:nvPr>
        </p:nvGraphicFramePr>
        <p:xfrm>
          <a:off x="345056" y="2778181"/>
          <a:ext cx="11237766" cy="3230880"/>
        </p:xfrm>
        <a:graphic>
          <a:graphicData uri="http://schemas.openxmlformats.org/drawingml/2006/table">
            <a:tbl>
              <a:tblPr rtl="1" firstRow="1" bandRow="1">
                <a:tableStyleId>{69CF1AB2-1976-4502-BF36-3FF5EA218861}</a:tableStyleId>
              </a:tblPr>
              <a:tblGrid>
                <a:gridCol w="2205909">
                  <a:extLst>
                    <a:ext uri="{9D8B030D-6E8A-4147-A177-3AD203B41FA5}">
                      <a16:colId xmlns:a16="http://schemas.microsoft.com/office/drawing/2014/main" val="3691283543"/>
                    </a:ext>
                  </a:extLst>
                </a:gridCol>
                <a:gridCol w="9031857">
                  <a:extLst>
                    <a:ext uri="{9D8B030D-6E8A-4147-A177-3AD203B41FA5}">
                      <a16:colId xmlns:a16="http://schemas.microsoft.com/office/drawing/2014/main" val="2948923274"/>
                    </a:ext>
                  </a:extLst>
                </a:gridCol>
              </a:tblGrid>
              <a:tr h="370840">
                <a:tc>
                  <a:txBody>
                    <a:bodyPr/>
                    <a:lstStyle/>
                    <a:p>
                      <a:pPr algn="just" rtl="1"/>
                      <a:r>
                        <a:rPr lang="ar-SA" sz="4000" b="1" dirty="0">
                          <a:latin typeface="Sakkal Majalla" panose="02000000000000000000" pitchFamily="2" charset="-78"/>
                          <a:cs typeface="Sakkal Majalla" panose="02000000000000000000" pitchFamily="2" charset="-78"/>
                        </a:rPr>
                        <a:t>الرمز المحدد</a:t>
                      </a:r>
                      <a:endParaRPr lang="ar-SA" sz="4000" b="1" dirty="0">
                        <a:solidFill>
                          <a:schemeClr val="tx1"/>
                        </a:solidFill>
                        <a:latin typeface="Sakkal Majalla" panose="02000000000000000000" pitchFamily="2" charset="-78"/>
                        <a:cs typeface="Sakkal Majalla" panose="02000000000000000000" pitchFamily="2" charset="-78"/>
                      </a:endParaRPr>
                    </a:p>
                  </a:txBody>
                  <a:tcPr/>
                </a:tc>
                <a:tc>
                  <a:txBody>
                    <a:bodyPr/>
                    <a:lstStyle/>
                    <a:p>
                      <a:pPr algn="just" rtl="1"/>
                      <a:r>
                        <a:rPr lang="ar-SA" sz="4000" b="0" dirty="0">
                          <a:latin typeface="Sakkal Majalla" panose="02000000000000000000" pitchFamily="2" charset="-78"/>
                          <a:cs typeface="Sakkal Majalla" panose="02000000000000000000" pitchFamily="2" charset="-78"/>
                        </a:rPr>
                        <a:t>رمز خاص بشركة طيران محددة يستعمل في الحجز والتذكرة وغيرها.</a:t>
                      </a:r>
                      <a:endParaRPr lang="ar-SA" sz="4000" b="0" dirty="0">
                        <a:solidFill>
                          <a:schemeClr val="tx1"/>
                        </a:solidFill>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543545126"/>
                  </a:ext>
                </a:extLst>
              </a:tr>
              <a:tr h="298515">
                <a:tc>
                  <a:txBody>
                    <a:bodyPr/>
                    <a:lstStyle/>
                    <a:p>
                      <a:pPr algn="just" rtl="1"/>
                      <a:r>
                        <a:rPr lang="ar-SA" sz="4000" b="1" dirty="0">
                          <a:latin typeface="Sakkal Majalla" panose="02000000000000000000" pitchFamily="2" charset="-78"/>
                          <a:cs typeface="Sakkal Majalla" panose="02000000000000000000" pitchFamily="2" charset="-78"/>
                        </a:rPr>
                        <a:t>الرمز المشترك</a:t>
                      </a:r>
                    </a:p>
                  </a:txBody>
                  <a:tcPr/>
                </a:tc>
                <a:tc>
                  <a:txBody>
                    <a:bodyPr/>
                    <a:lstStyle/>
                    <a:p>
                      <a:pPr algn="just" rtl="1"/>
                      <a:r>
                        <a:rPr lang="ar-SA" sz="4000" b="0" dirty="0">
                          <a:latin typeface="Sakkal Majalla" panose="02000000000000000000" pitchFamily="2" charset="-78"/>
                          <a:cs typeface="Sakkal Majalla" panose="02000000000000000000" pitchFamily="2" charset="-78"/>
                        </a:rPr>
                        <a:t>رمز خاص بشركة طيران محددة ولكنها توافق على استخدامه على خط تابع لشركة طيران أخرى باستعمال بعض أرقام رحلاتها لتسهيل عملية البيع.</a:t>
                      </a:r>
                    </a:p>
                  </a:txBody>
                  <a:tcPr/>
                </a:tc>
                <a:extLst>
                  <a:ext uri="{0D108BD9-81ED-4DB2-BD59-A6C34878D82A}">
                    <a16:rowId xmlns:a16="http://schemas.microsoft.com/office/drawing/2014/main" val="3811208733"/>
                  </a:ext>
                </a:extLst>
              </a:tr>
            </a:tbl>
          </a:graphicData>
        </a:graphic>
      </p:graphicFrame>
      <p:sp>
        <p:nvSpPr>
          <p:cNvPr id="25" name="TextBox 24">
            <a:extLst>
              <a:ext uri="{FF2B5EF4-FFF2-40B4-BE49-F238E27FC236}">
                <a16:creationId xmlns:a16="http://schemas.microsoft.com/office/drawing/2014/main" id="{533173D5-D2BA-4339-A2EE-F614066037B5}"/>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17132345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id="{930C97ED-1EA4-4F48-AB8D-314B631154AC}"/>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4000" dirty="0">
              <a:solidFill>
                <a:schemeClr val="tx1"/>
              </a:solidFill>
              <a:highlight>
                <a:srgbClr val="FFFF00"/>
              </a:highlight>
              <a:latin typeface="Simplified Arabic" panose="02020603050405020304" pitchFamily="18" charset="-78"/>
              <a:cs typeface="PT Bold Heading" panose="02010400000000000000" pitchFamily="2" charset="-78"/>
            </a:endParaRPr>
          </a:p>
          <a:p>
            <a:pPr marL="896938" algn="r" defTabSz="914012" rtl="1">
              <a:spcBef>
                <a:spcPts val="600"/>
              </a:spcBef>
              <a:spcAft>
                <a:spcPts val="600"/>
              </a:spcAft>
              <a:defRPr/>
            </a:pPr>
            <a:endParaRPr lang="ar-SA" sz="2800" dirty="0">
              <a:solidFill>
                <a:schemeClr val="tx1"/>
              </a:solidFill>
              <a:latin typeface="Simplified Arabic" panose="02020603050405020304" pitchFamily="18" charset="-78"/>
              <a:cs typeface="Simplified Arabic" panose="02020603050405020304" pitchFamily="18" charset="-78"/>
            </a:endParaRPr>
          </a:p>
        </p:txBody>
      </p:sp>
      <p:sp>
        <p:nvSpPr>
          <p:cNvPr id="9" name="مستطيل مستدير الزوايا 13">
            <a:extLst>
              <a:ext uri="{FF2B5EF4-FFF2-40B4-BE49-F238E27FC236}">
                <a16:creationId xmlns:a16="http://schemas.microsoft.com/office/drawing/2014/main" id="{B87604EA-452A-4F2C-9B9F-407C12F7F056}"/>
              </a:ext>
            </a:extLst>
          </p:cNvPr>
          <p:cNvSpPr/>
          <p:nvPr/>
        </p:nvSpPr>
        <p:spPr>
          <a:xfrm>
            <a:off x="7806906" y="177021"/>
            <a:ext cx="4567974"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10" name="Shape 606">
            <a:extLst>
              <a:ext uri="{FF2B5EF4-FFF2-40B4-BE49-F238E27FC236}">
                <a16:creationId xmlns:a16="http://schemas.microsoft.com/office/drawing/2014/main" id="{26721DDC-BB4A-437F-8465-00EE5CB8E6D4}"/>
              </a:ext>
            </a:extLst>
          </p:cNvPr>
          <p:cNvGrpSpPr/>
          <p:nvPr/>
        </p:nvGrpSpPr>
        <p:grpSpPr>
          <a:xfrm>
            <a:off x="11255011" y="310551"/>
            <a:ext cx="737899" cy="780556"/>
            <a:chOff x="1923675" y="1633650"/>
            <a:chExt cx="436000" cy="435975"/>
          </a:xfrm>
        </p:grpSpPr>
        <p:sp>
          <p:nvSpPr>
            <p:cNvPr id="11" name="Shape 607">
              <a:extLst>
                <a:ext uri="{FF2B5EF4-FFF2-40B4-BE49-F238E27FC236}">
                  <a16:creationId xmlns:a16="http://schemas.microsoft.com/office/drawing/2014/main" id="{955CD3B8-2FFF-4CEA-8E9B-DDB8374B3E94}"/>
                </a:ext>
              </a:extLst>
            </p:cNvPr>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08">
              <a:extLst>
                <a:ext uri="{FF2B5EF4-FFF2-40B4-BE49-F238E27FC236}">
                  <a16:creationId xmlns:a16="http://schemas.microsoft.com/office/drawing/2014/main" id="{5B8152AC-6D25-491D-88C2-CE9EF626B8D6}"/>
                </a:ext>
              </a:extLst>
            </p:cNvPr>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09">
              <a:extLst>
                <a:ext uri="{FF2B5EF4-FFF2-40B4-BE49-F238E27FC236}">
                  <a16:creationId xmlns:a16="http://schemas.microsoft.com/office/drawing/2014/main" id="{AC56F717-EE9B-4537-B407-BB7E870FFBA1}"/>
                </a:ext>
              </a:extLst>
            </p:cNvPr>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10">
              <a:extLst>
                <a:ext uri="{FF2B5EF4-FFF2-40B4-BE49-F238E27FC236}">
                  <a16:creationId xmlns:a16="http://schemas.microsoft.com/office/drawing/2014/main" id="{182E7D04-40A9-4D90-9D73-07A8EB405820}"/>
                </a:ext>
              </a:extLst>
            </p:cNvPr>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11">
              <a:extLst>
                <a:ext uri="{FF2B5EF4-FFF2-40B4-BE49-F238E27FC236}">
                  <a16:creationId xmlns:a16="http://schemas.microsoft.com/office/drawing/2014/main" id="{B59DE6B3-E392-4D57-9480-A0F420B5700E}"/>
                </a:ext>
              </a:extLst>
            </p:cNvPr>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12">
              <a:extLst>
                <a:ext uri="{FF2B5EF4-FFF2-40B4-BE49-F238E27FC236}">
                  <a16:creationId xmlns:a16="http://schemas.microsoft.com/office/drawing/2014/main" id="{A13D022E-E2C5-426E-AD9D-015343F6E938}"/>
                </a:ext>
              </a:extLst>
            </p:cNvPr>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8" name="Rectangle 6"/>
          <p:cNvSpPr/>
          <p:nvPr/>
        </p:nvSpPr>
        <p:spPr>
          <a:xfrm>
            <a:off x="7444945" y="350746"/>
            <a:ext cx="4268121"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نشــــــاط</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pic>
        <p:nvPicPr>
          <p:cNvPr id="3" name="Picture 2">
            <a:extLst>
              <a:ext uri="{FF2B5EF4-FFF2-40B4-BE49-F238E27FC236}">
                <a16:creationId xmlns:a16="http://schemas.microsoft.com/office/drawing/2014/main" id="{44D00C92-D438-4322-8249-A910C5319D4B}"/>
              </a:ext>
            </a:extLst>
          </p:cNvPr>
          <p:cNvPicPr>
            <a:picLocks noChangeAspect="1"/>
          </p:cNvPicPr>
          <p:nvPr/>
        </p:nvPicPr>
        <p:blipFill rotWithShape="1">
          <a:blip r:embed="rId3"/>
          <a:srcRect l="34670" t="40126" r="26486" b="17860"/>
          <a:stretch/>
        </p:blipFill>
        <p:spPr>
          <a:xfrm>
            <a:off x="1440612" y="2426382"/>
            <a:ext cx="4870604" cy="2963173"/>
          </a:xfrm>
          <a:prstGeom prst="rect">
            <a:avLst/>
          </a:prstGeom>
        </p:spPr>
      </p:pic>
      <p:sp>
        <p:nvSpPr>
          <p:cNvPr id="14" name="TextBox 13">
            <a:extLst>
              <a:ext uri="{FF2B5EF4-FFF2-40B4-BE49-F238E27FC236}">
                <a16:creationId xmlns:a16="http://schemas.microsoft.com/office/drawing/2014/main" id="{9DFC8221-BC52-4BFC-B89B-95030B6A1FF0}"/>
              </a:ext>
            </a:extLst>
          </p:cNvPr>
          <p:cNvSpPr txBox="1"/>
          <p:nvPr/>
        </p:nvSpPr>
        <p:spPr>
          <a:xfrm>
            <a:off x="7317500" y="1530418"/>
            <a:ext cx="4466183" cy="5940088"/>
          </a:xfrm>
          <a:prstGeom prst="rect">
            <a:avLst/>
          </a:prstGeom>
          <a:noFill/>
        </p:spPr>
        <p:txBody>
          <a:bodyPr wrap="square" rtlCol="1">
            <a:spAutoFit/>
          </a:bodyPr>
          <a:lstStyle/>
          <a:p>
            <a:pPr marL="0" lvl="1" algn="just" rtl="1"/>
            <a:r>
              <a:rPr lang="ar-SA" sz="2400" dirty="0"/>
              <a:t>1. </a:t>
            </a:r>
            <a:r>
              <a:rPr lang="ar-BH" sz="2800" b="1" dirty="0">
                <a:latin typeface="Sakkal Majalla" panose="02000000000000000000" pitchFamily="2" charset="-78"/>
                <a:cs typeface="Sakkal Majalla" panose="02000000000000000000" pitchFamily="2" charset="-78"/>
              </a:rPr>
              <a:t>ال</a:t>
            </a:r>
            <a:r>
              <a:rPr lang="ar-SA" sz="2800" b="1" dirty="0">
                <a:latin typeface="Sakkal Majalla" panose="02000000000000000000" pitchFamily="2" charset="-78"/>
                <a:cs typeface="Sakkal Majalla" panose="02000000000000000000" pitchFamily="2" charset="-78"/>
              </a:rPr>
              <a:t>أر</a:t>
            </a:r>
            <a:r>
              <a:rPr lang="ar-BH" sz="2800" b="1" dirty="0">
                <a:latin typeface="Sakkal Majalla" panose="02000000000000000000" pitchFamily="2" charset="-78"/>
                <a:cs typeface="Sakkal Majalla" panose="02000000000000000000" pitchFamily="2" charset="-78"/>
              </a:rPr>
              <a:t>قام الآتية </a:t>
            </a:r>
            <a:r>
              <a:rPr lang="ar-SA" sz="2800" b="1" dirty="0">
                <a:latin typeface="Sakkal Majalla" panose="02000000000000000000" pitchFamily="2" charset="-78"/>
                <a:cs typeface="Sakkal Majalla" panose="02000000000000000000" pitchFamily="2" charset="-78"/>
              </a:rPr>
              <a:t>6008-6005</a:t>
            </a:r>
            <a:r>
              <a:rPr lang="ar-BH" sz="2800" b="1" dirty="0">
                <a:latin typeface="Sakkal Majalla" panose="02000000000000000000" pitchFamily="2" charset="-78"/>
                <a:cs typeface="Sakkal Majalla" panose="02000000000000000000" pitchFamily="2" charset="-78"/>
              </a:rPr>
              <a:t> تشترك مع </a:t>
            </a:r>
            <a:r>
              <a:rPr lang="en-US" sz="2800" b="1" dirty="0">
                <a:latin typeface="Sakkal Majalla" panose="02000000000000000000" pitchFamily="2" charset="-78"/>
                <a:cs typeface="Sakkal Majalla" panose="02000000000000000000" pitchFamily="2" charset="-78"/>
              </a:rPr>
              <a:t>  AA  </a:t>
            </a:r>
            <a:r>
              <a:rPr lang="ar-SA" sz="2800" b="1" dirty="0">
                <a:latin typeface="Sakkal Majalla" panose="02000000000000000000" pitchFamily="2" charset="-78"/>
                <a:cs typeface="Sakkal Majalla" panose="02000000000000000000" pitchFamily="2" charset="-78"/>
              </a:rPr>
              <a:t> </a:t>
            </a:r>
            <a:r>
              <a:rPr lang="ar-BH" sz="2800" b="1" dirty="0">
                <a:latin typeface="Sakkal Majalla" panose="02000000000000000000" pitchFamily="2" charset="-78"/>
                <a:cs typeface="Sakkal Majalla" panose="02000000000000000000" pitchFamily="2" charset="-78"/>
              </a:rPr>
              <a:t>لتكوين رحلة مشتركة بين ناقلتين</a:t>
            </a:r>
            <a:r>
              <a:rPr lang="ar-SA" sz="2800" b="1" dirty="0">
                <a:latin typeface="Sakkal Majalla" panose="02000000000000000000" pitchFamily="2" charset="-78"/>
                <a:cs typeface="Sakkal Majalla" panose="02000000000000000000" pitchFamily="2" charset="-78"/>
              </a:rPr>
              <a:t> هما:</a:t>
            </a:r>
            <a:endParaRPr lang="ar-BH" sz="2800" b="1" dirty="0">
              <a:latin typeface="Sakkal Majalla" panose="02000000000000000000" pitchFamily="2" charset="-78"/>
              <a:cs typeface="Sakkal Majalla" panose="02000000000000000000" pitchFamily="2" charset="-78"/>
            </a:endParaRPr>
          </a:p>
          <a:p>
            <a:pPr algn="just" rtl="1"/>
            <a:r>
              <a:rPr lang="ar-BH" sz="2800" b="1" dirty="0">
                <a:latin typeface="Sakkal Majalla" panose="02000000000000000000" pitchFamily="2" charset="-78"/>
                <a:cs typeface="Sakkal Majalla" panose="02000000000000000000" pitchFamily="2" charset="-78"/>
              </a:rPr>
              <a:t>..................................................</a:t>
            </a:r>
            <a:endParaRPr lang="ar-SA" sz="2800" b="1" dirty="0">
              <a:latin typeface="Sakkal Majalla" panose="02000000000000000000" pitchFamily="2" charset="-78"/>
              <a:cs typeface="Sakkal Majalla" panose="02000000000000000000" pitchFamily="2" charset="-78"/>
            </a:endParaRPr>
          </a:p>
          <a:p>
            <a:pPr algn="just" rtl="1"/>
            <a:endParaRPr lang="en-US" sz="2800" b="1" dirty="0">
              <a:latin typeface="Sakkal Majalla" panose="02000000000000000000" pitchFamily="2" charset="-78"/>
              <a:cs typeface="Sakkal Majalla" panose="02000000000000000000" pitchFamily="2" charset="-78"/>
            </a:endParaRPr>
          </a:p>
          <a:p>
            <a:pPr algn="just" rtl="1"/>
            <a:r>
              <a:rPr lang="ar-SA" sz="2800" b="1" dirty="0">
                <a:latin typeface="Sakkal Majalla" panose="02000000000000000000" pitchFamily="2" charset="-78"/>
                <a:cs typeface="Sakkal Majalla" panose="02000000000000000000" pitchFamily="2" charset="-78"/>
              </a:rPr>
              <a:t>2. أكتب رمز الرحلة السابقة باختيار رقم من 6008-6005 :</a:t>
            </a:r>
            <a:endParaRPr lang="ar-BH" sz="2800" b="1" dirty="0">
              <a:latin typeface="Sakkal Majalla" panose="02000000000000000000" pitchFamily="2" charset="-78"/>
              <a:cs typeface="Sakkal Majalla" panose="02000000000000000000" pitchFamily="2" charset="-78"/>
            </a:endParaRPr>
          </a:p>
          <a:p>
            <a:pPr algn="just" rtl="1"/>
            <a:r>
              <a:rPr lang="ar-BH" sz="2800" b="1" dirty="0">
                <a:latin typeface="Sakkal Majalla" panose="02000000000000000000" pitchFamily="2" charset="-78"/>
                <a:cs typeface="Sakkal Majalla" panose="02000000000000000000" pitchFamily="2" charset="-78"/>
              </a:rPr>
              <a:t>..................................................</a:t>
            </a:r>
            <a:endParaRPr lang="ar-SA" sz="2800" b="1" dirty="0">
              <a:latin typeface="Sakkal Majalla" panose="02000000000000000000" pitchFamily="2" charset="-78"/>
              <a:cs typeface="Sakkal Majalla" panose="02000000000000000000" pitchFamily="2" charset="-78"/>
            </a:endParaRPr>
          </a:p>
          <a:p>
            <a:pPr algn="just" rtl="1"/>
            <a:endParaRPr lang="ar-SA" sz="2800" b="1" dirty="0">
              <a:latin typeface="Sakkal Majalla" panose="02000000000000000000" pitchFamily="2" charset="-78"/>
              <a:cs typeface="Sakkal Majalla" panose="02000000000000000000" pitchFamily="2" charset="-78"/>
            </a:endParaRPr>
          </a:p>
          <a:p>
            <a:pPr algn="just" rtl="1"/>
            <a:r>
              <a:rPr lang="ar-SA" sz="2800" b="1" dirty="0">
                <a:latin typeface="Sakkal Majalla" panose="02000000000000000000" pitchFamily="2" charset="-78"/>
                <a:cs typeface="Sakkal Majalla" panose="02000000000000000000" pitchFamily="2" charset="-78"/>
              </a:rPr>
              <a:t>3.</a:t>
            </a:r>
            <a:r>
              <a:rPr lang="en-US" sz="2800" b="1" dirty="0">
                <a:latin typeface="Sakkal Majalla" panose="02000000000000000000" pitchFamily="2" charset="-78"/>
                <a:cs typeface="Sakkal Majalla" panose="02000000000000000000" pitchFamily="2" charset="-78"/>
              </a:rPr>
              <a:t> AA </a:t>
            </a:r>
            <a:r>
              <a:rPr lang="ar-SA" sz="2800" b="1" dirty="0">
                <a:latin typeface="Sakkal Majalla" panose="02000000000000000000" pitchFamily="2" charset="-78"/>
                <a:cs typeface="Sakkal Majalla" panose="02000000000000000000" pitchFamily="2" charset="-78"/>
              </a:rPr>
              <a:t> </a:t>
            </a:r>
            <a:r>
              <a:rPr lang="ar-BH" sz="2800" b="1" dirty="0">
                <a:latin typeface="Sakkal Majalla" panose="02000000000000000000" pitchFamily="2" charset="-78"/>
                <a:cs typeface="Sakkal Majalla" panose="02000000000000000000" pitchFamily="2" charset="-78"/>
              </a:rPr>
              <a:t>هو رمز لشركة طيران</a:t>
            </a:r>
            <a:r>
              <a:rPr lang="en-US" sz="2800" b="1" dirty="0">
                <a:latin typeface="Sakkal Majalla" panose="02000000000000000000" pitchFamily="2" charset="-78"/>
                <a:cs typeface="Sakkal Majalla" panose="02000000000000000000" pitchFamily="2" charset="-78"/>
              </a:rPr>
              <a:t>:</a:t>
            </a:r>
            <a:endParaRPr lang="ar-BH" sz="2800" b="1" dirty="0">
              <a:latin typeface="Sakkal Majalla" panose="02000000000000000000" pitchFamily="2" charset="-78"/>
              <a:cs typeface="Sakkal Majalla" panose="02000000000000000000" pitchFamily="2" charset="-78"/>
            </a:endParaRPr>
          </a:p>
          <a:p>
            <a:pPr algn="just" rtl="1"/>
            <a:r>
              <a:rPr lang="ar-BH" sz="2800" b="1" dirty="0">
                <a:latin typeface="Sakkal Majalla" panose="02000000000000000000" pitchFamily="2" charset="-78"/>
                <a:cs typeface="Sakkal Majalla" panose="02000000000000000000" pitchFamily="2" charset="-78"/>
              </a:rPr>
              <a:t>.....................................................................</a:t>
            </a:r>
            <a:r>
              <a:rPr lang="ar-SA" sz="2800" b="1" dirty="0">
                <a:latin typeface="Sakkal Majalla" panose="02000000000000000000" pitchFamily="2" charset="-78"/>
                <a:cs typeface="Sakkal Majalla" panose="02000000000000000000" pitchFamily="2" charset="-78"/>
              </a:rPr>
              <a:t>..........</a:t>
            </a:r>
            <a:r>
              <a:rPr lang="ar-BH" sz="2800" b="1" dirty="0">
                <a:latin typeface="Sakkal Majalla" panose="02000000000000000000" pitchFamily="2" charset="-78"/>
                <a:cs typeface="Sakkal Majalla" panose="02000000000000000000" pitchFamily="2" charset="-78"/>
              </a:rPr>
              <a:t>.....................</a:t>
            </a:r>
          </a:p>
          <a:p>
            <a:pPr algn="just" rtl="1"/>
            <a:endParaRPr lang="ar-BH" sz="2400" dirty="0"/>
          </a:p>
          <a:p>
            <a:pPr algn="just" rtl="1"/>
            <a:endParaRPr lang="ar-BH" sz="2400" dirty="0"/>
          </a:p>
          <a:p>
            <a:pPr algn="just" rtl="1"/>
            <a:endParaRPr lang="ar-BH" sz="2400" dirty="0"/>
          </a:p>
        </p:txBody>
      </p:sp>
      <p:sp>
        <p:nvSpPr>
          <p:cNvPr id="4" name="Rectangle 3">
            <a:extLst>
              <a:ext uri="{FF2B5EF4-FFF2-40B4-BE49-F238E27FC236}">
                <a16:creationId xmlns:a16="http://schemas.microsoft.com/office/drawing/2014/main" id="{73558292-0475-4958-8652-40425DE9D158}"/>
              </a:ext>
            </a:extLst>
          </p:cNvPr>
          <p:cNvSpPr/>
          <p:nvPr/>
        </p:nvSpPr>
        <p:spPr>
          <a:xfrm>
            <a:off x="7050081" y="2296478"/>
            <a:ext cx="4112500"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ysClr val="windowText" lastClr="000000"/>
                  </a:solidFill>
                </a:ln>
                <a:solidFill>
                  <a:schemeClr val="accent4"/>
                </a:solidFill>
                <a:effectLst/>
              </a:rPr>
              <a:t>EY </a:t>
            </a:r>
            <a:r>
              <a:rPr lang="ar-SA" sz="5400" b="1" dirty="0">
                <a:ln>
                  <a:solidFill>
                    <a:sysClr val="windowText" lastClr="000000"/>
                  </a:solidFill>
                </a:ln>
                <a:solidFill>
                  <a:schemeClr val="accent4"/>
                </a:solidFill>
              </a:rPr>
              <a:t>طيران الاتحاد</a:t>
            </a:r>
            <a:endParaRPr lang="en-US" sz="5400" b="1" cap="none" spc="0" dirty="0">
              <a:ln>
                <a:solidFill>
                  <a:sysClr val="windowText" lastClr="000000"/>
                </a:solidFill>
              </a:ln>
              <a:solidFill>
                <a:schemeClr val="accent4"/>
              </a:solidFill>
              <a:effectLst/>
            </a:endParaRPr>
          </a:p>
        </p:txBody>
      </p:sp>
      <p:sp>
        <p:nvSpPr>
          <p:cNvPr id="18" name="Rectangle 17">
            <a:extLst>
              <a:ext uri="{FF2B5EF4-FFF2-40B4-BE49-F238E27FC236}">
                <a16:creationId xmlns:a16="http://schemas.microsoft.com/office/drawing/2014/main" id="{41651C5D-A59A-4A00-81BF-4C735F6733E5}"/>
              </a:ext>
            </a:extLst>
          </p:cNvPr>
          <p:cNvSpPr/>
          <p:nvPr/>
        </p:nvSpPr>
        <p:spPr>
          <a:xfrm>
            <a:off x="7050081" y="3907969"/>
            <a:ext cx="4112500"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ysClr val="windowText" lastClr="000000"/>
                  </a:solidFill>
                </a:ln>
                <a:solidFill>
                  <a:schemeClr val="accent4"/>
                </a:solidFill>
                <a:effectLst/>
              </a:rPr>
              <a:t>EY6006</a:t>
            </a:r>
          </a:p>
        </p:txBody>
      </p:sp>
      <p:sp>
        <p:nvSpPr>
          <p:cNvPr id="19" name="Rectangle 18">
            <a:extLst>
              <a:ext uri="{FF2B5EF4-FFF2-40B4-BE49-F238E27FC236}">
                <a16:creationId xmlns:a16="http://schemas.microsoft.com/office/drawing/2014/main" id="{29D3757C-9BBF-4A24-968D-94501E1D8612}"/>
              </a:ext>
            </a:extLst>
          </p:cNvPr>
          <p:cNvSpPr/>
          <p:nvPr/>
        </p:nvSpPr>
        <p:spPr>
          <a:xfrm>
            <a:off x="7017769" y="5301702"/>
            <a:ext cx="5006484"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a:ln>
                  <a:solidFill>
                    <a:sysClr val="windowText" lastClr="000000"/>
                  </a:solidFill>
                </a:ln>
                <a:solidFill>
                  <a:schemeClr val="accent4"/>
                </a:solidFill>
              </a:rPr>
              <a:t>American Airline</a:t>
            </a:r>
            <a:endParaRPr lang="en-US" sz="4400" b="1" cap="none" spc="0" dirty="0">
              <a:ln>
                <a:solidFill>
                  <a:sysClr val="windowText" lastClr="000000"/>
                </a:solidFill>
              </a:ln>
              <a:solidFill>
                <a:schemeClr val="accent4"/>
              </a:solidFill>
              <a:effectLst/>
            </a:endParaRPr>
          </a:p>
        </p:txBody>
      </p:sp>
      <p:sp>
        <p:nvSpPr>
          <p:cNvPr id="21" name="TextBox 20">
            <a:extLst>
              <a:ext uri="{FF2B5EF4-FFF2-40B4-BE49-F238E27FC236}">
                <a16:creationId xmlns:a16="http://schemas.microsoft.com/office/drawing/2014/main" id="{DD769D70-60EE-48F8-B075-DB67E2C989D9}"/>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1270576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6" name="Google Shape;536;p37">
            <a:extLst>
              <a:ext uri="{FF2B5EF4-FFF2-40B4-BE49-F238E27FC236}">
                <a16:creationId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5" name="مستطيل مستدير الزوايا 5">
            <a:extLst>
              <a:ext uri="{FF2B5EF4-FFF2-40B4-BE49-F238E27FC236}">
                <a16:creationId xmlns:a16="http://schemas.microsoft.com/office/drawing/2014/main" id="{C12519FC-B869-4A68-9BDF-6EE7CC6DD33B}"/>
              </a:ext>
            </a:extLst>
          </p:cNvPr>
          <p:cNvSpPr/>
          <p:nvPr/>
        </p:nvSpPr>
        <p:spPr>
          <a:xfrm>
            <a:off x="5917721" y="1577130"/>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dirty="0">
                <a:solidFill>
                  <a:srgbClr val="3F5378"/>
                </a:solidFill>
              </a:rPr>
              <a:t>3. </a:t>
            </a:r>
            <a:r>
              <a:rPr lang="ar-SA" sz="2400" dirty="0">
                <a:solidFill>
                  <a:srgbClr val="3F5378"/>
                </a:solidFill>
                <a:cs typeface="PT Bold Heading" panose="02010400000000000000" pitchFamily="2" charset="-78"/>
              </a:rPr>
              <a:t>الرموز الرقمية لشركات الطيران</a:t>
            </a:r>
          </a:p>
          <a:p>
            <a:pPr algn="ctr" rtl="1"/>
            <a:r>
              <a:rPr lang="ar-SA" sz="2400" b="1" dirty="0">
                <a:solidFill>
                  <a:srgbClr val="3F5378"/>
                </a:solidFill>
                <a:cs typeface="PT Bold Heading" panose="02010400000000000000" pitchFamily="2" charset="-78"/>
              </a:rPr>
              <a:t> </a:t>
            </a:r>
            <a:r>
              <a:rPr lang="en-US" sz="2400" b="1" dirty="0">
                <a:solidFill>
                  <a:srgbClr val="3F5378"/>
                </a:solidFill>
                <a:cs typeface="PT Bold Heading" panose="02010400000000000000" pitchFamily="2" charset="-78"/>
              </a:rPr>
              <a:t>Airline Code Numbers</a:t>
            </a:r>
            <a:endParaRPr lang="ar-SA" sz="2800" b="1" dirty="0">
              <a:solidFill>
                <a:srgbClr val="3F5378"/>
              </a:solidFill>
              <a:cs typeface="PT Bold Heading" panose="02010400000000000000" pitchFamily="2" charset="-78"/>
            </a:endParaRPr>
          </a:p>
        </p:txBody>
      </p:sp>
      <p:sp>
        <p:nvSpPr>
          <p:cNvPr id="2" name="Rectangle 1">
            <a:extLst>
              <a:ext uri="{FF2B5EF4-FFF2-40B4-BE49-F238E27FC236}">
                <a16:creationId xmlns:a16="http://schemas.microsoft.com/office/drawing/2014/main" id="{CFB98AE2-E8BA-4CF3-A513-B678F52CD172}"/>
              </a:ext>
            </a:extLst>
          </p:cNvPr>
          <p:cNvSpPr/>
          <p:nvPr/>
        </p:nvSpPr>
        <p:spPr>
          <a:xfrm>
            <a:off x="276045" y="2329336"/>
            <a:ext cx="11437415" cy="3108543"/>
          </a:xfrm>
          <a:prstGeom prst="rect">
            <a:avLst/>
          </a:prstGeom>
        </p:spPr>
        <p:txBody>
          <a:bodyPr wrap="square">
            <a:spAutoFit/>
          </a:bodyPr>
          <a:lstStyle/>
          <a:p>
            <a:pPr marL="342900" indent="-342900" algn="r" rtl="1">
              <a:buFont typeface="Arial" panose="020B0604020202020204" pitchFamily="34" charset="0"/>
              <a:buChar char="•"/>
            </a:pPr>
            <a:r>
              <a:rPr lang="ar-BH" sz="2800" b="1" dirty="0">
                <a:latin typeface="Sakkal Majalla" panose="02000000000000000000" pitchFamily="2" charset="-78"/>
                <a:cs typeface="Sakkal Majalla" panose="02000000000000000000" pitchFamily="2" charset="-78"/>
              </a:rPr>
              <a:t>لكل  شركة  طيران ثلاثة </a:t>
            </a:r>
            <a:r>
              <a:rPr lang="ar-SA" sz="2800" b="1" dirty="0">
                <a:latin typeface="Sakkal Majalla" panose="02000000000000000000" pitchFamily="2" charset="-78"/>
                <a:cs typeface="Sakkal Majalla" panose="02000000000000000000" pitchFamily="2" charset="-78"/>
              </a:rPr>
              <a:t>أرقام</a:t>
            </a:r>
            <a:r>
              <a:rPr lang="ar-BH" sz="2800" b="1" dirty="0">
                <a:latin typeface="Sakkal Majalla" panose="02000000000000000000" pitchFamily="2" charset="-78"/>
                <a:cs typeface="Sakkal Majalla" panose="02000000000000000000" pitchFamily="2" charset="-78"/>
              </a:rPr>
              <a:t> مسجلة باسمها دوليا</a:t>
            </a:r>
            <a:r>
              <a:rPr lang="ar-SA" sz="2800" b="1" dirty="0">
                <a:latin typeface="Sakkal Majalla" panose="02000000000000000000" pitchFamily="2" charset="-78"/>
                <a:cs typeface="Sakkal Majalla" panose="02000000000000000000" pitchFamily="2" charset="-78"/>
              </a:rPr>
              <a:t>ً.</a:t>
            </a:r>
          </a:p>
          <a:p>
            <a:pPr marL="342900" indent="-342900" algn="r" rtl="1">
              <a:buFont typeface="Arial" panose="020B0604020202020204" pitchFamily="34" charset="0"/>
              <a:buChar char="•"/>
            </a:pPr>
            <a:r>
              <a:rPr lang="ar-BH" sz="2800" b="1" dirty="0">
                <a:latin typeface="Sakkal Majalla" panose="02000000000000000000" pitchFamily="2" charset="-78"/>
                <a:cs typeface="Sakkal Majalla" panose="02000000000000000000" pitchFamily="2" charset="-78"/>
              </a:rPr>
              <a:t>تبدأ هذه الرموز من الرقم 001 و تنتهي ب 999</a:t>
            </a:r>
            <a:r>
              <a:rPr lang="ar-SA" sz="2800" b="1" dirty="0">
                <a:latin typeface="Sakkal Majalla" panose="02000000000000000000" pitchFamily="2" charset="-78"/>
                <a:cs typeface="Sakkal Majalla" panose="02000000000000000000" pitchFamily="2" charset="-78"/>
              </a:rPr>
              <a:t>.</a:t>
            </a:r>
            <a:r>
              <a:rPr lang="ar-BH" sz="2800" b="1" dirty="0">
                <a:latin typeface="Sakkal Majalla" panose="02000000000000000000" pitchFamily="2" charset="-78"/>
                <a:cs typeface="Sakkal Majalla" panose="02000000000000000000" pitchFamily="2" charset="-78"/>
              </a:rPr>
              <a:t> </a:t>
            </a:r>
            <a:br>
              <a:rPr lang="ar-BH" sz="2800" b="1" dirty="0">
                <a:latin typeface="Sakkal Majalla" panose="02000000000000000000" pitchFamily="2" charset="-78"/>
                <a:cs typeface="Sakkal Majalla" panose="02000000000000000000" pitchFamily="2" charset="-78"/>
              </a:rPr>
            </a:br>
            <a:r>
              <a:rPr lang="ar-BH" sz="2800" b="1" dirty="0">
                <a:latin typeface="Sakkal Majalla" panose="02000000000000000000" pitchFamily="2" charset="-78"/>
                <a:cs typeface="Sakkal Majalla" panose="02000000000000000000" pitchFamily="2" charset="-78"/>
              </a:rPr>
              <a:t>تستعمل  هذه الارقام في </a:t>
            </a:r>
            <a:r>
              <a:rPr lang="ar-BH" sz="2800" b="1" u="sng" dirty="0">
                <a:latin typeface="Sakkal Majalla" panose="02000000000000000000" pitchFamily="2" charset="-78"/>
                <a:cs typeface="Sakkal Majalla" panose="02000000000000000000" pitchFamily="2" charset="-78"/>
              </a:rPr>
              <a:t>بداية</a:t>
            </a:r>
            <a:r>
              <a:rPr lang="ar-BH" sz="2800" b="1" dirty="0">
                <a:latin typeface="Sakkal Majalla" panose="02000000000000000000" pitchFamily="2" charset="-78"/>
                <a:cs typeface="Sakkal Majalla" panose="02000000000000000000" pitchFamily="2" charset="-78"/>
              </a:rPr>
              <a:t> </a:t>
            </a:r>
            <a:r>
              <a:rPr lang="ar-SA" sz="2800" b="1" dirty="0">
                <a:latin typeface="Sakkal Majalla" panose="02000000000000000000" pitchFamily="2" charset="-78"/>
                <a:cs typeface="Sakkal Majalla" panose="02000000000000000000" pitchFamily="2" charset="-78"/>
              </a:rPr>
              <a:t>أ</a:t>
            </a:r>
            <a:r>
              <a:rPr lang="ar-BH" sz="2800" b="1" dirty="0" err="1">
                <a:latin typeface="Sakkal Majalla" panose="02000000000000000000" pitchFamily="2" charset="-78"/>
                <a:cs typeface="Sakkal Majalla" panose="02000000000000000000" pitchFamily="2" charset="-78"/>
              </a:rPr>
              <a:t>رقام</a:t>
            </a:r>
            <a:r>
              <a:rPr lang="ar-BH" sz="2800" b="1" dirty="0">
                <a:latin typeface="Sakkal Majalla" panose="02000000000000000000" pitchFamily="2" charset="-78"/>
                <a:cs typeface="Sakkal Majalla" panose="02000000000000000000" pitchFamily="2" charset="-78"/>
              </a:rPr>
              <a:t> متسلسلة في مستنداتها  مثل:</a:t>
            </a:r>
            <a:endParaRPr lang="ar-SA" sz="2800" b="1" dirty="0">
              <a:latin typeface="Sakkal Majalla" panose="02000000000000000000" pitchFamily="2" charset="-78"/>
              <a:cs typeface="Sakkal Majalla" panose="02000000000000000000" pitchFamily="2" charset="-78"/>
            </a:endParaRPr>
          </a:p>
          <a:p>
            <a:pPr marL="630238" algn="r" rtl="1"/>
            <a:r>
              <a:rPr lang="ar-SA" sz="2800" b="1" dirty="0">
                <a:latin typeface="Sakkal Majalla" panose="02000000000000000000" pitchFamily="2" charset="-78"/>
                <a:cs typeface="Sakkal Majalla" panose="02000000000000000000" pitchFamily="2" charset="-78"/>
              </a:rPr>
              <a:t>1</a:t>
            </a:r>
            <a:r>
              <a:rPr lang="ar-BH" sz="2800" b="1" dirty="0">
                <a:latin typeface="Sakkal Majalla" panose="02000000000000000000" pitchFamily="2" charset="-78"/>
                <a:cs typeface="Sakkal Majalla" panose="02000000000000000000" pitchFamily="2" charset="-78"/>
              </a:rPr>
              <a:t>- التذاكر</a:t>
            </a:r>
            <a:r>
              <a:rPr lang="ar-SA" sz="2800" b="1" dirty="0">
                <a:latin typeface="Sakkal Majalla" panose="02000000000000000000" pitchFamily="2" charset="-78"/>
                <a:cs typeface="Sakkal Majalla" panose="02000000000000000000" pitchFamily="2" charset="-78"/>
              </a:rPr>
              <a:t>.</a:t>
            </a:r>
            <a:r>
              <a:rPr lang="ar-BH" sz="2800" b="1" dirty="0">
                <a:latin typeface="Sakkal Majalla" panose="02000000000000000000" pitchFamily="2" charset="-78"/>
                <a:cs typeface="Sakkal Majalla" panose="02000000000000000000" pitchFamily="2" charset="-78"/>
              </a:rPr>
              <a:t> </a:t>
            </a:r>
          </a:p>
          <a:p>
            <a:pPr marL="630238" algn="r" rtl="1"/>
            <a:r>
              <a:rPr lang="ar-BH" sz="2800" b="1" dirty="0">
                <a:latin typeface="Sakkal Majalla" panose="02000000000000000000" pitchFamily="2" charset="-78"/>
                <a:cs typeface="Sakkal Majalla" panose="02000000000000000000" pitchFamily="2" charset="-78"/>
              </a:rPr>
              <a:t>2- تذاكر الوزن الزائد</a:t>
            </a:r>
            <a:r>
              <a:rPr lang="ar-SA" sz="2800" b="1" dirty="0">
                <a:latin typeface="Sakkal Majalla" panose="02000000000000000000" pitchFamily="2" charset="-78"/>
                <a:cs typeface="Sakkal Majalla" panose="02000000000000000000" pitchFamily="2" charset="-78"/>
              </a:rPr>
              <a:t>.</a:t>
            </a:r>
            <a:r>
              <a:rPr lang="ar-BH" sz="2800" b="1" dirty="0">
                <a:latin typeface="Sakkal Majalla" panose="02000000000000000000" pitchFamily="2" charset="-78"/>
                <a:cs typeface="Sakkal Majalla" panose="02000000000000000000" pitchFamily="2" charset="-78"/>
              </a:rPr>
              <a:t> </a:t>
            </a:r>
          </a:p>
          <a:p>
            <a:pPr marL="630238" algn="r" rtl="1"/>
            <a:r>
              <a:rPr lang="ar-BH" sz="2800" b="1" dirty="0">
                <a:latin typeface="Sakkal Majalla" panose="02000000000000000000" pitchFamily="2" charset="-78"/>
                <a:cs typeface="Sakkal Majalla" panose="02000000000000000000" pitchFamily="2" charset="-78"/>
              </a:rPr>
              <a:t>3- الوثيقة الإلكترونية المتنوعة</a:t>
            </a:r>
            <a:r>
              <a:rPr lang="ar-SA" sz="2800" b="1" dirty="0">
                <a:latin typeface="Sakkal Majalla" panose="02000000000000000000" pitchFamily="2" charset="-78"/>
                <a:cs typeface="Sakkal Majalla" panose="02000000000000000000" pitchFamily="2" charset="-78"/>
              </a:rPr>
              <a:t>.</a:t>
            </a:r>
            <a:r>
              <a:rPr lang="ar-BH" sz="2800" b="1" dirty="0">
                <a:latin typeface="Sakkal Majalla" panose="02000000000000000000" pitchFamily="2" charset="-78"/>
                <a:cs typeface="Sakkal Majalla" panose="02000000000000000000" pitchFamily="2" charset="-78"/>
              </a:rPr>
              <a:t> </a:t>
            </a:r>
          </a:p>
          <a:p>
            <a:pPr marL="630238" algn="r" rtl="1"/>
            <a:r>
              <a:rPr lang="ar-BH" sz="2800" b="1" dirty="0">
                <a:latin typeface="Sakkal Majalla" panose="02000000000000000000" pitchFamily="2" charset="-78"/>
                <a:cs typeface="Sakkal Majalla" panose="02000000000000000000" pitchFamily="2" charset="-78"/>
              </a:rPr>
              <a:t>4- </a:t>
            </a:r>
            <a:r>
              <a:rPr lang="ar-BH" sz="2800" b="1" dirty="0" err="1">
                <a:latin typeface="Sakkal Majalla" panose="02000000000000000000" pitchFamily="2" charset="-78"/>
                <a:cs typeface="Sakkal Majalla" panose="02000000000000000000" pitchFamily="2" charset="-78"/>
              </a:rPr>
              <a:t>بوالص</a:t>
            </a:r>
            <a:r>
              <a:rPr lang="ar-BH" sz="2800" b="1" dirty="0">
                <a:latin typeface="Sakkal Majalla" panose="02000000000000000000" pitchFamily="2" charset="-78"/>
                <a:cs typeface="Sakkal Majalla" panose="02000000000000000000" pitchFamily="2" charset="-78"/>
              </a:rPr>
              <a:t> الشحن</a:t>
            </a:r>
            <a:r>
              <a:rPr lang="ar-SA" sz="2800" b="1" dirty="0">
                <a:latin typeface="Sakkal Majalla" panose="02000000000000000000" pitchFamily="2" charset="-78"/>
                <a:cs typeface="Sakkal Majalla" panose="02000000000000000000" pitchFamily="2" charset="-78"/>
              </a:rPr>
              <a:t>.</a:t>
            </a:r>
            <a:endParaRPr lang="ar-BH" sz="2800" b="1" dirty="0">
              <a:latin typeface="Sakkal Majalla" panose="02000000000000000000" pitchFamily="2" charset="-78"/>
              <a:cs typeface="Sakkal Majalla" panose="02000000000000000000" pitchFamily="2" charset="-78"/>
            </a:endParaRPr>
          </a:p>
        </p:txBody>
      </p:sp>
      <p:pic>
        <p:nvPicPr>
          <p:cNvPr id="5" name="Picture 4">
            <a:extLst>
              <a:ext uri="{FF2B5EF4-FFF2-40B4-BE49-F238E27FC236}">
                <a16:creationId xmlns:a16="http://schemas.microsoft.com/office/drawing/2014/main" id="{2654B1F1-830D-4079-8CC1-1252CDEDF36A}"/>
              </a:ext>
            </a:extLst>
          </p:cNvPr>
          <p:cNvPicPr>
            <a:picLocks noChangeAspect="1"/>
          </p:cNvPicPr>
          <p:nvPr/>
        </p:nvPicPr>
        <p:blipFill rotWithShape="1">
          <a:blip r:embed="rId3"/>
          <a:srcRect l="46132" t="59749" r="26415" b="18239"/>
          <a:stretch/>
        </p:blipFill>
        <p:spPr>
          <a:xfrm>
            <a:off x="276045" y="3712586"/>
            <a:ext cx="5590305" cy="2521402"/>
          </a:xfrm>
          <a:prstGeom prst="rect">
            <a:avLst/>
          </a:prstGeom>
        </p:spPr>
      </p:pic>
      <p:sp>
        <p:nvSpPr>
          <p:cNvPr id="13" name="Oval 12">
            <a:extLst>
              <a:ext uri="{FF2B5EF4-FFF2-40B4-BE49-F238E27FC236}">
                <a16:creationId xmlns:a16="http://schemas.microsoft.com/office/drawing/2014/main" id="{1DF0EA44-A125-480E-B11F-F98D58BEF01E}"/>
              </a:ext>
            </a:extLst>
          </p:cNvPr>
          <p:cNvSpPr/>
          <p:nvPr/>
        </p:nvSpPr>
        <p:spPr>
          <a:xfrm>
            <a:off x="3893387" y="5568307"/>
            <a:ext cx="388188" cy="36230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Rectangle 19">
            <a:extLst>
              <a:ext uri="{FF2B5EF4-FFF2-40B4-BE49-F238E27FC236}">
                <a16:creationId xmlns:a16="http://schemas.microsoft.com/office/drawing/2014/main" id="{CDCC7E00-D3F7-44F9-839B-7F81F9A3666C}"/>
              </a:ext>
            </a:extLst>
          </p:cNvPr>
          <p:cNvSpPr/>
          <p:nvPr/>
        </p:nvSpPr>
        <p:spPr>
          <a:xfrm>
            <a:off x="6281006" y="5978611"/>
            <a:ext cx="2473754"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SA" sz="2800" b="1" dirty="0">
                <a:ln/>
                <a:solidFill>
                  <a:srgbClr val="C00000"/>
                </a:solidFill>
              </a:rPr>
              <a:t>رمز الطيران التركي</a:t>
            </a:r>
            <a:endParaRPr lang="en-US" sz="2800" b="1" cap="none" spc="0" dirty="0">
              <a:ln/>
              <a:solidFill>
                <a:srgbClr val="C00000"/>
              </a:solidFill>
              <a:effectLst/>
            </a:endParaRPr>
          </a:p>
        </p:txBody>
      </p:sp>
      <p:cxnSp>
        <p:nvCxnSpPr>
          <p:cNvPr id="29" name="Connector: Curved 28">
            <a:extLst>
              <a:ext uri="{FF2B5EF4-FFF2-40B4-BE49-F238E27FC236}">
                <a16:creationId xmlns:a16="http://schemas.microsoft.com/office/drawing/2014/main" id="{BE57FAB7-71E9-4F8D-ADB1-B3B55AA500BC}"/>
              </a:ext>
            </a:extLst>
          </p:cNvPr>
          <p:cNvCxnSpPr>
            <a:stCxn id="13" idx="5"/>
          </p:cNvCxnSpPr>
          <p:nvPr/>
        </p:nvCxnSpPr>
        <p:spPr>
          <a:xfrm rot="16200000" flipH="1">
            <a:off x="5011709" y="5090574"/>
            <a:ext cx="424219" cy="1998184"/>
          </a:xfrm>
          <a:prstGeom prst="curved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6">
            <a:extLst>
              <a:ext uri="{FF2B5EF4-FFF2-40B4-BE49-F238E27FC236}">
                <a16:creationId xmlns:a16="http://schemas.microsoft.com/office/drawing/2014/main" id="{CD62BBDE-84C5-4FEE-B008-CE08DCA3BDAE}"/>
              </a:ext>
            </a:extLst>
          </p:cNvPr>
          <p:cNvSpPr/>
          <p:nvPr/>
        </p:nvSpPr>
        <p:spPr>
          <a:xfrm>
            <a:off x="3936758" y="470799"/>
            <a:ext cx="7279725" cy="523220"/>
          </a:xfrm>
          <a:prstGeom prst="rect">
            <a:avLst/>
          </a:prstGeom>
        </p:spPr>
        <p:txBody>
          <a:bodyPr wrap="square">
            <a:spAutoFit/>
          </a:bodyPr>
          <a:lstStyle/>
          <a:p>
            <a:pPr algn="ctr"/>
            <a:r>
              <a:rPr lang="ar-SA" sz="2800" dirty="0">
                <a:ln w="9525">
                  <a:noFill/>
                  <a:prstDash val="solid"/>
                </a:ln>
                <a:solidFill>
                  <a:schemeClr val="bg1"/>
                </a:solidFill>
                <a:latin typeface="Arial Black" panose="020B0A04020102020204" pitchFamily="34" charset="0"/>
                <a:cs typeface="PT Bold Heading" panose="02010400000000000000" pitchFamily="2" charset="-78"/>
              </a:rPr>
              <a:t>معلومات دليل الرحلات لشركات الطيران </a:t>
            </a:r>
            <a:endParaRPr lang="en-US" sz="2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6" name="TextBox 25">
            <a:extLst>
              <a:ext uri="{FF2B5EF4-FFF2-40B4-BE49-F238E27FC236}">
                <a16:creationId xmlns:a16="http://schemas.microsoft.com/office/drawing/2014/main" id="{D2399B10-1B4A-402B-92EA-E5891C2E0CAB}"/>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2703886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3936758" y="470799"/>
            <a:ext cx="7279725" cy="523220"/>
          </a:xfrm>
          <a:prstGeom prst="rect">
            <a:avLst/>
          </a:prstGeom>
        </p:spPr>
        <p:txBody>
          <a:bodyPr wrap="square">
            <a:spAutoFit/>
          </a:bodyPr>
          <a:lstStyle/>
          <a:p>
            <a:pPr algn="ctr"/>
            <a:r>
              <a:rPr lang="ar-SA" sz="2800" dirty="0">
                <a:ln w="9525">
                  <a:noFill/>
                  <a:prstDash val="solid"/>
                </a:ln>
                <a:solidFill>
                  <a:schemeClr val="bg1"/>
                </a:solidFill>
                <a:latin typeface="Arial Black" panose="020B0A04020102020204" pitchFamily="34" charset="0"/>
                <a:cs typeface="PT Bold Heading" panose="02010400000000000000" pitchFamily="2" charset="-78"/>
              </a:rPr>
              <a:t>معلومات دليل الرحلات لشركات الطيران </a:t>
            </a:r>
            <a:endParaRPr lang="en-US" sz="2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6" name="مستطيل مستدير الزوايا 5">
            <a:extLst>
              <a:ext uri="{FF2B5EF4-FFF2-40B4-BE49-F238E27FC236}">
                <a16:creationId xmlns:a16="http://schemas.microsoft.com/office/drawing/2014/main" id="{36A7A073-DF2D-4333-8646-84AED5652101}"/>
              </a:ext>
            </a:extLst>
          </p:cNvPr>
          <p:cNvSpPr/>
          <p:nvPr/>
        </p:nvSpPr>
        <p:spPr>
          <a:xfrm>
            <a:off x="5932099" y="1577130"/>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b="1" dirty="0">
                <a:solidFill>
                  <a:srgbClr val="3F5378"/>
                </a:solidFill>
              </a:rPr>
              <a:t>4. </a:t>
            </a:r>
            <a:r>
              <a:rPr lang="ar-SA" sz="2400" dirty="0">
                <a:solidFill>
                  <a:srgbClr val="3F5378"/>
                </a:solidFill>
                <a:cs typeface="PT Bold Heading" panose="02010400000000000000" pitchFamily="2" charset="-78"/>
              </a:rPr>
              <a:t>رموز الطائرات – تحديد رموزها </a:t>
            </a:r>
          </a:p>
          <a:p>
            <a:pPr algn="ctr" rtl="1"/>
            <a:r>
              <a:rPr lang="en-US" sz="2400" dirty="0">
                <a:solidFill>
                  <a:srgbClr val="3F5378"/>
                </a:solidFill>
                <a:cs typeface="PT Bold Heading" panose="02010400000000000000" pitchFamily="2" charset="-78"/>
              </a:rPr>
              <a:t> </a:t>
            </a:r>
            <a:r>
              <a:rPr lang="en-GB" sz="2400" b="1" dirty="0">
                <a:solidFill>
                  <a:srgbClr val="3F5378"/>
                </a:solidFill>
                <a:cs typeface="PT Bold Heading" panose="02010400000000000000" pitchFamily="2" charset="-78"/>
              </a:rPr>
              <a:t>Aircraft </a:t>
            </a:r>
            <a:r>
              <a:rPr lang="en-US" sz="2400" b="1" dirty="0">
                <a:solidFill>
                  <a:srgbClr val="3F5378"/>
                </a:solidFill>
                <a:cs typeface="PT Bold Heading" panose="02010400000000000000" pitchFamily="2" charset="-78"/>
              </a:rPr>
              <a:t>Codes - Encoding</a:t>
            </a:r>
            <a:endParaRPr lang="ar-SA" sz="2400" b="1" dirty="0">
              <a:solidFill>
                <a:srgbClr val="3F5378"/>
              </a:solidFill>
              <a:cs typeface="PT Bold Heading" panose="02010400000000000000" pitchFamily="2" charset="-78"/>
            </a:endParaRPr>
          </a:p>
        </p:txBody>
      </p:sp>
      <p:sp>
        <p:nvSpPr>
          <p:cNvPr id="3" name="Rectangle 2">
            <a:extLst>
              <a:ext uri="{FF2B5EF4-FFF2-40B4-BE49-F238E27FC236}">
                <a16:creationId xmlns:a16="http://schemas.microsoft.com/office/drawing/2014/main" id="{F10B3300-87EB-40E2-B377-7FEBC7FC50FC}"/>
              </a:ext>
            </a:extLst>
          </p:cNvPr>
          <p:cNvSpPr/>
          <p:nvPr/>
        </p:nvSpPr>
        <p:spPr>
          <a:xfrm>
            <a:off x="785004" y="2296774"/>
            <a:ext cx="11059064" cy="3970318"/>
          </a:xfrm>
          <a:prstGeom prst="rect">
            <a:avLst/>
          </a:prstGeom>
        </p:spPr>
        <p:txBody>
          <a:bodyPr wrap="square">
            <a:spAutoFit/>
          </a:bodyPr>
          <a:lstStyle/>
          <a:p>
            <a:pPr algn="r" rtl="1">
              <a:defRPr/>
            </a:pPr>
            <a:r>
              <a:rPr lang="ar-EG" sz="2800" b="1" dirty="0">
                <a:latin typeface="Sakkal Majalla" panose="02000000000000000000" pitchFamily="2" charset="-78"/>
                <a:cs typeface="Sakkal Majalla" panose="02000000000000000000" pitchFamily="2" charset="-78"/>
              </a:rPr>
              <a:t>يوجد في النموذج الخاص برموز الطائرات</a:t>
            </a:r>
            <a:r>
              <a:rPr lang="ar-SA" sz="2800" b="1" dirty="0">
                <a:latin typeface="Sakkal Majalla" panose="02000000000000000000" pitchFamily="2" charset="-78"/>
                <a:cs typeface="Sakkal Majalla" panose="02000000000000000000" pitchFamily="2" charset="-78"/>
              </a:rPr>
              <a:t> </a:t>
            </a:r>
            <a:r>
              <a:rPr lang="ar-EG" sz="2800" b="1" dirty="0">
                <a:latin typeface="Sakkal Majalla" panose="02000000000000000000" pitchFamily="2" charset="-78"/>
                <a:cs typeface="Sakkal Majalla" panose="02000000000000000000" pitchFamily="2" charset="-78"/>
              </a:rPr>
              <a:t>أسماء الطائرات تقابلها </a:t>
            </a:r>
            <a:r>
              <a:rPr lang="ar-EG" sz="2800" b="1" u="sng" dirty="0">
                <a:latin typeface="Sakkal Majalla" panose="02000000000000000000" pitchFamily="2" charset="-78"/>
                <a:cs typeface="Sakkal Majalla" panose="02000000000000000000" pitchFamily="2" charset="-78"/>
              </a:rPr>
              <a:t>الرموز الثلاثية</a:t>
            </a:r>
            <a:r>
              <a:rPr lang="ar-EG" sz="2800" b="1" dirty="0">
                <a:latin typeface="Sakkal Majalla" panose="02000000000000000000" pitchFamily="2" charset="-78"/>
                <a:cs typeface="Sakkal Majalla" panose="02000000000000000000" pitchFamily="2" charset="-78"/>
              </a:rPr>
              <a:t> و</a:t>
            </a:r>
            <a:r>
              <a:rPr lang="ar-EG" sz="2800" b="1" u="sng" dirty="0">
                <a:latin typeface="Sakkal Majalla" panose="02000000000000000000" pitchFamily="2" charset="-78"/>
                <a:cs typeface="Sakkal Majalla" panose="02000000000000000000" pitchFamily="2" charset="-78"/>
              </a:rPr>
              <a:t>حرف </a:t>
            </a:r>
            <a:r>
              <a:rPr lang="ar-SA" sz="2800" b="1" u="sng" dirty="0">
                <a:latin typeface="Sakkal Majalla" panose="02000000000000000000" pitchFamily="2" charset="-78"/>
                <a:cs typeface="Sakkal Majalla" panose="02000000000000000000" pitchFamily="2" charset="-78"/>
              </a:rPr>
              <a:t>آ</a:t>
            </a:r>
            <a:r>
              <a:rPr lang="ar-EG" sz="2800" b="1" u="sng" dirty="0">
                <a:latin typeface="Sakkal Majalla" panose="02000000000000000000" pitchFamily="2" charset="-78"/>
                <a:cs typeface="Sakkal Majalla" panose="02000000000000000000" pitchFamily="2" charset="-78"/>
              </a:rPr>
              <a:t>خر </a:t>
            </a:r>
            <a:r>
              <a:rPr lang="ar-EG" sz="2800" b="1" dirty="0">
                <a:latin typeface="Sakkal Majalla" panose="02000000000000000000" pitchFamily="2" charset="-78"/>
                <a:cs typeface="Sakkal Majalla" panose="02000000000000000000" pitchFamily="2" charset="-78"/>
              </a:rPr>
              <a:t>يرمز </a:t>
            </a:r>
            <a:r>
              <a:rPr lang="ar-SA" sz="2800" b="1" dirty="0">
                <a:latin typeface="Sakkal Majalla" panose="02000000000000000000" pitchFamily="2" charset="-78"/>
                <a:cs typeface="Sakkal Majalla" panose="02000000000000000000" pitchFamily="2" charset="-78"/>
              </a:rPr>
              <a:t>إ</a:t>
            </a:r>
            <a:r>
              <a:rPr lang="ar-EG" sz="2800" b="1" dirty="0" err="1">
                <a:latin typeface="Sakkal Majalla" panose="02000000000000000000" pitchFamily="2" charset="-78"/>
                <a:cs typeface="Sakkal Majalla" panose="02000000000000000000" pitchFamily="2" charset="-78"/>
              </a:rPr>
              <a:t>لى</a:t>
            </a:r>
            <a:r>
              <a:rPr lang="ar-EG" sz="2800" b="1" dirty="0">
                <a:latin typeface="Sakkal Majalla" panose="02000000000000000000" pitchFamily="2" charset="-78"/>
                <a:cs typeface="Sakkal Majalla" panose="02000000000000000000" pitchFamily="2" charset="-78"/>
              </a:rPr>
              <a:t> </a:t>
            </a:r>
            <a:r>
              <a:rPr lang="ar-EG" sz="2800" b="1" dirty="0">
                <a:solidFill>
                  <a:schemeClr val="tx2">
                    <a:lumMod val="75000"/>
                  </a:schemeClr>
                </a:solidFill>
                <a:latin typeface="Sakkal Majalla" panose="02000000000000000000" pitchFamily="2" charset="-78"/>
                <a:cs typeface="Sakkal Majalla" panose="02000000000000000000" pitchFamily="2" charset="-78"/>
              </a:rPr>
              <a:t>نوع المحرك</a:t>
            </a:r>
            <a:r>
              <a:rPr lang="ar-EG" sz="2800" b="1" dirty="0">
                <a:latin typeface="Sakkal Majalla" panose="02000000000000000000" pitchFamily="2" charset="-78"/>
                <a:cs typeface="Sakkal Majalla" panose="02000000000000000000" pitchFamily="2" charset="-78"/>
              </a:rPr>
              <a:t>:</a:t>
            </a:r>
            <a:endParaRPr lang="en-US" sz="2800" b="1" dirty="0">
              <a:latin typeface="Sakkal Majalla" panose="02000000000000000000" pitchFamily="2" charset="-78"/>
              <a:cs typeface="Sakkal Majalla" panose="02000000000000000000" pitchFamily="2" charset="-78"/>
            </a:endParaRPr>
          </a:p>
          <a:p>
            <a:pPr algn="r" rtl="1">
              <a:defRPr/>
            </a:pPr>
            <a:endParaRPr lang="ar-EG" sz="2800" dirty="0"/>
          </a:p>
          <a:p>
            <a:pPr algn="r" rtl="1">
              <a:buFont typeface="Arial" charset="0"/>
              <a:buChar char="•"/>
              <a:defRPr/>
            </a:pPr>
            <a:r>
              <a:rPr lang="ar-EG" sz="2800" b="1" dirty="0">
                <a:solidFill>
                  <a:srgbClr val="002060"/>
                </a:solidFill>
              </a:rPr>
              <a:t>طائرة برمائية </a:t>
            </a:r>
            <a:r>
              <a:rPr lang="en-US" sz="2800" b="1" dirty="0">
                <a:solidFill>
                  <a:srgbClr val="002060"/>
                </a:solidFill>
              </a:rPr>
              <a:t> </a:t>
            </a:r>
            <a:r>
              <a:rPr lang="ar-EG" sz="2800" b="1" dirty="0">
                <a:solidFill>
                  <a:srgbClr val="002060"/>
                </a:solidFill>
              </a:rPr>
              <a:t> </a:t>
            </a:r>
            <a:r>
              <a:rPr lang="ar-BH" sz="2800" b="1" dirty="0">
                <a:solidFill>
                  <a:srgbClr val="002060"/>
                </a:solidFill>
              </a:rPr>
              <a:t> </a:t>
            </a:r>
            <a:r>
              <a:rPr lang="ar-EG" sz="2800" b="1" dirty="0">
                <a:solidFill>
                  <a:srgbClr val="002060"/>
                </a:solidFill>
              </a:rPr>
              <a:t>   </a:t>
            </a:r>
            <a:r>
              <a:rPr lang="en-US" sz="2800" b="1" dirty="0">
                <a:solidFill>
                  <a:srgbClr val="C00000"/>
                </a:solidFill>
              </a:rPr>
              <a:t>A</a:t>
            </a:r>
            <a:r>
              <a:rPr lang="en-US" sz="2800" dirty="0"/>
              <a:t>       Amphibian</a:t>
            </a:r>
            <a:endParaRPr lang="ar-EG" sz="2800" dirty="0"/>
          </a:p>
          <a:p>
            <a:pPr algn="r" rtl="1">
              <a:buFont typeface="Arial" charset="0"/>
              <a:buChar char="•"/>
              <a:defRPr/>
            </a:pPr>
            <a:r>
              <a:rPr lang="ar-EG" sz="2800" b="1" dirty="0">
                <a:solidFill>
                  <a:srgbClr val="002060"/>
                </a:solidFill>
              </a:rPr>
              <a:t>طائرة </a:t>
            </a:r>
            <a:r>
              <a:rPr lang="ar-EG" sz="2800" b="1" dirty="0" err="1">
                <a:solidFill>
                  <a:srgbClr val="002060"/>
                </a:solidFill>
              </a:rPr>
              <a:t>هيلوكبتر</a:t>
            </a:r>
            <a:r>
              <a:rPr lang="ar-EG" sz="2800" b="1" dirty="0">
                <a:solidFill>
                  <a:srgbClr val="002060"/>
                </a:solidFill>
              </a:rPr>
              <a:t>  </a:t>
            </a:r>
            <a:r>
              <a:rPr lang="ar-BH" sz="2800" b="1" dirty="0">
                <a:solidFill>
                  <a:srgbClr val="002060"/>
                </a:solidFill>
              </a:rPr>
              <a:t> </a:t>
            </a:r>
            <a:r>
              <a:rPr lang="ar-EG" sz="2800" b="1" dirty="0">
                <a:solidFill>
                  <a:srgbClr val="002060"/>
                </a:solidFill>
              </a:rPr>
              <a:t>  </a:t>
            </a:r>
            <a:r>
              <a:rPr lang="en-US" sz="2800" b="1" dirty="0">
                <a:solidFill>
                  <a:srgbClr val="002060"/>
                </a:solidFill>
              </a:rPr>
              <a:t>         </a:t>
            </a:r>
            <a:r>
              <a:rPr lang="en-US" sz="2800" b="1" dirty="0">
                <a:solidFill>
                  <a:srgbClr val="C00000"/>
                </a:solidFill>
              </a:rPr>
              <a:t>H</a:t>
            </a:r>
            <a:r>
              <a:rPr lang="en-US" sz="2800" dirty="0"/>
              <a:t>        Helicopter</a:t>
            </a:r>
            <a:endParaRPr lang="ar-EG" sz="2800" dirty="0"/>
          </a:p>
          <a:p>
            <a:pPr algn="r" rtl="1">
              <a:buFont typeface="Arial" charset="0"/>
              <a:buChar char="•"/>
              <a:defRPr/>
            </a:pPr>
            <a:r>
              <a:rPr lang="ar-EG" sz="2800" b="1" dirty="0">
                <a:solidFill>
                  <a:srgbClr val="002060"/>
                </a:solidFill>
              </a:rPr>
              <a:t>طائرة نفاثة       </a:t>
            </a:r>
            <a:r>
              <a:rPr lang="ar-BH" sz="2800" b="1" dirty="0">
                <a:solidFill>
                  <a:srgbClr val="002060"/>
                </a:solidFill>
              </a:rPr>
              <a:t> </a:t>
            </a:r>
            <a:r>
              <a:rPr lang="ar-EG" sz="2800" b="1" dirty="0">
                <a:solidFill>
                  <a:srgbClr val="002060"/>
                </a:solidFill>
              </a:rPr>
              <a:t>   </a:t>
            </a:r>
            <a:r>
              <a:rPr lang="en-US" sz="2800" b="1" dirty="0">
                <a:solidFill>
                  <a:srgbClr val="002060"/>
                </a:solidFill>
              </a:rPr>
              <a:t> </a:t>
            </a:r>
            <a:r>
              <a:rPr lang="en-US" sz="2800" b="1" dirty="0">
                <a:solidFill>
                  <a:srgbClr val="C00000"/>
                </a:solidFill>
              </a:rPr>
              <a:t>J </a:t>
            </a:r>
            <a:r>
              <a:rPr lang="en-US" sz="2800" dirty="0"/>
              <a:t>          Pure Jet</a:t>
            </a:r>
            <a:r>
              <a:rPr lang="ar-EG" sz="2800" dirty="0"/>
              <a:t> </a:t>
            </a:r>
          </a:p>
          <a:p>
            <a:pPr algn="r" rtl="1">
              <a:buFont typeface="Arial" charset="0"/>
              <a:buChar char="•"/>
              <a:defRPr/>
            </a:pPr>
            <a:r>
              <a:rPr lang="ar-EG" sz="2800" b="1" dirty="0">
                <a:solidFill>
                  <a:srgbClr val="002060"/>
                </a:solidFill>
              </a:rPr>
              <a:t>طائرة مروحية</a:t>
            </a:r>
            <a:r>
              <a:rPr lang="ar-EG" sz="2800" dirty="0"/>
              <a:t>    </a:t>
            </a:r>
            <a:r>
              <a:rPr lang="ar-BH" sz="2800" dirty="0"/>
              <a:t> </a:t>
            </a:r>
            <a:r>
              <a:rPr lang="ar-EG" sz="2800" dirty="0"/>
              <a:t> </a:t>
            </a:r>
            <a:r>
              <a:rPr lang="en-US" sz="2800" dirty="0"/>
              <a:t>  </a:t>
            </a:r>
            <a:r>
              <a:rPr lang="en-US" sz="2800" b="1" dirty="0">
                <a:solidFill>
                  <a:srgbClr val="C00000"/>
                </a:solidFill>
              </a:rPr>
              <a:t>P</a:t>
            </a:r>
            <a:r>
              <a:rPr lang="en-US" sz="2800" dirty="0"/>
              <a:t>           Propeller</a:t>
            </a:r>
            <a:endParaRPr lang="ar-BH" sz="2800" dirty="0"/>
          </a:p>
          <a:p>
            <a:pPr algn="r" rtl="1">
              <a:buFont typeface="Arial" charset="0"/>
              <a:buChar char="•"/>
              <a:defRPr/>
            </a:pPr>
            <a:r>
              <a:rPr lang="ar-BH" sz="2800" b="1" dirty="0">
                <a:solidFill>
                  <a:srgbClr val="002060"/>
                </a:solidFill>
              </a:rPr>
              <a:t>رمز للقطار            </a:t>
            </a:r>
            <a:r>
              <a:rPr lang="en-US" sz="2800" dirty="0"/>
              <a:t>Surface</a:t>
            </a:r>
            <a:r>
              <a:rPr lang="ar-BH" sz="2800" dirty="0"/>
              <a:t>    </a:t>
            </a:r>
            <a:r>
              <a:rPr lang="en-US" sz="2800" dirty="0"/>
              <a:t>  </a:t>
            </a:r>
            <a:r>
              <a:rPr lang="ar-BH" sz="2800" dirty="0"/>
              <a:t>    </a:t>
            </a:r>
            <a:r>
              <a:rPr lang="en-US" sz="2800" dirty="0">
                <a:solidFill>
                  <a:srgbClr val="C00000"/>
                </a:solidFill>
              </a:rPr>
              <a:t>S</a:t>
            </a:r>
            <a:endParaRPr lang="ar-EG" sz="2800" dirty="0">
              <a:solidFill>
                <a:srgbClr val="C00000"/>
              </a:solidFill>
            </a:endParaRPr>
          </a:p>
          <a:p>
            <a:pPr algn="r" rtl="1">
              <a:buFont typeface="Arial" charset="0"/>
              <a:buChar char="•"/>
              <a:defRPr/>
            </a:pPr>
            <a:r>
              <a:rPr lang="ar-EG" sz="2800" b="1" dirty="0">
                <a:solidFill>
                  <a:srgbClr val="002060"/>
                </a:solidFill>
              </a:rPr>
              <a:t>طائرة نفاثة</a:t>
            </a:r>
            <a:r>
              <a:rPr lang="en-US" sz="2800" dirty="0"/>
              <a:t>         </a:t>
            </a:r>
            <a:r>
              <a:rPr lang="ar-EG" sz="2800" dirty="0"/>
              <a:t> </a:t>
            </a:r>
            <a:r>
              <a:rPr lang="en-US" sz="2800" b="1" dirty="0">
                <a:solidFill>
                  <a:srgbClr val="C00000"/>
                </a:solidFill>
              </a:rPr>
              <a:t>T </a:t>
            </a:r>
            <a:r>
              <a:rPr lang="en-US" sz="2800" dirty="0"/>
              <a:t>            Prop Jet </a:t>
            </a:r>
          </a:p>
        </p:txBody>
      </p:sp>
      <p:sp>
        <p:nvSpPr>
          <p:cNvPr id="5" name="Rectangle 4">
            <a:extLst>
              <a:ext uri="{FF2B5EF4-FFF2-40B4-BE49-F238E27FC236}">
                <a16:creationId xmlns:a16="http://schemas.microsoft.com/office/drawing/2014/main" id="{5761B4F4-472A-42FD-A779-55B2FF1EA2C0}"/>
              </a:ext>
            </a:extLst>
          </p:cNvPr>
          <p:cNvSpPr/>
          <p:nvPr/>
        </p:nvSpPr>
        <p:spPr>
          <a:xfrm>
            <a:off x="250166" y="3579962"/>
            <a:ext cx="6599207" cy="2687130"/>
          </a:xfrm>
          <a:prstGeom prst="rect">
            <a:avLst/>
          </a:prstGeom>
          <a:solidFill>
            <a:srgbClr val="FCF3E0"/>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a:r>
              <a:rPr lang="ar-SA" sz="2400" dirty="0">
                <a:solidFill>
                  <a:srgbClr val="3F5378"/>
                </a:solidFill>
                <a:cs typeface="PT Bold Heading" panose="02010400000000000000" pitchFamily="2" charset="-78"/>
              </a:rPr>
              <a:t>مثال:</a:t>
            </a:r>
          </a:p>
        </p:txBody>
      </p:sp>
      <p:sp>
        <p:nvSpPr>
          <p:cNvPr id="27" name="Rectangle 26">
            <a:extLst>
              <a:ext uri="{FF2B5EF4-FFF2-40B4-BE49-F238E27FC236}">
                <a16:creationId xmlns:a16="http://schemas.microsoft.com/office/drawing/2014/main" id="{1D23FD2D-4D71-4DED-A0E4-6290B7F8FEF3}"/>
              </a:ext>
            </a:extLst>
          </p:cNvPr>
          <p:cNvSpPr/>
          <p:nvPr/>
        </p:nvSpPr>
        <p:spPr>
          <a:xfrm>
            <a:off x="140898" y="4106372"/>
            <a:ext cx="3726422" cy="388413"/>
          </a:xfrm>
          <a:prstGeom prst="rect">
            <a:avLst/>
          </a:prstGeom>
          <a:noFill/>
        </p:spPr>
        <p:txBody>
          <a:bodyPr wrap="none" lIns="91440" tIns="45720" rIns="91440" bIns="45720">
            <a:spAutoFit/>
          </a:bodyPr>
          <a:lstStyle/>
          <a:p>
            <a:pPr algn="ctr"/>
            <a:r>
              <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Boeing (Douglas) md-80</a:t>
            </a:r>
          </a:p>
        </p:txBody>
      </p:sp>
      <p:sp>
        <p:nvSpPr>
          <p:cNvPr id="29" name="Rectangle 28">
            <a:extLst>
              <a:ext uri="{FF2B5EF4-FFF2-40B4-BE49-F238E27FC236}">
                <a16:creationId xmlns:a16="http://schemas.microsoft.com/office/drawing/2014/main" id="{C501E831-AE72-4429-98B1-B1F15F9A5FE4}"/>
              </a:ext>
            </a:extLst>
          </p:cNvPr>
          <p:cNvSpPr/>
          <p:nvPr/>
        </p:nvSpPr>
        <p:spPr>
          <a:xfrm>
            <a:off x="3901482" y="4056048"/>
            <a:ext cx="354584" cy="707886"/>
          </a:xfrm>
          <a:prstGeom prst="rect">
            <a:avLst/>
          </a:prstGeom>
          <a:noFill/>
        </p:spPr>
        <p:txBody>
          <a:bodyPr wrap="none" lIns="91440" tIns="45720" rIns="91440" bIns="45720">
            <a:spAutoFit/>
          </a:bodyPr>
          <a:lstStyle/>
          <a:p>
            <a:pPr algn="ctr"/>
            <a:r>
              <a:rPr lang="en-US" sz="4000" b="1" dirty="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rPr>
              <a:t>J</a:t>
            </a:r>
            <a:endParaRPr lang="en-US" sz="4000" b="1" cap="none" spc="0" dirty="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endParaRPr>
          </a:p>
        </p:txBody>
      </p:sp>
      <p:sp>
        <p:nvSpPr>
          <p:cNvPr id="30" name="Rectangle 29">
            <a:extLst>
              <a:ext uri="{FF2B5EF4-FFF2-40B4-BE49-F238E27FC236}">
                <a16:creationId xmlns:a16="http://schemas.microsoft.com/office/drawing/2014/main" id="{21FB2AE7-D6DC-44DE-AC05-6857C14F662B}"/>
              </a:ext>
            </a:extLst>
          </p:cNvPr>
          <p:cNvSpPr/>
          <p:nvPr/>
        </p:nvSpPr>
        <p:spPr>
          <a:xfrm>
            <a:off x="5265434" y="4045789"/>
            <a:ext cx="1152880"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a:ln w="0"/>
                <a:solidFill>
                  <a:srgbClr val="C00000"/>
                </a:solidFill>
                <a:effectLst>
                  <a:reflection blurRad="12700" stA="50000" endPos="50000" dist="5000" dir="5400000" sy="-100000" rotWithShape="0"/>
                </a:effectLst>
              </a:rPr>
              <a:t>M11</a:t>
            </a:r>
          </a:p>
        </p:txBody>
      </p:sp>
      <p:cxnSp>
        <p:nvCxnSpPr>
          <p:cNvPr id="31" name="Straight Arrow Connector 30">
            <a:extLst>
              <a:ext uri="{FF2B5EF4-FFF2-40B4-BE49-F238E27FC236}">
                <a16:creationId xmlns:a16="http://schemas.microsoft.com/office/drawing/2014/main" id="{78ADCFFE-F721-4544-96A3-2F7334073CC9}"/>
              </a:ext>
            </a:extLst>
          </p:cNvPr>
          <p:cNvCxnSpPr/>
          <p:nvPr/>
        </p:nvCxnSpPr>
        <p:spPr>
          <a:xfrm>
            <a:off x="1850804" y="4833362"/>
            <a:ext cx="0" cy="484660"/>
          </a:xfrm>
          <a:prstGeom prst="straightConnector1">
            <a:avLst/>
          </a:prstGeom>
          <a:ln w="57150">
            <a:solidFill>
              <a:schemeClr val="accent6">
                <a:lumMod val="75000"/>
              </a:schemeClr>
            </a:solidFill>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2976A40E-E2AD-4399-AF32-B951063D3C4F}"/>
              </a:ext>
            </a:extLst>
          </p:cNvPr>
          <p:cNvCxnSpPr/>
          <p:nvPr/>
        </p:nvCxnSpPr>
        <p:spPr>
          <a:xfrm>
            <a:off x="5840585" y="4833362"/>
            <a:ext cx="0" cy="484660"/>
          </a:xfrm>
          <a:prstGeom prst="straightConnector1">
            <a:avLst/>
          </a:prstGeom>
          <a:ln w="57150">
            <a:solidFill>
              <a:schemeClr val="accent6">
                <a:lumMod val="75000"/>
              </a:schemeClr>
            </a:solidFill>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23F656BD-1640-47D8-A28F-95CD70F8A7CB}"/>
              </a:ext>
            </a:extLst>
          </p:cNvPr>
          <p:cNvCxnSpPr/>
          <p:nvPr/>
        </p:nvCxnSpPr>
        <p:spPr>
          <a:xfrm>
            <a:off x="4073660" y="4833362"/>
            <a:ext cx="0" cy="484660"/>
          </a:xfrm>
          <a:prstGeom prst="straightConnector1">
            <a:avLst/>
          </a:prstGeom>
          <a:ln w="57150">
            <a:solidFill>
              <a:schemeClr val="accent6">
                <a:lumMod val="75000"/>
              </a:schemeClr>
            </a:solidFill>
            <a:tailEnd type="arrow"/>
          </a:ln>
        </p:spPr>
        <p:style>
          <a:lnRef idx="2">
            <a:schemeClr val="dk1"/>
          </a:lnRef>
          <a:fillRef idx="0">
            <a:schemeClr val="dk1"/>
          </a:fillRef>
          <a:effectRef idx="1">
            <a:schemeClr val="dk1"/>
          </a:effectRef>
          <a:fontRef idx="minor">
            <a:schemeClr val="tx1"/>
          </a:fontRef>
        </p:style>
      </p:cxnSp>
      <p:sp>
        <p:nvSpPr>
          <p:cNvPr id="34" name="TextBox 33">
            <a:extLst>
              <a:ext uri="{FF2B5EF4-FFF2-40B4-BE49-F238E27FC236}">
                <a16:creationId xmlns:a16="http://schemas.microsoft.com/office/drawing/2014/main" id="{98D32B19-C4F5-4A87-8EC5-FB636D363603}"/>
              </a:ext>
            </a:extLst>
          </p:cNvPr>
          <p:cNvSpPr txBox="1"/>
          <p:nvPr/>
        </p:nvSpPr>
        <p:spPr>
          <a:xfrm>
            <a:off x="900856" y="5499769"/>
            <a:ext cx="1773236" cy="388413"/>
          </a:xfrm>
          <a:prstGeom prst="rect">
            <a:avLst/>
          </a:prstGeom>
          <a:noFill/>
        </p:spPr>
        <p:txBody>
          <a:bodyPr wrap="square" rtlCol="1">
            <a:spAutoFit/>
          </a:bodyPr>
          <a:lstStyle/>
          <a:p>
            <a:pPr algn="ctr"/>
            <a:r>
              <a:rPr lang="ar-BH" sz="2400" b="1" dirty="0">
                <a:solidFill>
                  <a:schemeClr val="accent5">
                    <a:lumMod val="75000"/>
                  </a:schemeClr>
                </a:solidFill>
              </a:rPr>
              <a:t>اسم الطائرة</a:t>
            </a:r>
          </a:p>
        </p:txBody>
      </p:sp>
      <p:sp>
        <p:nvSpPr>
          <p:cNvPr id="35" name="TextBox 34">
            <a:extLst>
              <a:ext uri="{FF2B5EF4-FFF2-40B4-BE49-F238E27FC236}">
                <a16:creationId xmlns:a16="http://schemas.microsoft.com/office/drawing/2014/main" id="{CB502170-2283-467D-9D6E-3DD878B3DC62}"/>
              </a:ext>
            </a:extLst>
          </p:cNvPr>
          <p:cNvSpPr txBox="1"/>
          <p:nvPr/>
        </p:nvSpPr>
        <p:spPr>
          <a:xfrm>
            <a:off x="3174522" y="5499769"/>
            <a:ext cx="2032764" cy="400110"/>
          </a:xfrm>
          <a:prstGeom prst="rect">
            <a:avLst/>
          </a:prstGeom>
          <a:noFill/>
        </p:spPr>
        <p:txBody>
          <a:bodyPr wrap="square" rtlCol="1">
            <a:spAutoFit/>
          </a:bodyPr>
          <a:lstStyle/>
          <a:p>
            <a:r>
              <a:rPr lang="ar-BH" sz="2000" b="1" dirty="0">
                <a:solidFill>
                  <a:schemeClr val="accent5">
                    <a:lumMod val="75000"/>
                  </a:schemeClr>
                </a:solidFill>
              </a:rPr>
              <a:t>رمز نوع المحرك</a:t>
            </a:r>
          </a:p>
        </p:txBody>
      </p:sp>
      <p:sp>
        <p:nvSpPr>
          <p:cNvPr id="36" name="TextBox 35">
            <a:extLst>
              <a:ext uri="{FF2B5EF4-FFF2-40B4-BE49-F238E27FC236}">
                <a16:creationId xmlns:a16="http://schemas.microsoft.com/office/drawing/2014/main" id="{8B2C1E09-E826-4E5C-9CF1-66C7BDC0FBE4}"/>
              </a:ext>
            </a:extLst>
          </p:cNvPr>
          <p:cNvSpPr txBox="1"/>
          <p:nvPr/>
        </p:nvSpPr>
        <p:spPr>
          <a:xfrm>
            <a:off x="5017296" y="5499769"/>
            <a:ext cx="1832077" cy="400110"/>
          </a:xfrm>
          <a:prstGeom prst="rect">
            <a:avLst/>
          </a:prstGeom>
          <a:noFill/>
        </p:spPr>
        <p:txBody>
          <a:bodyPr wrap="square" rtlCol="1">
            <a:spAutoFit/>
          </a:bodyPr>
          <a:lstStyle/>
          <a:p>
            <a:r>
              <a:rPr lang="ar-BH" sz="2000" b="1" dirty="0">
                <a:solidFill>
                  <a:schemeClr val="accent5">
                    <a:lumMod val="75000"/>
                  </a:schemeClr>
                </a:solidFill>
              </a:rPr>
              <a:t>رمز الطائرة الدولي</a:t>
            </a:r>
          </a:p>
        </p:txBody>
      </p:sp>
      <p:sp>
        <p:nvSpPr>
          <p:cNvPr id="37" name="TextBox 36">
            <a:extLst>
              <a:ext uri="{FF2B5EF4-FFF2-40B4-BE49-F238E27FC236}">
                <a16:creationId xmlns:a16="http://schemas.microsoft.com/office/drawing/2014/main" id="{0231944C-D3D4-4FC7-82D8-C9A8E6CC6A00}"/>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12403116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ppt_x"/>
                                          </p:val>
                                        </p:tav>
                                        <p:tav tm="100000">
                                          <p:val>
                                            <p:strVal val="#ppt_x"/>
                                          </p:val>
                                        </p:tav>
                                      </p:tavLst>
                                    </p:anim>
                                    <p:anim calcmode="lin" valueType="num">
                                      <p:cBhvr additive="base">
                                        <p:cTn id="23" dur="500" fill="hold"/>
                                        <p:tgtEl>
                                          <p:spTgt spid="3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ppt_x"/>
                                          </p:val>
                                        </p:tav>
                                        <p:tav tm="100000">
                                          <p:val>
                                            <p:strVal val="#ppt_x"/>
                                          </p:val>
                                        </p:tav>
                                      </p:tavLst>
                                    </p:anim>
                                    <p:anim calcmode="lin" valueType="num">
                                      <p:cBhvr additive="base">
                                        <p:cTn id="27" dur="500" fill="hold"/>
                                        <p:tgtEl>
                                          <p:spTgt spid="3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ppt_x"/>
                                          </p:val>
                                        </p:tav>
                                        <p:tav tm="100000">
                                          <p:val>
                                            <p:strVal val="#ppt_x"/>
                                          </p:val>
                                        </p:tav>
                                      </p:tavLst>
                                    </p:anim>
                                    <p:anim calcmode="lin" valueType="num">
                                      <p:cBhvr additive="base">
                                        <p:cTn id="35" dur="500" fill="hold"/>
                                        <p:tgtEl>
                                          <p:spTgt spid="3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500" fill="hold"/>
                                        <p:tgtEl>
                                          <p:spTgt spid="36"/>
                                        </p:tgtEl>
                                        <p:attrNameLst>
                                          <p:attrName>ppt_x</p:attrName>
                                        </p:attrNameLst>
                                      </p:cBhvr>
                                      <p:tavLst>
                                        <p:tav tm="0">
                                          <p:val>
                                            <p:strVal val="#ppt_x"/>
                                          </p:val>
                                        </p:tav>
                                        <p:tav tm="100000">
                                          <p:val>
                                            <p:strVal val="#ppt_x"/>
                                          </p:val>
                                        </p:tav>
                                      </p:tavLst>
                                    </p:anim>
                                    <p:anim calcmode="lin" valueType="num">
                                      <p:cBhvr additive="base">
                                        <p:cTn id="4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p:bldP spid="29" grpId="0"/>
      <p:bldP spid="30"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3936758" y="470799"/>
            <a:ext cx="7279725" cy="523220"/>
          </a:xfrm>
          <a:prstGeom prst="rect">
            <a:avLst/>
          </a:prstGeom>
        </p:spPr>
        <p:txBody>
          <a:bodyPr wrap="square">
            <a:spAutoFit/>
          </a:bodyPr>
          <a:lstStyle/>
          <a:p>
            <a:pPr algn="ctr"/>
            <a:r>
              <a:rPr lang="ar-SA" sz="2800" dirty="0">
                <a:ln w="9525">
                  <a:noFill/>
                  <a:prstDash val="solid"/>
                </a:ln>
                <a:solidFill>
                  <a:schemeClr val="bg1"/>
                </a:solidFill>
                <a:latin typeface="Arial Black" panose="020B0A04020102020204" pitchFamily="34" charset="0"/>
                <a:cs typeface="PT Bold Heading" panose="02010400000000000000" pitchFamily="2" charset="-78"/>
              </a:rPr>
              <a:t>معلومات دليل الرحلات لشركات الطيران </a:t>
            </a:r>
            <a:endParaRPr lang="en-US" sz="2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6" name="مستطيل مستدير الزوايا 5">
            <a:extLst>
              <a:ext uri="{FF2B5EF4-FFF2-40B4-BE49-F238E27FC236}">
                <a16:creationId xmlns:a16="http://schemas.microsoft.com/office/drawing/2014/main" id="{36A7A073-DF2D-4333-8646-84AED5652101}"/>
              </a:ext>
            </a:extLst>
          </p:cNvPr>
          <p:cNvSpPr/>
          <p:nvPr/>
        </p:nvSpPr>
        <p:spPr>
          <a:xfrm>
            <a:off x="5932099" y="1577130"/>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b="1" dirty="0">
                <a:solidFill>
                  <a:srgbClr val="3F5378"/>
                </a:solidFill>
              </a:rPr>
              <a:t>4. </a:t>
            </a:r>
            <a:r>
              <a:rPr lang="ar-SA" sz="2400" dirty="0">
                <a:solidFill>
                  <a:srgbClr val="3F5378"/>
                </a:solidFill>
                <a:cs typeface="PT Bold Heading" panose="02010400000000000000" pitchFamily="2" charset="-78"/>
              </a:rPr>
              <a:t>رموز الطائرات – تحديد رموزها </a:t>
            </a:r>
          </a:p>
          <a:p>
            <a:pPr rtl="1"/>
            <a:r>
              <a:rPr lang="en-US" sz="2400" dirty="0">
                <a:solidFill>
                  <a:srgbClr val="3F5378"/>
                </a:solidFill>
                <a:cs typeface="PT Bold Heading" panose="02010400000000000000" pitchFamily="2" charset="-78"/>
              </a:rPr>
              <a:t> </a:t>
            </a:r>
            <a:r>
              <a:rPr lang="en-GB" sz="2400" b="1" dirty="0">
                <a:solidFill>
                  <a:srgbClr val="3F5378"/>
                </a:solidFill>
                <a:cs typeface="PT Bold Heading" panose="02010400000000000000" pitchFamily="2" charset="-78"/>
              </a:rPr>
              <a:t>Aircraft </a:t>
            </a:r>
            <a:r>
              <a:rPr lang="en-US" sz="2400" b="1" dirty="0">
                <a:solidFill>
                  <a:srgbClr val="3F5378"/>
                </a:solidFill>
                <a:cs typeface="PT Bold Heading" panose="02010400000000000000" pitchFamily="2" charset="-78"/>
              </a:rPr>
              <a:t>Codes - Encoding</a:t>
            </a:r>
            <a:endParaRPr lang="ar-SA" sz="2400" b="1" dirty="0">
              <a:solidFill>
                <a:srgbClr val="3F5378"/>
              </a:solidFill>
              <a:cs typeface="PT Bold Heading" panose="02010400000000000000" pitchFamily="2" charset="-78"/>
            </a:endParaRPr>
          </a:p>
        </p:txBody>
      </p:sp>
      <p:sp>
        <p:nvSpPr>
          <p:cNvPr id="2" name="Rectangle 1">
            <a:extLst>
              <a:ext uri="{FF2B5EF4-FFF2-40B4-BE49-F238E27FC236}">
                <a16:creationId xmlns:a16="http://schemas.microsoft.com/office/drawing/2014/main" id="{B59D3642-D04E-4E0B-ABB9-97F85F12CAE8}"/>
              </a:ext>
            </a:extLst>
          </p:cNvPr>
          <p:cNvSpPr/>
          <p:nvPr/>
        </p:nvSpPr>
        <p:spPr>
          <a:xfrm>
            <a:off x="4373592" y="2428285"/>
            <a:ext cx="7339868" cy="4031873"/>
          </a:xfrm>
          <a:prstGeom prst="rect">
            <a:avLst/>
          </a:prstGeom>
        </p:spPr>
        <p:txBody>
          <a:bodyPr wrap="square">
            <a:spAutoFit/>
          </a:bodyPr>
          <a:lstStyle/>
          <a:p>
            <a:pPr algn="r" rtl="1">
              <a:defRPr/>
            </a:pPr>
            <a:r>
              <a:rPr lang="ar-BH" sz="3200" b="1" dirty="0">
                <a:latin typeface="Sakkal Majalla" panose="02000000000000000000" pitchFamily="2" charset="-78"/>
                <a:cs typeface="Sakkal Majalla" panose="02000000000000000000" pitchFamily="2" charset="-78"/>
              </a:rPr>
              <a:t>تختلف أنواع الطائرات من حيث :</a:t>
            </a:r>
          </a:p>
          <a:p>
            <a:pPr lvl="1" algn="r" rtl="1">
              <a:buFont typeface="Wingdings" pitchFamily="2" charset="2"/>
              <a:buChar char="q"/>
              <a:defRPr/>
            </a:pPr>
            <a:r>
              <a:rPr lang="ar-BH" sz="3200" b="1" dirty="0">
                <a:latin typeface="Sakkal Majalla" panose="02000000000000000000" pitchFamily="2" charset="-78"/>
                <a:cs typeface="Sakkal Majalla" panose="02000000000000000000" pitchFamily="2" charset="-78"/>
              </a:rPr>
              <a:t>عدد المحركات</a:t>
            </a:r>
            <a:r>
              <a:rPr lang="ar-SA" sz="3200" b="1" dirty="0">
                <a:latin typeface="Sakkal Majalla" panose="02000000000000000000" pitchFamily="2" charset="-78"/>
                <a:cs typeface="Sakkal Majalla" panose="02000000000000000000" pitchFamily="2" charset="-78"/>
              </a:rPr>
              <a:t>.</a:t>
            </a:r>
            <a:endParaRPr lang="ar-BH" sz="3200" b="1" dirty="0">
              <a:latin typeface="Sakkal Majalla" panose="02000000000000000000" pitchFamily="2" charset="-78"/>
              <a:cs typeface="Sakkal Majalla" panose="02000000000000000000" pitchFamily="2" charset="-78"/>
            </a:endParaRPr>
          </a:p>
          <a:p>
            <a:pPr lvl="1" algn="r" rtl="1">
              <a:buFont typeface="Wingdings" pitchFamily="2" charset="2"/>
              <a:buChar char="q"/>
              <a:defRPr/>
            </a:pPr>
            <a:r>
              <a:rPr lang="ar-BH" sz="3200" b="1" dirty="0">
                <a:latin typeface="Sakkal Majalla" panose="02000000000000000000" pitchFamily="2" charset="-78"/>
                <a:cs typeface="Sakkal Majalla" panose="02000000000000000000" pitchFamily="2" charset="-78"/>
              </a:rPr>
              <a:t> أنواع المحركات</a:t>
            </a:r>
            <a:r>
              <a:rPr lang="ar-SA" sz="3200" b="1" dirty="0">
                <a:latin typeface="Sakkal Majalla" panose="02000000000000000000" pitchFamily="2" charset="-78"/>
                <a:cs typeface="Sakkal Majalla" panose="02000000000000000000" pitchFamily="2" charset="-78"/>
              </a:rPr>
              <a:t>.</a:t>
            </a:r>
            <a:endParaRPr lang="ar-BH" sz="3200" b="1" dirty="0">
              <a:latin typeface="Sakkal Majalla" panose="02000000000000000000" pitchFamily="2" charset="-78"/>
              <a:cs typeface="Sakkal Majalla" panose="02000000000000000000" pitchFamily="2" charset="-78"/>
            </a:endParaRPr>
          </a:p>
          <a:p>
            <a:pPr lvl="1" algn="r" rtl="1">
              <a:buFont typeface="Wingdings" pitchFamily="2" charset="2"/>
              <a:buChar char="q"/>
              <a:defRPr/>
            </a:pPr>
            <a:r>
              <a:rPr lang="ar-BH" sz="3200" b="1" dirty="0">
                <a:latin typeface="Sakkal Majalla" panose="02000000000000000000" pitchFamily="2" charset="-78"/>
                <a:cs typeface="Sakkal Majalla" panose="02000000000000000000" pitchFamily="2" charset="-78"/>
              </a:rPr>
              <a:t> كفاءة المحركات </a:t>
            </a:r>
            <a:r>
              <a:rPr lang="ar-SA" sz="3200" b="1" dirty="0">
                <a:latin typeface="Sakkal Majalla" panose="02000000000000000000" pitchFamily="2" charset="-78"/>
                <a:cs typeface="Sakkal Majalla" panose="02000000000000000000" pitchFamily="2" charset="-78"/>
              </a:rPr>
              <a:t>.</a:t>
            </a:r>
            <a:endParaRPr lang="ar-BH" sz="3200" b="1" dirty="0">
              <a:latin typeface="Sakkal Majalla" panose="02000000000000000000" pitchFamily="2" charset="-78"/>
              <a:cs typeface="Sakkal Majalla" panose="02000000000000000000" pitchFamily="2" charset="-78"/>
            </a:endParaRPr>
          </a:p>
          <a:p>
            <a:pPr lvl="1" algn="r" rtl="1">
              <a:buFont typeface="Wingdings" pitchFamily="2" charset="2"/>
              <a:buChar char="q"/>
              <a:defRPr/>
            </a:pPr>
            <a:r>
              <a:rPr lang="ar-BH" sz="3200" b="1" dirty="0">
                <a:latin typeface="Sakkal Majalla" panose="02000000000000000000" pitchFamily="2" charset="-78"/>
                <a:cs typeface="Sakkal Majalla" panose="02000000000000000000" pitchFamily="2" charset="-78"/>
              </a:rPr>
              <a:t>حمولتها القصوى </a:t>
            </a:r>
            <a:r>
              <a:rPr lang="en-US" sz="3200" b="1" dirty="0">
                <a:latin typeface="Sakkal Majalla" panose="02000000000000000000" pitchFamily="2" charset="-78"/>
                <a:cs typeface="Sakkal Majalla" panose="02000000000000000000" pitchFamily="2" charset="-78"/>
              </a:rPr>
              <a:t>))</a:t>
            </a:r>
            <a:r>
              <a:rPr lang="ar-BH" sz="3200" b="1" dirty="0">
                <a:latin typeface="Sakkal Majalla" panose="02000000000000000000" pitchFamily="2" charset="-78"/>
                <a:cs typeface="Sakkal Majalla" panose="02000000000000000000" pitchFamily="2" charset="-78"/>
              </a:rPr>
              <a:t> للركاب والشحن)) </a:t>
            </a:r>
            <a:r>
              <a:rPr lang="ar-SA" sz="3200" b="1" dirty="0">
                <a:latin typeface="Sakkal Majalla" panose="02000000000000000000" pitchFamily="2" charset="-78"/>
                <a:cs typeface="Sakkal Majalla" panose="02000000000000000000" pitchFamily="2" charset="-78"/>
              </a:rPr>
              <a:t>.</a:t>
            </a:r>
            <a:endParaRPr lang="ar-BH" sz="3200" b="1" dirty="0">
              <a:latin typeface="Sakkal Majalla" panose="02000000000000000000" pitchFamily="2" charset="-78"/>
              <a:cs typeface="Sakkal Majalla" panose="02000000000000000000" pitchFamily="2" charset="-78"/>
            </a:endParaRPr>
          </a:p>
          <a:p>
            <a:pPr lvl="1" algn="r" rtl="1">
              <a:buFont typeface="Wingdings" pitchFamily="2" charset="2"/>
              <a:buChar char="q"/>
              <a:defRPr/>
            </a:pPr>
            <a:r>
              <a:rPr lang="ar-BH" sz="3200" b="1" dirty="0">
                <a:latin typeface="Sakkal Majalla" panose="02000000000000000000" pitchFamily="2" charset="-78"/>
                <a:cs typeface="Sakkal Majalla" panose="02000000000000000000" pitchFamily="2" charset="-78"/>
              </a:rPr>
              <a:t>سرعتها </a:t>
            </a:r>
            <a:r>
              <a:rPr lang="ar-SA" sz="3200" b="1" dirty="0">
                <a:latin typeface="Sakkal Majalla" panose="02000000000000000000" pitchFamily="2" charset="-78"/>
                <a:cs typeface="Sakkal Majalla" panose="02000000000000000000" pitchFamily="2" charset="-78"/>
              </a:rPr>
              <a:t>.</a:t>
            </a:r>
            <a:endParaRPr lang="ar-BH" sz="3200" b="1" dirty="0">
              <a:latin typeface="Sakkal Majalla" panose="02000000000000000000" pitchFamily="2" charset="-78"/>
              <a:cs typeface="Sakkal Majalla" panose="02000000000000000000" pitchFamily="2" charset="-78"/>
            </a:endParaRPr>
          </a:p>
          <a:p>
            <a:pPr lvl="1" algn="r" rtl="1">
              <a:buFont typeface="Wingdings" pitchFamily="2" charset="2"/>
              <a:buChar char="q"/>
              <a:defRPr/>
            </a:pPr>
            <a:r>
              <a:rPr lang="ar-BH" sz="3200" b="1" dirty="0">
                <a:latin typeface="Sakkal Majalla" panose="02000000000000000000" pitchFamily="2" charset="-78"/>
                <a:cs typeface="Sakkal Majalla" panose="02000000000000000000" pitchFamily="2" charset="-78"/>
              </a:rPr>
              <a:t>والمسافات التي يمكن أن تقطعها</a:t>
            </a:r>
            <a:r>
              <a:rPr lang="ar-SA" sz="3200" b="1" dirty="0">
                <a:latin typeface="Sakkal Majalla" panose="02000000000000000000" pitchFamily="2" charset="-78"/>
                <a:cs typeface="Sakkal Majalla" panose="02000000000000000000" pitchFamily="2" charset="-78"/>
              </a:rPr>
              <a:t>.</a:t>
            </a:r>
            <a:endParaRPr lang="ar-BH" sz="3200" b="1" dirty="0">
              <a:latin typeface="Sakkal Majalla" panose="02000000000000000000" pitchFamily="2" charset="-78"/>
              <a:cs typeface="Sakkal Majalla" panose="02000000000000000000" pitchFamily="2" charset="-78"/>
            </a:endParaRPr>
          </a:p>
          <a:p>
            <a:pPr lvl="1" algn="r" rtl="1">
              <a:buFont typeface="Wingdings" pitchFamily="2" charset="2"/>
              <a:buChar char="q"/>
              <a:defRPr/>
            </a:pPr>
            <a:r>
              <a:rPr lang="ar-BH" sz="3200" b="1" dirty="0">
                <a:latin typeface="Sakkal Majalla" panose="02000000000000000000" pitchFamily="2" charset="-78"/>
                <a:cs typeface="Sakkal Majalla" panose="02000000000000000000" pitchFamily="2" charset="-78"/>
              </a:rPr>
              <a:t> اقصى ارتفاع ممكن لها </a:t>
            </a:r>
            <a:r>
              <a:rPr lang="ar-SA" sz="3200" b="1" dirty="0">
                <a:latin typeface="Sakkal Majalla" panose="02000000000000000000" pitchFamily="2" charset="-78"/>
                <a:cs typeface="Sakkal Majalla" panose="02000000000000000000" pitchFamily="2" charset="-78"/>
              </a:rPr>
              <a:t>.</a:t>
            </a:r>
            <a:endParaRPr lang="en-US" sz="3200" b="1" dirty="0">
              <a:latin typeface="Sakkal Majalla" panose="02000000000000000000" pitchFamily="2" charset="-78"/>
              <a:cs typeface="Sakkal Majalla" panose="02000000000000000000" pitchFamily="2" charset="-78"/>
            </a:endParaRPr>
          </a:p>
        </p:txBody>
      </p:sp>
      <p:pic>
        <p:nvPicPr>
          <p:cNvPr id="4" name="Picture 3">
            <a:extLst>
              <a:ext uri="{FF2B5EF4-FFF2-40B4-BE49-F238E27FC236}">
                <a16:creationId xmlns:a16="http://schemas.microsoft.com/office/drawing/2014/main" id="{24BB98D9-00A4-4354-9C44-F0E965882F93}"/>
              </a:ext>
            </a:extLst>
          </p:cNvPr>
          <p:cNvPicPr>
            <a:picLocks noChangeAspect="1"/>
          </p:cNvPicPr>
          <p:nvPr/>
        </p:nvPicPr>
        <p:blipFill rotWithShape="1">
          <a:blip r:embed="rId3"/>
          <a:srcRect l="31273" t="52830" r="32854" b="27296"/>
          <a:stretch/>
        </p:blipFill>
        <p:spPr>
          <a:xfrm>
            <a:off x="379561" y="2449369"/>
            <a:ext cx="6046061" cy="1884177"/>
          </a:xfrm>
          <a:prstGeom prst="rect">
            <a:avLst/>
          </a:prstGeom>
        </p:spPr>
      </p:pic>
      <p:sp>
        <p:nvSpPr>
          <p:cNvPr id="25" name="TextBox 24">
            <a:extLst>
              <a:ext uri="{FF2B5EF4-FFF2-40B4-BE49-F238E27FC236}">
                <a16:creationId xmlns:a16="http://schemas.microsoft.com/office/drawing/2014/main" id="{5AD29C48-0055-48C6-BBFC-FDDCD246AB5A}"/>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655725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011278" y="469367"/>
            <a:ext cx="7279725" cy="523220"/>
          </a:xfrm>
          <a:prstGeom prst="rect">
            <a:avLst/>
          </a:prstGeom>
        </p:spPr>
        <p:txBody>
          <a:bodyPr wrap="square">
            <a:spAutoFit/>
          </a:bodyPr>
          <a:lstStyle/>
          <a:p>
            <a:pPr algn="ctr"/>
            <a:r>
              <a:rPr lang="ar-SA" sz="2800" dirty="0">
                <a:ln w="9525">
                  <a:noFill/>
                  <a:prstDash val="solid"/>
                </a:ln>
                <a:solidFill>
                  <a:schemeClr val="bg1"/>
                </a:solidFill>
                <a:latin typeface="Arial Black" panose="020B0A04020102020204" pitchFamily="34" charset="0"/>
                <a:cs typeface="PT Bold Heading" panose="02010400000000000000" pitchFamily="2" charset="-78"/>
              </a:rPr>
              <a:t>معلومات دليل الرحلات لشركات الطيران </a:t>
            </a:r>
            <a:endParaRPr lang="en-US" sz="2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5" name="مستطيل مستدير الزوايا 5">
            <a:extLst>
              <a:ext uri="{FF2B5EF4-FFF2-40B4-BE49-F238E27FC236}">
                <a16:creationId xmlns:a16="http://schemas.microsoft.com/office/drawing/2014/main" id="{C12519FC-B869-4A68-9BDF-6EE7CC6DD33B}"/>
              </a:ext>
            </a:extLst>
          </p:cNvPr>
          <p:cNvSpPr/>
          <p:nvPr/>
        </p:nvSpPr>
        <p:spPr>
          <a:xfrm>
            <a:off x="5917721" y="1577130"/>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b="1" dirty="0">
                <a:solidFill>
                  <a:srgbClr val="3F5378"/>
                </a:solidFill>
              </a:rPr>
              <a:t>5</a:t>
            </a:r>
            <a:r>
              <a:rPr lang="ar-SA" sz="2800" dirty="0">
                <a:solidFill>
                  <a:srgbClr val="3F5378"/>
                </a:solidFill>
              </a:rPr>
              <a:t>. </a:t>
            </a:r>
            <a:r>
              <a:rPr lang="ar-SA" sz="2400" dirty="0">
                <a:solidFill>
                  <a:srgbClr val="3F5378"/>
                </a:solidFill>
                <a:cs typeface="PT Bold Heading" panose="02010400000000000000" pitchFamily="2" charset="-78"/>
              </a:rPr>
              <a:t>رموز الطائرات – فك رموزها </a:t>
            </a:r>
          </a:p>
          <a:p>
            <a:pPr rtl="1"/>
            <a:r>
              <a:rPr lang="en-US" sz="2400" dirty="0">
                <a:solidFill>
                  <a:srgbClr val="3F5378"/>
                </a:solidFill>
                <a:cs typeface="PT Bold Heading" panose="02010400000000000000" pitchFamily="2" charset="-78"/>
              </a:rPr>
              <a:t> </a:t>
            </a:r>
            <a:r>
              <a:rPr lang="en-GB" sz="2400" b="1" dirty="0">
                <a:solidFill>
                  <a:srgbClr val="3F5378"/>
                </a:solidFill>
                <a:cs typeface="PT Bold Heading" panose="02010400000000000000" pitchFamily="2" charset="-78"/>
              </a:rPr>
              <a:t>Aircraft </a:t>
            </a:r>
            <a:r>
              <a:rPr lang="en-US" sz="2400" b="1" dirty="0">
                <a:solidFill>
                  <a:srgbClr val="3F5378"/>
                </a:solidFill>
                <a:cs typeface="PT Bold Heading" panose="02010400000000000000" pitchFamily="2" charset="-78"/>
              </a:rPr>
              <a:t>Codes - Decoding</a:t>
            </a:r>
            <a:endParaRPr lang="ar-SA" sz="2400" b="1" dirty="0">
              <a:solidFill>
                <a:srgbClr val="3F5378"/>
              </a:solidFill>
              <a:cs typeface="PT Bold Heading" panose="02010400000000000000" pitchFamily="2" charset="-78"/>
            </a:endParaRPr>
          </a:p>
        </p:txBody>
      </p:sp>
      <p:sp>
        <p:nvSpPr>
          <p:cNvPr id="26" name="مستطيل مستدير الزوايا 5">
            <a:extLst>
              <a:ext uri="{FF2B5EF4-FFF2-40B4-BE49-F238E27FC236}">
                <a16:creationId xmlns:a16="http://schemas.microsoft.com/office/drawing/2014/main" id="{36A7A073-DF2D-4333-8646-84AED5652101}"/>
              </a:ext>
            </a:extLst>
          </p:cNvPr>
          <p:cNvSpPr/>
          <p:nvPr/>
        </p:nvSpPr>
        <p:spPr>
          <a:xfrm>
            <a:off x="5917720" y="3613903"/>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b="1" dirty="0">
                <a:solidFill>
                  <a:srgbClr val="3F5378"/>
                </a:solidFill>
              </a:rPr>
              <a:t>6. </a:t>
            </a:r>
            <a:r>
              <a:rPr lang="ar-SA" sz="2400" dirty="0">
                <a:solidFill>
                  <a:srgbClr val="3F5378"/>
                </a:solidFill>
                <a:cs typeface="PT Bold Heading" panose="02010400000000000000" pitchFamily="2" charset="-78"/>
              </a:rPr>
              <a:t>رموز الولايات </a:t>
            </a:r>
            <a:r>
              <a:rPr lang="en-US" sz="2400" b="1" dirty="0">
                <a:solidFill>
                  <a:srgbClr val="3F5378"/>
                </a:solidFill>
                <a:cs typeface="PT Bold Heading" panose="02010400000000000000" pitchFamily="2" charset="-78"/>
              </a:rPr>
              <a:t>State Codes</a:t>
            </a:r>
            <a:endParaRPr lang="ar-SA" sz="2400" b="1" dirty="0">
              <a:solidFill>
                <a:srgbClr val="3F5378"/>
              </a:solidFill>
              <a:cs typeface="PT Bold Heading" panose="02010400000000000000" pitchFamily="2" charset="-78"/>
            </a:endParaRPr>
          </a:p>
        </p:txBody>
      </p:sp>
      <p:pic>
        <p:nvPicPr>
          <p:cNvPr id="2" name="Picture 1">
            <a:extLst>
              <a:ext uri="{FF2B5EF4-FFF2-40B4-BE49-F238E27FC236}">
                <a16:creationId xmlns:a16="http://schemas.microsoft.com/office/drawing/2014/main" id="{1C3FD23A-D32D-4C07-A33D-FD411DA9F1C3}"/>
              </a:ext>
            </a:extLst>
          </p:cNvPr>
          <p:cNvPicPr>
            <a:picLocks noChangeAspect="1"/>
          </p:cNvPicPr>
          <p:nvPr/>
        </p:nvPicPr>
        <p:blipFill rotWithShape="1">
          <a:blip r:embed="rId3"/>
          <a:srcRect l="36863" t="62390" r="35118" b="19497"/>
          <a:stretch/>
        </p:blipFill>
        <p:spPr>
          <a:xfrm>
            <a:off x="253904" y="1528155"/>
            <a:ext cx="4667454" cy="1947010"/>
          </a:xfrm>
          <a:prstGeom prst="rect">
            <a:avLst/>
          </a:prstGeom>
        </p:spPr>
      </p:pic>
      <p:sp>
        <p:nvSpPr>
          <p:cNvPr id="3" name="TextBox 2">
            <a:extLst>
              <a:ext uri="{FF2B5EF4-FFF2-40B4-BE49-F238E27FC236}">
                <a16:creationId xmlns:a16="http://schemas.microsoft.com/office/drawing/2014/main" id="{EEC5C542-8776-45E8-B261-6754016C82A3}"/>
              </a:ext>
            </a:extLst>
          </p:cNvPr>
          <p:cNvSpPr txBox="1"/>
          <p:nvPr/>
        </p:nvSpPr>
        <p:spPr>
          <a:xfrm>
            <a:off x="5022862" y="2361323"/>
            <a:ext cx="6738109" cy="954107"/>
          </a:xfrm>
          <a:prstGeom prst="rect">
            <a:avLst/>
          </a:prstGeom>
          <a:noFill/>
        </p:spPr>
        <p:txBody>
          <a:bodyPr wrap="square" rtlCol="1">
            <a:spAutoFit/>
          </a:bodyPr>
          <a:lstStyle/>
          <a:p>
            <a:pPr algn="r" rtl="1"/>
            <a:r>
              <a:rPr lang="ar-SA" sz="2800" b="1" dirty="0">
                <a:latin typeface="Sakkal Majalla" panose="02000000000000000000" pitchFamily="2" charset="-78"/>
                <a:cs typeface="Sakkal Majalla" panose="02000000000000000000" pitchFamily="2" charset="-78"/>
              </a:rPr>
              <a:t>تستعمل هذه القائمة المرفقة لفك رموز الطائرات المتعددة – كما يوجد أمام تكل الرموز حرف يبين نوع المحرك.</a:t>
            </a:r>
          </a:p>
        </p:txBody>
      </p:sp>
      <p:sp>
        <p:nvSpPr>
          <p:cNvPr id="4" name="Rectangle 3">
            <a:extLst>
              <a:ext uri="{FF2B5EF4-FFF2-40B4-BE49-F238E27FC236}">
                <a16:creationId xmlns:a16="http://schemas.microsoft.com/office/drawing/2014/main" id="{C378E704-251F-4FAB-BDAF-258808BC3DF0}"/>
              </a:ext>
            </a:extLst>
          </p:cNvPr>
          <p:cNvSpPr/>
          <p:nvPr/>
        </p:nvSpPr>
        <p:spPr>
          <a:xfrm>
            <a:off x="253904" y="4489050"/>
            <a:ext cx="11459557" cy="1815882"/>
          </a:xfrm>
          <a:prstGeom prst="rect">
            <a:avLst/>
          </a:prstGeom>
        </p:spPr>
        <p:txBody>
          <a:bodyPr wrap="square">
            <a:spAutoFit/>
          </a:bodyPr>
          <a:lstStyle/>
          <a:p>
            <a:pPr algn="r" rtl="1">
              <a:defRPr/>
            </a:pPr>
            <a:r>
              <a:rPr lang="ar-SA" sz="2800" b="1" dirty="0">
                <a:latin typeface="Sakkal Majalla" panose="02000000000000000000" pitchFamily="2" charset="-78"/>
                <a:cs typeface="Sakkal Majalla" panose="02000000000000000000" pitchFamily="2" charset="-78"/>
              </a:rPr>
              <a:t>في بعض البلدان يقسم البلد إلى ولايات ولتسهيل استعمال أسماء هذه الولايات تقوم المنظمة العالمية للطيران بتحديد حرفين باللغة الإنجليزية يرمزان لكل ولاية، وتستعمل هذه الرموز في الدول كالأرجنتين والبرازيل وكندا والولايات المتحدة الأمريكية؛ </a:t>
            </a:r>
            <a:r>
              <a:rPr lang="ar-SA" sz="2800" b="1" dirty="0">
                <a:highlight>
                  <a:srgbClr val="00FFFF"/>
                </a:highlight>
                <a:latin typeface="Sakkal Majalla" panose="02000000000000000000" pitchFamily="2" charset="-78"/>
                <a:cs typeface="Sakkal Majalla" panose="02000000000000000000" pitchFamily="2" charset="-78"/>
              </a:rPr>
              <a:t>والغرض منها تحديد مكان مدينة معينة</a:t>
            </a:r>
            <a:r>
              <a:rPr lang="ar-SA" sz="2800" b="1" dirty="0">
                <a:latin typeface="Sakkal Majalla" panose="02000000000000000000" pitchFamily="2" charset="-78"/>
                <a:cs typeface="Sakkal Majalla" panose="02000000000000000000" pitchFamily="2" charset="-78"/>
              </a:rPr>
              <a:t>.</a:t>
            </a:r>
            <a:endParaRPr lang="en-US" sz="2800" b="1" dirty="0">
              <a:latin typeface="Sakkal Majalla" panose="02000000000000000000" pitchFamily="2" charset="-78"/>
              <a:cs typeface="Sakkal Majalla" panose="02000000000000000000" pitchFamily="2" charset="-78"/>
            </a:endParaRPr>
          </a:p>
          <a:p>
            <a:pPr algn="r" rtl="1">
              <a:buFont typeface="Arial" charset="0"/>
              <a:buNone/>
              <a:defRPr/>
            </a:pPr>
            <a:r>
              <a:rPr lang="ar-EG" sz="2800" b="1" dirty="0">
                <a:highlight>
                  <a:srgbClr val="FFFF00"/>
                </a:highlight>
                <a:latin typeface="Sakkal Majalla" panose="02000000000000000000" pitchFamily="2" charset="-78"/>
                <a:cs typeface="Sakkal Majalla" panose="02000000000000000000" pitchFamily="2" charset="-78"/>
              </a:rPr>
              <a:t>مثال:  يرمز </a:t>
            </a:r>
            <a:r>
              <a:rPr lang="ar-SA" sz="2800" b="1" dirty="0">
                <a:highlight>
                  <a:srgbClr val="FFFF00"/>
                </a:highlight>
                <a:latin typeface="Sakkal Majalla" panose="02000000000000000000" pitchFamily="2" charset="-78"/>
                <a:cs typeface="Sakkal Majalla" panose="02000000000000000000" pitchFamily="2" charset="-78"/>
              </a:rPr>
              <a:t>إ</a:t>
            </a:r>
            <a:r>
              <a:rPr lang="ar-EG" sz="2800" b="1" dirty="0" err="1">
                <a:highlight>
                  <a:srgbClr val="FFFF00"/>
                </a:highlight>
                <a:latin typeface="Sakkal Majalla" panose="02000000000000000000" pitchFamily="2" charset="-78"/>
                <a:cs typeface="Sakkal Majalla" panose="02000000000000000000" pitchFamily="2" charset="-78"/>
              </a:rPr>
              <a:t>لى</a:t>
            </a:r>
            <a:r>
              <a:rPr lang="ar-EG" sz="2800" b="1" dirty="0">
                <a:highlight>
                  <a:srgbClr val="FFFF00"/>
                </a:highlight>
                <a:latin typeface="Sakkal Majalla" panose="02000000000000000000" pitchFamily="2" charset="-78"/>
                <a:cs typeface="Sakkal Majalla" panose="02000000000000000000" pitchFamily="2" charset="-78"/>
              </a:rPr>
              <a:t> ولاية دالاس </a:t>
            </a:r>
            <a:r>
              <a:rPr lang="en-US" sz="2800" b="1" dirty="0">
                <a:highlight>
                  <a:srgbClr val="FFFF00"/>
                </a:highlight>
                <a:latin typeface="Sakkal Majalla" panose="02000000000000000000" pitchFamily="2" charset="-78"/>
                <a:cs typeface="Sakkal Majalla" panose="02000000000000000000" pitchFamily="2" charset="-78"/>
              </a:rPr>
              <a:t> </a:t>
            </a:r>
            <a:r>
              <a:rPr lang="ar-EG" sz="2800" b="1" dirty="0">
                <a:highlight>
                  <a:srgbClr val="FFFF00"/>
                </a:highlight>
                <a:latin typeface="Sakkal Majalla" panose="02000000000000000000" pitchFamily="2" charset="-78"/>
                <a:cs typeface="Sakkal Majalla" panose="02000000000000000000" pitchFamily="2" charset="-78"/>
              </a:rPr>
              <a:t>بالرمز </a:t>
            </a:r>
            <a:r>
              <a:rPr lang="en-US" sz="2800" b="1" dirty="0">
                <a:highlight>
                  <a:srgbClr val="FFFF00"/>
                </a:highlight>
                <a:latin typeface="Sakkal Majalla" panose="02000000000000000000" pitchFamily="2" charset="-78"/>
                <a:cs typeface="Sakkal Majalla" panose="02000000000000000000" pitchFamily="2" charset="-78"/>
              </a:rPr>
              <a:t>Dallas TX</a:t>
            </a:r>
            <a:r>
              <a:rPr lang="ar-SA" sz="2800" b="1" dirty="0">
                <a:highlight>
                  <a:srgbClr val="FFFF00"/>
                </a:highlight>
                <a:latin typeface="Sakkal Majalla" panose="02000000000000000000" pitchFamily="2" charset="-78"/>
                <a:cs typeface="Sakkal Majalla" panose="02000000000000000000" pitchFamily="2" charset="-78"/>
              </a:rPr>
              <a:t>.</a:t>
            </a:r>
            <a:endParaRPr lang="en-US" sz="2800" b="1" dirty="0">
              <a:highlight>
                <a:srgbClr val="FFFF00"/>
              </a:highlight>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a16="http://schemas.microsoft.com/office/drawing/2014/main" id="{7ADEDA7B-7E0D-4576-96B2-DC44334E3951}"/>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3239941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80">
                                          <p:stCondLst>
                                            <p:cond delay="0"/>
                                          </p:stCondLst>
                                        </p:cTn>
                                        <p:tgtEl>
                                          <p:spTgt spid="26"/>
                                        </p:tgtEl>
                                      </p:cBhvr>
                                    </p:animEffect>
                                    <p:anim calcmode="lin" valueType="num">
                                      <p:cBhvr>
                                        <p:cTn id="2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5" dur="26">
                                          <p:stCondLst>
                                            <p:cond delay="650"/>
                                          </p:stCondLst>
                                        </p:cTn>
                                        <p:tgtEl>
                                          <p:spTgt spid="26"/>
                                        </p:tgtEl>
                                      </p:cBhvr>
                                      <p:to x="100000" y="60000"/>
                                    </p:animScale>
                                    <p:animScale>
                                      <p:cBhvr>
                                        <p:cTn id="26" dur="166" decel="50000">
                                          <p:stCondLst>
                                            <p:cond delay="676"/>
                                          </p:stCondLst>
                                        </p:cTn>
                                        <p:tgtEl>
                                          <p:spTgt spid="26"/>
                                        </p:tgtEl>
                                      </p:cBhvr>
                                      <p:to x="100000" y="100000"/>
                                    </p:animScale>
                                    <p:animScale>
                                      <p:cBhvr>
                                        <p:cTn id="27" dur="26">
                                          <p:stCondLst>
                                            <p:cond delay="1312"/>
                                          </p:stCondLst>
                                        </p:cTn>
                                        <p:tgtEl>
                                          <p:spTgt spid="26"/>
                                        </p:tgtEl>
                                      </p:cBhvr>
                                      <p:to x="100000" y="80000"/>
                                    </p:animScale>
                                    <p:animScale>
                                      <p:cBhvr>
                                        <p:cTn id="28" dur="166" decel="50000">
                                          <p:stCondLst>
                                            <p:cond delay="1338"/>
                                          </p:stCondLst>
                                        </p:cTn>
                                        <p:tgtEl>
                                          <p:spTgt spid="26"/>
                                        </p:tgtEl>
                                      </p:cBhvr>
                                      <p:to x="100000" y="100000"/>
                                    </p:animScale>
                                    <p:animScale>
                                      <p:cBhvr>
                                        <p:cTn id="29" dur="26">
                                          <p:stCondLst>
                                            <p:cond delay="1642"/>
                                          </p:stCondLst>
                                        </p:cTn>
                                        <p:tgtEl>
                                          <p:spTgt spid="26"/>
                                        </p:tgtEl>
                                      </p:cBhvr>
                                      <p:to x="100000" y="90000"/>
                                    </p:animScale>
                                    <p:animScale>
                                      <p:cBhvr>
                                        <p:cTn id="30" dur="166" decel="50000">
                                          <p:stCondLst>
                                            <p:cond delay="1668"/>
                                          </p:stCondLst>
                                        </p:cTn>
                                        <p:tgtEl>
                                          <p:spTgt spid="26"/>
                                        </p:tgtEl>
                                      </p:cBhvr>
                                      <p:to x="100000" y="100000"/>
                                    </p:animScale>
                                    <p:animScale>
                                      <p:cBhvr>
                                        <p:cTn id="31" dur="26">
                                          <p:stCondLst>
                                            <p:cond delay="1808"/>
                                          </p:stCondLst>
                                        </p:cTn>
                                        <p:tgtEl>
                                          <p:spTgt spid="26"/>
                                        </p:tgtEl>
                                      </p:cBhvr>
                                      <p:to x="100000" y="95000"/>
                                    </p:animScale>
                                    <p:animScale>
                                      <p:cBhvr>
                                        <p:cTn id="32" dur="166" decel="50000">
                                          <p:stCondLst>
                                            <p:cond delay="1834"/>
                                          </p:stCondLst>
                                        </p:cTn>
                                        <p:tgtEl>
                                          <p:spTgt spid="2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011278" y="469367"/>
            <a:ext cx="7279725" cy="523220"/>
          </a:xfrm>
          <a:prstGeom prst="rect">
            <a:avLst/>
          </a:prstGeom>
        </p:spPr>
        <p:txBody>
          <a:bodyPr wrap="square">
            <a:spAutoFit/>
          </a:bodyPr>
          <a:lstStyle/>
          <a:p>
            <a:pPr algn="ctr"/>
            <a:r>
              <a:rPr lang="ar-SA" sz="2800" dirty="0">
                <a:ln w="9525">
                  <a:noFill/>
                  <a:prstDash val="solid"/>
                </a:ln>
                <a:solidFill>
                  <a:schemeClr val="bg1"/>
                </a:solidFill>
                <a:latin typeface="Arial Black" panose="020B0A04020102020204" pitchFamily="34" charset="0"/>
                <a:cs typeface="PT Bold Heading" panose="02010400000000000000" pitchFamily="2" charset="-78"/>
              </a:rPr>
              <a:t>معلومات دليل الرحلات لشركات الطيران </a:t>
            </a:r>
            <a:endParaRPr lang="en-US" sz="2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96676" y="1463932"/>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5" name="مستطيل مستدير الزوايا 5">
            <a:extLst>
              <a:ext uri="{FF2B5EF4-FFF2-40B4-BE49-F238E27FC236}">
                <a16:creationId xmlns:a16="http://schemas.microsoft.com/office/drawing/2014/main" id="{C12519FC-B869-4A68-9BDF-6EE7CC6DD33B}"/>
              </a:ext>
            </a:extLst>
          </p:cNvPr>
          <p:cNvSpPr/>
          <p:nvPr/>
        </p:nvSpPr>
        <p:spPr>
          <a:xfrm>
            <a:off x="5917721" y="1577130"/>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b="1" dirty="0">
                <a:solidFill>
                  <a:srgbClr val="3F5378"/>
                </a:solidFill>
              </a:rPr>
              <a:t>7. </a:t>
            </a:r>
            <a:r>
              <a:rPr lang="ar-SA" sz="2400" dirty="0">
                <a:solidFill>
                  <a:srgbClr val="3F5378"/>
                </a:solidFill>
                <a:cs typeface="PT Bold Heading" panose="02010400000000000000" pitchFamily="2" charset="-78"/>
              </a:rPr>
              <a:t>رموز المدن والمطارات - </a:t>
            </a:r>
            <a:r>
              <a:rPr lang="en-US" sz="2400" b="1" dirty="0">
                <a:solidFill>
                  <a:srgbClr val="3F5378"/>
                </a:solidFill>
                <a:cs typeface="PT Bold Heading" panose="02010400000000000000" pitchFamily="2" charset="-78"/>
              </a:rPr>
              <a:t>City/Airport Codes</a:t>
            </a:r>
            <a:endParaRPr lang="ar-SA" sz="2400" b="1" dirty="0">
              <a:solidFill>
                <a:srgbClr val="3F5378"/>
              </a:solidFill>
              <a:cs typeface="PT Bold Heading" panose="02010400000000000000" pitchFamily="2" charset="-78"/>
            </a:endParaRPr>
          </a:p>
        </p:txBody>
      </p:sp>
      <p:sp>
        <p:nvSpPr>
          <p:cNvPr id="26" name="مستطيل مستدير الزوايا 5">
            <a:extLst>
              <a:ext uri="{FF2B5EF4-FFF2-40B4-BE49-F238E27FC236}">
                <a16:creationId xmlns:a16="http://schemas.microsoft.com/office/drawing/2014/main" id="{36A7A073-DF2D-4333-8646-84AED5652101}"/>
              </a:ext>
            </a:extLst>
          </p:cNvPr>
          <p:cNvSpPr/>
          <p:nvPr/>
        </p:nvSpPr>
        <p:spPr>
          <a:xfrm>
            <a:off x="5932096" y="3616691"/>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800" b="1" dirty="0">
                <a:solidFill>
                  <a:srgbClr val="3F5378"/>
                </a:solidFill>
              </a:rPr>
              <a:t>8. </a:t>
            </a:r>
            <a:r>
              <a:rPr lang="ar-SA" sz="2400" dirty="0">
                <a:solidFill>
                  <a:srgbClr val="3F5378"/>
                </a:solidFill>
                <a:cs typeface="PT Bold Heading" panose="02010400000000000000" pitchFamily="2" charset="-78"/>
              </a:rPr>
              <a:t>أقصر وقت للمواصلة </a:t>
            </a:r>
            <a:r>
              <a:rPr lang="ar-SA" sz="2000" dirty="0">
                <a:solidFill>
                  <a:srgbClr val="3F5378"/>
                </a:solidFill>
                <a:cs typeface="PT Bold Heading" panose="02010400000000000000" pitchFamily="2" charset="-78"/>
              </a:rPr>
              <a:t>(مواصلة السفر على رحلة أخرى)</a:t>
            </a:r>
          </a:p>
          <a:p>
            <a:pPr algn="ctr" rtl="1"/>
            <a:r>
              <a:rPr lang="en-US" sz="2400" b="1" dirty="0">
                <a:solidFill>
                  <a:srgbClr val="3F5378"/>
                </a:solidFill>
                <a:cs typeface="PT Bold Heading" panose="02010400000000000000" pitchFamily="2" charset="-78"/>
              </a:rPr>
              <a:t>Minimum Connecting Times</a:t>
            </a:r>
            <a:endParaRPr lang="ar-SA" sz="2400" b="1" dirty="0">
              <a:solidFill>
                <a:srgbClr val="3F5378"/>
              </a:solidFill>
              <a:cs typeface="PT Bold Heading" panose="02010400000000000000" pitchFamily="2" charset="-78"/>
            </a:endParaRPr>
          </a:p>
        </p:txBody>
      </p:sp>
      <p:sp>
        <p:nvSpPr>
          <p:cNvPr id="2" name="Rectangle 1">
            <a:extLst>
              <a:ext uri="{FF2B5EF4-FFF2-40B4-BE49-F238E27FC236}">
                <a16:creationId xmlns:a16="http://schemas.microsoft.com/office/drawing/2014/main" id="{11C9B21F-CD88-42F3-AA11-7013DC4C0AA2}"/>
              </a:ext>
            </a:extLst>
          </p:cNvPr>
          <p:cNvSpPr/>
          <p:nvPr/>
        </p:nvSpPr>
        <p:spPr>
          <a:xfrm>
            <a:off x="4615132" y="2383028"/>
            <a:ext cx="7251078" cy="954107"/>
          </a:xfrm>
          <a:prstGeom prst="rect">
            <a:avLst/>
          </a:prstGeom>
        </p:spPr>
        <p:txBody>
          <a:bodyPr wrap="square">
            <a:spAutoFit/>
          </a:bodyPr>
          <a:lstStyle/>
          <a:p>
            <a:pPr algn="r" rtl="1">
              <a:defRPr/>
            </a:pPr>
            <a:r>
              <a:rPr lang="ar-EG" sz="2800" b="1" dirty="0">
                <a:latin typeface="Sakkal Majalla" panose="02000000000000000000" pitchFamily="2" charset="-78"/>
                <a:cs typeface="Sakkal Majalla" panose="02000000000000000000" pitchFamily="2" charset="-78"/>
              </a:rPr>
              <a:t>تعين منظمة الآيات</a:t>
            </a:r>
            <a:r>
              <a:rPr lang="ar-SA" sz="2800" b="1" dirty="0">
                <a:latin typeface="Sakkal Majalla" panose="02000000000000000000" pitchFamily="2" charset="-78"/>
                <a:cs typeface="Sakkal Majalla" panose="02000000000000000000" pitchFamily="2" charset="-78"/>
              </a:rPr>
              <a:t>ا</a:t>
            </a:r>
            <a:r>
              <a:rPr lang="ar-EG" sz="2800" b="1" dirty="0">
                <a:latin typeface="Sakkal Majalla" panose="02000000000000000000" pitchFamily="2" charset="-78"/>
                <a:cs typeface="Sakkal Majalla" panose="02000000000000000000" pitchFamily="2" charset="-78"/>
              </a:rPr>
              <a:t> للنقل الجوي ثلاثة </a:t>
            </a:r>
            <a:r>
              <a:rPr lang="ar-SA" sz="2800" b="1" dirty="0">
                <a:latin typeface="Sakkal Majalla" panose="02000000000000000000" pitchFamily="2" charset="-78"/>
                <a:cs typeface="Sakkal Majalla" panose="02000000000000000000" pitchFamily="2" charset="-78"/>
              </a:rPr>
              <a:t>أ</a:t>
            </a:r>
            <a:r>
              <a:rPr lang="ar-EG" sz="2800" b="1" dirty="0">
                <a:latin typeface="Sakkal Majalla" panose="02000000000000000000" pitchFamily="2" charset="-78"/>
                <a:cs typeface="Sakkal Majalla" panose="02000000000000000000" pitchFamily="2" charset="-78"/>
              </a:rPr>
              <a:t>حرف باللغة الانجليزية </a:t>
            </a:r>
            <a:r>
              <a:rPr lang="ar-BH" sz="2800" b="1" dirty="0">
                <a:latin typeface="Sakkal Majalla" panose="02000000000000000000" pitchFamily="2" charset="-78"/>
                <a:cs typeface="Sakkal Majalla" panose="02000000000000000000" pitchFamily="2" charset="-78"/>
              </a:rPr>
              <a:t> يتم ترتيبها بالحروف الأبجدية </a:t>
            </a:r>
            <a:r>
              <a:rPr lang="ar-EG" sz="2800" b="1" dirty="0">
                <a:latin typeface="Sakkal Majalla" panose="02000000000000000000" pitchFamily="2" charset="-78"/>
                <a:cs typeface="Sakkal Majalla" panose="02000000000000000000" pitchFamily="2" charset="-78"/>
              </a:rPr>
              <a:t>لكل مدينة / مطار </a:t>
            </a:r>
            <a:r>
              <a:rPr lang="ar-SA" sz="2800" b="1" dirty="0">
                <a:latin typeface="Sakkal Majalla" panose="02000000000000000000" pitchFamily="2" charset="-78"/>
                <a:cs typeface="Sakkal Majalla" panose="02000000000000000000" pitchFamily="2" charset="-78"/>
              </a:rPr>
              <a:t> </a:t>
            </a:r>
            <a:r>
              <a:rPr lang="ar-EG" sz="2800" b="1" dirty="0">
                <a:latin typeface="Sakkal Majalla" panose="02000000000000000000" pitchFamily="2" charset="-78"/>
                <a:cs typeface="Sakkal Majalla" panose="02000000000000000000" pitchFamily="2" charset="-78"/>
              </a:rPr>
              <a:t>والبلد</a:t>
            </a:r>
            <a:r>
              <a:rPr lang="ar-SA" sz="2800" b="1" dirty="0">
                <a:latin typeface="Sakkal Majalla" panose="02000000000000000000" pitchFamily="2" charset="-78"/>
                <a:cs typeface="Sakkal Majalla" panose="02000000000000000000" pitchFamily="2" charset="-78"/>
              </a:rPr>
              <a:t>.</a:t>
            </a:r>
            <a:endParaRPr lang="ar-EG" sz="2800" b="1" dirty="0">
              <a:latin typeface="Sakkal Majalla" panose="02000000000000000000" pitchFamily="2" charset="-78"/>
              <a:cs typeface="Sakkal Majalla" panose="02000000000000000000" pitchFamily="2" charset="-78"/>
            </a:endParaRPr>
          </a:p>
        </p:txBody>
      </p:sp>
      <p:pic>
        <p:nvPicPr>
          <p:cNvPr id="3" name="Picture 2">
            <a:extLst>
              <a:ext uri="{FF2B5EF4-FFF2-40B4-BE49-F238E27FC236}">
                <a16:creationId xmlns:a16="http://schemas.microsoft.com/office/drawing/2014/main" id="{6A08B3B1-F6D1-4399-BE68-ED54DE5FE579}"/>
              </a:ext>
            </a:extLst>
          </p:cNvPr>
          <p:cNvPicPr>
            <a:picLocks noChangeAspect="1"/>
          </p:cNvPicPr>
          <p:nvPr/>
        </p:nvPicPr>
        <p:blipFill rotWithShape="1">
          <a:blip r:embed="rId3"/>
          <a:srcRect l="37075" t="59245" r="34906" b="25912"/>
          <a:stretch/>
        </p:blipFill>
        <p:spPr>
          <a:xfrm>
            <a:off x="325790" y="1844685"/>
            <a:ext cx="4608048" cy="1373104"/>
          </a:xfrm>
          <a:prstGeom prst="rect">
            <a:avLst/>
          </a:prstGeom>
        </p:spPr>
      </p:pic>
      <p:sp>
        <p:nvSpPr>
          <p:cNvPr id="4" name="Rectangle 3">
            <a:extLst>
              <a:ext uri="{FF2B5EF4-FFF2-40B4-BE49-F238E27FC236}">
                <a16:creationId xmlns:a16="http://schemas.microsoft.com/office/drawing/2014/main" id="{6B75AB29-A9D1-4550-9976-CE8162F303DD}"/>
              </a:ext>
            </a:extLst>
          </p:cNvPr>
          <p:cNvSpPr/>
          <p:nvPr/>
        </p:nvSpPr>
        <p:spPr>
          <a:xfrm>
            <a:off x="5382879" y="4436847"/>
            <a:ext cx="6569591" cy="2092881"/>
          </a:xfrm>
          <a:prstGeom prst="rect">
            <a:avLst/>
          </a:prstGeom>
        </p:spPr>
        <p:txBody>
          <a:bodyPr wrap="square">
            <a:spAutoFit/>
          </a:bodyPr>
          <a:lstStyle/>
          <a:p>
            <a:pPr algn="r" rtl="1">
              <a:defRPr/>
            </a:pPr>
            <a:r>
              <a:rPr lang="ar-EG" sz="2600" b="1" dirty="0">
                <a:latin typeface="Sakkal Majalla" panose="02000000000000000000" pitchFamily="2" charset="-78"/>
                <a:cs typeface="Sakkal Majalla" panose="02000000000000000000" pitchFamily="2" charset="-78"/>
              </a:rPr>
              <a:t>يحتاج المسافر أحيانا </a:t>
            </a:r>
            <a:r>
              <a:rPr lang="ar-SA" sz="2600" b="1" dirty="0">
                <a:latin typeface="Sakkal Majalla" panose="02000000000000000000" pitchFamily="2" charset="-78"/>
                <a:cs typeface="Sakkal Majalla" panose="02000000000000000000" pitchFamily="2" charset="-78"/>
              </a:rPr>
              <a:t>إ</a:t>
            </a:r>
            <a:r>
              <a:rPr lang="ar-EG" sz="2600" b="1" dirty="0" err="1">
                <a:latin typeface="Sakkal Majalla" panose="02000000000000000000" pitchFamily="2" charset="-78"/>
                <a:cs typeface="Sakkal Majalla" panose="02000000000000000000" pitchFamily="2" charset="-78"/>
              </a:rPr>
              <a:t>لى</a:t>
            </a:r>
            <a:r>
              <a:rPr lang="ar-EG" sz="2600" b="1" dirty="0">
                <a:latin typeface="Sakkal Majalla" panose="02000000000000000000" pitchFamily="2" charset="-78"/>
                <a:cs typeface="Sakkal Majalla" panose="02000000000000000000" pitchFamily="2" charset="-78"/>
              </a:rPr>
              <a:t> </a:t>
            </a:r>
            <a:r>
              <a:rPr lang="ar-SA" sz="2600" b="1" dirty="0">
                <a:latin typeface="Sakkal Majalla" panose="02000000000000000000" pitchFamily="2" charset="-78"/>
                <a:cs typeface="Sakkal Majalla" panose="02000000000000000000" pitchFamily="2" charset="-78"/>
              </a:rPr>
              <a:t>أ</a:t>
            </a:r>
            <a:r>
              <a:rPr lang="ar-EG" sz="2600" b="1" dirty="0">
                <a:latin typeface="Sakkal Majalla" panose="02000000000000000000" pitchFamily="2" charset="-78"/>
                <a:cs typeface="Sakkal Majalla" panose="02000000000000000000" pitchFamily="2" charset="-78"/>
              </a:rPr>
              <a:t>كثر من رحلة للوصول </a:t>
            </a:r>
            <a:r>
              <a:rPr lang="ar-SA" sz="2600" b="1" dirty="0">
                <a:latin typeface="Sakkal Majalla" panose="02000000000000000000" pitchFamily="2" charset="-78"/>
                <a:cs typeface="Sakkal Majalla" panose="02000000000000000000" pitchFamily="2" charset="-78"/>
              </a:rPr>
              <a:t>إ</a:t>
            </a:r>
            <a:r>
              <a:rPr lang="ar-EG" sz="2600" b="1" dirty="0" err="1">
                <a:latin typeface="Sakkal Majalla" panose="02000000000000000000" pitchFamily="2" charset="-78"/>
                <a:cs typeface="Sakkal Majalla" panose="02000000000000000000" pitchFamily="2" charset="-78"/>
              </a:rPr>
              <a:t>لى</a:t>
            </a:r>
            <a:r>
              <a:rPr lang="ar-EG" sz="2600" b="1" dirty="0">
                <a:latin typeface="Sakkal Majalla" panose="02000000000000000000" pitchFamily="2" charset="-78"/>
                <a:cs typeface="Sakkal Majalla" panose="02000000000000000000" pitchFamily="2" charset="-78"/>
              </a:rPr>
              <a:t> المدينة التي يقصدها. ويحتاج </a:t>
            </a:r>
            <a:r>
              <a:rPr lang="ar-SA" sz="2600" b="1" dirty="0">
                <a:latin typeface="Sakkal Majalla" panose="02000000000000000000" pitchFamily="2" charset="-78"/>
                <a:cs typeface="Sakkal Majalla" panose="02000000000000000000" pitchFamily="2" charset="-78"/>
              </a:rPr>
              <a:t>إ</a:t>
            </a:r>
            <a:r>
              <a:rPr lang="ar-EG" sz="2600" b="1" dirty="0" err="1">
                <a:latin typeface="Sakkal Majalla" panose="02000000000000000000" pitchFamily="2" charset="-78"/>
                <a:cs typeface="Sakkal Majalla" panose="02000000000000000000" pitchFamily="2" charset="-78"/>
              </a:rPr>
              <a:t>لى</a:t>
            </a:r>
            <a:r>
              <a:rPr lang="ar-EG" sz="2600" b="1" dirty="0">
                <a:latin typeface="Sakkal Majalla" panose="02000000000000000000" pitchFamily="2" charset="-78"/>
                <a:cs typeface="Sakkal Majalla" panose="02000000000000000000" pitchFamily="2" charset="-78"/>
              </a:rPr>
              <a:t> وقت ل</a:t>
            </a:r>
            <a:r>
              <a:rPr lang="ar-BH" sz="2600" b="1" dirty="0">
                <a:latin typeface="Sakkal Majalla" panose="02000000000000000000" pitchFamily="2" charset="-78"/>
                <a:cs typeface="Sakkal Majalla" panose="02000000000000000000" pitchFamily="2" charset="-78"/>
              </a:rPr>
              <a:t>إ</a:t>
            </a:r>
            <a:r>
              <a:rPr lang="ar-EG" sz="2600" b="1" dirty="0">
                <a:latin typeface="Sakkal Majalla" panose="02000000000000000000" pitchFamily="2" charset="-78"/>
                <a:cs typeface="Sakkal Majalla" panose="02000000000000000000" pitchFamily="2" charset="-78"/>
              </a:rPr>
              <a:t>كمال إجراءاته للانتقال </a:t>
            </a:r>
            <a:r>
              <a:rPr lang="ar-SA" sz="2600" b="1" dirty="0">
                <a:latin typeface="Sakkal Majalla" panose="02000000000000000000" pitchFamily="2" charset="-78"/>
                <a:cs typeface="Sakkal Majalla" panose="02000000000000000000" pitchFamily="2" charset="-78"/>
              </a:rPr>
              <a:t>إ</a:t>
            </a:r>
            <a:r>
              <a:rPr lang="ar-EG" sz="2600" b="1" dirty="0" err="1">
                <a:latin typeface="Sakkal Majalla" panose="02000000000000000000" pitchFamily="2" charset="-78"/>
                <a:cs typeface="Sakkal Majalla" panose="02000000000000000000" pitchFamily="2" charset="-78"/>
              </a:rPr>
              <a:t>لى</a:t>
            </a:r>
            <a:r>
              <a:rPr lang="ar-EG" sz="2600" b="1" dirty="0">
                <a:latin typeface="Sakkal Majalla" panose="02000000000000000000" pitchFamily="2" charset="-78"/>
                <a:cs typeface="Sakkal Majalla" panose="02000000000000000000" pitchFamily="2" charset="-78"/>
              </a:rPr>
              <a:t> طائرة </a:t>
            </a:r>
            <a:r>
              <a:rPr lang="ar-SA" sz="2600" b="1" dirty="0">
                <a:latin typeface="Sakkal Majalla" panose="02000000000000000000" pitchFamily="2" charset="-78"/>
                <a:cs typeface="Sakkal Majalla" panose="02000000000000000000" pitchFamily="2" charset="-78"/>
              </a:rPr>
              <a:t>أ</a:t>
            </a:r>
            <a:r>
              <a:rPr lang="ar-EG" sz="2600" b="1" dirty="0">
                <a:latin typeface="Sakkal Majalla" panose="02000000000000000000" pitchFamily="2" charset="-78"/>
                <a:cs typeface="Sakkal Majalla" panose="02000000000000000000" pitchFamily="2" charset="-78"/>
              </a:rPr>
              <a:t>خرى.</a:t>
            </a:r>
            <a:endParaRPr lang="ar-SA" sz="2600" b="1" dirty="0">
              <a:latin typeface="Sakkal Majalla" panose="02000000000000000000" pitchFamily="2" charset="-78"/>
              <a:cs typeface="Sakkal Majalla" panose="02000000000000000000" pitchFamily="2" charset="-78"/>
            </a:endParaRPr>
          </a:p>
          <a:p>
            <a:pPr algn="r" rtl="1">
              <a:defRPr/>
            </a:pPr>
            <a:r>
              <a:rPr lang="ar-EG" sz="2600" b="1" dirty="0">
                <a:latin typeface="Sakkal Majalla" panose="02000000000000000000" pitchFamily="2" charset="-78"/>
                <a:cs typeface="Sakkal Majalla" panose="02000000000000000000" pitchFamily="2" charset="-78"/>
              </a:rPr>
              <a:t>حددت الآيات</a:t>
            </a:r>
            <a:r>
              <a:rPr lang="ar-SA" sz="2600" b="1" dirty="0">
                <a:latin typeface="Sakkal Majalla" panose="02000000000000000000" pitchFamily="2" charset="-78"/>
                <a:cs typeface="Sakkal Majalla" panose="02000000000000000000" pitchFamily="2" charset="-78"/>
              </a:rPr>
              <a:t>ا</a:t>
            </a:r>
            <a:r>
              <a:rPr lang="ar-EG" sz="2600" b="1" dirty="0">
                <a:latin typeface="Sakkal Majalla" panose="02000000000000000000" pitchFamily="2" charset="-78"/>
                <a:cs typeface="Sakkal Majalla" panose="02000000000000000000" pitchFamily="2" charset="-78"/>
              </a:rPr>
              <a:t> </a:t>
            </a:r>
            <a:r>
              <a:rPr lang="ar-SA" sz="2600" b="1" dirty="0">
                <a:latin typeface="Sakkal Majalla" panose="02000000000000000000" pitchFamily="2" charset="-78"/>
                <a:cs typeface="Sakkal Majalla" panose="02000000000000000000" pitchFamily="2" charset="-78"/>
              </a:rPr>
              <a:t>أ</a:t>
            </a:r>
            <a:r>
              <a:rPr lang="ar-EG" sz="2600" b="1" dirty="0">
                <a:latin typeface="Sakkal Majalla" panose="02000000000000000000" pitchFamily="2" charset="-78"/>
                <a:cs typeface="Sakkal Majalla" panose="02000000000000000000" pitchFamily="2" charset="-78"/>
              </a:rPr>
              <a:t>قصر وقت لمواصلة السفر </a:t>
            </a:r>
            <a:r>
              <a:rPr lang="ar-EG" sz="2600" b="1" u="sng" dirty="0">
                <a:latin typeface="Sakkal Majalla" panose="02000000000000000000" pitchFamily="2" charset="-78"/>
                <a:cs typeface="Sakkal Majalla" panose="02000000000000000000" pitchFamily="2" charset="-78"/>
              </a:rPr>
              <a:t>ماعدا </a:t>
            </a:r>
            <a:r>
              <a:rPr lang="ar-EG" sz="2600" b="1" dirty="0">
                <a:latin typeface="Sakkal Majalla" panose="02000000000000000000" pitchFamily="2" charset="-78"/>
                <a:cs typeface="Sakkal Majalla" panose="02000000000000000000" pitchFamily="2" charset="-78"/>
              </a:rPr>
              <a:t>الدول التي تستغرق 20 دقيقة لمواصلة الرحلات الداخلية و60 دقيقة لمواصلة الرحلات العالمية</a:t>
            </a:r>
            <a:r>
              <a:rPr lang="en-US" sz="2600" b="1" dirty="0">
                <a:latin typeface="Sakkal Majalla" panose="02000000000000000000" pitchFamily="2" charset="-78"/>
                <a:cs typeface="Sakkal Majalla" panose="02000000000000000000" pitchFamily="2" charset="-78"/>
              </a:rPr>
              <a:t>.</a:t>
            </a:r>
          </a:p>
        </p:txBody>
      </p:sp>
      <p:graphicFrame>
        <p:nvGraphicFramePr>
          <p:cNvPr id="5" name="Table 12">
            <a:extLst>
              <a:ext uri="{FF2B5EF4-FFF2-40B4-BE49-F238E27FC236}">
                <a16:creationId xmlns:a16="http://schemas.microsoft.com/office/drawing/2014/main" id="{69EC1841-27D8-4FB9-9469-A5CCFEA78AC2}"/>
              </a:ext>
            </a:extLst>
          </p:cNvPr>
          <p:cNvGraphicFramePr>
            <a:graphicFrameLocks noGrp="1"/>
          </p:cNvGraphicFramePr>
          <p:nvPr>
            <p:extLst>
              <p:ext uri="{D42A27DB-BD31-4B8C-83A1-F6EECF244321}">
                <p14:modId xmlns:p14="http://schemas.microsoft.com/office/powerpoint/2010/main" val="678409720"/>
              </p:ext>
            </p:extLst>
          </p:nvPr>
        </p:nvGraphicFramePr>
        <p:xfrm>
          <a:off x="241438" y="4557616"/>
          <a:ext cx="5141442" cy="1483360"/>
        </p:xfrm>
        <a:graphic>
          <a:graphicData uri="http://schemas.openxmlformats.org/drawingml/2006/table">
            <a:tbl>
              <a:tblPr rtl="1" firstRow="1" bandRow="1">
                <a:tableStyleId>{22838BEF-8BB2-4498-84A7-C5851F593DF1}</a:tableStyleId>
              </a:tblPr>
              <a:tblGrid>
                <a:gridCol w="2320506">
                  <a:extLst>
                    <a:ext uri="{9D8B030D-6E8A-4147-A177-3AD203B41FA5}">
                      <a16:colId xmlns:a16="http://schemas.microsoft.com/office/drawing/2014/main" val="4009757727"/>
                    </a:ext>
                  </a:extLst>
                </a:gridCol>
                <a:gridCol w="2820936">
                  <a:extLst>
                    <a:ext uri="{9D8B030D-6E8A-4147-A177-3AD203B41FA5}">
                      <a16:colId xmlns:a16="http://schemas.microsoft.com/office/drawing/2014/main" val="171633448"/>
                    </a:ext>
                  </a:extLst>
                </a:gridCol>
              </a:tblGrid>
              <a:tr h="370840">
                <a:tc>
                  <a:txBody>
                    <a:bodyPr/>
                    <a:lstStyle/>
                    <a:p>
                      <a:pPr algn="r" rtl="1"/>
                      <a:r>
                        <a:rPr lang="ar-SA" sz="1600" b="1" dirty="0"/>
                        <a:t>م</a:t>
                      </a:r>
                      <a:r>
                        <a:rPr lang="ar-EG" sz="1600" b="1" dirty="0"/>
                        <a:t>ن رحلة دولية </a:t>
                      </a:r>
                      <a:r>
                        <a:rPr lang="ar-SA" sz="1600" b="1" dirty="0"/>
                        <a:t>إ</a:t>
                      </a:r>
                      <a:r>
                        <a:rPr lang="ar-EG" sz="1600" b="1" dirty="0" err="1"/>
                        <a:t>لى</a:t>
                      </a:r>
                      <a:r>
                        <a:rPr lang="ar-EG" sz="1600" b="1" dirty="0"/>
                        <a:t> </a:t>
                      </a:r>
                      <a:r>
                        <a:rPr lang="ar-SA" sz="1600" b="1" dirty="0"/>
                        <a:t>أ</a:t>
                      </a:r>
                      <a:r>
                        <a:rPr lang="ar-EG" sz="1600" b="1" dirty="0"/>
                        <a:t>خرى </a:t>
                      </a:r>
                      <a:endParaRPr lang="ar-SA" sz="1600" b="1" dirty="0">
                        <a:solidFill>
                          <a:schemeClr val="tx1"/>
                        </a:solidFill>
                      </a:endParaRPr>
                    </a:p>
                  </a:txBody>
                  <a:tcPr/>
                </a:tc>
                <a:tc>
                  <a:txBody>
                    <a:bodyPr/>
                    <a:lstStyle/>
                    <a:p>
                      <a:pPr algn="l" rtl="0"/>
                      <a:r>
                        <a:rPr lang="en-US" sz="1400" b="1" dirty="0"/>
                        <a:t>International to International</a:t>
                      </a:r>
                      <a:endParaRPr lang="ar-SA"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20202645"/>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600" b="1" dirty="0"/>
                        <a:t>من رحلة دولية </a:t>
                      </a:r>
                      <a:r>
                        <a:rPr lang="ar-SA" sz="1600" b="1" dirty="0"/>
                        <a:t>إ</a:t>
                      </a:r>
                      <a:r>
                        <a:rPr lang="ar-EG" sz="1600" b="1" dirty="0" err="1"/>
                        <a:t>لى</a:t>
                      </a:r>
                      <a:r>
                        <a:rPr lang="ar-EG" sz="1600" b="1" dirty="0"/>
                        <a:t> داخلية</a:t>
                      </a:r>
                      <a:endParaRPr lang="en-US" sz="16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International to Domestic                            </a:t>
                      </a:r>
                      <a:endParaRPr lang="en-US" sz="1400" b="1"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71493463"/>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600" b="1" dirty="0"/>
                        <a:t>من رحلة داخلية </a:t>
                      </a:r>
                      <a:r>
                        <a:rPr lang="ar-SA" sz="1600" b="1" dirty="0"/>
                        <a:t>إ</a:t>
                      </a:r>
                      <a:r>
                        <a:rPr lang="ar-EG" sz="1600" b="1" dirty="0" err="1"/>
                        <a:t>لى</a:t>
                      </a:r>
                      <a:r>
                        <a:rPr lang="ar-EG" sz="1600" b="1" dirty="0"/>
                        <a:t> دولية</a:t>
                      </a:r>
                      <a:endParaRPr lang="en-US" sz="16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Domestic to International</a:t>
                      </a:r>
                      <a:endParaRPr lang="ar-EG" sz="1400" b="1"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37525996"/>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600" b="1" dirty="0"/>
                        <a:t>من رحلة داخلية </a:t>
                      </a:r>
                      <a:r>
                        <a:rPr lang="ar-SA" sz="1600" b="1" dirty="0"/>
                        <a:t>إ</a:t>
                      </a:r>
                      <a:r>
                        <a:rPr lang="ar-EG" sz="1600" b="1" dirty="0" err="1"/>
                        <a:t>لى</a:t>
                      </a:r>
                      <a:r>
                        <a:rPr lang="ar-EG" sz="1600" b="1" dirty="0"/>
                        <a:t> داخلية</a:t>
                      </a:r>
                      <a:endParaRPr lang="en-US" sz="16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Domestic to Domestic                            </a:t>
                      </a:r>
                      <a:endParaRPr lang="ar-EG" sz="1400" b="1"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34576345"/>
                  </a:ext>
                </a:extLst>
              </a:tr>
            </a:tbl>
          </a:graphicData>
        </a:graphic>
      </p:graphicFrame>
      <p:sp>
        <p:nvSpPr>
          <p:cNvPr id="29" name="Rectangle 28">
            <a:extLst>
              <a:ext uri="{FF2B5EF4-FFF2-40B4-BE49-F238E27FC236}">
                <a16:creationId xmlns:a16="http://schemas.microsoft.com/office/drawing/2014/main" id="{7C8CF1D8-BA29-4D32-A683-BF792B3A431F}"/>
              </a:ext>
            </a:extLst>
          </p:cNvPr>
          <p:cNvSpPr/>
          <p:nvPr/>
        </p:nvSpPr>
        <p:spPr>
          <a:xfrm>
            <a:off x="877174" y="3994621"/>
            <a:ext cx="3869970" cy="523220"/>
          </a:xfrm>
          <a:prstGeom prst="rect">
            <a:avLst/>
          </a:prstGeom>
          <a:solidFill>
            <a:srgbClr val="718DB7"/>
          </a:solid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EG" sz="2800" dirty="0">
                <a:ln w="11430"/>
                <a:solidFill>
                  <a:srgbClr val="C00000"/>
                </a:solidFill>
                <a:effectLst>
                  <a:outerShdw blurRad="50800" dist="39000" dir="5460000" algn="tl">
                    <a:srgbClr val="000000">
                      <a:alpha val="38000"/>
                    </a:srgbClr>
                  </a:outerShdw>
                </a:effectLst>
                <a:latin typeface="Arial" charset="0"/>
                <a:cs typeface="PT Bold Heading" panose="02010400000000000000" pitchFamily="2" charset="-78"/>
              </a:rPr>
              <a:t>نوع الرحلة القادمة والمواصلة</a:t>
            </a:r>
            <a:endParaRPr lang="en-US" sz="2800" dirty="0">
              <a:ln w="11430"/>
              <a:solidFill>
                <a:srgbClr val="C00000"/>
              </a:solidFill>
              <a:effectLst>
                <a:outerShdw blurRad="50800" dist="39000" dir="5460000" algn="tl">
                  <a:srgbClr val="000000">
                    <a:alpha val="38000"/>
                  </a:srgbClr>
                </a:outerShdw>
              </a:effectLst>
              <a:latin typeface="Arial" charset="0"/>
              <a:cs typeface="PT Bold Heading" panose="02010400000000000000" pitchFamily="2" charset="-78"/>
            </a:endParaRPr>
          </a:p>
        </p:txBody>
      </p:sp>
      <p:sp>
        <p:nvSpPr>
          <p:cNvPr id="27" name="TextBox 26">
            <a:extLst>
              <a:ext uri="{FF2B5EF4-FFF2-40B4-BE49-F238E27FC236}">
                <a16:creationId xmlns:a16="http://schemas.microsoft.com/office/drawing/2014/main" id="{44A20BD9-93DA-4A0A-8761-58942ADCECB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3489649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ox(in)">
                                      <p:cBhvr>
                                        <p:cTn id="31" dur="2000"/>
                                        <p:tgtEl>
                                          <p:spTgt spid="29"/>
                                        </p:tgtEl>
                                      </p:cBhvr>
                                    </p:animEffect>
                                  </p:childTnLst>
                                </p:cTn>
                              </p:par>
                              <p:par>
                                <p:cTn id="32" presetID="4" presetClass="entr" presetSubtype="16"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ox(in)">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P spid="4"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79425" y="1463932"/>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6" name="مستطيل مستدير الزوايا 5">
            <a:extLst>
              <a:ext uri="{FF2B5EF4-FFF2-40B4-BE49-F238E27FC236}">
                <a16:creationId xmlns:a16="http://schemas.microsoft.com/office/drawing/2014/main" id="{36A7A073-DF2D-4333-8646-84AED5652101}"/>
              </a:ext>
            </a:extLst>
          </p:cNvPr>
          <p:cNvSpPr/>
          <p:nvPr/>
        </p:nvSpPr>
        <p:spPr>
          <a:xfrm>
            <a:off x="5932096" y="1537736"/>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800" b="1" dirty="0">
                <a:solidFill>
                  <a:srgbClr val="3F5378"/>
                </a:solidFill>
              </a:rPr>
              <a:t>8. </a:t>
            </a:r>
            <a:r>
              <a:rPr lang="ar-SA" sz="2400" dirty="0">
                <a:solidFill>
                  <a:srgbClr val="3F5378"/>
                </a:solidFill>
                <a:cs typeface="PT Bold Heading" panose="02010400000000000000" pitchFamily="2" charset="-78"/>
              </a:rPr>
              <a:t>أقصر وقت للمواصلة </a:t>
            </a:r>
            <a:r>
              <a:rPr lang="ar-SA" sz="2000" dirty="0">
                <a:solidFill>
                  <a:srgbClr val="3F5378"/>
                </a:solidFill>
                <a:cs typeface="PT Bold Heading" panose="02010400000000000000" pitchFamily="2" charset="-78"/>
              </a:rPr>
              <a:t>(مواصلة السفر على رحلة أخرى)</a:t>
            </a:r>
          </a:p>
          <a:p>
            <a:pPr algn="ctr" rtl="1"/>
            <a:r>
              <a:rPr lang="en-US" sz="2400" b="1" dirty="0">
                <a:solidFill>
                  <a:srgbClr val="3F5378"/>
                </a:solidFill>
                <a:cs typeface="PT Bold Heading" panose="02010400000000000000" pitchFamily="2" charset="-78"/>
              </a:rPr>
              <a:t>Minimum Connecting Times</a:t>
            </a:r>
            <a:endParaRPr lang="ar-SA" sz="2400" b="1" dirty="0">
              <a:solidFill>
                <a:srgbClr val="3F5378"/>
              </a:solidFill>
              <a:cs typeface="PT Bold Heading" panose="02010400000000000000" pitchFamily="2" charset="-78"/>
            </a:endParaRPr>
          </a:p>
        </p:txBody>
      </p:sp>
      <p:pic>
        <p:nvPicPr>
          <p:cNvPr id="13" name="Picture 12">
            <a:extLst>
              <a:ext uri="{FF2B5EF4-FFF2-40B4-BE49-F238E27FC236}">
                <a16:creationId xmlns:a16="http://schemas.microsoft.com/office/drawing/2014/main" id="{4C669074-0199-46E4-9E55-841AA6944B6F}"/>
              </a:ext>
            </a:extLst>
          </p:cNvPr>
          <p:cNvPicPr>
            <a:picLocks noChangeAspect="1"/>
          </p:cNvPicPr>
          <p:nvPr/>
        </p:nvPicPr>
        <p:blipFill rotWithShape="1">
          <a:blip r:embed="rId3"/>
          <a:srcRect l="33467" t="36981" r="34693" b="45786"/>
          <a:stretch/>
        </p:blipFill>
        <p:spPr>
          <a:xfrm>
            <a:off x="2967922" y="4156687"/>
            <a:ext cx="6428679" cy="1957176"/>
          </a:xfrm>
          <a:prstGeom prst="rect">
            <a:avLst/>
          </a:prstGeom>
        </p:spPr>
      </p:pic>
      <p:sp>
        <p:nvSpPr>
          <p:cNvPr id="30" name="TextBox 29">
            <a:extLst>
              <a:ext uri="{FF2B5EF4-FFF2-40B4-BE49-F238E27FC236}">
                <a16:creationId xmlns:a16="http://schemas.microsoft.com/office/drawing/2014/main" id="{A6CFF5C7-8EA6-4675-B661-FC14F3124E8F}"/>
              </a:ext>
            </a:extLst>
          </p:cNvPr>
          <p:cNvSpPr txBox="1"/>
          <p:nvPr/>
        </p:nvSpPr>
        <p:spPr>
          <a:xfrm>
            <a:off x="6583263" y="3289675"/>
            <a:ext cx="3155960" cy="461665"/>
          </a:xfrm>
          <a:prstGeom prst="rect">
            <a:avLst/>
          </a:prstGeom>
          <a:solidFill>
            <a:srgbClr val="718DB7"/>
          </a:solidFill>
        </p:spPr>
        <p:txBody>
          <a:bodyPr wrap="square" rtlCol="1">
            <a:spAutoFit/>
          </a:bodyPr>
          <a:lstStyle/>
          <a:p>
            <a:r>
              <a:rPr lang="en-US" sz="2400" b="1" dirty="0"/>
              <a:t>Alexandria ,  Egypt ALY</a:t>
            </a:r>
            <a:endParaRPr lang="ar-BH" sz="2400" b="1" dirty="0"/>
          </a:p>
        </p:txBody>
      </p:sp>
      <p:sp>
        <p:nvSpPr>
          <p:cNvPr id="31" name="TextBox 30">
            <a:extLst>
              <a:ext uri="{FF2B5EF4-FFF2-40B4-BE49-F238E27FC236}">
                <a16:creationId xmlns:a16="http://schemas.microsoft.com/office/drawing/2014/main" id="{9ED36218-2782-456B-9C32-5422D5C4961B}"/>
              </a:ext>
            </a:extLst>
          </p:cNvPr>
          <p:cNvSpPr txBox="1"/>
          <p:nvPr/>
        </p:nvSpPr>
        <p:spPr>
          <a:xfrm>
            <a:off x="2816433" y="3289675"/>
            <a:ext cx="2590800" cy="461665"/>
          </a:xfrm>
          <a:prstGeom prst="rect">
            <a:avLst/>
          </a:prstGeom>
          <a:solidFill>
            <a:srgbClr val="718DB7"/>
          </a:solidFill>
        </p:spPr>
        <p:txBody>
          <a:bodyPr wrap="square" rtlCol="1">
            <a:spAutoFit/>
          </a:bodyPr>
          <a:lstStyle/>
          <a:p>
            <a:pPr algn="ctr"/>
            <a:r>
              <a:rPr lang="en-US" sz="2400" b="1" dirty="0"/>
              <a:t>Alghero, Italy AHO</a:t>
            </a:r>
            <a:endParaRPr lang="ar-BH" sz="2400" b="1" dirty="0"/>
          </a:p>
        </p:txBody>
      </p:sp>
      <p:sp>
        <p:nvSpPr>
          <p:cNvPr id="20" name="Rectangle 19">
            <a:extLst>
              <a:ext uri="{FF2B5EF4-FFF2-40B4-BE49-F238E27FC236}">
                <a16:creationId xmlns:a16="http://schemas.microsoft.com/office/drawing/2014/main" id="{0054C9B1-AA85-4CAC-BEC4-04935E5A0D88}"/>
              </a:ext>
            </a:extLst>
          </p:cNvPr>
          <p:cNvSpPr/>
          <p:nvPr/>
        </p:nvSpPr>
        <p:spPr>
          <a:xfrm>
            <a:off x="1584729" y="2583441"/>
            <a:ext cx="9645589" cy="523220"/>
          </a:xfrm>
          <a:prstGeom prst="rect">
            <a:avLst/>
          </a:prstGeom>
        </p:spPr>
        <p:txBody>
          <a:bodyPr wrap="none">
            <a:spAutoFit/>
          </a:bodyPr>
          <a:lstStyle/>
          <a:p>
            <a:pPr algn="ctr"/>
            <a:r>
              <a:rPr lang="ar-BH" sz="2800" b="1" dirty="0">
                <a:solidFill>
                  <a:sysClr val="windowText" lastClr="000000"/>
                </a:solidFill>
                <a:latin typeface="Sakkal Majalla" panose="02000000000000000000" pitchFamily="2" charset="-78"/>
                <a:cs typeface="Sakkal Majalla" panose="02000000000000000000" pitchFamily="2" charset="-78"/>
              </a:rPr>
              <a:t>اذكر </a:t>
            </a:r>
            <a:r>
              <a:rPr lang="ar-SA" sz="2800" b="1" dirty="0">
                <a:solidFill>
                  <a:sysClr val="windowText" lastClr="000000"/>
                </a:solidFill>
                <a:latin typeface="Sakkal Majalla" panose="02000000000000000000" pitchFamily="2" charset="-78"/>
                <a:cs typeface="Sakkal Majalla" panose="02000000000000000000" pitchFamily="2" charset="-78"/>
              </a:rPr>
              <a:t>أ</a:t>
            </a:r>
            <a:r>
              <a:rPr lang="ar-BH" sz="2800" b="1" dirty="0">
                <a:solidFill>
                  <a:sysClr val="windowText" lastClr="000000"/>
                </a:solidFill>
                <a:latin typeface="Sakkal Majalla" panose="02000000000000000000" pitchFamily="2" charset="-78"/>
                <a:cs typeface="Sakkal Majalla" panose="02000000000000000000" pitchFamily="2" charset="-78"/>
              </a:rPr>
              <a:t>قصر وقت للتبديل بين رحلة داخلية إلى دولية في المناطق التالية</a:t>
            </a:r>
            <a:r>
              <a:rPr lang="ar-SA" sz="2800" b="1" dirty="0">
                <a:solidFill>
                  <a:sysClr val="windowText" lastClr="000000"/>
                </a:solidFill>
                <a:latin typeface="Sakkal Majalla" panose="02000000000000000000" pitchFamily="2" charset="-78"/>
                <a:cs typeface="Sakkal Majalla" panose="02000000000000000000" pitchFamily="2" charset="-78"/>
              </a:rPr>
              <a:t> باستعانة بالجدول ادناه</a:t>
            </a:r>
            <a:r>
              <a:rPr lang="ar-BH" sz="2800" b="1" dirty="0">
                <a:solidFill>
                  <a:sysClr val="windowText" lastClr="000000"/>
                </a:solidFill>
                <a:latin typeface="Sakkal Majalla" panose="02000000000000000000" pitchFamily="2" charset="-78"/>
                <a:cs typeface="Sakkal Majalla" panose="02000000000000000000" pitchFamily="2" charset="-78"/>
              </a:rPr>
              <a:t>:</a:t>
            </a:r>
          </a:p>
        </p:txBody>
      </p:sp>
      <p:sp>
        <p:nvSpPr>
          <p:cNvPr id="34" name="مستطيل مستدير الزوايا 13">
            <a:extLst>
              <a:ext uri="{FF2B5EF4-FFF2-40B4-BE49-F238E27FC236}">
                <a16:creationId xmlns:a16="http://schemas.microsoft.com/office/drawing/2014/main" id="{BE5A6DA0-7BEC-41AA-B6FC-AACC3032D8BA}"/>
              </a:ext>
            </a:extLst>
          </p:cNvPr>
          <p:cNvSpPr/>
          <p:nvPr/>
        </p:nvSpPr>
        <p:spPr>
          <a:xfrm>
            <a:off x="7806906" y="177021"/>
            <a:ext cx="4567974"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35" name="Shape 606">
            <a:extLst>
              <a:ext uri="{FF2B5EF4-FFF2-40B4-BE49-F238E27FC236}">
                <a16:creationId xmlns:a16="http://schemas.microsoft.com/office/drawing/2014/main" id="{67C6D91B-8958-46F6-A978-91C82F1F73D2}"/>
              </a:ext>
            </a:extLst>
          </p:cNvPr>
          <p:cNvGrpSpPr/>
          <p:nvPr/>
        </p:nvGrpSpPr>
        <p:grpSpPr>
          <a:xfrm>
            <a:off x="11255011" y="310551"/>
            <a:ext cx="737899" cy="780556"/>
            <a:chOff x="1923675" y="1633650"/>
            <a:chExt cx="436000" cy="435975"/>
          </a:xfrm>
        </p:grpSpPr>
        <p:sp>
          <p:nvSpPr>
            <p:cNvPr id="36" name="Shape 607">
              <a:extLst>
                <a:ext uri="{FF2B5EF4-FFF2-40B4-BE49-F238E27FC236}">
                  <a16:creationId xmlns:a16="http://schemas.microsoft.com/office/drawing/2014/main" id="{CA436F41-E824-4E79-BBCC-A00479E8AF54}"/>
                </a:ext>
              </a:extLst>
            </p:cNvPr>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7" name="Shape 608">
              <a:extLst>
                <a:ext uri="{FF2B5EF4-FFF2-40B4-BE49-F238E27FC236}">
                  <a16:creationId xmlns:a16="http://schemas.microsoft.com/office/drawing/2014/main" id="{99885492-9A9A-4FAB-819B-A9243F1E35C9}"/>
                </a:ext>
              </a:extLst>
            </p:cNvPr>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8" name="Shape 609">
              <a:extLst>
                <a:ext uri="{FF2B5EF4-FFF2-40B4-BE49-F238E27FC236}">
                  <a16:creationId xmlns:a16="http://schemas.microsoft.com/office/drawing/2014/main" id="{64F5B9A1-D061-429B-BEA6-2780CA8A55B4}"/>
                </a:ext>
              </a:extLst>
            </p:cNvPr>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9" name="Shape 610">
              <a:extLst>
                <a:ext uri="{FF2B5EF4-FFF2-40B4-BE49-F238E27FC236}">
                  <a16:creationId xmlns:a16="http://schemas.microsoft.com/office/drawing/2014/main" id="{F91B63F0-2365-4FF9-817A-F48C6C4CE0FE}"/>
                </a:ext>
              </a:extLst>
            </p:cNvPr>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0" name="Shape 611">
              <a:extLst>
                <a:ext uri="{FF2B5EF4-FFF2-40B4-BE49-F238E27FC236}">
                  <a16:creationId xmlns:a16="http://schemas.microsoft.com/office/drawing/2014/main" id="{D5D27AB1-FE8C-4120-BD48-29BB307E58F0}"/>
                </a:ext>
              </a:extLst>
            </p:cNvPr>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1" name="Shape 612">
              <a:extLst>
                <a:ext uri="{FF2B5EF4-FFF2-40B4-BE49-F238E27FC236}">
                  <a16:creationId xmlns:a16="http://schemas.microsoft.com/office/drawing/2014/main" id="{33773EC9-4CD6-462E-9AE4-80387BCCC5CE}"/>
                </a:ext>
              </a:extLst>
            </p:cNvPr>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42" name="Rectangle 6">
            <a:extLst>
              <a:ext uri="{FF2B5EF4-FFF2-40B4-BE49-F238E27FC236}">
                <a16:creationId xmlns:a16="http://schemas.microsoft.com/office/drawing/2014/main" id="{0B769655-DF20-4845-97C8-A24971AD99C7}"/>
              </a:ext>
            </a:extLst>
          </p:cNvPr>
          <p:cNvSpPr/>
          <p:nvPr/>
        </p:nvSpPr>
        <p:spPr>
          <a:xfrm>
            <a:off x="7444945" y="350746"/>
            <a:ext cx="4268121"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نشــــــاط</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7" name="Rectangle 26">
            <a:extLst>
              <a:ext uri="{FF2B5EF4-FFF2-40B4-BE49-F238E27FC236}">
                <a16:creationId xmlns:a16="http://schemas.microsoft.com/office/drawing/2014/main" id="{ABAEF328-105B-43E2-B549-104332C0AA37}"/>
              </a:ext>
            </a:extLst>
          </p:cNvPr>
          <p:cNvSpPr/>
          <p:nvPr/>
        </p:nvSpPr>
        <p:spPr>
          <a:xfrm>
            <a:off x="2967922" y="4813540"/>
            <a:ext cx="2527104" cy="30192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3" name="Rectangle 42">
            <a:extLst>
              <a:ext uri="{FF2B5EF4-FFF2-40B4-BE49-F238E27FC236}">
                <a16:creationId xmlns:a16="http://schemas.microsoft.com/office/drawing/2014/main" id="{60A377A0-9729-46CD-B2C2-91F368825DBC}"/>
              </a:ext>
            </a:extLst>
          </p:cNvPr>
          <p:cNvSpPr/>
          <p:nvPr/>
        </p:nvSpPr>
        <p:spPr>
          <a:xfrm>
            <a:off x="6164141" y="4214668"/>
            <a:ext cx="2527104" cy="58161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TextBox 18">
            <a:extLst>
              <a:ext uri="{FF2B5EF4-FFF2-40B4-BE49-F238E27FC236}">
                <a16:creationId xmlns:a16="http://schemas.microsoft.com/office/drawing/2014/main" id="{67E8C990-ABFE-4259-9BD3-C375D68CD8A7}"/>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2017981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011278" y="469367"/>
            <a:ext cx="7279725" cy="523220"/>
          </a:xfrm>
          <a:prstGeom prst="rect">
            <a:avLst/>
          </a:prstGeom>
        </p:spPr>
        <p:txBody>
          <a:bodyPr wrap="square">
            <a:spAutoFit/>
          </a:bodyPr>
          <a:lstStyle/>
          <a:p>
            <a:pPr algn="ctr"/>
            <a:r>
              <a:rPr lang="ar-SA" sz="2800" dirty="0">
                <a:ln w="9525">
                  <a:noFill/>
                  <a:prstDash val="solid"/>
                </a:ln>
                <a:solidFill>
                  <a:schemeClr val="bg1"/>
                </a:solidFill>
                <a:latin typeface="Arial Black" panose="020B0A04020102020204" pitchFamily="34" charset="0"/>
                <a:cs typeface="PT Bold Heading" panose="02010400000000000000" pitchFamily="2" charset="-78"/>
              </a:rPr>
              <a:t>معلومات دليل الرحلات لشركات الطيران </a:t>
            </a:r>
            <a:endParaRPr lang="en-US" sz="2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5" name="مستطيل مستدير الزوايا 5">
            <a:extLst>
              <a:ext uri="{FF2B5EF4-FFF2-40B4-BE49-F238E27FC236}">
                <a16:creationId xmlns:a16="http://schemas.microsoft.com/office/drawing/2014/main" id="{C12519FC-B869-4A68-9BDF-6EE7CC6DD33B}"/>
              </a:ext>
            </a:extLst>
          </p:cNvPr>
          <p:cNvSpPr/>
          <p:nvPr/>
        </p:nvSpPr>
        <p:spPr>
          <a:xfrm>
            <a:off x="5917721" y="1577130"/>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dirty="0">
                <a:solidFill>
                  <a:srgbClr val="3F5378"/>
                </a:solidFill>
              </a:rPr>
              <a:t>9. </a:t>
            </a:r>
            <a:r>
              <a:rPr lang="ar-SA" sz="2400" dirty="0">
                <a:solidFill>
                  <a:srgbClr val="3F5378"/>
                </a:solidFill>
                <a:cs typeface="PT Bold Heading" panose="02010400000000000000" pitchFamily="2" charset="-78"/>
              </a:rPr>
              <a:t>خط سير الرحلات - </a:t>
            </a:r>
            <a:r>
              <a:rPr lang="en-US" sz="2400" b="1" dirty="0">
                <a:solidFill>
                  <a:srgbClr val="3F5378"/>
                </a:solidFill>
                <a:cs typeface="PT Bold Heading" panose="02010400000000000000" pitchFamily="2" charset="-78"/>
              </a:rPr>
              <a:t>Flight Routings </a:t>
            </a:r>
            <a:endParaRPr lang="ar-SA" sz="2400" b="1" dirty="0">
              <a:solidFill>
                <a:srgbClr val="3F5378"/>
              </a:solidFill>
              <a:cs typeface="PT Bold Heading" panose="02010400000000000000" pitchFamily="2" charset="-78"/>
            </a:endParaRPr>
          </a:p>
        </p:txBody>
      </p:sp>
      <p:sp>
        <p:nvSpPr>
          <p:cNvPr id="3" name="TextBox 2">
            <a:extLst>
              <a:ext uri="{FF2B5EF4-FFF2-40B4-BE49-F238E27FC236}">
                <a16:creationId xmlns:a16="http://schemas.microsoft.com/office/drawing/2014/main" id="{10C9D4A8-EB21-4B04-B99F-FCAB237EABA0}"/>
              </a:ext>
            </a:extLst>
          </p:cNvPr>
          <p:cNvSpPr txBox="1"/>
          <p:nvPr/>
        </p:nvSpPr>
        <p:spPr>
          <a:xfrm>
            <a:off x="4739783" y="2512755"/>
            <a:ext cx="7116793" cy="1384995"/>
          </a:xfrm>
          <a:prstGeom prst="rect">
            <a:avLst/>
          </a:prstGeom>
          <a:noFill/>
        </p:spPr>
        <p:txBody>
          <a:bodyPr wrap="square" rtlCol="1">
            <a:spAutoFit/>
          </a:bodyPr>
          <a:lstStyle/>
          <a:p>
            <a:pPr algn="r" rtl="1"/>
            <a:r>
              <a:rPr lang="ar-SA" sz="2800" b="1" dirty="0">
                <a:latin typeface="Sakkal Majalla" panose="02000000000000000000" pitchFamily="2" charset="-78"/>
                <a:cs typeface="Sakkal Majalla" panose="02000000000000000000" pitchFamily="2" charset="-78"/>
              </a:rPr>
              <a:t>إن كثيرًا من الرحلات تتطلب توقفًا في بلد ما أو أكثر، لذا فقد خصص الدليل لكل شركة طيران جزء بأرقام رحلاتها المتعددة التوقف وأماكن توقفها باستعمال رموز المدن/المطارات مثال:</a:t>
            </a:r>
          </a:p>
        </p:txBody>
      </p:sp>
      <p:graphicFrame>
        <p:nvGraphicFramePr>
          <p:cNvPr id="27" name="Table 26">
            <a:extLst>
              <a:ext uri="{FF2B5EF4-FFF2-40B4-BE49-F238E27FC236}">
                <a16:creationId xmlns:a16="http://schemas.microsoft.com/office/drawing/2014/main" id="{F8FA8921-5014-43FE-81E1-543455D7A911}"/>
              </a:ext>
            </a:extLst>
          </p:cNvPr>
          <p:cNvGraphicFramePr>
            <a:graphicFrameLocks noGrp="1"/>
          </p:cNvGraphicFramePr>
          <p:nvPr>
            <p:extLst>
              <p:ext uri="{D42A27DB-BD31-4B8C-83A1-F6EECF244321}">
                <p14:modId xmlns:p14="http://schemas.microsoft.com/office/powerpoint/2010/main" val="2730323927"/>
              </p:ext>
            </p:extLst>
          </p:nvPr>
        </p:nvGraphicFramePr>
        <p:xfrm>
          <a:off x="860916" y="2362655"/>
          <a:ext cx="3360564" cy="1795878"/>
        </p:xfrm>
        <a:graphic>
          <a:graphicData uri="http://schemas.openxmlformats.org/drawingml/2006/table">
            <a:tbl>
              <a:tblPr firstRow="1" bandRow="1">
                <a:tableStyleId>{F5AB1C69-6EDB-4FF4-983F-18BD219EF322}</a:tableStyleId>
              </a:tblPr>
              <a:tblGrid>
                <a:gridCol w="3360564">
                  <a:extLst>
                    <a:ext uri="{9D8B030D-6E8A-4147-A177-3AD203B41FA5}">
                      <a16:colId xmlns:a16="http://schemas.microsoft.com/office/drawing/2014/main" val="20000"/>
                    </a:ext>
                  </a:extLst>
                </a:gridCol>
              </a:tblGrid>
              <a:tr h="446226">
                <a:tc>
                  <a:txBody>
                    <a:bodyPr/>
                    <a:lstStyle/>
                    <a:p>
                      <a:r>
                        <a:rPr lang="en-US" sz="2400" dirty="0"/>
                        <a:t>AA American Airlines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6226">
                <a:tc>
                  <a:txBody>
                    <a:bodyPr/>
                    <a:lstStyle/>
                    <a:p>
                      <a:r>
                        <a:rPr lang="ar-SA" sz="2000" b="1" dirty="0"/>
                        <a:t>خط سير الرحلة           رقم الرحلة</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8176491"/>
                  </a:ext>
                </a:extLst>
              </a:tr>
              <a:tr h="446226">
                <a:tc>
                  <a:txBody>
                    <a:bodyPr/>
                    <a:lstStyle/>
                    <a:p>
                      <a:pPr algn="ctr"/>
                      <a:r>
                        <a:rPr lang="en-US" sz="2000" b="1" dirty="0"/>
                        <a:t>94          </a:t>
                      </a:r>
                      <a:r>
                        <a:rPr lang="ar-SA" sz="2000" b="1" dirty="0"/>
                        <a:t>       </a:t>
                      </a:r>
                      <a:r>
                        <a:rPr lang="en-US" sz="2000" b="1" dirty="0"/>
                        <a:t> </a:t>
                      </a:r>
                      <a:r>
                        <a:rPr lang="en-US" sz="2000" b="1" baseline="0" dirty="0"/>
                        <a:t> SAN-JFK-MAD</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6226">
                <a:tc>
                  <a:txBody>
                    <a:bodyPr/>
                    <a:lstStyle/>
                    <a:p>
                      <a:pPr algn="ctr"/>
                      <a:r>
                        <a:rPr lang="en-US" sz="2000" b="1" kern="1200" dirty="0">
                          <a:solidFill>
                            <a:schemeClr val="dk1"/>
                          </a:solidFill>
                          <a:latin typeface="+mn-lt"/>
                          <a:ea typeface="+mn-ea"/>
                          <a:cs typeface="+mn-cs"/>
                        </a:rPr>
                        <a:t>154    </a:t>
                      </a:r>
                      <a:r>
                        <a:rPr lang="ar-SA" sz="2000" b="1" kern="1200" dirty="0">
                          <a:solidFill>
                            <a:schemeClr val="dk1"/>
                          </a:solidFill>
                          <a:latin typeface="+mn-lt"/>
                          <a:ea typeface="+mn-ea"/>
                          <a:cs typeface="+mn-cs"/>
                        </a:rPr>
                        <a:t>        </a:t>
                      </a:r>
                      <a:r>
                        <a:rPr lang="en-US" sz="2000" b="1" kern="1200" dirty="0">
                          <a:solidFill>
                            <a:schemeClr val="dk1"/>
                          </a:solidFill>
                          <a:latin typeface="+mn-lt"/>
                          <a:ea typeface="+mn-ea"/>
                          <a:cs typeface="+mn-cs"/>
                        </a:rPr>
                        <a:t>     NRT-ORD-BOS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9" name="TextBox 28">
            <a:extLst>
              <a:ext uri="{FF2B5EF4-FFF2-40B4-BE49-F238E27FC236}">
                <a16:creationId xmlns:a16="http://schemas.microsoft.com/office/drawing/2014/main" id="{60665B84-B0FC-4070-BD2B-52F5640B82E7}"/>
              </a:ext>
            </a:extLst>
          </p:cNvPr>
          <p:cNvSpPr txBox="1"/>
          <p:nvPr/>
        </p:nvSpPr>
        <p:spPr>
          <a:xfrm>
            <a:off x="152401" y="5150771"/>
            <a:ext cx="11704175" cy="584775"/>
          </a:xfrm>
          <a:prstGeom prst="rect">
            <a:avLst/>
          </a:prstGeom>
          <a:noFill/>
        </p:spPr>
        <p:txBody>
          <a:bodyPr wrap="square" rtlCol="1">
            <a:spAutoFit/>
          </a:bodyPr>
          <a:lstStyle/>
          <a:p>
            <a:pPr algn="r" rtl="1"/>
            <a:r>
              <a:rPr lang="ar-SA" sz="3200" b="1" dirty="0">
                <a:highlight>
                  <a:srgbClr val="00FFFF"/>
                </a:highlight>
                <a:latin typeface="Sakkal Majalla" panose="02000000000000000000" pitchFamily="2" charset="-78"/>
                <a:cs typeface="Sakkal Majalla" panose="02000000000000000000" pitchFamily="2" charset="-78"/>
              </a:rPr>
              <a:t>يمكننا باستعمال الدليل أن المسافر رحلته من </a:t>
            </a:r>
            <a:r>
              <a:rPr lang="ar-SA" sz="3200" b="1" dirty="0" err="1">
                <a:highlight>
                  <a:srgbClr val="00FFFF"/>
                </a:highlight>
                <a:latin typeface="Sakkal Majalla" panose="02000000000000000000" pitchFamily="2" charset="-78"/>
                <a:cs typeface="Sakkal Majalla" panose="02000000000000000000" pitchFamily="2" charset="-78"/>
              </a:rPr>
              <a:t>ساندياجو</a:t>
            </a:r>
            <a:r>
              <a:rPr lang="ar-SA" sz="3200" b="1" dirty="0">
                <a:highlight>
                  <a:srgbClr val="00FFFF"/>
                </a:highlight>
                <a:latin typeface="Sakkal Majalla" panose="02000000000000000000" pitchFamily="2" charset="-78"/>
                <a:cs typeface="Sakkal Majalla" panose="02000000000000000000" pitchFamily="2" charset="-78"/>
              </a:rPr>
              <a:t> إلى مدريد ستتوقف في مطار نيويورك.</a:t>
            </a:r>
          </a:p>
        </p:txBody>
      </p:sp>
      <p:sp>
        <p:nvSpPr>
          <p:cNvPr id="26" name="TextBox 25">
            <a:extLst>
              <a:ext uri="{FF2B5EF4-FFF2-40B4-BE49-F238E27FC236}">
                <a16:creationId xmlns:a16="http://schemas.microsoft.com/office/drawing/2014/main" id="{C700271E-7DEB-45CB-9265-06B63FDFEDA9}"/>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
        <p:nvSpPr>
          <p:cNvPr id="30" name="TextBox 29">
            <a:extLst>
              <a:ext uri="{FF2B5EF4-FFF2-40B4-BE49-F238E27FC236}">
                <a16:creationId xmlns:a16="http://schemas.microsoft.com/office/drawing/2014/main" id="{C9AA9FC5-525B-40A6-9983-782BCD73AEC2}"/>
              </a:ext>
            </a:extLst>
          </p:cNvPr>
          <p:cNvSpPr txBox="1"/>
          <p:nvPr/>
        </p:nvSpPr>
        <p:spPr>
          <a:xfrm>
            <a:off x="1394604" y="66487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4036914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011278" y="469367"/>
            <a:ext cx="7279725" cy="523220"/>
          </a:xfrm>
          <a:prstGeom prst="rect">
            <a:avLst/>
          </a:prstGeom>
        </p:spPr>
        <p:txBody>
          <a:bodyPr wrap="square">
            <a:spAutoFit/>
          </a:bodyPr>
          <a:lstStyle/>
          <a:p>
            <a:pPr algn="ctr"/>
            <a:r>
              <a:rPr lang="ar-SA" sz="2800" dirty="0">
                <a:ln w="9525">
                  <a:noFill/>
                  <a:prstDash val="solid"/>
                </a:ln>
                <a:solidFill>
                  <a:schemeClr val="bg1"/>
                </a:solidFill>
                <a:latin typeface="Arial Black" panose="020B0A04020102020204" pitchFamily="34" charset="0"/>
                <a:cs typeface="PT Bold Heading" panose="02010400000000000000" pitchFamily="2" charset="-78"/>
              </a:rPr>
              <a:t>معلومات دليل الرحلات لشركات الطيران </a:t>
            </a:r>
            <a:endParaRPr lang="en-US" sz="2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6" name="مستطيل مستدير الزوايا 5">
            <a:extLst>
              <a:ext uri="{FF2B5EF4-FFF2-40B4-BE49-F238E27FC236}">
                <a16:creationId xmlns:a16="http://schemas.microsoft.com/office/drawing/2014/main" id="{36A7A073-DF2D-4333-8646-84AED5652101}"/>
              </a:ext>
            </a:extLst>
          </p:cNvPr>
          <p:cNvSpPr/>
          <p:nvPr/>
        </p:nvSpPr>
        <p:spPr>
          <a:xfrm>
            <a:off x="5926346" y="1546353"/>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800" b="1" dirty="0">
                <a:solidFill>
                  <a:srgbClr val="3F5378"/>
                </a:solidFill>
              </a:rPr>
              <a:t>10. </a:t>
            </a:r>
            <a:r>
              <a:rPr lang="ar-SA" sz="2400" dirty="0">
                <a:solidFill>
                  <a:srgbClr val="3F5378"/>
                </a:solidFill>
                <a:cs typeface="PT Bold Heading" panose="02010400000000000000" pitchFamily="2" charset="-78"/>
              </a:rPr>
              <a:t>مباني المطارات - </a:t>
            </a:r>
            <a:r>
              <a:rPr lang="en-US" sz="2400" b="1" dirty="0">
                <a:solidFill>
                  <a:srgbClr val="3F5378"/>
                </a:solidFill>
                <a:cs typeface="PT Bold Heading" panose="02010400000000000000" pitchFamily="2" charset="-78"/>
              </a:rPr>
              <a:t>Airport Terminals </a:t>
            </a:r>
            <a:endParaRPr lang="ar-SA" sz="2400" b="1" dirty="0">
              <a:solidFill>
                <a:srgbClr val="3F5378"/>
              </a:solidFill>
              <a:cs typeface="PT Bold Heading" panose="02010400000000000000" pitchFamily="2" charset="-78"/>
            </a:endParaRPr>
          </a:p>
        </p:txBody>
      </p:sp>
      <p:sp>
        <p:nvSpPr>
          <p:cNvPr id="29" name="TextBox 28">
            <a:extLst>
              <a:ext uri="{FF2B5EF4-FFF2-40B4-BE49-F238E27FC236}">
                <a16:creationId xmlns:a16="http://schemas.microsoft.com/office/drawing/2014/main" id="{BB0E7979-C1C7-4740-AA5B-18DACD234F84}"/>
              </a:ext>
            </a:extLst>
          </p:cNvPr>
          <p:cNvSpPr txBox="1"/>
          <p:nvPr/>
        </p:nvSpPr>
        <p:spPr>
          <a:xfrm>
            <a:off x="4681268" y="2728024"/>
            <a:ext cx="7358332" cy="3108543"/>
          </a:xfrm>
          <a:prstGeom prst="rect">
            <a:avLst/>
          </a:prstGeom>
          <a:noFill/>
        </p:spPr>
        <p:txBody>
          <a:bodyPr wrap="square" rtlCol="1">
            <a:spAutoFit/>
          </a:bodyPr>
          <a:lstStyle/>
          <a:p>
            <a:pPr marL="266700" indent="-266700" algn="just" rtl="1">
              <a:buFont typeface="Arial" panose="020B0604020202020204" pitchFamily="34" charset="0"/>
              <a:buChar char="•"/>
            </a:pPr>
            <a:r>
              <a:rPr lang="ar-SA" sz="2800" b="1" dirty="0">
                <a:latin typeface="Sakkal Majalla" panose="02000000000000000000" pitchFamily="2" charset="-78"/>
                <a:cs typeface="Sakkal Majalla" panose="02000000000000000000" pitchFamily="2" charset="-78"/>
              </a:rPr>
              <a:t>يوجد في بعض المدن أكثر من مطار، فأحيانًا يتكون في المطار نفسه أكثر من مبنى (</a:t>
            </a:r>
            <a:r>
              <a:rPr lang="en-US" sz="2800" b="1" dirty="0">
                <a:latin typeface="Sakkal Majalla" panose="02000000000000000000" pitchFamily="2" charset="-78"/>
                <a:cs typeface="Sakkal Majalla" panose="02000000000000000000" pitchFamily="2" charset="-78"/>
              </a:rPr>
              <a:t>Terminals</a:t>
            </a:r>
            <a:r>
              <a:rPr lang="ar-SA" sz="2800" b="1" dirty="0">
                <a:latin typeface="Sakkal Majalla" panose="02000000000000000000" pitchFamily="2" charset="-78"/>
                <a:cs typeface="Sakkal Majalla" panose="02000000000000000000" pitchFamily="2" charset="-78"/>
              </a:rPr>
              <a:t>) مثل مطار دبي الدولي بها مبنى 1 ومبنى2.</a:t>
            </a:r>
          </a:p>
          <a:p>
            <a:pPr marL="266700" indent="-266700" algn="just" rtl="1">
              <a:buFont typeface="Arial" panose="020B0604020202020204" pitchFamily="34" charset="0"/>
              <a:buChar char="•"/>
            </a:pPr>
            <a:r>
              <a:rPr lang="ar-SA" sz="2800" b="1" dirty="0">
                <a:latin typeface="Sakkal Majalla" panose="02000000000000000000" pitchFamily="2" charset="-78"/>
                <a:cs typeface="Sakkal Majalla" panose="02000000000000000000" pitchFamily="2" charset="-78"/>
              </a:rPr>
              <a:t>تعطي هذه المباني أرقامًا (مبنى 1 – مبنى 2) أو تسميات مثل (المبنى الشمالي – المبنى الجنوبي).</a:t>
            </a:r>
          </a:p>
          <a:p>
            <a:pPr marL="266700" indent="-266700" algn="just" rtl="1">
              <a:buFont typeface="Arial" panose="020B0604020202020204" pitchFamily="34" charset="0"/>
              <a:buChar char="•"/>
            </a:pPr>
            <a:r>
              <a:rPr lang="ar-SA" sz="2800" b="1" dirty="0">
                <a:latin typeface="Sakkal Majalla" panose="02000000000000000000" pitchFamily="2" charset="-78"/>
                <a:cs typeface="Sakkal Majalla" panose="02000000000000000000" pitchFamily="2" charset="-78"/>
              </a:rPr>
              <a:t>حتى يتمكن موظفو الطيران والوكالات من إعطاء المعلومات الصحيحة للمسافر فإن الدليل يبين أسماء هذه المطارات ورمزها الثلاثي، وأسماء المباني وخطوط الطيران التي تستعمل كل مبنى.</a:t>
            </a:r>
          </a:p>
        </p:txBody>
      </p:sp>
      <p:sp>
        <p:nvSpPr>
          <p:cNvPr id="30" name="Rectangle 29">
            <a:extLst>
              <a:ext uri="{FF2B5EF4-FFF2-40B4-BE49-F238E27FC236}">
                <a16:creationId xmlns:a16="http://schemas.microsoft.com/office/drawing/2014/main" id="{39F2AE57-54EE-46AD-9AAA-DA5914B9DE75}"/>
              </a:ext>
            </a:extLst>
          </p:cNvPr>
          <p:cNvSpPr/>
          <p:nvPr/>
        </p:nvSpPr>
        <p:spPr>
          <a:xfrm>
            <a:off x="250167" y="2074637"/>
            <a:ext cx="4442604" cy="3902125"/>
          </a:xfrm>
          <a:prstGeom prst="rect">
            <a:avLst/>
          </a:prstGeom>
          <a:solidFill>
            <a:srgbClr val="FCF3E0"/>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a:r>
              <a:rPr lang="ar-SA" sz="2400" dirty="0">
                <a:solidFill>
                  <a:srgbClr val="FF0000"/>
                </a:solidFill>
                <a:cs typeface="PT Bold Heading" panose="02010400000000000000" pitchFamily="2" charset="-78"/>
              </a:rPr>
              <a:t>نموذج:</a:t>
            </a:r>
          </a:p>
        </p:txBody>
      </p:sp>
      <p:pic>
        <p:nvPicPr>
          <p:cNvPr id="2" name="Picture 1">
            <a:extLst>
              <a:ext uri="{FF2B5EF4-FFF2-40B4-BE49-F238E27FC236}">
                <a16:creationId xmlns:a16="http://schemas.microsoft.com/office/drawing/2014/main" id="{9B5A55E6-956E-456F-A330-6146097D9BF8}"/>
              </a:ext>
            </a:extLst>
          </p:cNvPr>
          <p:cNvPicPr>
            <a:picLocks noChangeAspect="1"/>
          </p:cNvPicPr>
          <p:nvPr/>
        </p:nvPicPr>
        <p:blipFill rotWithShape="1">
          <a:blip r:embed="rId3"/>
          <a:srcRect l="39292" t="61761" r="28397" b="15346"/>
          <a:stretch/>
        </p:blipFill>
        <p:spPr>
          <a:xfrm>
            <a:off x="617510" y="3534939"/>
            <a:ext cx="3707918" cy="1684042"/>
          </a:xfrm>
          <a:prstGeom prst="rect">
            <a:avLst/>
          </a:prstGeom>
          <a:ln>
            <a:solidFill>
              <a:srgbClr val="3F5378"/>
            </a:solidFill>
          </a:ln>
        </p:spPr>
      </p:pic>
      <p:cxnSp>
        <p:nvCxnSpPr>
          <p:cNvPr id="5" name="Straight Arrow Connector 4">
            <a:extLst>
              <a:ext uri="{FF2B5EF4-FFF2-40B4-BE49-F238E27FC236}">
                <a16:creationId xmlns:a16="http://schemas.microsoft.com/office/drawing/2014/main" id="{0A1CA3B1-23AE-443F-B39C-0645BBBDE839}"/>
              </a:ext>
            </a:extLst>
          </p:cNvPr>
          <p:cNvCxnSpPr/>
          <p:nvPr/>
        </p:nvCxnSpPr>
        <p:spPr>
          <a:xfrm>
            <a:off x="897147" y="2993365"/>
            <a:ext cx="0" cy="6480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031209-91F6-4103-A2AB-03DEA61DE4B2}"/>
              </a:ext>
            </a:extLst>
          </p:cNvPr>
          <p:cNvSpPr txBox="1"/>
          <p:nvPr/>
        </p:nvSpPr>
        <p:spPr>
          <a:xfrm>
            <a:off x="393030" y="2379935"/>
            <a:ext cx="1089455" cy="646331"/>
          </a:xfrm>
          <a:prstGeom prst="rect">
            <a:avLst/>
          </a:prstGeom>
          <a:noFill/>
        </p:spPr>
        <p:txBody>
          <a:bodyPr wrap="square" rtlCol="1">
            <a:spAutoFit/>
          </a:bodyPr>
          <a:lstStyle/>
          <a:p>
            <a:r>
              <a:rPr lang="ar-SA" b="1" dirty="0">
                <a:solidFill>
                  <a:srgbClr val="3F5378"/>
                </a:solidFill>
              </a:rPr>
              <a:t>اسم المدينة أو المطار</a:t>
            </a:r>
          </a:p>
        </p:txBody>
      </p:sp>
      <p:cxnSp>
        <p:nvCxnSpPr>
          <p:cNvPr id="31" name="Straight Arrow Connector 30">
            <a:extLst>
              <a:ext uri="{FF2B5EF4-FFF2-40B4-BE49-F238E27FC236}">
                <a16:creationId xmlns:a16="http://schemas.microsoft.com/office/drawing/2014/main" id="{44A35F11-0BAF-45FB-8865-2677F8F80089}"/>
              </a:ext>
            </a:extLst>
          </p:cNvPr>
          <p:cNvCxnSpPr/>
          <p:nvPr/>
        </p:nvCxnSpPr>
        <p:spPr>
          <a:xfrm>
            <a:off x="1498479" y="2993365"/>
            <a:ext cx="0" cy="6480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5EE9266-D448-414D-AD43-60EF1C03F7E9}"/>
              </a:ext>
            </a:extLst>
          </p:cNvPr>
          <p:cNvSpPr txBox="1"/>
          <p:nvPr/>
        </p:nvSpPr>
        <p:spPr>
          <a:xfrm>
            <a:off x="1261974" y="2656934"/>
            <a:ext cx="745464" cy="369332"/>
          </a:xfrm>
          <a:prstGeom prst="rect">
            <a:avLst/>
          </a:prstGeom>
          <a:noFill/>
        </p:spPr>
        <p:txBody>
          <a:bodyPr wrap="square" rtlCol="1">
            <a:spAutoFit/>
          </a:bodyPr>
          <a:lstStyle/>
          <a:p>
            <a:r>
              <a:rPr lang="ar-SA" b="1" dirty="0">
                <a:solidFill>
                  <a:srgbClr val="3F5378"/>
                </a:solidFill>
              </a:rPr>
              <a:t>البلد</a:t>
            </a:r>
          </a:p>
        </p:txBody>
      </p:sp>
      <p:cxnSp>
        <p:nvCxnSpPr>
          <p:cNvPr id="33" name="Straight Arrow Connector 32">
            <a:extLst>
              <a:ext uri="{FF2B5EF4-FFF2-40B4-BE49-F238E27FC236}">
                <a16:creationId xmlns:a16="http://schemas.microsoft.com/office/drawing/2014/main" id="{966AB960-772E-44BE-9E36-4BDF9629E538}"/>
              </a:ext>
            </a:extLst>
          </p:cNvPr>
          <p:cNvCxnSpPr>
            <a:cxnSpLocks/>
          </p:cNvCxnSpPr>
          <p:nvPr/>
        </p:nvCxnSpPr>
        <p:spPr>
          <a:xfrm flipH="1">
            <a:off x="1914881" y="3026266"/>
            <a:ext cx="264727" cy="62079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792B008-5A71-483E-BB42-05C06E5FD8D3}"/>
              </a:ext>
            </a:extLst>
          </p:cNvPr>
          <p:cNvSpPr txBox="1"/>
          <p:nvPr/>
        </p:nvSpPr>
        <p:spPr>
          <a:xfrm>
            <a:off x="1716473" y="2162874"/>
            <a:ext cx="1353626" cy="923330"/>
          </a:xfrm>
          <a:prstGeom prst="rect">
            <a:avLst/>
          </a:prstGeom>
          <a:noFill/>
        </p:spPr>
        <p:txBody>
          <a:bodyPr wrap="square" rtlCol="1">
            <a:spAutoFit/>
          </a:bodyPr>
          <a:lstStyle/>
          <a:p>
            <a:pPr algn="ctr"/>
            <a:r>
              <a:rPr lang="ar-SA" b="1" dirty="0">
                <a:solidFill>
                  <a:srgbClr val="3F5378"/>
                </a:solidFill>
              </a:rPr>
              <a:t>الرمز الحرفي الثلاثي للمدينة او المطار</a:t>
            </a:r>
          </a:p>
        </p:txBody>
      </p:sp>
      <p:cxnSp>
        <p:nvCxnSpPr>
          <p:cNvPr id="35" name="Straight Arrow Connector 34">
            <a:extLst>
              <a:ext uri="{FF2B5EF4-FFF2-40B4-BE49-F238E27FC236}">
                <a16:creationId xmlns:a16="http://schemas.microsoft.com/office/drawing/2014/main" id="{B560E313-5497-4673-AB18-A2F5841F1249}"/>
              </a:ext>
            </a:extLst>
          </p:cNvPr>
          <p:cNvCxnSpPr>
            <a:cxnSpLocks/>
          </p:cNvCxnSpPr>
          <p:nvPr/>
        </p:nvCxnSpPr>
        <p:spPr>
          <a:xfrm flipH="1">
            <a:off x="1354348" y="4054415"/>
            <a:ext cx="88852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C602CFA-0DE9-4FA4-9575-674685DA570A}"/>
              </a:ext>
            </a:extLst>
          </p:cNvPr>
          <p:cNvSpPr txBox="1"/>
          <p:nvPr/>
        </p:nvSpPr>
        <p:spPr>
          <a:xfrm>
            <a:off x="2242868" y="3859768"/>
            <a:ext cx="745464" cy="369332"/>
          </a:xfrm>
          <a:prstGeom prst="rect">
            <a:avLst/>
          </a:prstGeom>
          <a:noFill/>
        </p:spPr>
        <p:txBody>
          <a:bodyPr wrap="square" rtlCol="1">
            <a:spAutoFit/>
          </a:bodyPr>
          <a:lstStyle/>
          <a:p>
            <a:r>
              <a:rPr lang="ar-SA" b="1" dirty="0">
                <a:solidFill>
                  <a:srgbClr val="3F5378"/>
                </a:solidFill>
              </a:rPr>
              <a:t>مبنى 1</a:t>
            </a:r>
          </a:p>
        </p:txBody>
      </p:sp>
      <p:cxnSp>
        <p:nvCxnSpPr>
          <p:cNvPr id="37" name="Straight Arrow Connector 36">
            <a:extLst>
              <a:ext uri="{FF2B5EF4-FFF2-40B4-BE49-F238E27FC236}">
                <a16:creationId xmlns:a16="http://schemas.microsoft.com/office/drawing/2014/main" id="{224C0DE9-1922-495B-B2F5-DDF499E2A77A}"/>
              </a:ext>
            </a:extLst>
          </p:cNvPr>
          <p:cNvCxnSpPr>
            <a:cxnSpLocks/>
          </p:cNvCxnSpPr>
          <p:nvPr/>
        </p:nvCxnSpPr>
        <p:spPr>
          <a:xfrm flipH="1">
            <a:off x="1291088" y="4682132"/>
            <a:ext cx="822384" cy="19464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755847F-C695-4403-8A8E-69B0732E07A7}"/>
              </a:ext>
            </a:extLst>
          </p:cNvPr>
          <p:cNvSpPr txBox="1"/>
          <p:nvPr/>
        </p:nvSpPr>
        <p:spPr>
          <a:xfrm>
            <a:off x="2101254" y="4475583"/>
            <a:ext cx="745464" cy="369332"/>
          </a:xfrm>
          <a:prstGeom prst="rect">
            <a:avLst/>
          </a:prstGeom>
          <a:noFill/>
        </p:spPr>
        <p:txBody>
          <a:bodyPr wrap="square" rtlCol="1">
            <a:spAutoFit/>
          </a:bodyPr>
          <a:lstStyle/>
          <a:p>
            <a:r>
              <a:rPr lang="ar-SA" b="1" dirty="0">
                <a:solidFill>
                  <a:srgbClr val="3F5378"/>
                </a:solidFill>
              </a:rPr>
              <a:t>مبنى 2</a:t>
            </a:r>
          </a:p>
        </p:txBody>
      </p:sp>
      <p:cxnSp>
        <p:nvCxnSpPr>
          <p:cNvPr id="39" name="Straight Arrow Connector 38">
            <a:extLst>
              <a:ext uri="{FF2B5EF4-FFF2-40B4-BE49-F238E27FC236}">
                <a16:creationId xmlns:a16="http://schemas.microsoft.com/office/drawing/2014/main" id="{A8F9F23B-C207-45C7-BE56-ECC89D4DB616}"/>
              </a:ext>
            </a:extLst>
          </p:cNvPr>
          <p:cNvCxnSpPr/>
          <p:nvPr/>
        </p:nvCxnSpPr>
        <p:spPr>
          <a:xfrm>
            <a:off x="3879099" y="3513080"/>
            <a:ext cx="0" cy="6480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20655C2-70A5-4FA9-A9A7-E10CF0C0A5B6}"/>
              </a:ext>
            </a:extLst>
          </p:cNvPr>
          <p:cNvSpPr txBox="1"/>
          <p:nvPr/>
        </p:nvSpPr>
        <p:spPr>
          <a:xfrm>
            <a:off x="2988332" y="2589750"/>
            <a:ext cx="1720434" cy="923330"/>
          </a:xfrm>
          <a:prstGeom prst="rect">
            <a:avLst/>
          </a:prstGeom>
          <a:noFill/>
        </p:spPr>
        <p:txBody>
          <a:bodyPr wrap="square" rtlCol="1">
            <a:spAutoFit/>
          </a:bodyPr>
          <a:lstStyle/>
          <a:p>
            <a:pPr algn="ctr"/>
            <a:r>
              <a:rPr lang="ar-SA" b="1" dirty="0">
                <a:solidFill>
                  <a:srgbClr val="3F5378"/>
                </a:solidFill>
              </a:rPr>
              <a:t>أسماء شركات الطيران التي تستعمل المبنى رقم 1</a:t>
            </a:r>
          </a:p>
        </p:txBody>
      </p:sp>
      <p:sp>
        <p:nvSpPr>
          <p:cNvPr id="41" name="Oval 40">
            <a:extLst>
              <a:ext uri="{FF2B5EF4-FFF2-40B4-BE49-F238E27FC236}">
                <a16:creationId xmlns:a16="http://schemas.microsoft.com/office/drawing/2014/main" id="{D3B5FBEF-8C3F-4235-9604-29B3628930E2}"/>
              </a:ext>
            </a:extLst>
          </p:cNvPr>
          <p:cNvSpPr/>
          <p:nvPr/>
        </p:nvSpPr>
        <p:spPr>
          <a:xfrm>
            <a:off x="1236096" y="4950557"/>
            <a:ext cx="364643" cy="26841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Rectangle 41">
            <a:extLst>
              <a:ext uri="{FF2B5EF4-FFF2-40B4-BE49-F238E27FC236}">
                <a16:creationId xmlns:a16="http://schemas.microsoft.com/office/drawing/2014/main" id="{35411796-30B6-4461-AF99-DA6F66CB99E2}"/>
              </a:ext>
            </a:extLst>
          </p:cNvPr>
          <p:cNvSpPr/>
          <p:nvPr/>
        </p:nvSpPr>
        <p:spPr>
          <a:xfrm>
            <a:off x="220519" y="5262699"/>
            <a:ext cx="3940502" cy="369332"/>
          </a:xfrm>
          <a:prstGeom prst="rect">
            <a:avLst/>
          </a:prstGeom>
        </p:spPr>
        <p:txBody>
          <a:bodyPr wrap="none">
            <a:spAutoFit/>
          </a:bodyPr>
          <a:lstStyle/>
          <a:p>
            <a:pPr algn="r" rtl="1"/>
            <a:r>
              <a:rPr lang="ar-BH" b="1" dirty="0">
                <a:solidFill>
                  <a:srgbClr val="3F5378"/>
                </a:solidFill>
              </a:rPr>
              <a:t>*هذه الإشارة تعني أن الطيران يخدم أكثر من مبنى</a:t>
            </a:r>
            <a:r>
              <a:rPr lang="ar-SA" b="1" dirty="0">
                <a:solidFill>
                  <a:srgbClr val="3F5378"/>
                </a:solidFill>
              </a:rPr>
              <a:t>.</a:t>
            </a:r>
            <a:endParaRPr lang="ar-BH" b="1" dirty="0">
              <a:solidFill>
                <a:srgbClr val="3F5378"/>
              </a:solidFill>
            </a:endParaRPr>
          </a:p>
        </p:txBody>
      </p:sp>
      <p:cxnSp>
        <p:nvCxnSpPr>
          <p:cNvPr id="45" name="Straight Arrow Connector 44">
            <a:extLst>
              <a:ext uri="{FF2B5EF4-FFF2-40B4-BE49-F238E27FC236}">
                <a16:creationId xmlns:a16="http://schemas.microsoft.com/office/drawing/2014/main" id="{F13598CC-0234-44DB-BA0C-7B8DBFC5EA84}"/>
              </a:ext>
            </a:extLst>
          </p:cNvPr>
          <p:cNvCxnSpPr>
            <a:cxnSpLocks/>
          </p:cNvCxnSpPr>
          <p:nvPr/>
        </p:nvCxnSpPr>
        <p:spPr>
          <a:xfrm flipH="1">
            <a:off x="1621410" y="5063788"/>
            <a:ext cx="88852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E3DF26B-124E-48B6-8125-B05C318DED84}"/>
              </a:ext>
            </a:extLst>
          </p:cNvPr>
          <p:cNvSpPr txBox="1"/>
          <p:nvPr/>
        </p:nvSpPr>
        <p:spPr>
          <a:xfrm>
            <a:off x="2190770" y="4809667"/>
            <a:ext cx="2105199" cy="461665"/>
          </a:xfrm>
          <a:prstGeom prst="rect">
            <a:avLst/>
          </a:prstGeom>
          <a:noFill/>
        </p:spPr>
        <p:txBody>
          <a:bodyPr wrap="square" rtlCol="1">
            <a:spAutoFit/>
          </a:bodyPr>
          <a:lstStyle/>
          <a:p>
            <a:pPr algn="ctr"/>
            <a:r>
              <a:rPr lang="ar-SA" sz="1200" b="1" dirty="0">
                <a:solidFill>
                  <a:srgbClr val="3F5378"/>
                </a:solidFill>
              </a:rPr>
              <a:t>أسماء شركات الطيران التي تستعمل المبنى رقم 2</a:t>
            </a:r>
          </a:p>
        </p:txBody>
      </p:sp>
      <p:sp>
        <p:nvSpPr>
          <p:cNvPr id="43" name="TextBox 42">
            <a:extLst>
              <a:ext uri="{FF2B5EF4-FFF2-40B4-BE49-F238E27FC236}">
                <a16:creationId xmlns:a16="http://schemas.microsoft.com/office/drawing/2014/main" id="{6E42E482-D69B-4D5C-951F-10054DABB132}"/>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4139491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amond(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up)">
                                      <p:cBhvr>
                                        <p:cTn id="18" dur="500"/>
                                        <p:tgtEl>
                                          <p:spTgt spid="13"/>
                                        </p:tgtEl>
                                      </p:cBhvr>
                                    </p:animEffect>
                                  </p:childTnLst>
                                </p:cTn>
                              </p:par>
                              <p:par>
                                <p:cTn id="19" presetID="1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p:tgtEl>
                                          <p:spTgt spid="32"/>
                                        </p:tgtEl>
                                        <p:attrNameLst>
                                          <p:attrName>ppt_y</p:attrName>
                                        </p:attrNameLst>
                                      </p:cBhvr>
                                      <p:tavLst>
                                        <p:tav tm="0">
                                          <p:val>
                                            <p:strVal val="#ppt_y+#ppt_h*1.125000"/>
                                          </p:val>
                                        </p:tav>
                                        <p:tav tm="100000">
                                          <p:val>
                                            <p:strVal val="#ppt_y"/>
                                          </p:val>
                                        </p:tav>
                                      </p:tavLst>
                                    </p:anim>
                                    <p:animEffect transition="in" filter="wipe(up)">
                                      <p:cBhvr>
                                        <p:cTn id="28" dur="500"/>
                                        <p:tgtEl>
                                          <p:spTgt spid="32"/>
                                        </p:tgtEl>
                                      </p:cBhvr>
                                    </p:animEffect>
                                  </p:childTnLst>
                                </p:cTn>
                              </p:par>
                              <p:par>
                                <p:cTn id="29" presetID="1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p:tgtEl>
                                          <p:spTgt spid="31"/>
                                        </p:tgtEl>
                                        <p:attrNameLst>
                                          <p:attrName>ppt_y</p:attrName>
                                        </p:attrNameLst>
                                      </p:cBhvr>
                                      <p:tavLst>
                                        <p:tav tm="0">
                                          <p:val>
                                            <p:strVal val="#ppt_y+#ppt_h*1.125000"/>
                                          </p:val>
                                        </p:tav>
                                        <p:tav tm="100000">
                                          <p:val>
                                            <p:strVal val="#ppt_y"/>
                                          </p:val>
                                        </p:tav>
                                      </p:tavLst>
                                    </p:anim>
                                    <p:animEffect transition="in" filter="wipe(up)">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p:tgtEl>
                                          <p:spTgt spid="34"/>
                                        </p:tgtEl>
                                        <p:attrNameLst>
                                          <p:attrName>ppt_y</p:attrName>
                                        </p:attrNameLst>
                                      </p:cBhvr>
                                      <p:tavLst>
                                        <p:tav tm="0">
                                          <p:val>
                                            <p:strVal val="#ppt_y+#ppt_h*1.125000"/>
                                          </p:val>
                                        </p:tav>
                                        <p:tav tm="100000">
                                          <p:val>
                                            <p:strVal val="#ppt_y"/>
                                          </p:val>
                                        </p:tav>
                                      </p:tavLst>
                                    </p:anim>
                                    <p:animEffect transition="in" filter="wipe(up)">
                                      <p:cBhvr>
                                        <p:cTn id="38" dur="500"/>
                                        <p:tgtEl>
                                          <p:spTgt spid="34"/>
                                        </p:tgtEl>
                                      </p:cBhvr>
                                    </p:animEffect>
                                  </p:childTnLst>
                                </p:cTn>
                              </p:par>
                              <p:par>
                                <p:cTn id="39" presetID="12" presetClass="entr" presetSubtype="4"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p:tgtEl>
                                          <p:spTgt spid="33"/>
                                        </p:tgtEl>
                                        <p:attrNameLst>
                                          <p:attrName>ppt_y</p:attrName>
                                        </p:attrNameLst>
                                      </p:cBhvr>
                                      <p:tavLst>
                                        <p:tav tm="0">
                                          <p:val>
                                            <p:strVal val="#ppt_y+#ppt_h*1.125000"/>
                                          </p:val>
                                        </p:tav>
                                        <p:tav tm="100000">
                                          <p:val>
                                            <p:strVal val="#ppt_y"/>
                                          </p:val>
                                        </p:tav>
                                      </p:tavLst>
                                    </p:anim>
                                    <p:animEffect transition="in" filter="wipe(up)">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53" presetClass="entr" presetSubtype="16"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Effect transition="in" filter="fade">
                                      <p:cBhvr>
                                        <p:cTn id="61" dur="500"/>
                                        <p:tgtEl>
                                          <p:spTgt spid="38"/>
                                        </p:tgtEl>
                                      </p:cBhvr>
                                    </p:animEffect>
                                  </p:childTnLst>
                                </p:cTn>
                              </p:par>
                              <p:par>
                                <p:cTn id="62" presetID="53" presetClass="entr" presetSubtype="16"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p:cTn id="64" dur="500" fill="hold"/>
                                        <p:tgtEl>
                                          <p:spTgt spid="37"/>
                                        </p:tgtEl>
                                        <p:attrNameLst>
                                          <p:attrName>ppt_w</p:attrName>
                                        </p:attrNameLst>
                                      </p:cBhvr>
                                      <p:tavLst>
                                        <p:tav tm="0">
                                          <p:val>
                                            <p:fltVal val="0"/>
                                          </p:val>
                                        </p:tav>
                                        <p:tav tm="100000">
                                          <p:val>
                                            <p:strVal val="#ppt_w"/>
                                          </p:val>
                                        </p:tav>
                                      </p:tavLst>
                                    </p:anim>
                                    <p:anim calcmode="lin" valueType="num">
                                      <p:cBhvr>
                                        <p:cTn id="65" dur="500" fill="hold"/>
                                        <p:tgtEl>
                                          <p:spTgt spid="37"/>
                                        </p:tgtEl>
                                        <p:attrNameLst>
                                          <p:attrName>ppt_h</p:attrName>
                                        </p:attrNameLst>
                                      </p:cBhvr>
                                      <p:tavLst>
                                        <p:tav tm="0">
                                          <p:val>
                                            <p:fltVal val="0"/>
                                          </p:val>
                                        </p:tav>
                                        <p:tav tm="100000">
                                          <p:val>
                                            <p:strVal val="#ppt_h"/>
                                          </p:val>
                                        </p:tav>
                                      </p:tavLst>
                                    </p:anim>
                                    <p:animEffect transition="in" filter="fade">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p:tgtEl>
                                          <p:spTgt spid="40"/>
                                        </p:tgtEl>
                                        <p:attrNameLst>
                                          <p:attrName>ppt_y</p:attrName>
                                        </p:attrNameLst>
                                      </p:cBhvr>
                                      <p:tavLst>
                                        <p:tav tm="0">
                                          <p:val>
                                            <p:strVal val="#ppt_y+#ppt_h*1.125000"/>
                                          </p:val>
                                        </p:tav>
                                        <p:tav tm="100000">
                                          <p:val>
                                            <p:strVal val="#ppt_y"/>
                                          </p:val>
                                        </p:tav>
                                      </p:tavLst>
                                    </p:anim>
                                    <p:animEffect transition="in" filter="wipe(up)">
                                      <p:cBhvr>
                                        <p:cTn id="72" dur="500"/>
                                        <p:tgtEl>
                                          <p:spTgt spid="40"/>
                                        </p:tgtEl>
                                      </p:cBhvr>
                                    </p:animEffect>
                                  </p:childTnLst>
                                </p:cTn>
                              </p:par>
                              <p:par>
                                <p:cTn id="73" presetID="12" presetClass="entr" presetSubtype="4"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additive="base">
                                        <p:cTn id="75" dur="500"/>
                                        <p:tgtEl>
                                          <p:spTgt spid="39"/>
                                        </p:tgtEl>
                                        <p:attrNameLst>
                                          <p:attrName>ppt_y</p:attrName>
                                        </p:attrNameLst>
                                      </p:cBhvr>
                                      <p:tavLst>
                                        <p:tav tm="0">
                                          <p:val>
                                            <p:strVal val="#ppt_y+#ppt_h*1.125000"/>
                                          </p:val>
                                        </p:tav>
                                        <p:tav tm="100000">
                                          <p:val>
                                            <p:strVal val="#ppt_y"/>
                                          </p:val>
                                        </p:tav>
                                      </p:tavLst>
                                    </p:anim>
                                    <p:animEffect transition="in" filter="wipe(up)">
                                      <p:cBhvr>
                                        <p:cTn id="76" dur="5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p:cTn id="81" dur="500" fill="hold"/>
                                        <p:tgtEl>
                                          <p:spTgt spid="46"/>
                                        </p:tgtEl>
                                        <p:attrNameLst>
                                          <p:attrName>ppt_w</p:attrName>
                                        </p:attrNameLst>
                                      </p:cBhvr>
                                      <p:tavLst>
                                        <p:tav tm="0">
                                          <p:val>
                                            <p:fltVal val="0"/>
                                          </p:val>
                                        </p:tav>
                                        <p:tav tm="100000">
                                          <p:val>
                                            <p:strVal val="#ppt_w"/>
                                          </p:val>
                                        </p:tav>
                                      </p:tavLst>
                                    </p:anim>
                                    <p:anim calcmode="lin" valueType="num">
                                      <p:cBhvr>
                                        <p:cTn id="82" dur="500" fill="hold"/>
                                        <p:tgtEl>
                                          <p:spTgt spid="46"/>
                                        </p:tgtEl>
                                        <p:attrNameLst>
                                          <p:attrName>ppt_h</p:attrName>
                                        </p:attrNameLst>
                                      </p:cBhvr>
                                      <p:tavLst>
                                        <p:tav tm="0">
                                          <p:val>
                                            <p:fltVal val="0"/>
                                          </p:val>
                                        </p:tav>
                                        <p:tav tm="100000">
                                          <p:val>
                                            <p:strVal val="#ppt_h"/>
                                          </p:val>
                                        </p:tav>
                                      </p:tavLst>
                                    </p:anim>
                                    <p:animEffect transition="in" filter="fade">
                                      <p:cBhvr>
                                        <p:cTn id="83" dur="500"/>
                                        <p:tgtEl>
                                          <p:spTgt spid="46"/>
                                        </p:tgtEl>
                                      </p:cBhvr>
                                    </p:animEffect>
                                  </p:childTnLst>
                                </p:cTn>
                              </p:par>
                              <p:par>
                                <p:cTn id="84" presetID="53" presetClass="entr" presetSubtype="16" fill="hold" nodeType="withEffect">
                                  <p:stCondLst>
                                    <p:cond delay="0"/>
                                  </p:stCondLst>
                                  <p:childTnLst>
                                    <p:set>
                                      <p:cBhvr>
                                        <p:cTn id="85" dur="1" fill="hold">
                                          <p:stCondLst>
                                            <p:cond delay="0"/>
                                          </p:stCondLst>
                                        </p:cTn>
                                        <p:tgtEl>
                                          <p:spTgt spid="45"/>
                                        </p:tgtEl>
                                        <p:attrNameLst>
                                          <p:attrName>style.visibility</p:attrName>
                                        </p:attrNameLst>
                                      </p:cBhvr>
                                      <p:to>
                                        <p:strVal val="visible"/>
                                      </p:to>
                                    </p:set>
                                    <p:anim calcmode="lin" valueType="num">
                                      <p:cBhvr>
                                        <p:cTn id="86" dur="500" fill="hold"/>
                                        <p:tgtEl>
                                          <p:spTgt spid="45"/>
                                        </p:tgtEl>
                                        <p:attrNameLst>
                                          <p:attrName>ppt_w</p:attrName>
                                        </p:attrNameLst>
                                      </p:cBhvr>
                                      <p:tavLst>
                                        <p:tav tm="0">
                                          <p:val>
                                            <p:fltVal val="0"/>
                                          </p:val>
                                        </p:tav>
                                        <p:tav tm="100000">
                                          <p:val>
                                            <p:strVal val="#ppt_w"/>
                                          </p:val>
                                        </p:tav>
                                      </p:tavLst>
                                    </p:anim>
                                    <p:anim calcmode="lin" valueType="num">
                                      <p:cBhvr>
                                        <p:cTn id="87" dur="500" fill="hold"/>
                                        <p:tgtEl>
                                          <p:spTgt spid="45"/>
                                        </p:tgtEl>
                                        <p:attrNameLst>
                                          <p:attrName>ppt_h</p:attrName>
                                        </p:attrNameLst>
                                      </p:cBhvr>
                                      <p:tavLst>
                                        <p:tav tm="0">
                                          <p:val>
                                            <p:fltVal val="0"/>
                                          </p:val>
                                        </p:tav>
                                        <p:tav tm="100000">
                                          <p:val>
                                            <p:strVal val="#ppt_h"/>
                                          </p:val>
                                        </p:tav>
                                      </p:tavLst>
                                    </p:anim>
                                    <p:animEffect transition="in" filter="fade">
                                      <p:cBhvr>
                                        <p:cTn id="88" dur="500"/>
                                        <p:tgtEl>
                                          <p:spTgt spid="45"/>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heel(1)">
                                      <p:cBhvr>
                                        <p:cTn id="93" dur="2000"/>
                                        <p:tgtEl>
                                          <p:spTgt spid="41"/>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barn(inVertical)">
                                      <p:cBhvr>
                                        <p:cTn id="9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p:bldP spid="32" grpId="0"/>
      <p:bldP spid="34" grpId="0"/>
      <p:bldP spid="36" grpId="0"/>
      <p:bldP spid="38" grpId="0"/>
      <p:bldP spid="40" grpId="0"/>
      <p:bldP spid="41" grpId="0" animBg="1"/>
      <p:bldP spid="42"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مستطيل مستدير الزوايا 5"/>
          <p:cNvSpPr/>
          <p:nvPr/>
        </p:nvSpPr>
        <p:spPr>
          <a:xfrm>
            <a:off x="2794383" y="2083855"/>
            <a:ext cx="9768840" cy="3992880"/>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عنوان 1"/>
          <p:cNvSpPr txBox="1">
            <a:spLocks/>
          </p:cNvSpPr>
          <p:nvPr/>
        </p:nvSpPr>
        <p:spPr>
          <a:xfrm>
            <a:off x="4999057" y="2556296"/>
            <a:ext cx="585268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3F5378"/>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الوحدة الأولى</a:t>
            </a:r>
            <a:endParaRPr lang="en-US" sz="8000" dirty="0">
              <a:solidFill>
                <a:srgbClr val="3F5378"/>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endParaRPr>
          </a:p>
        </p:txBody>
      </p:sp>
      <p:sp>
        <p:nvSpPr>
          <p:cNvPr id="8" name="مستطيل 7"/>
          <p:cNvSpPr/>
          <p:nvPr/>
        </p:nvSpPr>
        <p:spPr>
          <a:xfrm>
            <a:off x="4242554" y="4293685"/>
            <a:ext cx="7661899" cy="156966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4800" dirty="0">
                <a:ln>
                  <a:solidFill>
                    <a:srgbClr val="3F5378"/>
                  </a:solidFill>
                </a:ln>
                <a:solidFill>
                  <a:schemeClr val="bg1"/>
                </a:solidFill>
                <a:latin typeface="Arial Black" panose="020B0A04020102020204" pitchFamily="34" charset="0"/>
                <a:cs typeface="PT Bold Heading" panose="02010400000000000000" pitchFamily="2" charset="-78"/>
              </a:rPr>
              <a:t>دليل الرحلات بشركات الطيران</a:t>
            </a:r>
          </a:p>
          <a:p>
            <a:pPr algn="ctr"/>
            <a:r>
              <a:rPr lang="ar-SA" sz="4800" dirty="0">
                <a:ln>
                  <a:solidFill>
                    <a:srgbClr val="3F5378"/>
                  </a:solidFill>
                </a:ln>
                <a:solidFill>
                  <a:schemeClr val="bg1"/>
                </a:solidFill>
                <a:latin typeface="Arial Black" panose="020B0A04020102020204" pitchFamily="34" charset="0"/>
                <a:cs typeface="PT Bold Heading" panose="02010400000000000000" pitchFamily="2" charset="-78"/>
              </a:rPr>
              <a:t> (النسخة العالمية)</a:t>
            </a:r>
            <a:endParaRPr lang="ar-SA" sz="4800" cap="none" spc="0" dirty="0">
              <a:ln>
                <a:solidFill>
                  <a:srgbClr val="3F5378"/>
                </a:solidFill>
              </a:ln>
              <a:solidFill>
                <a:schemeClr val="bg1"/>
              </a:solidFill>
              <a:effectLst/>
              <a:latin typeface="Arial Black" panose="020B0A04020102020204" pitchFamily="34" charset="0"/>
              <a:cs typeface="PT Bold Heading" panose="02010400000000000000" pitchFamily="2" charset="-78"/>
            </a:endParaRPr>
          </a:p>
        </p:txBody>
      </p:sp>
      <p:pic>
        <p:nvPicPr>
          <p:cNvPr id="5" name="Picture 4">
            <a:extLst>
              <a:ext uri="{FF2B5EF4-FFF2-40B4-BE49-F238E27FC236}">
                <a16:creationId xmlns:a16="http://schemas.microsoft.com/office/drawing/2014/main" id="{1F5FCFC6-E1A1-47F5-80FF-08434F78D171}"/>
              </a:ext>
            </a:extLst>
          </p:cNvPr>
          <p:cNvPicPr>
            <a:picLocks noChangeAspect="1"/>
          </p:cNvPicPr>
          <p:nvPr/>
        </p:nvPicPr>
        <p:blipFill rotWithShape="1">
          <a:blip r:embed="rId4"/>
          <a:srcRect l="37924" t="28050" r="37948" b="14088"/>
          <a:stretch/>
        </p:blipFill>
        <p:spPr>
          <a:xfrm>
            <a:off x="112609" y="3266796"/>
            <a:ext cx="2596288" cy="3502324"/>
          </a:xfrm>
          <a:prstGeom prst="rect">
            <a:avLst/>
          </a:prstGeom>
          <a:ln>
            <a:solidFill>
              <a:schemeClr val="tx1"/>
            </a:solidFill>
          </a:ln>
        </p:spPr>
      </p:pic>
      <p:sp>
        <p:nvSpPr>
          <p:cNvPr id="2" name="Flowchart: Process 1">
            <a:extLst>
              <a:ext uri="{FF2B5EF4-FFF2-40B4-BE49-F238E27FC236}">
                <a16:creationId xmlns:a16="http://schemas.microsoft.com/office/drawing/2014/main" id="{E559DDD1-AE14-4650-8488-CEAEF07C36E1}"/>
              </a:ext>
            </a:extLst>
          </p:cNvPr>
          <p:cNvSpPr/>
          <p:nvPr/>
        </p:nvSpPr>
        <p:spPr>
          <a:xfrm>
            <a:off x="112609" y="5943600"/>
            <a:ext cx="2596288" cy="698740"/>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cs typeface="PT Bold Heading" panose="02010400000000000000" pitchFamily="2" charset="-78"/>
              </a:rPr>
              <a:t>صفحات 14-30</a:t>
            </a:r>
          </a:p>
        </p:txBody>
      </p:sp>
      <p:pic>
        <p:nvPicPr>
          <p:cNvPr id="9" name="Picture 8">
            <a:extLst>
              <a:ext uri="{FF2B5EF4-FFF2-40B4-BE49-F238E27FC236}">
                <a16:creationId xmlns:a16="http://schemas.microsoft.com/office/drawing/2014/main" id="{419EACD4-014C-4901-8876-ABE2332883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1833" y="31260"/>
            <a:ext cx="2401441" cy="3397740"/>
          </a:xfrm>
          <a:prstGeom prst="rect">
            <a:avLst/>
          </a:prstGeom>
          <a:ln>
            <a:solidFill>
              <a:schemeClr val="tx2"/>
            </a:solidFill>
          </a:ln>
        </p:spPr>
      </p:pic>
    </p:spTree>
    <p:extLst>
      <p:ext uri="{BB962C8B-B14F-4D97-AF65-F5344CB8AC3E}">
        <p14:creationId xmlns:p14="http://schemas.microsoft.com/office/powerpoint/2010/main" val="276331750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011278" y="469367"/>
            <a:ext cx="7279725" cy="523220"/>
          </a:xfrm>
          <a:prstGeom prst="rect">
            <a:avLst/>
          </a:prstGeom>
        </p:spPr>
        <p:txBody>
          <a:bodyPr wrap="square">
            <a:spAutoFit/>
          </a:bodyPr>
          <a:lstStyle/>
          <a:p>
            <a:pPr algn="ctr"/>
            <a:r>
              <a:rPr lang="ar-SA" sz="2800" dirty="0">
                <a:ln w="9525">
                  <a:noFill/>
                  <a:prstDash val="solid"/>
                </a:ln>
                <a:solidFill>
                  <a:schemeClr val="bg1"/>
                </a:solidFill>
                <a:latin typeface="Arial Black" panose="020B0A04020102020204" pitchFamily="34" charset="0"/>
                <a:cs typeface="PT Bold Heading" panose="02010400000000000000" pitchFamily="2" charset="-78"/>
              </a:rPr>
              <a:t>معلومات دليل الرحلات لشركات الطيران </a:t>
            </a:r>
            <a:endParaRPr lang="en-US" sz="2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5" name="مستطيل مستدير الزوايا 5">
            <a:extLst>
              <a:ext uri="{FF2B5EF4-FFF2-40B4-BE49-F238E27FC236}">
                <a16:creationId xmlns:a16="http://schemas.microsoft.com/office/drawing/2014/main" id="{C12519FC-B869-4A68-9BDF-6EE7CC6DD33B}"/>
              </a:ext>
            </a:extLst>
          </p:cNvPr>
          <p:cNvSpPr/>
          <p:nvPr/>
        </p:nvSpPr>
        <p:spPr>
          <a:xfrm>
            <a:off x="5917721" y="1577130"/>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dirty="0">
                <a:solidFill>
                  <a:srgbClr val="3F5378"/>
                </a:solidFill>
              </a:rPr>
              <a:t>11. </a:t>
            </a:r>
            <a:r>
              <a:rPr lang="ar-SA" sz="2300" dirty="0">
                <a:solidFill>
                  <a:srgbClr val="3F5378"/>
                </a:solidFill>
                <a:cs typeface="PT Bold Heading" panose="02010400000000000000" pitchFamily="2" charset="-78"/>
              </a:rPr>
              <a:t>شركات الطيران العالمية </a:t>
            </a:r>
            <a:r>
              <a:rPr lang="en-US" sz="2300" b="1" dirty="0">
                <a:solidFill>
                  <a:srgbClr val="3F5378"/>
                </a:solidFill>
                <a:cs typeface="PT Bold Heading" panose="02010400000000000000" pitchFamily="2" charset="-78"/>
              </a:rPr>
              <a:t>Airlines of the World</a:t>
            </a:r>
            <a:endParaRPr lang="ar-SA" sz="2300" b="1" dirty="0">
              <a:solidFill>
                <a:srgbClr val="3F5378"/>
              </a:solidFill>
              <a:cs typeface="PT Bold Heading" panose="02010400000000000000" pitchFamily="2" charset="-78"/>
            </a:endParaRPr>
          </a:p>
        </p:txBody>
      </p:sp>
      <p:sp>
        <p:nvSpPr>
          <p:cNvPr id="27" name="Content Placeholder 2">
            <a:extLst>
              <a:ext uri="{FF2B5EF4-FFF2-40B4-BE49-F238E27FC236}">
                <a16:creationId xmlns:a16="http://schemas.microsoft.com/office/drawing/2014/main" id="{32EE06BF-094C-40BD-B846-0DAC86E5AC9F}"/>
              </a:ext>
            </a:extLst>
          </p:cNvPr>
          <p:cNvSpPr txBox="1">
            <a:spLocks/>
          </p:cNvSpPr>
          <p:nvPr/>
        </p:nvSpPr>
        <p:spPr>
          <a:xfrm>
            <a:off x="5046957" y="2428285"/>
            <a:ext cx="6810049" cy="13155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SA" b="1" dirty="0">
                <a:latin typeface="Sakkal Majalla" panose="02000000000000000000" pitchFamily="2" charset="-78"/>
                <a:cs typeface="Sakkal Majalla" panose="02000000000000000000" pitchFamily="2" charset="-78"/>
              </a:rPr>
              <a:t>هذه قائمة </a:t>
            </a:r>
            <a:r>
              <a:rPr lang="ar-BH" b="1" dirty="0">
                <a:latin typeface="Sakkal Majalla" panose="02000000000000000000" pitchFamily="2" charset="-78"/>
                <a:cs typeface="Sakkal Majalla" panose="02000000000000000000" pitchFamily="2" charset="-78"/>
              </a:rPr>
              <a:t>تحتوي على:</a:t>
            </a:r>
            <a:r>
              <a:rPr lang="ar-SA" b="1" dirty="0">
                <a:latin typeface="Sakkal Majalla" panose="02000000000000000000" pitchFamily="2" charset="-78"/>
                <a:cs typeface="Sakkal Majalla" panose="02000000000000000000" pitchFamily="2" charset="-78"/>
              </a:rPr>
              <a:t>  أ</a:t>
            </a:r>
            <a:r>
              <a:rPr lang="ar-BH" b="1" dirty="0">
                <a:latin typeface="Sakkal Majalla" panose="02000000000000000000" pitchFamily="2" charset="-78"/>
                <a:cs typeface="Sakkal Majalla" panose="02000000000000000000" pitchFamily="2" charset="-78"/>
              </a:rPr>
              <a:t>سماء شركات خطوط الطيران العالمية</a:t>
            </a:r>
            <a:r>
              <a:rPr lang="ar-SA" b="1" dirty="0">
                <a:latin typeface="Sakkal Majalla" panose="02000000000000000000" pitchFamily="2" charset="-78"/>
                <a:cs typeface="Sakkal Majalla" panose="02000000000000000000" pitchFamily="2" charset="-78"/>
              </a:rPr>
              <a:t>، </a:t>
            </a:r>
            <a:r>
              <a:rPr lang="ar-BH" b="1" dirty="0">
                <a:latin typeface="Sakkal Majalla" panose="02000000000000000000" pitchFamily="2" charset="-78"/>
                <a:cs typeface="Sakkal Majalla" panose="02000000000000000000" pitchFamily="2" charset="-78"/>
              </a:rPr>
              <a:t>عناوين المكاتب الرئيسية</a:t>
            </a:r>
            <a:r>
              <a:rPr lang="ar-SA" b="1" dirty="0">
                <a:latin typeface="Sakkal Majalla" panose="02000000000000000000" pitchFamily="2" charset="-78"/>
                <a:cs typeface="Sakkal Majalla" panose="02000000000000000000" pitchFamily="2" charset="-78"/>
              </a:rPr>
              <a:t>، أ</a:t>
            </a:r>
            <a:r>
              <a:rPr lang="ar-BH" b="1" dirty="0" err="1">
                <a:latin typeface="Sakkal Majalla" panose="02000000000000000000" pitchFamily="2" charset="-78"/>
                <a:cs typeface="Sakkal Majalla" panose="02000000000000000000" pitchFamily="2" charset="-78"/>
              </a:rPr>
              <a:t>رقام</a:t>
            </a:r>
            <a:r>
              <a:rPr lang="ar-BH" b="1" dirty="0">
                <a:latin typeface="Sakkal Majalla" panose="02000000000000000000" pitchFamily="2" charset="-78"/>
                <a:cs typeface="Sakkal Majalla" panose="02000000000000000000" pitchFamily="2" charset="-78"/>
              </a:rPr>
              <a:t> الهواتف</a:t>
            </a:r>
            <a:r>
              <a:rPr lang="ar-SA" b="1" dirty="0">
                <a:latin typeface="Sakkal Majalla" panose="02000000000000000000" pitchFamily="2" charset="-78"/>
                <a:cs typeface="Sakkal Majalla" panose="02000000000000000000" pitchFamily="2" charset="-78"/>
              </a:rPr>
              <a:t>، </a:t>
            </a:r>
            <a:r>
              <a:rPr lang="ar-BH" b="1" dirty="0">
                <a:latin typeface="Sakkal Majalla" panose="02000000000000000000" pitchFamily="2" charset="-78"/>
                <a:cs typeface="Sakkal Majalla" panose="02000000000000000000" pitchFamily="2" charset="-78"/>
              </a:rPr>
              <a:t>الرموز الثنائية</a:t>
            </a:r>
            <a:r>
              <a:rPr lang="ar-SA" b="1" dirty="0">
                <a:latin typeface="Sakkal Majalla" panose="02000000000000000000" pitchFamily="2" charset="-78"/>
                <a:cs typeface="Sakkal Majalla" panose="02000000000000000000" pitchFamily="2" charset="-78"/>
              </a:rPr>
              <a:t>، </a:t>
            </a:r>
            <a:r>
              <a:rPr lang="ar-BH" b="1" dirty="0">
                <a:latin typeface="Sakkal Majalla" panose="02000000000000000000" pitchFamily="2" charset="-78"/>
                <a:cs typeface="Sakkal Majalla" panose="02000000000000000000" pitchFamily="2" charset="-78"/>
              </a:rPr>
              <a:t>الرموز الرقمية</a:t>
            </a:r>
            <a:r>
              <a:rPr lang="ar-SA" b="1" dirty="0">
                <a:latin typeface="Sakkal Majalla" panose="02000000000000000000" pitchFamily="2" charset="-78"/>
                <a:cs typeface="Sakkal Majalla" panose="02000000000000000000" pitchFamily="2" charset="-78"/>
              </a:rPr>
              <a:t>، و</a:t>
            </a:r>
            <a:r>
              <a:rPr lang="ar-BH" b="1" dirty="0">
                <a:latin typeface="Sakkal Majalla" panose="02000000000000000000" pitchFamily="2" charset="-78"/>
                <a:cs typeface="Sakkal Majalla" panose="02000000000000000000" pitchFamily="2" charset="-78"/>
              </a:rPr>
              <a:t>عضوية ال</a:t>
            </a:r>
            <a:r>
              <a:rPr lang="ar-SA" b="1" dirty="0">
                <a:latin typeface="Sakkal Majalla" panose="02000000000000000000" pitchFamily="2" charset="-78"/>
                <a:cs typeface="Sakkal Majalla" panose="02000000000000000000" pitchFamily="2" charset="-78"/>
              </a:rPr>
              <a:t>آ</a:t>
            </a:r>
            <a:r>
              <a:rPr lang="ar-BH" b="1" dirty="0" err="1">
                <a:latin typeface="Sakkal Majalla" panose="02000000000000000000" pitchFamily="2" charset="-78"/>
                <a:cs typeface="Sakkal Majalla" panose="02000000000000000000" pitchFamily="2" charset="-78"/>
              </a:rPr>
              <a:t>ياتا</a:t>
            </a:r>
            <a:r>
              <a:rPr lang="ar-SA" b="1" dirty="0">
                <a:latin typeface="Sakkal Majalla" panose="02000000000000000000" pitchFamily="2" charset="-78"/>
                <a:cs typeface="Sakkal Majalla" panose="02000000000000000000" pitchFamily="2" charset="-78"/>
              </a:rPr>
              <a:t>.</a:t>
            </a:r>
            <a:r>
              <a:rPr lang="ar-BH" b="1" dirty="0">
                <a:latin typeface="Sakkal Majalla" panose="02000000000000000000" pitchFamily="2" charset="-78"/>
                <a:cs typeface="Sakkal Majalla" panose="02000000000000000000" pitchFamily="2" charset="-78"/>
              </a:rPr>
              <a:t> </a:t>
            </a:r>
          </a:p>
        </p:txBody>
      </p:sp>
      <p:sp>
        <p:nvSpPr>
          <p:cNvPr id="30" name="Rectangle 29">
            <a:extLst>
              <a:ext uri="{FF2B5EF4-FFF2-40B4-BE49-F238E27FC236}">
                <a16:creationId xmlns:a16="http://schemas.microsoft.com/office/drawing/2014/main" id="{22E97805-3D69-4571-8671-65D3EB3CDD86}"/>
              </a:ext>
            </a:extLst>
          </p:cNvPr>
          <p:cNvSpPr/>
          <p:nvPr/>
        </p:nvSpPr>
        <p:spPr>
          <a:xfrm>
            <a:off x="265568" y="1503758"/>
            <a:ext cx="4932221" cy="277494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1050" dirty="0"/>
          </a:p>
        </p:txBody>
      </p:sp>
      <p:sp>
        <p:nvSpPr>
          <p:cNvPr id="31" name="TextBox 30">
            <a:extLst>
              <a:ext uri="{FF2B5EF4-FFF2-40B4-BE49-F238E27FC236}">
                <a16:creationId xmlns:a16="http://schemas.microsoft.com/office/drawing/2014/main" id="{B6CDA5C4-1377-4E4C-B0FB-A76C5C1A8CCB}"/>
              </a:ext>
            </a:extLst>
          </p:cNvPr>
          <p:cNvSpPr txBox="1"/>
          <p:nvPr/>
        </p:nvSpPr>
        <p:spPr>
          <a:xfrm>
            <a:off x="4141625" y="1635983"/>
            <a:ext cx="995929" cy="276999"/>
          </a:xfrm>
          <a:prstGeom prst="rect">
            <a:avLst/>
          </a:prstGeom>
          <a:noFill/>
          <a:ln>
            <a:solidFill>
              <a:schemeClr val="tx1"/>
            </a:solidFill>
          </a:ln>
        </p:spPr>
        <p:txBody>
          <a:bodyPr wrap="square" rtlCol="1">
            <a:spAutoFit/>
          </a:bodyPr>
          <a:lstStyle/>
          <a:p>
            <a:endParaRPr lang="ar-BH" sz="1200" b="1" dirty="0">
              <a:solidFill>
                <a:srgbClr val="FF0000"/>
              </a:solidFill>
            </a:endParaRPr>
          </a:p>
        </p:txBody>
      </p:sp>
      <p:sp>
        <p:nvSpPr>
          <p:cNvPr id="32" name="TextBox 31">
            <a:extLst>
              <a:ext uri="{FF2B5EF4-FFF2-40B4-BE49-F238E27FC236}">
                <a16:creationId xmlns:a16="http://schemas.microsoft.com/office/drawing/2014/main" id="{1785CE83-7D7E-438C-AFB0-BE3867437AC8}"/>
              </a:ext>
            </a:extLst>
          </p:cNvPr>
          <p:cNvSpPr txBox="1"/>
          <p:nvPr/>
        </p:nvSpPr>
        <p:spPr>
          <a:xfrm>
            <a:off x="4236475" y="2208253"/>
            <a:ext cx="663953" cy="276999"/>
          </a:xfrm>
          <a:prstGeom prst="rect">
            <a:avLst/>
          </a:prstGeom>
          <a:noFill/>
          <a:ln>
            <a:solidFill>
              <a:schemeClr val="tx1"/>
            </a:solidFill>
          </a:ln>
        </p:spPr>
        <p:txBody>
          <a:bodyPr wrap="square" rtlCol="1">
            <a:spAutoFit/>
          </a:bodyPr>
          <a:lstStyle/>
          <a:p>
            <a:pPr algn="ctr"/>
            <a:r>
              <a:rPr lang="en-US" sz="1200" b="1" dirty="0"/>
              <a:t>124</a:t>
            </a:r>
            <a:endParaRPr lang="ar-BH" sz="1200" b="1" dirty="0"/>
          </a:p>
        </p:txBody>
      </p:sp>
      <p:sp>
        <p:nvSpPr>
          <p:cNvPr id="33" name="TextBox 32">
            <a:extLst>
              <a:ext uri="{FF2B5EF4-FFF2-40B4-BE49-F238E27FC236}">
                <a16:creationId xmlns:a16="http://schemas.microsoft.com/office/drawing/2014/main" id="{384D0CDF-5761-4BC6-AB40-C971EC156714}"/>
              </a:ext>
            </a:extLst>
          </p:cNvPr>
          <p:cNvSpPr txBox="1"/>
          <p:nvPr/>
        </p:nvSpPr>
        <p:spPr>
          <a:xfrm>
            <a:off x="2908569" y="1635983"/>
            <a:ext cx="1090780" cy="276999"/>
          </a:xfrm>
          <a:prstGeom prst="rect">
            <a:avLst/>
          </a:prstGeom>
          <a:noFill/>
          <a:ln>
            <a:solidFill>
              <a:schemeClr val="tx1"/>
            </a:solidFill>
          </a:ln>
        </p:spPr>
        <p:txBody>
          <a:bodyPr wrap="square" rtlCol="1">
            <a:spAutoFit/>
          </a:bodyPr>
          <a:lstStyle/>
          <a:p>
            <a:endParaRPr lang="ar-BH" sz="1200" b="1" dirty="0">
              <a:solidFill>
                <a:srgbClr val="FF0000"/>
              </a:solidFill>
            </a:endParaRPr>
          </a:p>
        </p:txBody>
      </p:sp>
      <p:sp>
        <p:nvSpPr>
          <p:cNvPr id="34" name="TextBox 33">
            <a:extLst>
              <a:ext uri="{FF2B5EF4-FFF2-40B4-BE49-F238E27FC236}">
                <a16:creationId xmlns:a16="http://schemas.microsoft.com/office/drawing/2014/main" id="{826AC67D-FD8A-4949-8377-F40572857733}"/>
              </a:ext>
            </a:extLst>
          </p:cNvPr>
          <p:cNvSpPr txBox="1"/>
          <p:nvPr/>
        </p:nvSpPr>
        <p:spPr>
          <a:xfrm>
            <a:off x="3050845" y="2212007"/>
            <a:ext cx="711378" cy="261610"/>
          </a:xfrm>
          <a:prstGeom prst="rect">
            <a:avLst/>
          </a:prstGeom>
          <a:noFill/>
          <a:ln>
            <a:solidFill>
              <a:schemeClr val="tx1"/>
            </a:solidFill>
          </a:ln>
        </p:spPr>
        <p:txBody>
          <a:bodyPr wrap="square" rtlCol="1">
            <a:spAutoFit/>
          </a:bodyPr>
          <a:lstStyle/>
          <a:p>
            <a:endParaRPr lang="ar-BH" sz="1050" dirty="0"/>
          </a:p>
        </p:txBody>
      </p:sp>
      <p:sp>
        <p:nvSpPr>
          <p:cNvPr id="35" name="TextBox 34">
            <a:extLst>
              <a:ext uri="{FF2B5EF4-FFF2-40B4-BE49-F238E27FC236}">
                <a16:creationId xmlns:a16="http://schemas.microsoft.com/office/drawing/2014/main" id="{C2ED6770-6D37-42DF-8EBB-1461D4B56694}"/>
              </a:ext>
            </a:extLst>
          </p:cNvPr>
          <p:cNvSpPr txBox="1"/>
          <p:nvPr/>
        </p:nvSpPr>
        <p:spPr>
          <a:xfrm>
            <a:off x="1770365" y="1635983"/>
            <a:ext cx="948504" cy="276999"/>
          </a:xfrm>
          <a:prstGeom prst="rect">
            <a:avLst/>
          </a:prstGeom>
          <a:noFill/>
          <a:ln>
            <a:solidFill>
              <a:schemeClr val="tx1"/>
            </a:solidFill>
          </a:ln>
        </p:spPr>
        <p:txBody>
          <a:bodyPr wrap="square" rtlCol="1">
            <a:spAutoFit/>
          </a:bodyPr>
          <a:lstStyle/>
          <a:p>
            <a:endParaRPr lang="ar-BH" sz="1200" b="1" dirty="0">
              <a:solidFill>
                <a:srgbClr val="FF0000"/>
              </a:solidFill>
            </a:endParaRPr>
          </a:p>
        </p:txBody>
      </p:sp>
      <p:sp>
        <p:nvSpPr>
          <p:cNvPr id="36" name="TextBox 35">
            <a:extLst>
              <a:ext uri="{FF2B5EF4-FFF2-40B4-BE49-F238E27FC236}">
                <a16:creationId xmlns:a16="http://schemas.microsoft.com/office/drawing/2014/main" id="{475ACE96-0F13-4553-8B14-90F1E62EE3F9}"/>
              </a:ext>
            </a:extLst>
          </p:cNvPr>
          <p:cNvSpPr txBox="1"/>
          <p:nvPr/>
        </p:nvSpPr>
        <p:spPr>
          <a:xfrm>
            <a:off x="1912640" y="2212007"/>
            <a:ext cx="663953" cy="276999"/>
          </a:xfrm>
          <a:prstGeom prst="rect">
            <a:avLst/>
          </a:prstGeom>
          <a:noFill/>
          <a:ln>
            <a:solidFill>
              <a:schemeClr val="tx1"/>
            </a:solidFill>
          </a:ln>
        </p:spPr>
        <p:txBody>
          <a:bodyPr wrap="square" rtlCol="1">
            <a:spAutoFit/>
          </a:bodyPr>
          <a:lstStyle/>
          <a:p>
            <a:pPr algn="ctr"/>
            <a:r>
              <a:rPr lang="en-US" sz="1200" b="1" dirty="0"/>
              <a:t>AH</a:t>
            </a:r>
            <a:endParaRPr lang="ar-BH" sz="1050" b="1" dirty="0"/>
          </a:p>
        </p:txBody>
      </p:sp>
      <p:sp>
        <p:nvSpPr>
          <p:cNvPr id="37" name="TextBox 36">
            <a:extLst>
              <a:ext uri="{FF2B5EF4-FFF2-40B4-BE49-F238E27FC236}">
                <a16:creationId xmlns:a16="http://schemas.microsoft.com/office/drawing/2014/main" id="{D6182CD6-E207-4E7E-A2D6-6CFBC713BD7D}"/>
              </a:ext>
            </a:extLst>
          </p:cNvPr>
          <p:cNvSpPr txBox="1"/>
          <p:nvPr/>
        </p:nvSpPr>
        <p:spPr>
          <a:xfrm>
            <a:off x="347609" y="1635983"/>
            <a:ext cx="1280480" cy="276999"/>
          </a:xfrm>
          <a:prstGeom prst="rect">
            <a:avLst/>
          </a:prstGeom>
          <a:noFill/>
          <a:ln>
            <a:solidFill>
              <a:schemeClr val="tx1"/>
            </a:solidFill>
          </a:ln>
        </p:spPr>
        <p:txBody>
          <a:bodyPr wrap="square" rtlCol="1">
            <a:spAutoFit/>
          </a:bodyPr>
          <a:lstStyle/>
          <a:p>
            <a:endParaRPr lang="ar-BH" sz="1200" b="1" dirty="0">
              <a:solidFill>
                <a:srgbClr val="FF0000"/>
              </a:solidFill>
            </a:endParaRPr>
          </a:p>
        </p:txBody>
      </p:sp>
      <p:sp>
        <p:nvSpPr>
          <p:cNvPr id="38" name="TextBox 37">
            <a:extLst>
              <a:ext uri="{FF2B5EF4-FFF2-40B4-BE49-F238E27FC236}">
                <a16:creationId xmlns:a16="http://schemas.microsoft.com/office/drawing/2014/main" id="{28511928-E009-4486-9471-255A6CF28EB8}"/>
              </a:ext>
            </a:extLst>
          </p:cNvPr>
          <p:cNvSpPr txBox="1"/>
          <p:nvPr/>
        </p:nvSpPr>
        <p:spPr>
          <a:xfrm>
            <a:off x="537310" y="2212007"/>
            <a:ext cx="948504" cy="276999"/>
          </a:xfrm>
          <a:prstGeom prst="rect">
            <a:avLst/>
          </a:prstGeom>
          <a:noFill/>
          <a:ln>
            <a:solidFill>
              <a:schemeClr val="tx1"/>
            </a:solidFill>
          </a:ln>
        </p:spPr>
        <p:txBody>
          <a:bodyPr wrap="square" rtlCol="1">
            <a:spAutoFit/>
          </a:bodyPr>
          <a:lstStyle/>
          <a:p>
            <a:pPr algn="ctr"/>
            <a:r>
              <a:rPr lang="en-US" sz="1200" b="1" dirty="0"/>
              <a:t>Air </a:t>
            </a:r>
            <a:r>
              <a:rPr lang="en-US" sz="1200" b="1" dirty="0" err="1"/>
              <a:t>Algerie</a:t>
            </a:r>
            <a:endParaRPr lang="ar-BH" sz="1200" b="1" dirty="0"/>
          </a:p>
        </p:txBody>
      </p:sp>
      <p:cxnSp>
        <p:nvCxnSpPr>
          <p:cNvPr id="39" name="Straight Arrow Connector 38">
            <a:extLst>
              <a:ext uri="{FF2B5EF4-FFF2-40B4-BE49-F238E27FC236}">
                <a16:creationId xmlns:a16="http://schemas.microsoft.com/office/drawing/2014/main" id="{5EA653ED-B1E6-4694-A07F-48E490FC2764}"/>
              </a:ext>
            </a:extLst>
          </p:cNvPr>
          <p:cNvCxnSpPr>
            <a:cxnSpLocks/>
            <a:stCxn id="32" idx="0"/>
          </p:cNvCxnSpPr>
          <p:nvPr/>
        </p:nvCxnSpPr>
        <p:spPr>
          <a:xfrm flipV="1">
            <a:off x="4568452" y="1923995"/>
            <a:ext cx="47425" cy="2842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2C77A5B-52A1-4F30-A96E-1486BD8A39E4}"/>
              </a:ext>
            </a:extLst>
          </p:cNvPr>
          <p:cNvCxnSpPr>
            <a:stCxn id="36" idx="0"/>
          </p:cNvCxnSpPr>
          <p:nvPr/>
        </p:nvCxnSpPr>
        <p:spPr>
          <a:xfrm flipV="1">
            <a:off x="2244617" y="1923995"/>
            <a:ext cx="0" cy="288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45C52F2-27FE-4984-B5F0-5CC6714B6BC1}"/>
              </a:ext>
            </a:extLst>
          </p:cNvPr>
          <p:cNvCxnSpPr/>
          <p:nvPr/>
        </p:nvCxnSpPr>
        <p:spPr>
          <a:xfrm flipV="1">
            <a:off x="964136" y="1923995"/>
            <a:ext cx="0" cy="2400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A2AB46A-EC15-4DE3-894B-E5AB09381ADE}"/>
              </a:ext>
            </a:extLst>
          </p:cNvPr>
          <p:cNvSpPr txBox="1"/>
          <p:nvPr/>
        </p:nvSpPr>
        <p:spPr>
          <a:xfrm>
            <a:off x="565484" y="2539524"/>
            <a:ext cx="4334943" cy="276999"/>
          </a:xfrm>
          <a:prstGeom prst="rect">
            <a:avLst/>
          </a:prstGeom>
          <a:noFill/>
          <a:ln>
            <a:solidFill>
              <a:schemeClr val="tx1"/>
            </a:solidFill>
          </a:ln>
        </p:spPr>
        <p:txBody>
          <a:bodyPr wrap="square" rtlCol="1">
            <a:spAutoFit/>
          </a:bodyPr>
          <a:lstStyle/>
          <a:p>
            <a:pPr algn="l"/>
            <a:r>
              <a:rPr lang="en-US" sz="1200" b="1" dirty="0">
                <a:solidFill>
                  <a:schemeClr val="tx2">
                    <a:lumMod val="75000"/>
                  </a:schemeClr>
                </a:solidFill>
              </a:rPr>
              <a:t>1Place Maurice </a:t>
            </a:r>
            <a:r>
              <a:rPr lang="en-US" sz="1200" b="1" dirty="0" err="1">
                <a:solidFill>
                  <a:schemeClr val="tx2">
                    <a:lumMod val="75000"/>
                  </a:schemeClr>
                </a:solidFill>
              </a:rPr>
              <a:t>Audin</a:t>
            </a:r>
            <a:r>
              <a:rPr lang="en-US" sz="1200" b="1" dirty="0">
                <a:solidFill>
                  <a:schemeClr val="tx2">
                    <a:lumMod val="75000"/>
                  </a:schemeClr>
                </a:solidFill>
              </a:rPr>
              <a:t> , Algiers , Algeria                                     </a:t>
            </a:r>
            <a:r>
              <a:rPr lang="ar-SA" sz="1200" b="1" dirty="0">
                <a:solidFill>
                  <a:schemeClr val="tx2">
                    <a:lumMod val="75000"/>
                  </a:schemeClr>
                </a:solidFill>
              </a:rPr>
              <a:t>العنوان</a:t>
            </a:r>
            <a:r>
              <a:rPr lang="en-US" sz="1200" b="1" dirty="0"/>
              <a:t>        </a:t>
            </a:r>
            <a:endParaRPr lang="ar-BH" sz="1200" b="1" dirty="0"/>
          </a:p>
        </p:txBody>
      </p:sp>
      <p:sp>
        <p:nvSpPr>
          <p:cNvPr id="43" name="TextBox 42">
            <a:extLst>
              <a:ext uri="{FF2B5EF4-FFF2-40B4-BE49-F238E27FC236}">
                <a16:creationId xmlns:a16="http://schemas.microsoft.com/office/drawing/2014/main" id="{878CD689-2492-48A9-A36A-0671E0B1366F}"/>
              </a:ext>
            </a:extLst>
          </p:cNvPr>
          <p:cNvSpPr txBox="1"/>
          <p:nvPr/>
        </p:nvSpPr>
        <p:spPr>
          <a:xfrm>
            <a:off x="570844" y="3890587"/>
            <a:ext cx="4329583" cy="307777"/>
          </a:xfrm>
          <a:prstGeom prst="rect">
            <a:avLst/>
          </a:prstGeom>
          <a:noFill/>
          <a:ln>
            <a:solidFill>
              <a:schemeClr val="tx1"/>
            </a:solidFill>
          </a:ln>
        </p:spPr>
        <p:txBody>
          <a:bodyPr wrap="square" rtlCol="1">
            <a:spAutoFit/>
          </a:bodyPr>
          <a:lstStyle/>
          <a:p>
            <a:pPr algn="l"/>
            <a:r>
              <a:rPr lang="en-US" sz="1400" b="1" dirty="0">
                <a:solidFill>
                  <a:schemeClr val="tx2">
                    <a:lumMod val="75000"/>
                  </a:schemeClr>
                </a:solidFill>
              </a:rPr>
              <a:t>Fax : 213(21)61 05 33                                                         </a:t>
            </a:r>
            <a:r>
              <a:rPr lang="ar-SA" sz="1400" b="1" dirty="0">
                <a:solidFill>
                  <a:schemeClr val="tx2">
                    <a:lumMod val="75000"/>
                  </a:schemeClr>
                </a:solidFill>
              </a:rPr>
              <a:t>فاكس</a:t>
            </a:r>
            <a:endParaRPr lang="ar-BH" sz="1400" b="1" dirty="0">
              <a:solidFill>
                <a:schemeClr val="tx2">
                  <a:lumMod val="75000"/>
                </a:schemeClr>
              </a:solidFill>
            </a:endParaRPr>
          </a:p>
        </p:txBody>
      </p:sp>
      <p:sp>
        <p:nvSpPr>
          <p:cNvPr id="44" name="TextBox 43">
            <a:extLst>
              <a:ext uri="{FF2B5EF4-FFF2-40B4-BE49-F238E27FC236}">
                <a16:creationId xmlns:a16="http://schemas.microsoft.com/office/drawing/2014/main" id="{39DBD345-08F8-4F8D-8585-4F1DCB84F7EC}"/>
              </a:ext>
            </a:extLst>
          </p:cNvPr>
          <p:cNvSpPr txBox="1"/>
          <p:nvPr/>
        </p:nvSpPr>
        <p:spPr>
          <a:xfrm>
            <a:off x="570844" y="2866742"/>
            <a:ext cx="4329583" cy="307777"/>
          </a:xfrm>
          <a:prstGeom prst="rect">
            <a:avLst/>
          </a:prstGeom>
          <a:noFill/>
          <a:ln>
            <a:solidFill>
              <a:schemeClr val="tx1"/>
            </a:solidFill>
          </a:ln>
        </p:spPr>
        <p:txBody>
          <a:bodyPr wrap="square" rtlCol="1">
            <a:spAutoFit/>
          </a:bodyPr>
          <a:lstStyle/>
          <a:p>
            <a:pPr algn="l"/>
            <a:r>
              <a:rPr lang="en-US" sz="1400" b="1" dirty="0">
                <a:solidFill>
                  <a:schemeClr val="tx2">
                    <a:lumMod val="75000"/>
                  </a:schemeClr>
                </a:solidFill>
              </a:rPr>
              <a:t>Tel : 213 (21) 65 33 40                                                </a:t>
            </a:r>
            <a:r>
              <a:rPr lang="ar-SA" sz="1400" b="1" dirty="0">
                <a:solidFill>
                  <a:schemeClr val="tx2">
                    <a:lumMod val="75000"/>
                  </a:schemeClr>
                </a:solidFill>
              </a:rPr>
              <a:t>رقم الهاتف</a:t>
            </a:r>
            <a:endParaRPr lang="ar-BH" sz="1400" b="1" dirty="0">
              <a:solidFill>
                <a:schemeClr val="tx2">
                  <a:lumMod val="75000"/>
                </a:schemeClr>
              </a:solidFill>
            </a:endParaRPr>
          </a:p>
        </p:txBody>
      </p:sp>
      <p:sp>
        <p:nvSpPr>
          <p:cNvPr id="45" name="TextBox 44">
            <a:extLst>
              <a:ext uri="{FF2B5EF4-FFF2-40B4-BE49-F238E27FC236}">
                <a16:creationId xmlns:a16="http://schemas.microsoft.com/office/drawing/2014/main" id="{B092D2AA-CCEA-4CD4-A08D-924C2F06D84C}"/>
              </a:ext>
            </a:extLst>
          </p:cNvPr>
          <p:cNvSpPr txBox="1"/>
          <p:nvPr/>
        </p:nvSpPr>
        <p:spPr>
          <a:xfrm>
            <a:off x="562139" y="3235078"/>
            <a:ext cx="4338288" cy="276999"/>
          </a:xfrm>
          <a:prstGeom prst="rect">
            <a:avLst/>
          </a:prstGeom>
          <a:noFill/>
          <a:ln>
            <a:solidFill>
              <a:schemeClr val="tx1"/>
            </a:solidFill>
          </a:ln>
        </p:spPr>
        <p:txBody>
          <a:bodyPr wrap="square" rtlCol="1">
            <a:spAutoFit/>
          </a:bodyPr>
          <a:lstStyle/>
          <a:p>
            <a:pPr algn="l"/>
            <a:r>
              <a:rPr lang="en-US" sz="1200" b="1" dirty="0">
                <a:solidFill>
                  <a:schemeClr val="tx2">
                    <a:lumMod val="75000"/>
                  </a:schemeClr>
                </a:solidFill>
              </a:rPr>
              <a:t>Web : </a:t>
            </a:r>
            <a:r>
              <a:rPr lang="en-US" sz="1200" b="1" dirty="0">
                <a:solidFill>
                  <a:schemeClr val="tx2">
                    <a:lumMod val="75000"/>
                  </a:schemeClr>
                </a:solidFill>
                <a:hlinkClick r:id="rId3"/>
              </a:rPr>
              <a:t>WWW.airalgeriel.dz</a:t>
            </a:r>
            <a:r>
              <a:rPr lang="en-US" sz="1200" b="1" dirty="0">
                <a:solidFill>
                  <a:schemeClr val="tx2">
                    <a:lumMod val="75000"/>
                  </a:schemeClr>
                </a:solidFill>
              </a:rPr>
              <a:t>                                             </a:t>
            </a:r>
            <a:r>
              <a:rPr lang="ar-SA" sz="1200" b="1" dirty="0">
                <a:solidFill>
                  <a:schemeClr val="tx2">
                    <a:lumMod val="75000"/>
                  </a:schemeClr>
                </a:solidFill>
              </a:rPr>
              <a:t>الموقع الإلكتروني</a:t>
            </a:r>
            <a:endParaRPr lang="ar-BH" sz="1200" b="1" dirty="0">
              <a:solidFill>
                <a:schemeClr val="tx2">
                  <a:lumMod val="75000"/>
                </a:schemeClr>
              </a:solidFill>
            </a:endParaRPr>
          </a:p>
        </p:txBody>
      </p:sp>
      <p:sp>
        <p:nvSpPr>
          <p:cNvPr id="46" name="TextBox 45">
            <a:extLst>
              <a:ext uri="{FF2B5EF4-FFF2-40B4-BE49-F238E27FC236}">
                <a16:creationId xmlns:a16="http://schemas.microsoft.com/office/drawing/2014/main" id="{8AC5266F-3CAB-4FDA-86B0-088011EA1102}"/>
              </a:ext>
            </a:extLst>
          </p:cNvPr>
          <p:cNvSpPr txBox="1"/>
          <p:nvPr/>
        </p:nvSpPr>
        <p:spPr>
          <a:xfrm>
            <a:off x="570844" y="3542060"/>
            <a:ext cx="4338288" cy="307777"/>
          </a:xfrm>
          <a:prstGeom prst="rect">
            <a:avLst/>
          </a:prstGeom>
          <a:noFill/>
          <a:ln>
            <a:solidFill>
              <a:schemeClr val="tx1"/>
            </a:solidFill>
          </a:ln>
        </p:spPr>
        <p:txBody>
          <a:bodyPr wrap="square" rtlCol="1">
            <a:spAutoFit/>
          </a:bodyPr>
          <a:lstStyle/>
          <a:p>
            <a:pPr algn="l"/>
            <a:r>
              <a:rPr lang="en-US" sz="1400" b="1" dirty="0" err="1">
                <a:solidFill>
                  <a:schemeClr val="tx2">
                    <a:lumMod val="75000"/>
                  </a:schemeClr>
                </a:solidFill>
              </a:rPr>
              <a:t>Tlx</a:t>
            </a:r>
            <a:r>
              <a:rPr lang="en-US" sz="1400" b="1" dirty="0">
                <a:solidFill>
                  <a:schemeClr val="tx2">
                    <a:lumMod val="75000"/>
                  </a:schemeClr>
                </a:solidFill>
              </a:rPr>
              <a:t>: 55387                                                                 </a:t>
            </a:r>
            <a:r>
              <a:rPr lang="ar-SA" sz="1400" b="1" dirty="0">
                <a:solidFill>
                  <a:schemeClr val="tx2">
                    <a:lumMod val="75000"/>
                  </a:schemeClr>
                </a:solidFill>
              </a:rPr>
              <a:t>برقية (تلكس)</a:t>
            </a:r>
            <a:endParaRPr lang="ar-BH" sz="1400" b="1" dirty="0">
              <a:solidFill>
                <a:schemeClr val="tx2">
                  <a:lumMod val="75000"/>
                </a:schemeClr>
              </a:solidFill>
            </a:endParaRPr>
          </a:p>
        </p:txBody>
      </p:sp>
      <p:sp>
        <p:nvSpPr>
          <p:cNvPr id="47" name="Isosceles Triangle 46">
            <a:extLst>
              <a:ext uri="{FF2B5EF4-FFF2-40B4-BE49-F238E27FC236}">
                <a16:creationId xmlns:a16="http://schemas.microsoft.com/office/drawing/2014/main" id="{84431AF7-292E-4B93-827B-1EEE3B1E67A6}"/>
              </a:ext>
            </a:extLst>
          </p:cNvPr>
          <p:cNvSpPr/>
          <p:nvPr/>
        </p:nvSpPr>
        <p:spPr>
          <a:xfrm>
            <a:off x="3287971" y="2260009"/>
            <a:ext cx="237126" cy="192008"/>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1050"/>
          </a:p>
        </p:txBody>
      </p:sp>
      <p:cxnSp>
        <p:nvCxnSpPr>
          <p:cNvPr id="48" name="Straight Arrow Connector 47">
            <a:extLst>
              <a:ext uri="{FF2B5EF4-FFF2-40B4-BE49-F238E27FC236}">
                <a16:creationId xmlns:a16="http://schemas.microsoft.com/office/drawing/2014/main" id="{7B9FEB06-75B6-4887-9CF2-8CC9630999AF}"/>
              </a:ext>
            </a:extLst>
          </p:cNvPr>
          <p:cNvCxnSpPr/>
          <p:nvPr/>
        </p:nvCxnSpPr>
        <p:spPr>
          <a:xfrm flipV="1">
            <a:off x="3430247" y="1923995"/>
            <a:ext cx="0" cy="288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3662B6C-D65D-4382-9851-A092AE337B53}"/>
              </a:ext>
            </a:extLst>
          </p:cNvPr>
          <p:cNvSpPr txBox="1"/>
          <p:nvPr/>
        </p:nvSpPr>
        <p:spPr>
          <a:xfrm>
            <a:off x="4158205" y="1640327"/>
            <a:ext cx="941140" cy="276999"/>
          </a:xfrm>
          <a:prstGeom prst="rect">
            <a:avLst/>
          </a:prstGeom>
          <a:noFill/>
        </p:spPr>
        <p:txBody>
          <a:bodyPr wrap="square" rtlCol="1">
            <a:spAutoFit/>
          </a:bodyPr>
          <a:lstStyle/>
          <a:p>
            <a:r>
              <a:rPr lang="ar-BH" sz="1200" b="1" dirty="0"/>
              <a:t>الرمز الرقمي </a:t>
            </a:r>
          </a:p>
        </p:txBody>
      </p:sp>
      <p:sp>
        <p:nvSpPr>
          <p:cNvPr id="50" name="TextBox 49">
            <a:extLst>
              <a:ext uri="{FF2B5EF4-FFF2-40B4-BE49-F238E27FC236}">
                <a16:creationId xmlns:a16="http://schemas.microsoft.com/office/drawing/2014/main" id="{76C13CFC-8AFE-4DC2-9B38-5F5DD0529686}"/>
              </a:ext>
            </a:extLst>
          </p:cNvPr>
          <p:cNvSpPr txBox="1"/>
          <p:nvPr/>
        </p:nvSpPr>
        <p:spPr>
          <a:xfrm>
            <a:off x="2903351" y="1640327"/>
            <a:ext cx="1075589" cy="276999"/>
          </a:xfrm>
          <a:prstGeom prst="rect">
            <a:avLst/>
          </a:prstGeom>
          <a:noFill/>
        </p:spPr>
        <p:txBody>
          <a:bodyPr wrap="square" rtlCol="1">
            <a:spAutoFit/>
          </a:bodyPr>
          <a:lstStyle/>
          <a:p>
            <a:r>
              <a:rPr lang="ar-BH" sz="1200" b="1" dirty="0"/>
              <a:t>عضو في الأياتا</a:t>
            </a:r>
          </a:p>
        </p:txBody>
      </p:sp>
      <p:sp>
        <p:nvSpPr>
          <p:cNvPr id="51" name="TextBox 50">
            <a:extLst>
              <a:ext uri="{FF2B5EF4-FFF2-40B4-BE49-F238E27FC236}">
                <a16:creationId xmlns:a16="http://schemas.microsoft.com/office/drawing/2014/main" id="{B0525128-E84B-409D-8CD1-19C2F0FE6587}"/>
              </a:ext>
            </a:extLst>
          </p:cNvPr>
          <p:cNvSpPr txBox="1"/>
          <p:nvPr/>
        </p:nvSpPr>
        <p:spPr>
          <a:xfrm>
            <a:off x="1782947" y="1640327"/>
            <a:ext cx="941140" cy="276999"/>
          </a:xfrm>
          <a:prstGeom prst="rect">
            <a:avLst/>
          </a:prstGeom>
          <a:noFill/>
        </p:spPr>
        <p:txBody>
          <a:bodyPr wrap="square" rtlCol="1">
            <a:spAutoFit/>
          </a:bodyPr>
          <a:lstStyle/>
          <a:p>
            <a:r>
              <a:rPr lang="ar-BH" sz="1200" b="1" dirty="0"/>
              <a:t>الرمز الحرفي </a:t>
            </a:r>
          </a:p>
        </p:txBody>
      </p:sp>
      <p:sp>
        <p:nvSpPr>
          <p:cNvPr id="52" name="TextBox 51">
            <a:extLst>
              <a:ext uri="{FF2B5EF4-FFF2-40B4-BE49-F238E27FC236}">
                <a16:creationId xmlns:a16="http://schemas.microsoft.com/office/drawing/2014/main" id="{35C2D1A7-2DC9-46F3-AE1F-A8EAE28F5EEB}"/>
              </a:ext>
            </a:extLst>
          </p:cNvPr>
          <p:cNvSpPr txBox="1"/>
          <p:nvPr/>
        </p:nvSpPr>
        <p:spPr>
          <a:xfrm>
            <a:off x="214380" y="1640327"/>
            <a:ext cx="1344486" cy="276999"/>
          </a:xfrm>
          <a:prstGeom prst="rect">
            <a:avLst/>
          </a:prstGeom>
          <a:noFill/>
        </p:spPr>
        <p:txBody>
          <a:bodyPr wrap="square" rtlCol="1">
            <a:spAutoFit/>
          </a:bodyPr>
          <a:lstStyle/>
          <a:p>
            <a:r>
              <a:rPr lang="ar-BH" sz="1200" b="1" dirty="0"/>
              <a:t>أسم شركة الطيران </a:t>
            </a:r>
          </a:p>
        </p:txBody>
      </p:sp>
      <p:sp>
        <p:nvSpPr>
          <p:cNvPr id="53" name="مستطيل مستدير الزوايا 5">
            <a:extLst>
              <a:ext uri="{FF2B5EF4-FFF2-40B4-BE49-F238E27FC236}">
                <a16:creationId xmlns:a16="http://schemas.microsoft.com/office/drawing/2014/main" id="{8230C52C-E0BE-4231-80FF-FC2786744630}"/>
              </a:ext>
            </a:extLst>
          </p:cNvPr>
          <p:cNvSpPr/>
          <p:nvPr/>
        </p:nvSpPr>
        <p:spPr>
          <a:xfrm>
            <a:off x="5932098" y="3894613"/>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800" b="1" dirty="0">
                <a:solidFill>
                  <a:srgbClr val="3F5378"/>
                </a:solidFill>
              </a:rPr>
              <a:t>12. </a:t>
            </a:r>
            <a:r>
              <a:rPr lang="ar-SA" sz="2000" dirty="0">
                <a:solidFill>
                  <a:srgbClr val="3F5378"/>
                </a:solidFill>
                <a:cs typeface="PT Bold Heading" panose="02010400000000000000" pitchFamily="2" charset="-78"/>
              </a:rPr>
              <a:t>أرقام هواتف شركات الطيران المجانية في الولايات المتحدة الأمريكية </a:t>
            </a:r>
            <a:r>
              <a:rPr lang="en-US" sz="2000" dirty="0">
                <a:solidFill>
                  <a:srgbClr val="3F5378"/>
                </a:solidFill>
                <a:cs typeface="PT Bold Heading" panose="02010400000000000000" pitchFamily="2" charset="-78"/>
              </a:rPr>
              <a:t>U.S. Toll-Free Airline Telephone Numbers</a:t>
            </a:r>
            <a:endParaRPr lang="ar-SA" sz="2000" dirty="0">
              <a:solidFill>
                <a:srgbClr val="3F5378"/>
              </a:solidFill>
              <a:cs typeface="PT Bold Heading" panose="02010400000000000000" pitchFamily="2" charset="-78"/>
            </a:endParaRPr>
          </a:p>
        </p:txBody>
      </p:sp>
      <p:sp>
        <p:nvSpPr>
          <p:cNvPr id="13" name="Rectangle 12">
            <a:extLst>
              <a:ext uri="{FF2B5EF4-FFF2-40B4-BE49-F238E27FC236}">
                <a16:creationId xmlns:a16="http://schemas.microsoft.com/office/drawing/2014/main" id="{E8514FE1-7F54-4EAA-BBDA-0F89F03A0F2E}"/>
              </a:ext>
            </a:extLst>
          </p:cNvPr>
          <p:cNvSpPr/>
          <p:nvPr/>
        </p:nvSpPr>
        <p:spPr>
          <a:xfrm>
            <a:off x="5842096" y="4629813"/>
            <a:ext cx="6096000" cy="1815882"/>
          </a:xfrm>
          <a:prstGeom prst="rect">
            <a:avLst/>
          </a:prstGeom>
        </p:spPr>
        <p:txBody>
          <a:bodyPr>
            <a:spAutoFit/>
          </a:bodyPr>
          <a:lstStyle/>
          <a:p>
            <a:pPr algn="r" rtl="1"/>
            <a:r>
              <a:rPr lang="ar-BH" sz="2800" b="1" dirty="0">
                <a:latin typeface="Sakkal Majalla" panose="02000000000000000000" pitchFamily="2" charset="-78"/>
                <a:cs typeface="Sakkal Majalla" panose="02000000000000000000" pitchFamily="2" charset="-78"/>
              </a:rPr>
              <a:t>تحتوي القائمة على </a:t>
            </a:r>
            <a:r>
              <a:rPr lang="ar-SA" sz="2800" b="1" dirty="0">
                <a:latin typeface="Sakkal Majalla" panose="02000000000000000000" pitchFamily="2" charset="-78"/>
                <a:cs typeface="Sakkal Majalla" panose="02000000000000000000" pitchFamily="2" charset="-78"/>
              </a:rPr>
              <a:t>أ</a:t>
            </a:r>
            <a:r>
              <a:rPr lang="ar-BH" sz="2800" b="1" dirty="0">
                <a:latin typeface="Sakkal Majalla" panose="02000000000000000000" pitchFamily="2" charset="-78"/>
                <a:cs typeface="Sakkal Majalla" panose="02000000000000000000" pitchFamily="2" charset="-78"/>
              </a:rPr>
              <a:t>سماء شركات الطيران العالمية والداخلية و</a:t>
            </a:r>
            <a:r>
              <a:rPr lang="ar-SA" sz="2800" b="1" dirty="0">
                <a:latin typeface="Sakkal Majalla" panose="02000000000000000000" pitchFamily="2" charset="-78"/>
                <a:cs typeface="Sakkal Majalla" panose="02000000000000000000" pitchFamily="2" charset="-78"/>
              </a:rPr>
              <a:t>أ</a:t>
            </a:r>
            <a:r>
              <a:rPr lang="ar-BH" sz="2800" b="1" dirty="0" err="1">
                <a:latin typeface="Sakkal Majalla" panose="02000000000000000000" pitchFamily="2" charset="-78"/>
                <a:cs typeface="Sakkal Majalla" panose="02000000000000000000" pitchFamily="2" charset="-78"/>
              </a:rPr>
              <a:t>رقام</a:t>
            </a:r>
            <a:r>
              <a:rPr lang="ar-BH" sz="2800" b="1" dirty="0">
                <a:latin typeface="Sakkal Majalla" panose="02000000000000000000" pitchFamily="2" charset="-78"/>
                <a:cs typeface="Sakkal Majalla" panose="02000000000000000000" pitchFamily="2" charset="-78"/>
              </a:rPr>
              <a:t> هواتفها المجانية في الولايات المتحدة ال</a:t>
            </a:r>
            <a:r>
              <a:rPr lang="ar-SA" sz="2800" b="1" dirty="0">
                <a:latin typeface="Sakkal Majalla" panose="02000000000000000000" pitchFamily="2" charset="-78"/>
                <a:cs typeface="Sakkal Majalla" panose="02000000000000000000" pitchFamily="2" charset="-78"/>
              </a:rPr>
              <a:t>أ</a:t>
            </a:r>
            <a:r>
              <a:rPr lang="ar-BH" sz="2800" b="1" dirty="0" err="1">
                <a:latin typeface="Sakkal Majalla" panose="02000000000000000000" pitchFamily="2" charset="-78"/>
                <a:cs typeface="Sakkal Majalla" panose="02000000000000000000" pitchFamily="2" charset="-78"/>
              </a:rPr>
              <a:t>مريكية</a:t>
            </a:r>
            <a:r>
              <a:rPr lang="ar-BH" sz="2800" b="1" dirty="0">
                <a:latin typeface="Sakkal Majalla" panose="02000000000000000000" pitchFamily="2" charset="-78"/>
                <a:cs typeface="Sakkal Majalla" panose="02000000000000000000" pitchFamily="2" charset="-78"/>
              </a:rPr>
              <a:t> والتي </a:t>
            </a:r>
            <a:r>
              <a:rPr lang="ar-SA" sz="2800" b="1" dirty="0">
                <a:latin typeface="Sakkal Majalla" panose="02000000000000000000" pitchFamily="2" charset="-78"/>
                <a:cs typeface="Sakkal Majalla" panose="02000000000000000000" pitchFamily="2" charset="-78"/>
              </a:rPr>
              <a:t>أ</a:t>
            </a:r>
            <a:r>
              <a:rPr lang="ar-BH" sz="2800" b="1" dirty="0">
                <a:latin typeface="Sakkal Majalla" panose="02000000000000000000" pitchFamily="2" charset="-78"/>
                <a:cs typeface="Sakkal Majalla" panose="02000000000000000000" pitchFamily="2" charset="-78"/>
              </a:rPr>
              <a:t>حيان</a:t>
            </a:r>
            <a:r>
              <a:rPr lang="ar-SA" sz="2800" b="1" dirty="0">
                <a:latin typeface="Sakkal Majalla" panose="02000000000000000000" pitchFamily="2" charset="-78"/>
                <a:cs typeface="Sakkal Majalla" panose="02000000000000000000" pitchFamily="2" charset="-78"/>
              </a:rPr>
              <a:t>ً</a:t>
            </a:r>
            <a:r>
              <a:rPr lang="ar-BH" sz="2800" b="1" dirty="0">
                <a:latin typeface="Sakkal Majalla" panose="02000000000000000000" pitchFamily="2" charset="-78"/>
                <a:cs typeface="Sakkal Majalla" panose="02000000000000000000" pitchFamily="2" charset="-78"/>
              </a:rPr>
              <a:t>ا يمكن الاتصال بها </a:t>
            </a:r>
            <a:r>
              <a:rPr lang="ar-SA" sz="2800" b="1" dirty="0">
                <a:latin typeface="Sakkal Majalla" panose="02000000000000000000" pitchFamily="2" charset="-78"/>
                <a:cs typeface="Sakkal Majalla" panose="02000000000000000000" pitchFamily="2" charset="-78"/>
              </a:rPr>
              <a:t>أ</a:t>
            </a:r>
            <a:r>
              <a:rPr lang="ar-BH" sz="2800" b="1" dirty="0">
                <a:latin typeface="Sakkal Majalla" panose="02000000000000000000" pitchFamily="2" charset="-78"/>
                <a:cs typeface="Sakkal Majalla" panose="02000000000000000000" pitchFamily="2" charset="-78"/>
              </a:rPr>
              <a:t>و ب</a:t>
            </a:r>
            <a:r>
              <a:rPr lang="ar-SA" sz="2800" b="1" dirty="0">
                <a:latin typeface="Sakkal Majalla" panose="02000000000000000000" pitchFamily="2" charset="-78"/>
                <a:cs typeface="Sakkal Majalla" panose="02000000000000000000" pitchFamily="2" charset="-78"/>
              </a:rPr>
              <a:t>أ</a:t>
            </a:r>
            <a:r>
              <a:rPr lang="ar-BH" sz="2800" b="1" dirty="0" err="1">
                <a:latin typeface="Sakkal Majalla" panose="02000000000000000000" pitchFamily="2" charset="-78"/>
                <a:cs typeface="Sakkal Majalla" panose="02000000000000000000" pitchFamily="2" charset="-78"/>
              </a:rPr>
              <a:t>رقام</a:t>
            </a:r>
            <a:r>
              <a:rPr lang="ar-BH" sz="2800" b="1" dirty="0">
                <a:latin typeface="Sakkal Majalla" panose="02000000000000000000" pitchFamily="2" charset="-78"/>
                <a:cs typeface="Sakkal Majalla" panose="02000000000000000000" pitchFamily="2" charset="-78"/>
              </a:rPr>
              <a:t> مجانية </a:t>
            </a:r>
            <a:r>
              <a:rPr lang="ar-SA" sz="2800" b="1" dirty="0">
                <a:latin typeface="Sakkal Majalla" panose="02000000000000000000" pitchFamily="2" charset="-78"/>
                <a:cs typeface="Sakkal Majalla" panose="02000000000000000000" pitchFamily="2" charset="-78"/>
              </a:rPr>
              <a:t>أ</a:t>
            </a:r>
            <a:r>
              <a:rPr lang="ar-BH" sz="2800" b="1" dirty="0">
                <a:latin typeface="Sakkal Majalla" panose="02000000000000000000" pitchFamily="2" charset="-78"/>
                <a:cs typeface="Sakkal Majalla" panose="02000000000000000000" pitchFamily="2" charset="-78"/>
              </a:rPr>
              <a:t>خرى في بلدان محددة</a:t>
            </a:r>
            <a:r>
              <a:rPr lang="en-US" sz="2800" b="1" dirty="0">
                <a:latin typeface="Sakkal Majalla" panose="02000000000000000000" pitchFamily="2" charset="-78"/>
                <a:cs typeface="Sakkal Majalla" panose="02000000000000000000" pitchFamily="2" charset="-78"/>
              </a:rPr>
              <a:t>.</a:t>
            </a:r>
            <a:endParaRPr lang="ar-BH" sz="2800" b="1" dirty="0">
              <a:latin typeface="Sakkal Majalla" panose="02000000000000000000" pitchFamily="2" charset="-78"/>
              <a:cs typeface="Sakkal Majalla" panose="02000000000000000000" pitchFamily="2" charset="-78"/>
            </a:endParaRPr>
          </a:p>
        </p:txBody>
      </p:sp>
      <p:graphicFrame>
        <p:nvGraphicFramePr>
          <p:cNvPr id="54" name="Content Placeholder 3">
            <a:extLst>
              <a:ext uri="{FF2B5EF4-FFF2-40B4-BE49-F238E27FC236}">
                <a16:creationId xmlns:a16="http://schemas.microsoft.com/office/drawing/2014/main" id="{D33442F6-D701-44A6-A1D3-4F2B0AC07DB2}"/>
              </a:ext>
            </a:extLst>
          </p:cNvPr>
          <p:cNvGraphicFramePr>
            <a:graphicFrameLocks/>
          </p:cNvGraphicFramePr>
          <p:nvPr>
            <p:extLst>
              <p:ext uri="{D42A27DB-BD31-4B8C-83A1-F6EECF244321}">
                <p14:modId xmlns:p14="http://schemas.microsoft.com/office/powerpoint/2010/main" val="2966242256"/>
              </p:ext>
            </p:extLst>
          </p:nvPr>
        </p:nvGraphicFramePr>
        <p:xfrm>
          <a:off x="372805" y="4811400"/>
          <a:ext cx="5544916" cy="1046480"/>
        </p:xfrm>
        <a:graphic>
          <a:graphicData uri="http://schemas.openxmlformats.org/drawingml/2006/table">
            <a:tbl>
              <a:tblPr rtl="1" firstRow="1" bandRow="1">
                <a:tableStyleId>{5C22544A-7EE6-4342-B048-85BDC9FD1C3A}</a:tableStyleId>
              </a:tblPr>
              <a:tblGrid>
                <a:gridCol w="2772458">
                  <a:extLst>
                    <a:ext uri="{9D8B030D-6E8A-4147-A177-3AD203B41FA5}">
                      <a16:colId xmlns:a16="http://schemas.microsoft.com/office/drawing/2014/main" val="20000"/>
                    </a:ext>
                  </a:extLst>
                </a:gridCol>
                <a:gridCol w="2772458">
                  <a:extLst>
                    <a:ext uri="{9D8B030D-6E8A-4147-A177-3AD203B41FA5}">
                      <a16:colId xmlns:a16="http://schemas.microsoft.com/office/drawing/2014/main" val="20001"/>
                    </a:ext>
                  </a:extLst>
                </a:gridCol>
              </a:tblGrid>
              <a:tr h="0">
                <a:tc>
                  <a:txBody>
                    <a:bodyPr/>
                    <a:lstStyle/>
                    <a:p>
                      <a:pPr algn="ctr" rtl="1"/>
                      <a:r>
                        <a:rPr lang="ar-BH" sz="1400" dirty="0"/>
                        <a:t>اسم شركة الطيران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400" dirty="0"/>
                        <a:t>Alaska Airlines ( AS )</a:t>
                      </a:r>
                      <a:endParaRPr lang="ar-BH"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rtl="1"/>
                      <a:r>
                        <a:rPr lang="ar-BH" sz="1600" b="0" dirty="0"/>
                        <a:t>للاتصال</a:t>
                      </a:r>
                      <a:r>
                        <a:rPr lang="ar-BH" sz="1600" b="0" baseline="0" dirty="0"/>
                        <a:t> من أمريكا و كندا </a:t>
                      </a:r>
                      <a:endParaRPr lang="ar-BH"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600" dirty="0"/>
                        <a:t>U.S,</a:t>
                      </a:r>
                      <a:r>
                        <a:rPr lang="en-US" sz="1600" baseline="0" dirty="0"/>
                        <a:t> Canada 800 252 7522</a:t>
                      </a:r>
                      <a:endParaRPr lang="ar-BH"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rtl="1"/>
                      <a:r>
                        <a:rPr lang="ar-BH" sz="1600" dirty="0"/>
                        <a:t>للاتصال من المكسيك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600" dirty="0"/>
                        <a:t>Mexico 01 800 252 7522</a:t>
                      </a:r>
                      <a:endParaRPr lang="ar-BH"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5" name="TextBox 54">
            <a:extLst>
              <a:ext uri="{FF2B5EF4-FFF2-40B4-BE49-F238E27FC236}">
                <a16:creationId xmlns:a16="http://schemas.microsoft.com/office/drawing/2014/main" id="{BF04BD3E-8C21-4A17-9714-5927A0372529}"/>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1477495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down)">
                                      <p:cBhvr>
                                        <p:cTn id="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011278" y="469367"/>
            <a:ext cx="7279725" cy="523220"/>
          </a:xfrm>
          <a:prstGeom prst="rect">
            <a:avLst/>
          </a:prstGeom>
        </p:spPr>
        <p:txBody>
          <a:bodyPr wrap="square">
            <a:spAutoFit/>
          </a:bodyPr>
          <a:lstStyle/>
          <a:p>
            <a:pPr algn="ctr"/>
            <a:r>
              <a:rPr lang="ar-SA" sz="2800" dirty="0">
                <a:ln w="9525">
                  <a:noFill/>
                  <a:prstDash val="solid"/>
                </a:ln>
                <a:solidFill>
                  <a:schemeClr val="bg1"/>
                </a:solidFill>
                <a:latin typeface="Arial Black" panose="020B0A04020102020204" pitchFamily="34" charset="0"/>
                <a:cs typeface="PT Bold Heading" panose="02010400000000000000" pitchFamily="2" charset="-78"/>
              </a:rPr>
              <a:t>معلومات دليل الرحلات لشركات الطيران </a:t>
            </a:r>
            <a:endParaRPr lang="en-US" sz="2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5" name="مستطيل مستدير الزوايا 5">
            <a:extLst>
              <a:ext uri="{FF2B5EF4-FFF2-40B4-BE49-F238E27FC236}">
                <a16:creationId xmlns:a16="http://schemas.microsoft.com/office/drawing/2014/main" id="{C12519FC-B869-4A68-9BDF-6EE7CC6DD33B}"/>
              </a:ext>
            </a:extLst>
          </p:cNvPr>
          <p:cNvSpPr/>
          <p:nvPr/>
        </p:nvSpPr>
        <p:spPr>
          <a:xfrm>
            <a:off x="5917721" y="1577130"/>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dirty="0">
                <a:solidFill>
                  <a:srgbClr val="3F5378"/>
                </a:solidFill>
              </a:rPr>
              <a:t>13. </a:t>
            </a:r>
            <a:r>
              <a:rPr lang="ar-SA" sz="2400" dirty="0">
                <a:solidFill>
                  <a:srgbClr val="3F5378"/>
                </a:solidFill>
                <a:cs typeface="PT Bold Heading" panose="02010400000000000000" pitchFamily="2" charset="-78"/>
              </a:rPr>
              <a:t>التوقيت العالمي</a:t>
            </a:r>
          </a:p>
          <a:p>
            <a:pPr rtl="1"/>
            <a:r>
              <a:rPr lang="en-US" sz="2400" b="1" dirty="0">
                <a:solidFill>
                  <a:srgbClr val="3F5378"/>
                </a:solidFill>
                <a:cs typeface="PT Bold Heading" panose="02010400000000000000" pitchFamily="2" charset="-78"/>
              </a:rPr>
              <a:t>International Time Calculator</a:t>
            </a:r>
            <a:endParaRPr lang="ar-SA" sz="2400" b="1" dirty="0">
              <a:solidFill>
                <a:srgbClr val="3F5378"/>
              </a:solidFill>
              <a:cs typeface="PT Bold Heading" panose="02010400000000000000" pitchFamily="2" charset="-78"/>
            </a:endParaRPr>
          </a:p>
        </p:txBody>
      </p:sp>
      <p:sp>
        <p:nvSpPr>
          <p:cNvPr id="2" name="TextBox 1">
            <a:extLst>
              <a:ext uri="{FF2B5EF4-FFF2-40B4-BE49-F238E27FC236}">
                <a16:creationId xmlns:a16="http://schemas.microsoft.com/office/drawing/2014/main" id="{4D97C569-167E-46E7-A92A-A2E7D00E611C}"/>
              </a:ext>
            </a:extLst>
          </p:cNvPr>
          <p:cNvSpPr txBox="1"/>
          <p:nvPr/>
        </p:nvSpPr>
        <p:spPr>
          <a:xfrm>
            <a:off x="5917721" y="2501660"/>
            <a:ext cx="5795739" cy="954107"/>
          </a:xfrm>
          <a:prstGeom prst="rect">
            <a:avLst/>
          </a:prstGeom>
          <a:noFill/>
        </p:spPr>
        <p:txBody>
          <a:bodyPr wrap="square" rtlCol="1">
            <a:spAutoFit/>
          </a:bodyPr>
          <a:lstStyle/>
          <a:p>
            <a:pPr algn="r" rtl="1"/>
            <a:r>
              <a:rPr lang="ar-SA" sz="2800" b="1" dirty="0">
                <a:latin typeface="Sakkal Majalla" panose="02000000000000000000" pitchFamily="2" charset="-78"/>
                <a:cs typeface="Sakkal Majalla" panose="02000000000000000000" pitchFamily="2" charset="-78"/>
              </a:rPr>
              <a:t>تبين هذه القائمة الفارق في الوقت بين جميع دول العالم وتوقيت </a:t>
            </a:r>
            <a:r>
              <a:rPr lang="ar-SA" sz="2800" b="1" dirty="0" err="1">
                <a:latin typeface="Sakkal Majalla" panose="02000000000000000000" pitchFamily="2" charset="-78"/>
                <a:cs typeface="Sakkal Majalla" panose="02000000000000000000" pitchFamily="2" charset="-78"/>
              </a:rPr>
              <a:t>جرنتش</a:t>
            </a:r>
            <a:r>
              <a:rPr lang="ar-SA" sz="2800" b="1" dirty="0">
                <a:latin typeface="Sakkal Majalla" panose="02000000000000000000" pitchFamily="2" charset="-78"/>
                <a:cs typeface="Sakkal Majalla" panose="02000000000000000000" pitchFamily="2" charset="-78"/>
              </a:rPr>
              <a:t>.</a:t>
            </a:r>
          </a:p>
        </p:txBody>
      </p:sp>
      <p:grpSp>
        <p:nvGrpSpPr>
          <p:cNvPr id="3" name="Group 2">
            <a:extLst>
              <a:ext uri="{FF2B5EF4-FFF2-40B4-BE49-F238E27FC236}">
                <a16:creationId xmlns:a16="http://schemas.microsoft.com/office/drawing/2014/main" id="{9AFDEC31-F828-4773-BA93-DD0C53D8FF9F}"/>
              </a:ext>
            </a:extLst>
          </p:cNvPr>
          <p:cNvGrpSpPr/>
          <p:nvPr/>
        </p:nvGrpSpPr>
        <p:grpSpPr>
          <a:xfrm>
            <a:off x="324929" y="1542626"/>
            <a:ext cx="5420264" cy="2244306"/>
            <a:chOff x="381000" y="914400"/>
            <a:chExt cx="8610600" cy="4495800"/>
          </a:xfrm>
        </p:grpSpPr>
        <p:sp>
          <p:nvSpPr>
            <p:cNvPr id="27" name="Rectangle 26">
              <a:extLst>
                <a:ext uri="{FF2B5EF4-FFF2-40B4-BE49-F238E27FC236}">
                  <a16:creationId xmlns:a16="http://schemas.microsoft.com/office/drawing/2014/main" id="{4669F58C-7021-4B51-A242-A631C0BCB6A1}"/>
                </a:ext>
              </a:extLst>
            </p:cNvPr>
            <p:cNvSpPr/>
            <p:nvPr/>
          </p:nvSpPr>
          <p:spPr>
            <a:xfrm>
              <a:off x="381000" y="1066800"/>
              <a:ext cx="1676400" cy="16002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a:solidFill>
                    <a:schemeClr val="tx1"/>
                  </a:solidFill>
                </a:rPr>
                <a:t>Hours </a:t>
              </a:r>
            </a:p>
            <a:p>
              <a:pPr algn="ctr"/>
              <a:r>
                <a:rPr lang="en-US" sz="1600" b="1" dirty="0">
                  <a:solidFill>
                    <a:schemeClr val="tx1"/>
                  </a:solidFill>
                </a:rPr>
                <a:t>GMT</a:t>
              </a:r>
              <a:endParaRPr lang="ar-BH" sz="1600" b="1" dirty="0">
                <a:solidFill>
                  <a:schemeClr val="tx1"/>
                </a:solidFill>
              </a:endParaRPr>
            </a:p>
          </p:txBody>
        </p:sp>
        <p:sp>
          <p:nvSpPr>
            <p:cNvPr id="29" name="Notched Right Arrow 4">
              <a:extLst>
                <a:ext uri="{FF2B5EF4-FFF2-40B4-BE49-F238E27FC236}">
                  <a16:creationId xmlns:a16="http://schemas.microsoft.com/office/drawing/2014/main" id="{682F26B1-2FA3-4A34-B844-F5046D3D1339}"/>
                </a:ext>
              </a:extLst>
            </p:cNvPr>
            <p:cNvSpPr/>
            <p:nvPr/>
          </p:nvSpPr>
          <p:spPr>
            <a:xfrm>
              <a:off x="2133600" y="1447800"/>
              <a:ext cx="1295400" cy="9144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1050"/>
            </a:p>
          </p:txBody>
        </p:sp>
        <p:sp>
          <p:nvSpPr>
            <p:cNvPr id="30" name="Oval 29">
              <a:extLst>
                <a:ext uri="{FF2B5EF4-FFF2-40B4-BE49-F238E27FC236}">
                  <a16:creationId xmlns:a16="http://schemas.microsoft.com/office/drawing/2014/main" id="{826B7D2A-F155-41F9-B127-E3877B0F4535}"/>
                </a:ext>
              </a:extLst>
            </p:cNvPr>
            <p:cNvSpPr/>
            <p:nvPr/>
          </p:nvSpPr>
          <p:spPr>
            <a:xfrm>
              <a:off x="3657600" y="1143000"/>
              <a:ext cx="1905000" cy="16002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b="1" dirty="0">
                  <a:solidFill>
                    <a:sysClr val="windowText" lastClr="000000"/>
                  </a:solidFill>
                </a:rPr>
                <a:t>Standard Clock Time</a:t>
              </a:r>
              <a:endParaRPr lang="ar-BH" sz="1100" b="1" dirty="0">
                <a:solidFill>
                  <a:sysClr val="windowText" lastClr="000000"/>
                </a:solidFill>
              </a:endParaRPr>
            </a:p>
          </p:txBody>
        </p:sp>
        <p:sp>
          <p:nvSpPr>
            <p:cNvPr id="31" name="Notched Right Arrow 6">
              <a:extLst>
                <a:ext uri="{FF2B5EF4-FFF2-40B4-BE49-F238E27FC236}">
                  <a16:creationId xmlns:a16="http://schemas.microsoft.com/office/drawing/2014/main" id="{3ADC7A7C-9728-4712-9084-1BFBA3C3521F}"/>
                </a:ext>
              </a:extLst>
            </p:cNvPr>
            <p:cNvSpPr/>
            <p:nvPr/>
          </p:nvSpPr>
          <p:spPr>
            <a:xfrm>
              <a:off x="5638800" y="1524000"/>
              <a:ext cx="1371600" cy="9144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1050"/>
            </a:p>
          </p:txBody>
        </p:sp>
        <p:sp>
          <p:nvSpPr>
            <p:cNvPr id="32" name="Flowchart: Decision 31">
              <a:extLst>
                <a:ext uri="{FF2B5EF4-FFF2-40B4-BE49-F238E27FC236}">
                  <a16:creationId xmlns:a16="http://schemas.microsoft.com/office/drawing/2014/main" id="{B22F6EC3-F6DC-4E75-8438-8B338ABCAAE9}"/>
                </a:ext>
              </a:extLst>
            </p:cNvPr>
            <p:cNvSpPr/>
            <p:nvPr/>
          </p:nvSpPr>
          <p:spPr>
            <a:xfrm>
              <a:off x="7086600" y="914400"/>
              <a:ext cx="1905000" cy="2057400"/>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1200" b="1" dirty="0">
                  <a:solidFill>
                    <a:schemeClr val="bg2">
                      <a:lumMod val="25000"/>
                    </a:schemeClr>
                  </a:solidFill>
                </a:rPr>
                <a:t>التوقيت الشتوي</a:t>
              </a:r>
            </a:p>
          </p:txBody>
        </p:sp>
        <p:sp>
          <p:nvSpPr>
            <p:cNvPr id="33" name="Rectangle 32">
              <a:extLst>
                <a:ext uri="{FF2B5EF4-FFF2-40B4-BE49-F238E27FC236}">
                  <a16:creationId xmlns:a16="http://schemas.microsoft.com/office/drawing/2014/main" id="{3EBB2037-1C5D-4EDA-B3C6-72B8657EC41D}"/>
                </a:ext>
              </a:extLst>
            </p:cNvPr>
            <p:cNvSpPr/>
            <p:nvPr/>
          </p:nvSpPr>
          <p:spPr>
            <a:xfrm>
              <a:off x="381000" y="3505200"/>
              <a:ext cx="1676401" cy="1600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a:solidFill>
                    <a:schemeClr val="tx1"/>
                  </a:solidFill>
                </a:rPr>
                <a:t>DST</a:t>
              </a:r>
            </a:p>
            <a:p>
              <a:pPr algn="ctr"/>
              <a:endParaRPr lang="ar-BH" sz="1600" b="1" dirty="0">
                <a:solidFill>
                  <a:srgbClr val="7030A0"/>
                </a:solidFill>
              </a:endParaRPr>
            </a:p>
          </p:txBody>
        </p:sp>
        <p:sp>
          <p:nvSpPr>
            <p:cNvPr id="34" name="Notched Right Arrow 9">
              <a:extLst>
                <a:ext uri="{FF2B5EF4-FFF2-40B4-BE49-F238E27FC236}">
                  <a16:creationId xmlns:a16="http://schemas.microsoft.com/office/drawing/2014/main" id="{08C15C27-614C-42DC-BB54-5F6022725693}"/>
                </a:ext>
              </a:extLst>
            </p:cNvPr>
            <p:cNvSpPr/>
            <p:nvPr/>
          </p:nvSpPr>
          <p:spPr>
            <a:xfrm>
              <a:off x="2133600" y="3962400"/>
              <a:ext cx="1295400" cy="9144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1050"/>
            </a:p>
          </p:txBody>
        </p:sp>
        <p:sp>
          <p:nvSpPr>
            <p:cNvPr id="35" name="Oval 34">
              <a:extLst>
                <a:ext uri="{FF2B5EF4-FFF2-40B4-BE49-F238E27FC236}">
                  <a16:creationId xmlns:a16="http://schemas.microsoft.com/office/drawing/2014/main" id="{6B434E6F-DD58-4918-BCBD-5218CD2A7A5E}"/>
                </a:ext>
              </a:extLst>
            </p:cNvPr>
            <p:cNvSpPr/>
            <p:nvPr/>
          </p:nvSpPr>
          <p:spPr>
            <a:xfrm>
              <a:off x="3657600" y="3657600"/>
              <a:ext cx="1905000" cy="16002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b="1" dirty="0">
                  <a:solidFill>
                    <a:schemeClr val="tx1"/>
                  </a:solidFill>
                </a:rPr>
                <a:t>Daylight saving time</a:t>
              </a:r>
              <a:endParaRPr lang="ar-BH" sz="1100" b="1" dirty="0">
                <a:solidFill>
                  <a:schemeClr val="tx1"/>
                </a:solidFill>
              </a:endParaRPr>
            </a:p>
          </p:txBody>
        </p:sp>
        <p:sp>
          <p:nvSpPr>
            <p:cNvPr id="36" name="Notched Right Arrow 11">
              <a:extLst>
                <a:ext uri="{FF2B5EF4-FFF2-40B4-BE49-F238E27FC236}">
                  <a16:creationId xmlns:a16="http://schemas.microsoft.com/office/drawing/2014/main" id="{4B71B7AA-3340-4AD2-854B-C8930FBFBE33}"/>
                </a:ext>
              </a:extLst>
            </p:cNvPr>
            <p:cNvSpPr/>
            <p:nvPr/>
          </p:nvSpPr>
          <p:spPr>
            <a:xfrm>
              <a:off x="5715000" y="3962400"/>
              <a:ext cx="1295400" cy="9144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1050"/>
            </a:p>
          </p:txBody>
        </p:sp>
        <p:sp>
          <p:nvSpPr>
            <p:cNvPr id="37" name="Flowchart: Decision 36">
              <a:extLst>
                <a:ext uri="{FF2B5EF4-FFF2-40B4-BE49-F238E27FC236}">
                  <a16:creationId xmlns:a16="http://schemas.microsoft.com/office/drawing/2014/main" id="{019D9042-9738-4CDE-A8F1-FF7C8FAAA18B}"/>
                </a:ext>
              </a:extLst>
            </p:cNvPr>
            <p:cNvSpPr/>
            <p:nvPr/>
          </p:nvSpPr>
          <p:spPr>
            <a:xfrm>
              <a:off x="7086600" y="3352800"/>
              <a:ext cx="1905000" cy="2057400"/>
            </a:xfrm>
            <a:prstGeom prst="flowChartDecisi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1200" b="1" dirty="0">
                  <a:solidFill>
                    <a:schemeClr val="bg2">
                      <a:lumMod val="25000"/>
                    </a:schemeClr>
                  </a:solidFill>
                </a:rPr>
                <a:t>التوقيت الصيفي</a:t>
              </a:r>
            </a:p>
          </p:txBody>
        </p:sp>
      </p:grpSp>
      <p:sp>
        <p:nvSpPr>
          <p:cNvPr id="38" name="Rectangle 37">
            <a:extLst>
              <a:ext uri="{FF2B5EF4-FFF2-40B4-BE49-F238E27FC236}">
                <a16:creationId xmlns:a16="http://schemas.microsoft.com/office/drawing/2014/main" id="{64FD49CB-148A-460F-993D-E77B787D9207}"/>
              </a:ext>
            </a:extLst>
          </p:cNvPr>
          <p:cNvSpPr/>
          <p:nvPr/>
        </p:nvSpPr>
        <p:spPr>
          <a:xfrm>
            <a:off x="6185142" y="3455767"/>
            <a:ext cx="5628305" cy="2830210"/>
          </a:xfrm>
          <a:prstGeom prst="rect">
            <a:avLst/>
          </a:prstGeom>
          <a:solidFill>
            <a:srgbClr val="FCF3E0"/>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a:r>
              <a:rPr lang="ar-SA" sz="2400" dirty="0">
                <a:solidFill>
                  <a:srgbClr val="3F5378"/>
                </a:solidFill>
                <a:cs typeface="PT Bold Heading" panose="02010400000000000000" pitchFamily="2" charset="-78"/>
              </a:rPr>
              <a:t>مثال:</a:t>
            </a:r>
          </a:p>
          <a:p>
            <a:pPr algn="r"/>
            <a:endParaRPr lang="ar-SA" sz="2400" dirty="0">
              <a:solidFill>
                <a:srgbClr val="3F5378"/>
              </a:solidFill>
              <a:cs typeface="PT Bold Heading" panose="02010400000000000000" pitchFamily="2" charset="-78"/>
            </a:endParaRPr>
          </a:p>
          <a:p>
            <a:pPr algn="r"/>
            <a:endParaRPr lang="ar-SA" sz="2400" dirty="0">
              <a:solidFill>
                <a:srgbClr val="3F5378"/>
              </a:solidFill>
              <a:cs typeface="PT Bold Heading" panose="02010400000000000000" pitchFamily="2" charset="-78"/>
            </a:endParaRPr>
          </a:p>
          <a:p>
            <a:pPr algn="r"/>
            <a:endParaRPr lang="en-US" sz="2400" dirty="0">
              <a:solidFill>
                <a:srgbClr val="3F5378"/>
              </a:solidFill>
              <a:cs typeface="PT Bold Heading" panose="02010400000000000000" pitchFamily="2" charset="-78"/>
            </a:endParaRPr>
          </a:p>
          <a:p>
            <a:pPr algn="r"/>
            <a:endParaRPr lang="en-US" sz="2400" dirty="0">
              <a:solidFill>
                <a:srgbClr val="3F5378"/>
              </a:solidFill>
              <a:cs typeface="PT Bold Heading" panose="02010400000000000000" pitchFamily="2" charset="-78"/>
            </a:endParaRPr>
          </a:p>
          <a:p>
            <a:pPr algn="r"/>
            <a:endParaRPr lang="ar-SA" sz="2400" dirty="0">
              <a:solidFill>
                <a:srgbClr val="3F5378"/>
              </a:solidFill>
              <a:cs typeface="PT Bold Heading" panose="02010400000000000000" pitchFamily="2" charset="-78"/>
            </a:endParaRPr>
          </a:p>
          <a:p>
            <a:pPr algn="r" rtl="1"/>
            <a:r>
              <a:rPr lang="ar-BH" sz="1400" b="1" dirty="0">
                <a:solidFill>
                  <a:srgbClr val="C00000"/>
                </a:solidFill>
              </a:rPr>
              <a:t>1- اوجد فارق الوقت بين </a:t>
            </a:r>
            <a:r>
              <a:rPr lang="en-US" sz="1400" b="1" dirty="0">
                <a:solidFill>
                  <a:srgbClr val="C00000"/>
                </a:solidFill>
              </a:rPr>
              <a:t>GMT </a:t>
            </a:r>
            <a:r>
              <a:rPr lang="ar-BH" sz="1400" b="1" dirty="0">
                <a:solidFill>
                  <a:srgbClr val="C00000"/>
                </a:solidFill>
              </a:rPr>
              <a:t> و </a:t>
            </a:r>
            <a:r>
              <a:rPr lang="en-US" sz="1400" b="1" dirty="0">
                <a:solidFill>
                  <a:srgbClr val="C00000"/>
                </a:solidFill>
              </a:rPr>
              <a:t>Jordan </a:t>
            </a:r>
            <a:r>
              <a:rPr lang="ar-BH" sz="1400" b="1" dirty="0">
                <a:solidFill>
                  <a:srgbClr val="C00000"/>
                </a:solidFill>
              </a:rPr>
              <a:t> في الفترة من </a:t>
            </a:r>
            <a:r>
              <a:rPr lang="en-US" sz="1400" b="1" dirty="0">
                <a:solidFill>
                  <a:srgbClr val="C00000"/>
                </a:solidFill>
              </a:rPr>
              <a:t>30 Mar 04 – 27 Oct 01</a:t>
            </a:r>
            <a:endParaRPr lang="ar-BH" sz="1400" b="1" dirty="0">
              <a:solidFill>
                <a:srgbClr val="C00000"/>
              </a:solidFill>
            </a:endParaRPr>
          </a:p>
          <a:p>
            <a:pPr algn="r"/>
            <a:r>
              <a:rPr lang="ar-SA" sz="2000" b="1" dirty="0">
                <a:solidFill>
                  <a:srgbClr val="3F5378"/>
                </a:solidFill>
                <a:cs typeface="PT Bold Heading" panose="02010400000000000000" pitchFamily="2" charset="-78"/>
              </a:rPr>
              <a:t>              3+</a:t>
            </a:r>
          </a:p>
        </p:txBody>
      </p:sp>
      <p:sp>
        <p:nvSpPr>
          <p:cNvPr id="40" name="Rectangle 39">
            <a:extLst>
              <a:ext uri="{FF2B5EF4-FFF2-40B4-BE49-F238E27FC236}">
                <a16:creationId xmlns:a16="http://schemas.microsoft.com/office/drawing/2014/main" id="{8D663442-78C5-4849-A00F-07281DD2FB21}"/>
              </a:ext>
            </a:extLst>
          </p:cNvPr>
          <p:cNvSpPr/>
          <p:nvPr/>
        </p:nvSpPr>
        <p:spPr>
          <a:xfrm>
            <a:off x="310552" y="3830023"/>
            <a:ext cx="5628305" cy="2454356"/>
          </a:xfrm>
          <a:prstGeom prst="rect">
            <a:avLst/>
          </a:prstGeom>
          <a:solidFill>
            <a:srgbClr val="FCF3E0"/>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BH" b="1" dirty="0">
                <a:solidFill>
                  <a:srgbClr val="C00000"/>
                </a:solidFill>
              </a:rPr>
              <a:t>2- ما</a:t>
            </a:r>
            <a:r>
              <a:rPr lang="ar-SA" b="1" dirty="0">
                <a:solidFill>
                  <a:srgbClr val="C00000"/>
                </a:solidFill>
              </a:rPr>
              <a:t> </a:t>
            </a:r>
            <a:r>
              <a:rPr lang="ar-BH" b="1" dirty="0">
                <a:solidFill>
                  <a:srgbClr val="C00000"/>
                </a:solidFill>
              </a:rPr>
              <a:t>المقصود بأن </a:t>
            </a:r>
            <a:r>
              <a:rPr lang="en-US" b="1" dirty="0">
                <a:solidFill>
                  <a:srgbClr val="C00000"/>
                </a:solidFill>
              </a:rPr>
              <a:t>Standard Clock Time </a:t>
            </a:r>
            <a:r>
              <a:rPr lang="ar-BH" b="1" dirty="0">
                <a:solidFill>
                  <a:srgbClr val="C00000"/>
                </a:solidFill>
              </a:rPr>
              <a:t> ل </a:t>
            </a:r>
            <a:r>
              <a:rPr lang="en-US" b="1" dirty="0">
                <a:solidFill>
                  <a:srgbClr val="C00000"/>
                </a:solidFill>
              </a:rPr>
              <a:t>Jordan </a:t>
            </a:r>
            <a:r>
              <a:rPr lang="ar-BH" b="1" dirty="0">
                <a:solidFill>
                  <a:srgbClr val="C00000"/>
                </a:solidFill>
              </a:rPr>
              <a:t> + 2</a:t>
            </a:r>
          </a:p>
          <a:p>
            <a:pPr algn="r" rtl="1"/>
            <a:r>
              <a:rPr lang="ar-SA" b="1" dirty="0">
                <a:solidFill>
                  <a:srgbClr val="3F5378"/>
                </a:solidFill>
                <a:latin typeface="Simplified Arabic" panose="02020603050405020304" pitchFamily="18" charset="-78"/>
                <a:cs typeface="Simplified Arabic" panose="02020603050405020304" pitchFamily="18" charset="-78"/>
              </a:rPr>
              <a:t>أن التوقيت الشتوي للأردن يزيد ساعتين عن توقيت </a:t>
            </a:r>
            <a:r>
              <a:rPr lang="ar-SA" b="1" dirty="0" err="1">
                <a:solidFill>
                  <a:srgbClr val="3F5378"/>
                </a:solidFill>
                <a:latin typeface="Simplified Arabic" panose="02020603050405020304" pitchFamily="18" charset="-78"/>
                <a:cs typeface="Simplified Arabic" panose="02020603050405020304" pitchFamily="18" charset="-78"/>
              </a:rPr>
              <a:t>جرنتش</a:t>
            </a:r>
            <a:r>
              <a:rPr lang="ar-SA" b="1" dirty="0">
                <a:solidFill>
                  <a:srgbClr val="3F5378"/>
                </a:solidFill>
                <a:latin typeface="Simplified Arabic" panose="02020603050405020304" pitchFamily="18" charset="-78"/>
                <a:cs typeface="Simplified Arabic" panose="02020603050405020304" pitchFamily="18" charset="-78"/>
              </a:rPr>
              <a:t>.</a:t>
            </a:r>
          </a:p>
          <a:p>
            <a:pPr algn="r" rtl="1"/>
            <a:endParaRPr lang="en-US" dirty="0">
              <a:solidFill>
                <a:srgbClr val="C00000"/>
              </a:solidFill>
              <a:cs typeface="PT Bold Heading" panose="02010400000000000000" pitchFamily="2" charset="-78"/>
            </a:endParaRPr>
          </a:p>
          <a:p>
            <a:pPr algn="r" rtl="1"/>
            <a:r>
              <a:rPr lang="ar-EG" b="1" dirty="0">
                <a:solidFill>
                  <a:srgbClr val="C00000"/>
                </a:solidFill>
              </a:rPr>
              <a:t> </a:t>
            </a:r>
            <a:r>
              <a:rPr lang="ar-SA" b="1" dirty="0">
                <a:solidFill>
                  <a:srgbClr val="C00000"/>
                </a:solidFill>
              </a:rPr>
              <a:t>3</a:t>
            </a:r>
            <a:r>
              <a:rPr lang="ar-EG" b="1" dirty="0">
                <a:solidFill>
                  <a:srgbClr val="C00000"/>
                </a:solidFill>
              </a:rPr>
              <a:t>- حدد الفترة الفعالة للتوقيت الصيفي للأردن</a:t>
            </a:r>
            <a:r>
              <a:rPr lang="en-US" b="1" dirty="0">
                <a:solidFill>
                  <a:srgbClr val="C00000"/>
                </a:solidFill>
              </a:rPr>
              <a:t>.</a:t>
            </a:r>
          </a:p>
          <a:p>
            <a:pPr marL="449263" algn="r" rtl="1"/>
            <a:r>
              <a:rPr lang="en-US" b="1" dirty="0">
                <a:solidFill>
                  <a:srgbClr val="3F5378"/>
                </a:solidFill>
              </a:rPr>
              <a:t>30 Mar 04 – 27 Sep 04</a:t>
            </a:r>
            <a:endParaRPr lang="ar-BH" b="1" dirty="0">
              <a:solidFill>
                <a:srgbClr val="3F5378"/>
              </a:solidFill>
            </a:endParaRPr>
          </a:p>
          <a:p>
            <a:pPr algn="r" rtl="1"/>
            <a:endParaRPr lang="en-US" b="1" dirty="0">
              <a:solidFill>
                <a:srgbClr val="C00000"/>
              </a:solidFill>
              <a:cs typeface="PT Bold Heading" panose="02010400000000000000" pitchFamily="2" charset="-78"/>
            </a:endParaRPr>
          </a:p>
          <a:p>
            <a:pPr algn="r" rtl="1"/>
            <a:r>
              <a:rPr lang="ar-BH" dirty="0">
                <a:solidFill>
                  <a:srgbClr val="C00000"/>
                </a:solidFill>
              </a:rPr>
              <a:t>4</a:t>
            </a:r>
            <a:r>
              <a:rPr lang="ar-EG" dirty="0">
                <a:solidFill>
                  <a:srgbClr val="C00000"/>
                </a:solidFill>
              </a:rPr>
              <a:t>-</a:t>
            </a:r>
            <a:r>
              <a:rPr lang="ar-EG" b="1" dirty="0">
                <a:solidFill>
                  <a:srgbClr val="C00000"/>
                </a:solidFill>
              </a:rPr>
              <a:t> استخرج من الجدول التوقيت الشتوي للأردن</a:t>
            </a:r>
            <a:r>
              <a:rPr lang="ar-SA" b="1" dirty="0">
                <a:solidFill>
                  <a:srgbClr val="C00000"/>
                </a:solidFill>
              </a:rPr>
              <a:t>.</a:t>
            </a:r>
            <a:endParaRPr lang="ar-EG" b="1" dirty="0">
              <a:solidFill>
                <a:srgbClr val="C00000"/>
              </a:solidFill>
            </a:endParaRPr>
          </a:p>
          <a:p>
            <a:pPr marL="896938" algn="r" rtl="1"/>
            <a:r>
              <a:rPr lang="en-US" b="1" dirty="0">
                <a:solidFill>
                  <a:srgbClr val="3F5378"/>
                </a:solidFill>
                <a:cs typeface="PT Bold Heading" panose="02010400000000000000" pitchFamily="2" charset="-78"/>
              </a:rPr>
              <a:t>+2</a:t>
            </a:r>
            <a:endParaRPr lang="ar-SA" b="1" dirty="0">
              <a:solidFill>
                <a:srgbClr val="3F5378"/>
              </a:solidFill>
              <a:cs typeface="PT Bold Heading" panose="02010400000000000000" pitchFamily="2" charset="-78"/>
            </a:endParaRPr>
          </a:p>
        </p:txBody>
      </p:sp>
      <p:graphicFrame>
        <p:nvGraphicFramePr>
          <p:cNvPr id="41" name="Content Placeholder 3">
            <a:extLst>
              <a:ext uri="{FF2B5EF4-FFF2-40B4-BE49-F238E27FC236}">
                <a16:creationId xmlns:a16="http://schemas.microsoft.com/office/drawing/2014/main" id="{863E4862-0A8D-4B3A-A0C7-990F5F10310E}"/>
              </a:ext>
            </a:extLst>
          </p:cNvPr>
          <p:cNvGraphicFramePr>
            <a:graphicFrameLocks noGrp="1"/>
          </p:cNvGraphicFramePr>
          <p:nvPr>
            <p:ph idx="1"/>
            <p:extLst>
              <p:ext uri="{D42A27DB-BD31-4B8C-83A1-F6EECF244321}">
                <p14:modId xmlns:p14="http://schemas.microsoft.com/office/powerpoint/2010/main" val="3262895547"/>
              </p:ext>
            </p:extLst>
          </p:nvPr>
        </p:nvGraphicFramePr>
        <p:xfrm>
          <a:off x="6273952" y="4787120"/>
          <a:ext cx="5450683" cy="856677"/>
        </p:xfrm>
        <a:graphic>
          <a:graphicData uri="http://schemas.openxmlformats.org/drawingml/2006/table">
            <a:tbl>
              <a:tblPr rtl="1" firstRow="1" bandRow="1">
                <a:tableStyleId>{5C22544A-7EE6-4342-B048-85BDC9FD1C3A}</a:tableStyleId>
              </a:tblPr>
              <a:tblGrid>
                <a:gridCol w="1723135">
                  <a:extLst>
                    <a:ext uri="{9D8B030D-6E8A-4147-A177-3AD203B41FA5}">
                      <a16:colId xmlns:a16="http://schemas.microsoft.com/office/drawing/2014/main" val="20000"/>
                    </a:ext>
                  </a:extLst>
                </a:gridCol>
                <a:gridCol w="1339575">
                  <a:extLst>
                    <a:ext uri="{9D8B030D-6E8A-4147-A177-3AD203B41FA5}">
                      <a16:colId xmlns:a16="http://schemas.microsoft.com/office/drawing/2014/main" val="20001"/>
                    </a:ext>
                  </a:extLst>
                </a:gridCol>
                <a:gridCol w="1135038">
                  <a:extLst>
                    <a:ext uri="{9D8B030D-6E8A-4147-A177-3AD203B41FA5}">
                      <a16:colId xmlns:a16="http://schemas.microsoft.com/office/drawing/2014/main" val="20002"/>
                    </a:ext>
                  </a:extLst>
                </a:gridCol>
                <a:gridCol w="1252935">
                  <a:extLst>
                    <a:ext uri="{9D8B030D-6E8A-4147-A177-3AD203B41FA5}">
                      <a16:colId xmlns:a16="http://schemas.microsoft.com/office/drawing/2014/main" val="20003"/>
                    </a:ext>
                  </a:extLst>
                </a:gridCol>
              </a:tblGrid>
              <a:tr h="338517">
                <a:tc>
                  <a:txBody>
                    <a:bodyPr/>
                    <a:lstStyle/>
                    <a:p>
                      <a:pPr algn="ctr" rtl="1"/>
                      <a:r>
                        <a:rPr lang="en-US" sz="1400" dirty="0"/>
                        <a:t>DST Effective Period</a:t>
                      </a:r>
                      <a:endParaRPr lang="ar-BH"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400" dirty="0"/>
                        <a:t>Daylight Saving Time</a:t>
                      </a:r>
                      <a:endParaRPr lang="ar-BH"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400" dirty="0"/>
                        <a:t>Standard Clock Time</a:t>
                      </a:r>
                      <a:endParaRPr lang="ar-BH"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400" dirty="0"/>
                        <a:t>Country / Area</a:t>
                      </a:r>
                      <a:endParaRPr lang="ar-BH"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8517">
                <a:tc>
                  <a:txBody>
                    <a:bodyPr/>
                    <a:lstStyle/>
                    <a:p>
                      <a:pPr algn="ctr" rtl="1"/>
                      <a:r>
                        <a:rPr lang="en-US" sz="1100" dirty="0"/>
                        <a:t>30</a:t>
                      </a:r>
                      <a:r>
                        <a:rPr lang="en-US" sz="1100" baseline="0" dirty="0"/>
                        <a:t> Mar 04 – 27 Sep 04</a:t>
                      </a:r>
                      <a:endParaRPr lang="ar-BH"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100" dirty="0"/>
                        <a:t>+3</a:t>
                      </a:r>
                      <a:endParaRPr lang="ar-BH"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100" dirty="0"/>
                        <a:t>+2</a:t>
                      </a:r>
                      <a:endParaRPr lang="ar-BH"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1100" dirty="0"/>
                        <a:t>Jordan </a:t>
                      </a:r>
                      <a:endParaRPr lang="ar-BH"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42" name="Straight Arrow Connector 41">
            <a:extLst>
              <a:ext uri="{FF2B5EF4-FFF2-40B4-BE49-F238E27FC236}">
                <a16:creationId xmlns:a16="http://schemas.microsoft.com/office/drawing/2014/main" id="{1524EC3D-EF76-41D3-A1AF-0F96669181D4}"/>
              </a:ext>
            </a:extLst>
          </p:cNvPr>
          <p:cNvCxnSpPr/>
          <p:nvPr/>
        </p:nvCxnSpPr>
        <p:spPr>
          <a:xfrm>
            <a:off x="6827606" y="4139120"/>
            <a:ext cx="0" cy="6480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7F80A26-F44A-4430-BA6C-2B490DCA4900}"/>
              </a:ext>
            </a:extLst>
          </p:cNvPr>
          <p:cNvSpPr txBox="1"/>
          <p:nvPr/>
        </p:nvSpPr>
        <p:spPr>
          <a:xfrm>
            <a:off x="6273952" y="3837217"/>
            <a:ext cx="1207371" cy="369332"/>
          </a:xfrm>
          <a:prstGeom prst="rect">
            <a:avLst/>
          </a:prstGeom>
          <a:noFill/>
        </p:spPr>
        <p:txBody>
          <a:bodyPr wrap="square" rtlCol="1">
            <a:spAutoFit/>
          </a:bodyPr>
          <a:lstStyle/>
          <a:p>
            <a:r>
              <a:rPr lang="ar-SA" b="1" dirty="0"/>
              <a:t>البلد/ المنطقة</a:t>
            </a:r>
          </a:p>
        </p:txBody>
      </p:sp>
      <p:cxnSp>
        <p:nvCxnSpPr>
          <p:cNvPr id="44" name="Straight Arrow Connector 43">
            <a:extLst>
              <a:ext uri="{FF2B5EF4-FFF2-40B4-BE49-F238E27FC236}">
                <a16:creationId xmlns:a16="http://schemas.microsoft.com/office/drawing/2014/main" id="{4D675E42-AADD-4FF7-A146-A085EA611A78}"/>
              </a:ext>
            </a:extLst>
          </p:cNvPr>
          <p:cNvCxnSpPr/>
          <p:nvPr/>
        </p:nvCxnSpPr>
        <p:spPr>
          <a:xfrm>
            <a:off x="8123787" y="4148881"/>
            <a:ext cx="0" cy="6480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EE171D5B-8D81-4F1E-ADF2-55B29F4E640C}"/>
              </a:ext>
            </a:extLst>
          </p:cNvPr>
          <p:cNvSpPr txBox="1"/>
          <p:nvPr/>
        </p:nvSpPr>
        <p:spPr>
          <a:xfrm>
            <a:off x="7432113" y="3846978"/>
            <a:ext cx="1384084" cy="369332"/>
          </a:xfrm>
          <a:prstGeom prst="rect">
            <a:avLst/>
          </a:prstGeom>
          <a:noFill/>
        </p:spPr>
        <p:txBody>
          <a:bodyPr wrap="square" rtlCol="1">
            <a:spAutoFit/>
          </a:bodyPr>
          <a:lstStyle/>
          <a:p>
            <a:r>
              <a:rPr lang="ar-SA" b="1" dirty="0"/>
              <a:t>التوقيت الشتوي</a:t>
            </a:r>
          </a:p>
        </p:txBody>
      </p:sp>
      <p:cxnSp>
        <p:nvCxnSpPr>
          <p:cNvPr id="46" name="Straight Arrow Connector 45">
            <a:extLst>
              <a:ext uri="{FF2B5EF4-FFF2-40B4-BE49-F238E27FC236}">
                <a16:creationId xmlns:a16="http://schemas.microsoft.com/office/drawing/2014/main" id="{207EBA21-5ED8-496E-A330-CA63B4B46ECE}"/>
              </a:ext>
            </a:extLst>
          </p:cNvPr>
          <p:cNvCxnSpPr/>
          <p:nvPr/>
        </p:nvCxnSpPr>
        <p:spPr>
          <a:xfrm>
            <a:off x="9419967" y="4148881"/>
            <a:ext cx="0" cy="6480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A69DA37-2B12-40FE-B2CD-7985058A2DE4}"/>
              </a:ext>
            </a:extLst>
          </p:cNvPr>
          <p:cNvSpPr txBox="1"/>
          <p:nvPr/>
        </p:nvSpPr>
        <p:spPr>
          <a:xfrm>
            <a:off x="8728293" y="3846978"/>
            <a:ext cx="1384084" cy="369332"/>
          </a:xfrm>
          <a:prstGeom prst="rect">
            <a:avLst/>
          </a:prstGeom>
          <a:noFill/>
        </p:spPr>
        <p:txBody>
          <a:bodyPr wrap="square" rtlCol="1">
            <a:spAutoFit/>
          </a:bodyPr>
          <a:lstStyle/>
          <a:p>
            <a:r>
              <a:rPr lang="ar-SA" b="1" dirty="0"/>
              <a:t>التوقيت الصيفي</a:t>
            </a:r>
          </a:p>
        </p:txBody>
      </p:sp>
      <p:cxnSp>
        <p:nvCxnSpPr>
          <p:cNvPr id="48" name="Straight Arrow Connector 47">
            <a:extLst>
              <a:ext uri="{FF2B5EF4-FFF2-40B4-BE49-F238E27FC236}">
                <a16:creationId xmlns:a16="http://schemas.microsoft.com/office/drawing/2014/main" id="{0EDB18DD-0E71-46C9-B0E8-8DA71DDC10DF}"/>
              </a:ext>
            </a:extLst>
          </p:cNvPr>
          <p:cNvCxnSpPr/>
          <p:nvPr/>
        </p:nvCxnSpPr>
        <p:spPr>
          <a:xfrm>
            <a:off x="10924169" y="4347289"/>
            <a:ext cx="0" cy="4680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D4E4579-BB10-4804-8B8D-828F3F95FFF9}"/>
              </a:ext>
            </a:extLst>
          </p:cNvPr>
          <p:cNvSpPr txBox="1"/>
          <p:nvPr/>
        </p:nvSpPr>
        <p:spPr>
          <a:xfrm>
            <a:off x="10232495" y="3846978"/>
            <a:ext cx="1384084" cy="646331"/>
          </a:xfrm>
          <a:prstGeom prst="rect">
            <a:avLst/>
          </a:prstGeom>
          <a:noFill/>
        </p:spPr>
        <p:txBody>
          <a:bodyPr wrap="square" rtlCol="1">
            <a:spAutoFit/>
          </a:bodyPr>
          <a:lstStyle/>
          <a:p>
            <a:pPr algn="ctr"/>
            <a:r>
              <a:rPr lang="ar-SA" b="1" dirty="0"/>
              <a:t>الفترة الفعالة للتوقيت الصيفي</a:t>
            </a:r>
          </a:p>
        </p:txBody>
      </p:sp>
      <p:sp>
        <p:nvSpPr>
          <p:cNvPr id="50" name="TextBox 49">
            <a:extLst>
              <a:ext uri="{FF2B5EF4-FFF2-40B4-BE49-F238E27FC236}">
                <a16:creationId xmlns:a16="http://schemas.microsoft.com/office/drawing/2014/main" id="{824F3FEC-8894-4854-9B8D-86BF5D291DFC}"/>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17889137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xEl>
                                              <p:pRg st="7" end="7"/>
                                            </p:txEl>
                                          </p:spTgt>
                                        </p:tgtEl>
                                        <p:attrNameLst>
                                          <p:attrName>style.visibility</p:attrName>
                                        </p:attrNameLst>
                                      </p:cBhvr>
                                      <p:to>
                                        <p:strVal val="visible"/>
                                      </p:to>
                                    </p:set>
                                    <p:anim calcmode="lin" valueType="num">
                                      <p:cBhvr additive="base">
                                        <p:cTn id="7"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xEl>
                                              <p:pRg st="1" end="1"/>
                                            </p:txEl>
                                          </p:spTgt>
                                        </p:tgtEl>
                                        <p:attrNameLst>
                                          <p:attrName>style.visibility</p:attrName>
                                        </p:attrNameLst>
                                      </p:cBhvr>
                                      <p:to>
                                        <p:strVal val="visible"/>
                                      </p:to>
                                    </p:set>
                                    <p:anim calcmode="lin" valueType="num">
                                      <p:cBhvr additive="base">
                                        <p:cTn id="13" dur="5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
                                            <p:txEl>
                                              <p:pRg st="4" end="4"/>
                                            </p:txEl>
                                          </p:spTgt>
                                        </p:tgtEl>
                                        <p:attrNameLst>
                                          <p:attrName>style.visibility</p:attrName>
                                        </p:attrNameLst>
                                      </p:cBhvr>
                                      <p:to>
                                        <p:strVal val="visible"/>
                                      </p:to>
                                    </p:set>
                                    <p:anim calcmode="lin" valueType="num">
                                      <p:cBhvr additive="base">
                                        <p:cTn id="19" dur="500" fill="hold"/>
                                        <p:tgtEl>
                                          <p:spTgt spid="4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
                                            <p:txEl>
                                              <p:pRg st="7" end="7"/>
                                            </p:txEl>
                                          </p:spTgt>
                                        </p:tgtEl>
                                        <p:attrNameLst>
                                          <p:attrName>style.visibility</p:attrName>
                                        </p:attrNameLst>
                                      </p:cBhvr>
                                      <p:to>
                                        <p:strVal val="visible"/>
                                      </p:to>
                                    </p:set>
                                    <p:anim calcmode="lin" valueType="num">
                                      <p:cBhvr additive="base">
                                        <p:cTn id="25" dur="500" fill="hold"/>
                                        <p:tgtEl>
                                          <p:spTgt spid="40">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011278" y="469367"/>
            <a:ext cx="7279725" cy="523220"/>
          </a:xfrm>
          <a:prstGeom prst="rect">
            <a:avLst/>
          </a:prstGeom>
        </p:spPr>
        <p:txBody>
          <a:bodyPr wrap="square">
            <a:spAutoFit/>
          </a:bodyPr>
          <a:lstStyle/>
          <a:p>
            <a:pPr algn="ctr"/>
            <a:r>
              <a:rPr lang="ar-SA" sz="2800" dirty="0">
                <a:ln w="9525">
                  <a:noFill/>
                  <a:prstDash val="solid"/>
                </a:ln>
                <a:solidFill>
                  <a:schemeClr val="bg1"/>
                </a:solidFill>
                <a:latin typeface="Arial Black" panose="020B0A04020102020204" pitchFamily="34" charset="0"/>
                <a:cs typeface="PT Bold Heading" panose="02010400000000000000" pitchFamily="2" charset="-78"/>
              </a:rPr>
              <a:t>معلومات دليل الرحلات لشركات الطيران </a:t>
            </a:r>
            <a:endParaRPr lang="en-US" sz="2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6" name="مستطيل مستدير الزوايا 5">
            <a:extLst>
              <a:ext uri="{FF2B5EF4-FFF2-40B4-BE49-F238E27FC236}">
                <a16:creationId xmlns:a16="http://schemas.microsoft.com/office/drawing/2014/main" id="{36A7A073-DF2D-4333-8646-84AED5652101}"/>
              </a:ext>
            </a:extLst>
          </p:cNvPr>
          <p:cNvSpPr/>
          <p:nvPr/>
        </p:nvSpPr>
        <p:spPr>
          <a:xfrm>
            <a:off x="5932097" y="1556868"/>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b="1" dirty="0">
                <a:solidFill>
                  <a:srgbClr val="3F5378"/>
                </a:solidFill>
              </a:rPr>
              <a:t>14. </a:t>
            </a:r>
            <a:r>
              <a:rPr lang="ar-SA" sz="2400" dirty="0">
                <a:solidFill>
                  <a:srgbClr val="3F5378"/>
                </a:solidFill>
                <a:cs typeface="PT Bold Heading" panose="02010400000000000000" pitchFamily="2" charset="-78"/>
              </a:rPr>
              <a:t>التخطيط للرحلات  - </a:t>
            </a:r>
            <a:r>
              <a:rPr lang="en-US" sz="2400" b="1" dirty="0">
                <a:solidFill>
                  <a:srgbClr val="3F5378"/>
                </a:solidFill>
                <a:cs typeface="PT Bold Heading" panose="02010400000000000000" pitchFamily="2" charset="-78"/>
              </a:rPr>
              <a:t>Planning your Flight </a:t>
            </a:r>
            <a:endParaRPr lang="ar-SA" sz="2400" b="1" dirty="0">
              <a:solidFill>
                <a:srgbClr val="3F5378"/>
              </a:solidFill>
              <a:cs typeface="PT Bold Heading" panose="02010400000000000000" pitchFamily="2" charset="-78"/>
            </a:endParaRPr>
          </a:p>
        </p:txBody>
      </p:sp>
      <p:sp>
        <p:nvSpPr>
          <p:cNvPr id="2" name="Rectangle 1">
            <a:extLst>
              <a:ext uri="{FF2B5EF4-FFF2-40B4-BE49-F238E27FC236}">
                <a16:creationId xmlns:a16="http://schemas.microsoft.com/office/drawing/2014/main" id="{3E52839A-8C34-4889-BBC7-0EBACA87A522}"/>
              </a:ext>
            </a:extLst>
          </p:cNvPr>
          <p:cNvSpPr/>
          <p:nvPr/>
        </p:nvSpPr>
        <p:spPr>
          <a:xfrm>
            <a:off x="5865962" y="2249740"/>
            <a:ext cx="6124322" cy="4401205"/>
          </a:xfrm>
          <a:prstGeom prst="rect">
            <a:avLst/>
          </a:prstGeom>
        </p:spPr>
        <p:txBody>
          <a:bodyPr wrap="square">
            <a:spAutoFit/>
          </a:bodyPr>
          <a:lstStyle/>
          <a:p>
            <a:pPr algn="just" rtl="1"/>
            <a:r>
              <a:rPr lang="ar-BH" sz="2800" dirty="0">
                <a:latin typeface="Sakkal Majalla" panose="02000000000000000000" pitchFamily="2" charset="-78"/>
                <a:cs typeface="Sakkal Majalla" panose="02000000000000000000" pitchFamily="2" charset="-78"/>
              </a:rPr>
              <a:t>يصدر الدليل شهرياً نظراً إلى تغيير جداول الرحلات، وهو سهل الاستعمال، اذ إنه مرتب ترتيباً أبجدياً من وإلى، فنجد أولاً مدينة المغادرة بحسب أول حرف تبدأ به ثم نبحث عن مدينة الوصول بحسب أول حرف تبدأ به أيضاً، لنحصل بعد ذلك على الرحلات من المدينتين المطلوبتين وإليهما وهي مرتبة كالاتي: </a:t>
            </a:r>
          </a:p>
          <a:p>
            <a:pPr marL="800100" lvl="1" indent="-342900" algn="just" rtl="1">
              <a:buFont typeface="Arial" panose="020B0604020202020204" pitchFamily="34" charset="0"/>
              <a:buChar char="•"/>
            </a:pPr>
            <a:r>
              <a:rPr lang="ar-BH" sz="2600" dirty="0">
                <a:latin typeface="Sakkal Majalla" panose="02000000000000000000" pitchFamily="2" charset="-78"/>
                <a:cs typeface="Sakkal Majalla" panose="02000000000000000000" pitchFamily="2" charset="-78"/>
              </a:rPr>
              <a:t>أيام الأسبوع التي توجد بها كل رحلة</a:t>
            </a:r>
            <a:r>
              <a:rPr lang="ar-SA" sz="2600" dirty="0">
                <a:latin typeface="Sakkal Majalla" panose="02000000000000000000" pitchFamily="2" charset="-78"/>
                <a:cs typeface="Sakkal Majalla" panose="02000000000000000000" pitchFamily="2" charset="-78"/>
              </a:rPr>
              <a:t>.</a:t>
            </a:r>
            <a:r>
              <a:rPr lang="ar-BH" sz="2600" dirty="0">
                <a:latin typeface="Sakkal Majalla" panose="02000000000000000000" pitchFamily="2" charset="-78"/>
                <a:cs typeface="Sakkal Majalla" panose="02000000000000000000" pitchFamily="2" charset="-78"/>
              </a:rPr>
              <a:t> </a:t>
            </a:r>
          </a:p>
          <a:p>
            <a:pPr marL="800100" lvl="1" indent="-342900" algn="just" rtl="1">
              <a:buFont typeface="Arial" panose="020B0604020202020204" pitchFamily="34" charset="0"/>
              <a:buChar char="•"/>
            </a:pPr>
            <a:r>
              <a:rPr lang="ar-BH" sz="2600" dirty="0">
                <a:latin typeface="Sakkal Majalla" panose="02000000000000000000" pitchFamily="2" charset="-78"/>
                <a:cs typeface="Sakkal Majalla" panose="02000000000000000000" pitchFamily="2" charset="-78"/>
              </a:rPr>
              <a:t>موعد الإقلاع يليه موعد الوصول</a:t>
            </a:r>
            <a:r>
              <a:rPr lang="ar-SA" sz="2600" dirty="0">
                <a:latin typeface="Sakkal Majalla" panose="02000000000000000000" pitchFamily="2" charset="-78"/>
                <a:cs typeface="Sakkal Majalla" panose="02000000000000000000" pitchFamily="2" charset="-78"/>
              </a:rPr>
              <a:t>.</a:t>
            </a:r>
            <a:r>
              <a:rPr lang="ar-BH" sz="2600" dirty="0">
                <a:latin typeface="Sakkal Majalla" panose="02000000000000000000" pitchFamily="2" charset="-78"/>
                <a:cs typeface="Sakkal Majalla" panose="02000000000000000000" pitchFamily="2" charset="-78"/>
              </a:rPr>
              <a:t> </a:t>
            </a:r>
          </a:p>
          <a:p>
            <a:pPr marL="800100" lvl="1" indent="-342900" algn="just" rtl="1">
              <a:buFont typeface="Arial" panose="020B0604020202020204" pitchFamily="34" charset="0"/>
              <a:buChar char="•"/>
            </a:pPr>
            <a:r>
              <a:rPr lang="ar-BH" sz="2600" dirty="0">
                <a:latin typeface="Sakkal Majalla" panose="02000000000000000000" pitchFamily="2" charset="-78"/>
                <a:cs typeface="Sakkal Majalla" panose="02000000000000000000" pitchFamily="2" charset="-78"/>
              </a:rPr>
              <a:t>رقم الرحلة يليه عدد الوقفات</a:t>
            </a:r>
            <a:r>
              <a:rPr lang="ar-SA" sz="2600" dirty="0">
                <a:latin typeface="Sakkal Majalla" panose="02000000000000000000" pitchFamily="2" charset="-78"/>
                <a:cs typeface="Sakkal Majalla" panose="02000000000000000000" pitchFamily="2" charset="-78"/>
              </a:rPr>
              <a:t>.</a:t>
            </a:r>
            <a:endParaRPr lang="ar-BH" sz="2600" dirty="0">
              <a:latin typeface="Sakkal Majalla" panose="02000000000000000000" pitchFamily="2" charset="-78"/>
              <a:cs typeface="Sakkal Majalla" panose="02000000000000000000" pitchFamily="2" charset="-78"/>
            </a:endParaRPr>
          </a:p>
          <a:p>
            <a:pPr marL="800100" lvl="1" indent="-342900" algn="just" rtl="1">
              <a:buFont typeface="Arial" panose="020B0604020202020204" pitchFamily="34" charset="0"/>
              <a:buChar char="•"/>
            </a:pPr>
            <a:r>
              <a:rPr lang="ar-BH" sz="2600" dirty="0">
                <a:latin typeface="Sakkal Majalla" panose="02000000000000000000" pitchFamily="2" charset="-78"/>
                <a:cs typeface="Sakkal Majalla" panose="02000000000000000000" pitchFamily="2" charset="-78"/>
              </a:rPr>
              <a:t>نوع الطائرة ويليه الدرجات الموجودة عليها</a:t>
            </a:r>
            <a:r>
              <a:rPr lang="ar-SA" sz="2600" dirty="0">
                <a:latin typeface="Sakkal Majalla" panose="02000000000000000000" pitchFamily="2" charset="-78"/>
                <a:cs typeface="Sakkal Majalla" panose="02000000000000000000" pitchFamily="2" charset="-78"/>
              </a:rPr>
              <a:t>.</a:t>
            </a:r>
            <a:r>
              <a:rPr lang="ar-BH" sz="2600" dirty="0">
                <a:latin typeface="Sakkal Majalla" panose="02000000000000000000" pitchFamily="2" charset="-78"/>
                <a:cs typeface="Sakkal Majalla" panose="02000000000000000000" pitchFamily="2" charset="-78"/>
              </a:rPr>
              <a:t> </a:t>
            </a:r>
          </a:p>
        </p:txBody>
      </p:sp>
      <p:pic>
        <p:nvPicPr>
          <p:cNvPr id="13" name="Picture 12">
            <a:extLst>
              <a:ext uri="{FF2B5EF4-FFF2-40B4-BE49-F238E27FC236}">
                <a16:creationId xmlns:a16="http://schemas.microsoft.com/office/drawing/2014/main" id="{9C0EC22B-459C-4F9A-91B2-A011A6DA42C9}"/>
              </a:ext>
            </a:extLst>
          </p:cNvPr>
          <p:cNvPicPr>
            <a:picLocks noChangeAspect="1"/>
          </p:cNvPicPr>
          <p:nvPr/>
        </p:nvPicPr>
        <p:blipFill rotWithShape="1">
          <a:blip r:embed="rId3">
            <a:extLst>
              <a:ext uri="{28A0092B-C50C-407E-A947-70E740481C1C}">
                <a14:useLocalDpi xmlns:a14="http://schemas.microsoft.com/office/drawing/2010/main" val="0"/>
              </a:ext>
            </a:extLst>
          </a:blip>
          <a:srcRect l="4217" t="13899" r="1908" b="49057"/>
          <a:stretch/>
        </p:blipFill>
        <p:spPr>
          <a:xfrm>
            <a:off x="239529" y="1871932"/>
            <a:ext cx="5565616" cy="4363227"/>
          </a:xfrm>
          <a:prstGeom prst="rect">
            <a:avLst/>
          </a:prstGeom>
        </p:spPr>
      </p:pic>
      <p:sp>
        <p:nvSpPr>
          <p:cNvPr id="25" name="TextBox 24">
            <a:extLst>
              <a:ext uri="{FF2B5EF4-FFF2-40B4-BE49-F238E27FC236}">
                <a16:creationId xmlns:a16="http://schemas.microsoft.com/office/drawing/2014/main" id="{FE45752F-06B5-459E-8E84-37ADD01E462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2262215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011278" y="469367"/>
            <a:ext cx="7279725" cy="523220"/>
          </a:xfrm>
          <a:prstGeom prst="rect">
            <a:avLst/>
          </a:prstGeom>
        </p:spPr>
        <p:txBody>
          <a:bodyPr wrap="square">
            <a:spAutoFit/>
          </a:bodyPr>
          <a:lstStyle/>
          <a:p>
            <a:pPr algn="ctr"/>
            <a:r>
              <a:rPr lang="ar-SA" sz="2800" dirty="0">
                <a:ln w="9525">
                  <a:noFill/>
                  <a:prstDash val="solid"/>
                </a:ln>
                <a:solidFill>
                  <a:schemeClr val="bg1"/>
                </a:solidFill>
                <a:latin typeface="Arial Black" panose="020B0A04020102020204" pitchFamily="34" charset="0"/>
                <a:cs typeface="PT Bold Heading" panose="02010400000000000000" pitchFamily="2" charset="-78"/>
              </a:rPr>
              <a:t>معلومات دليل الرحلات لشركات الطيران </a:t>
            </a:r>
            <a:endParaRPr lang="en-US" sz="2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5" name="مستطيل مستدير الزوايا 5">
            <a:extLst>
              <a:ext uri="{FF2B5EF4-FFF2-40B4-BE49-F238E27FC236}">
                <a16:creationId xmlns:a16="http://schemas.microsoft.com/office/drawing/2014/main" id="{C12519FC-B869-4A68-9BDF-6EE7CC6DD33B}"/>
              </a:ext>
            </a:extLst>
          </p:cNvPr>
          <p:cNvSpPr/>
          <p:nvPr/>
        </p:nvSpPr>
        <p:spPr>
          <a:xfrm>
            <a:off x="5917721" y="1577130"/>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dirty="0">
                <a:solidFill>
                  <a:srgbClr val="3F5378"/>
                </a:solidFill>
              </a:rPr>
              <a:t>15. </a:t>
            </a:r>
            <a:r>
              <a:rPr lang="ar-SA" sz="2400" dirty="0">
                <a:solidFill>
                  <a:srgbClr val="3F5378"/>
                </a:solidFill>
                <a:cs typeface="PT Bold Heading" panose="02010400000000000000" pitchFamily="2" charset="-78"/>
              </a:rPr>
              <a:t>جدول الرحلات - </a:t>
            </a:r>
            <a:r>
              <a:rPr lang="en-US" sz="2400" b="1" dirty="0">
                <a:solidFill>
                  <a:srgbClr val="3F5378"/>
                </a:solidFill>
                <a:cs typeface="PT Bold Heading" panose="02010400000000000000" pitchFamily="2" charset="-78"/>
              </a:rPr>
              <a:t>Flight Schedules</a:t>
            </a:r>
            <a:endParaRPr lang="ar-SA" sz="2400" b="1" dirty="0">
              <a:solidFill>
                <a:srgbClr val="3F5378"/>
              </a:solidFill>
              <a:cs typeface="PT Bold Heading" panose="02010400000000000000" pitchFamily="2" charset="-78"/>
            </a:endParaRPr>
          </a:p>
        </p:txBody>
      </p:sp>
      <p:pic>
        <p:nvPicPr>
          <p:cNvPr id="2" name="Picture 1">
            <a:extLst>
              <a:ext uri="{FF2B5EF4-FFF2-40B4-BE49-F238E27FC236}">
                <a16:creationId xmlns:a16="http://schemas.microsoft.com/office/drawing/2014/main" id="{3272DD9D-6FDC-41B9-87DD-C8A873AE52C2}"/>
              </a:ext>
            </a:extLst>
          </p:cNvPr>
          <p:cNvPicPr>
            <a:picLocks noChangeAspect="1"/>
          </p:cNvPicPr>
          <p:nvPr/>
        </p:nvPicPr>
        <p:blipFill rotWithShape="1">
          <a:blip r:embed="rId3"/>
          <a:srcRect l="39269" t="45786" r="32783" b="22997"/>
          <a:stretch/>
        </p:blipFill>
        <p:spPr>
          <a:xfrm>
            <a:off x="3321169" y="3272556"/>
            <a:ext cx="4703721" cy="2955300"/>
          </a:xfrm>
          <a:prstGeom prst="rect">
            <a:avLst/>
          </a:prstGeom>
        </p:spPr>
      </p:pic>
      <p:sp>
        <p:nvSpPr>
          <p:cNvPr id="27" name="Rectangle 26">
            <a:extLst>
              <a:ext uri="{FF2B5EF4-FFF2-40B4-BE49-F238E27FC236}">
                <a16:creationId xmlns:a16="http://schemas.microsoft.com/office/drawing/2014/main" id="{4D99E27F-61C6-4AE7-AADD-ABFD2E12CFD9}"/>
              </a:ext>
            </a:extLst>
          </p:cNvPr>
          <p:cNvSpPr/>
          <p:nvPr/>
        </p:nvSpPr>
        <p:spPr>
          <a:xfrm>
            <a:off x="5813774" y="2668428"/>
            <a:ext cx="6124322" cy="523220"/>
          </a:xfrm>
          <a:prstGeom prst="rect">
            <a:avLst/>
          </a:prstGeom>
        </p:spPr>
        <p:txBody>
          <a:bodyPr wrap="square">
            <a:spAutoFit/>
          </a:bodyPr>
          <a:lstStyle/>
          <a:p>
            <a:pPr algn="just" rtl="1"/>
            <a:r>
              <a:rPr lang="ar-SA" sz="2800" b="1" dirty="0">
                <a:latin typeface="Sakkal Majalla" panose="02000000000000000000" pitchFamily="2" charset="-78"/>
                <a:cs typeface="Sakkal Majalla" panose="02000000000000000000" pitchFamily="2" charset="-78"/>
              </a:rPr>
              <a:t>جداول الرحلات لكل بلد مرتبة بحسب الحروف الأبجدية.</a:t>
            </a:r>
            <a:endParaRPr lang="ar-BH" sz="2800" b="1" dirty="0">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3D400D79-BAE5-4CE8-AABA-3567BFB6A11E}"/>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3051200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03097" y="262324"/>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a16="http://schemas.microsoft.com/office/drawing/2014/main" id="{D43DF005-8041-4649-930B-EA0F93BF19FC}"/>
              </a:ext>
            </a:extLst>
          </p:cNvPr>
          <p:cNvSpPr/>
          <p:nvPr/>
        </p:nvSpPr>
        <p:spPr>
          <a:xfrm>
            <a:off x="10686911" y="-105751"/>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2" name="TextBox 1">
            <a:extLst>
              <a:ext uri="{FF2B5EF4-FFF2-40B4-BE49-F238E27FC236}">
                <a16:creationId xmlns:a16="http://schemas.microsoft.com/office/drawing/2014/main" id="{2CCE1C5A-EBE4-4EAA-B3C2-7AACA1CC56E8}"/>
              </a:ext>
            </a:extLst>
          </p:cNvPr>
          <p:cNvSpPr txBox="1"/>
          <p:nvPr/>
        </p:nvSpPr>
        <p:spPr>
          <a:xfrm>
            <a:off x="500332" y="1756297"/>
            <a:ext cx="11082490" cy="707886"/>
          </a:xfrm>
          <a:prstGeom prst="rect">
            <a:avLst/>
          </a:prstGeom>
          <a:noFill/>
        </p:spPr>
        <p:txBody>
          <a:bodyPr wrap="square" rtlCol="1">
            <a:spAutoFit/>
          </a:bodyPr>
          <a:lstStyle/>
          <a:p>
            <a:pPr algn="r" rtl="1"/>
            <a:r>
              <a:rPr lang="ar-SA" sz="4000" b="1" dirty="0">
                <a:latin typeface="Sakkal Majalla" panose="02000000000000000000" pitchFamily="2" charset="-78"/>
                <a:cs typeface="Sakkal Majalla" panose="02000000000000000000" pitchFamily="2" charset="-78"/>
              </a:rPr>
              <a:t>1. يصدر دليل الرحلات شهريًا عن شركة </a:t>
            </a:r>
            <a:r>
              <a:rPr lang="en-US" sz="4000" b="1" dirty="0">
                <a:latin typeface="Sakkal Majalla" panose="02000000000000000000" pitchFamily="2" charset="-78"/>
                <a:cs typeface="Sakkal Majalla" panose="02000000000000000000" pitchFamily="2" charset="-78"/>
              </a:rPr>
              <a:t>UBM Aviation Business</a:t>
            </a:r>
            <a:r>
              <a:rPr lang="ar-SA" sz="4000" b="1" dirty="0">
                <a:latin typeface="Sakkal Majalla" panose="02000000000000000000" pitchFamily="2" charset="-78"/>
                <a:cs typeface="Sakkal Majalla" panose="02000000000000000000" pitchFamily="2" charset="-78"/>
              </a:rPr>
              <a:t>.</a:t>
            </a:r>
          </a:p>
        </p:txBody>
      </p:sp>
      <p:sp>
        <p:nvSpPr>
          <p:cNvPr id="31" name="Flowchart: Terminator 5">
            <a:hlinkClick r:id="rId3" action="ppaction://hlinksldjump"/>
            <a:extLst>
              <a:ext uri="{FF2B5EF4-FFF2-40B4-BE49-F238E27FC236}">
                <a16:creationId xmlns:a16="http://schemas.microsoft.com/office/drawing/2014/main" id="{C2C242FD-D4B4-411A-B7D0-9F429FC9E38C}"/>
              </a:ext>
            </a:extLst>
          </p:cNvPr>
          <p:cNvSpPr/>
          <p:nvPr/>
        </p:nvSpPr>
        <p:spPr>
          <a:xfrm>
            <a:off x="6707176" y="3429000"/>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صح</a:t>
            </a:r>
            <a:r>
              <a:rPr lang="en-US" sz="3600" dirty="0">
                <a:solidFill>
                  <a:schemeClr val="bg1"/>
                </a:solidFill>
                <a:cs typeface="PT Bold Heading" panose="02010400000000000000" pitchFamily="2" charset="-78"/>
              </a:rPr>
              <a:t> </a:t>
            </a:r>
          </a:p>
        </p:txBody>
      </p:sp>
      <p:sp>
        <p:nvSpPr>
          <p:cNvPr id="32" name="Flowchart: Terminator 6">
            <a:hlinkClick r:id="rId4" action="ppaction://hlinksldjump"/>
            <a:extLst>
              <a:ext uri="{FF2B5EF4-FFF2-40B4-BE49-F238E27FC236}">
                <a16:creationId xmlns:a16="http://schemas.microsoft.com/office/drawing/2014/main" id="{5C8C1C8F-423E-4C9B-886D-0403D68E4CDD}"/>
              </a:ext>
            </a:extLst>
          </p:cNvPr>
          <p:cNvSpPr/>
          <p:nvPr/>
        </p:nvSpPr>
        <p:spPr>
          <a:xfrm>
            <a:off x="2880684" y="3429000"/>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خطأ</a:t>
            </a:r>
            <a:endParaRPr lang="en-US" sz="3600" dirty="0">
              <a:solidFill>
                <a:schemeClr val="bg1"/>
              </a:solidFill>
              <a:cs typeface="PT Bold Heading" panose="02010400000000000000" pitchFamily="2" charset="-78"/>
            </a:endParaRPr>
          </a:p>
        </p:txBody>
      </p:sp>
      <p:sp>
        <p:nvSpPr>
          <p:cNvPr id="9" name="TextBox 8">
            <a:extLst>
              <a:ext uri="{FF2B5EF4-FFF2-40B4-BE49-F238E27FC236}">
                <a16:creationId xmlns:a16="http://schemas.microsoft.com/office/drawing/2014/main" id="{E8121DAF-45C7-4D10-8FE7-4D795DFBAD1C}"/>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266618749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03097" y="262324"/>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a16="http://schemas.microsoft.com/office/drawing/2014/main" id="{D43DF005-8041-4649-930B-EA0F93BF19FC}"/>
              </a:ext>
            </a:extLst>
          </p:cNvPr>
          <p:cNvSpPr/>
          <p:nvPr/>
        </p:nvSpPr>
        <p:spPr>
          <a:xfrm>
            <a:off x="10686911" y="-105751"/>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2" name="TextBox 1">
            <a:extLst>
              <a:ext uri="{FF2B5EF4-FFF2-40B4-BE49-F238E27FC236}">
                <a16:creationId xmlns:a16="http://schemas.microsoft.com/office/drawing/2014/main" id="{2CCE1C5A-EBE4-4EAA-B3C2-7AACA1CC56E8}"/>
              </a:ext>
            </a:extLst>
          </p:cNvPr>
          <p:cNvSpPr txBox="1"/>
          <p:nvPr/>
        </p:nvSpPr>
        <p:spPr>
          <a:xfrm>
            <a:off x="500332" y="1756297"/>
            <a:ext cx="11082490" cy="707886"/>
          </a:xfrm>
          <a:prstGeom prst="rect">
            <a:avLst/>
          </a:prstGeom>
          <a:noFill/>
        </p:spPr>
        <p:txBody>
          <a:bodyPr wrap="square" rtlCol="1">
            <a:spAutoFit/>
          </a:bodyPr>
          <a:lstStyle/>
          <a:p>
            <a:pPr algn="r" rtl="1"/>
            <a:r>
              <a:rPr lang="ar-SA" sz="4000" b="1" dirty="0">
                <a:latin typeface="Sakkal Majalla" panose="02000000000000000000" pitchFamily="2" charset="-78"/>
                <a:cs typeface="Sakkal Majalla" panose="02000000000000000000" pitchFamily="2" charset="-78"/>
              </a:rPr>
              <a:t>2. يقصد بـ </a:t>
            </a:r>
            <a:r>
              <a:rPr lang="en-US" sz="4000" b="1" dirty="0">
                <a:latin typeface="Sakkal Majalla" panose="02000000000000000000" pitchFamily="2" charset="-78"/>
                <a:cs typeface="Sakkal Majalla" panose="02000000000000000000" pitchFamily="2" charset="-78"/>
              </a:rPr>
              <a:t>Airport Terminals</a:t>
            </a:r>
            <a:r>
              <a:rPr lang="ar-SA" sz="4000" b="1" dirty="0">
                <a:latin typeface="Sakkal Majalla" panose="02000000000000000000" pitchFamily="2" charset="-78"/>
                <a:cs typeface="Sakkal Majalla" panose="02000000000000000000" pitchFamily="2" charset="-78"/>
              </a:rPr>
              <a:t> الرموز الرقمية لشركات الطيران.</a:t>
            </a:r>
          </a:p>
        </p:txBody>
      </p:sp>
      <p:sp>
        <p:nvSpPr>
          <p:cNvPr id="31" name="Flowchart: Terminator 5">
            <a:hlinkClick r:id="rId3" action="ppaction://hlinksldjump"/>
            <a:extLst>
              <a:ext uri="{FF2B5EF4-FFF2-40B4-BE49-F238E27FC236}">
                <a16:creationId xmlns:a16="http://schemas.microsoft.com/office/drawing/2014/main" id="{C2C242FD-D4B4-411A-B7D0-9F429FC9E38C}"/>
              </a:ext>
            </a:extLst>
          </p:cNvPr>
          <p:cNvSpPr/>
          <p:nvPr/>
        </p:nvSpPr>
        <p:spPr>
          <a:xfrm>
            <a:off x="6707176" y="3429000"/>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صح</a:t>
            </a:r>
            <a:r>
              <a:rPr lang="en-US" sz="3600" dirty="0">
                <a:solidFill>
                  <a:schemeClr val="bg1"/>
                </a:solidFill>
                <a:cs typeface="PT Bold Heading" panose="02010400000000000000" pitchFamily="2" charset="-78"/>
              </a:rPr>
              <a:t> </a:t>
            </a:r>
          </a:p>
        </p:txBody>
      </p:sp>
      <p:sp>
        <p:nvSpPr>
          <p:cNvPr id="32" name="Flowchart: Terminator 6">
            <a:hlinkClick r:id="rId4" action="ppaction://hlinksldjump"/>
            <a:extLst>
              <a:ext uri="{FF2B5EF4-FFF2-40B4-BE49-F238E27FC236}">
                <a16:creationId xmlns:a16="http://schemas.microsoft.com/office/drawing/2014/main" id="{5C8C1C8F-423E-4C9B-886D-0403D68E4CDD}"/>
              </a:ext>
            </a:extLst>
          </p:cNvPr>
          <p:cNvSpPr/>
          <p:nvPr/>
        </p:nvSpPr>
        <p:spPr>
          <a:xfrm>
            <a:off x="2880684" y="3429000"/>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خطأ</a:t>
            </a:r>
            <a:endParaRPr lang="en-US" sz="3600" dirty="0">
              <a:solidFill>
                <a:schemeClr val="bg1"/>
              </a:solidFill>
              <a:cs typeface="PT Bold Heading" panose="02010400000000000000" pitchFamily="2" charset="-78"/>
            </a:endParaRPr>
          </a:p>
        </p:txBody>
      </p:sp>
      <p:sp>
        <p:nvSpPr>
          <p:cNvPr id="9" name="TextBox 8">
            <a:extLst>
              <a:ext uri="{FF2B5EF4-FFF2-40B4-BE49-F238E27FC236}">
                <a16:creationId xmlns:a16="http://schemas.microsoft.com/office/drawing/2014/main" id="{01EB34EB-B7FF-4A6C-AFB9-344E8A6A2F92}"/>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27002863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03097" y="262324"/>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a16="http://schemas.microsoft.com/office/drawing/2014/main" id="{D43DF005-8041-4649-930B-EA0F93BF19FC}"/>
              </a:ext>
            </a:extLst>
          </p:cNvPr>
          <p:cNvSpPr/>
          <p:nvPr/>
        </p:nvSpPr>
        <p:spPr>
          <a:xfrm>
            <a:off x="10686911" y="-105751"/>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2" name="TextBox 1">
            <a:extLst>
              <a:ext uri="{FF2B5EF4-FFF2-40B4-BE49-F238E27FC236}">
                <a16:creationId xmlns:a16="http://schemas.microsoft.com/office/drawing/2014/main" id="{2CCE1C5A-EBE4-4EAA-B3C2-7AACA1CC56E8}"/>
              </a:ext>
            </a:extLst>
          </p:cNvPr>
          <p:cNvSpPr txBox="1"/>
          <p:nvPr/>
        </p:nvSpPr>
        <p:spPr>
          <a:xfrm>
            <a:off x="500332" y="1756297"/>
            <a:ext cx="11082490" cy="707886"/>
          </a:xfrm>
          <a:prstGeom prst="rect">
            <a:avLst/>
          </a:prstGeom>
          <a:noFill/>
        </p:spPr>
        <p:txBody>
          <a:bodyPr wrap="square" rtlCol="1">
            <a:spAutoFit/>
          </a:bodyPr>
          <a:lstStyle/>
          <a:p>
            <a:pPr algn="r" rtl="1"/>
            <a:r>
              <a:rPr lang="ar-SA" sz="4000" b="1" dirty="0">
                <a:latin typeface="Sakkal Majalla" panose="02000000000000000000" pitchFamily="2" charset="-78"/>
                <a:cs typeface="Sakkal Majalla" panose="02000000000000000000" pitchFamily="2" charset="-78"/>
              </a:rPr>
              <a:t>3. </a:t>
            </a:r>
            <a:r>
              <a:rPr lang="en-US" sz="4000" b="1" dirty="0">
                <a:latin typeface="Sakkal Majalla" panose="02000000000000000000" pitchFamily="2" charset="-78"/>
                <a:cs typeface="Sakkal Majalla" panose="02000000000000000000" pitchFamily="2" charset="-78"/>
              </a:rPr>
              <a:t>(DTS) Daylight Saving Time</a:t>
            </a:r>
            <a:r>
              <a:rPr lang="ar-SA" sz="4000" b="1" dirty="0">
                <a:latin typeface="Sakkal Majalla" panose="02000000000000000000" pitchFamily="2" charset="-78"/>
                <a:cs typeface="Sakkal Majalla" panose="02000000000000000000" pitchFamily="2" charset="-78"/>
              </a:rPr>
              <a:t> تعني توقيت جرينتش.</a:t>
            </a:r>
          </a:p>
        </p:txBody>
      </p:sp>
      <p:sp>
        <p:nvSpPr>
          <p:cNvPr id="31" name="Flowchart: Terminator 5">
            <a:hlinkClick r:id="rId3" action="ppaction://hlinksldjump"/>
            <a:extLst>
              <a:ext uri="{FF2B5EF4-FFF2-40B4-BE49-F238E27FC236}">
                <a16:creationId xmlns:a16="http://schemas.microsoft.com/office/drawing/2014/main" id="{C2C242FD-D4B4-411A-B7D0-9F429FC9E38C}"/>
              </a:ext>
            </a:extLst>
          </p:cNvPr>
          <p:cNvSpPr/>
          <p:nvPr/>
        </p:nvSpPr>
        <p:spPr>
          <a:xfrm>
            <a:off x="6707176" y="3429000"/>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صح</a:t>
            </a:r>
            <a:r>
              <a:rPr lang="en-US" sz="3600" dirty="0">
                <a:solidFill>
                  <a:schemeClr val="bg1"/>
                </a:solidFill>
                <a:cs typeface="PT Bold Heading" panose="02010400000000000000" pitchFamily="2" charset="-78"/>
              </a:rPr>
              <a:t> </a:t>
            </a:r>
          </a:p>
        </p:txBody>
      </p:sp>
      <p:sp>
        <p:nvSpPr>
          <p:cNvPr id="32" name="Flowchart: Terminator 6">
            <a:hlinkClick r:id="rId4" action="ppaction://hlinksldjump"/>
            <a:extLst>
              <a:ext uri="{FF2B5EF4-FFF2-40B4-BE49-F238E27FC236}">
                <a16:creationId xmlns:a16="http://schemas.microsoft.com/office/drawing/2014/main" id="{5C8C1C8F-423E-4C9B-886D-0403D68E4CDD}"/>
              </a:ext>
            </a:extLst>
          </p:cNvPr>
          <p:cNvSpPr/>
          <p:nvPr/>
        </p:nvSpPr>
        <p:spPr>
          <a:xfrm>
            <a:off x="2880684" y="3429000"/>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خطأ</a:t>
            </a:r>
            <a:endParaRPr lang="en-US" sz="3600" dirty="0">
              <a:solidFill>
                <a:schemeClr val="bg1"/>
              </a:solidFill>
              <a:cs typeface="PT Bold Heading" panose="02010400000000000000" pitchFamily="2" charset="-78"/>
            </a:endParaRPr>
          </a:p>
        </p:txBody>
      </p:sp>
      <p:sp>
        <p:nvSpPr>
          <p:cNvPr id="9" name="TextBox 8">
            <a:extLst>
              <a:ext uri="{FF2B5EF4-FFF2-40B4-BE49-F238E27FC236}">
                <a16:creationId xmlns:a16="http://schemas.microsoft.com/office/drawing/2014/main" id="{AA96030B-A7B8-4555-AE2F-B5132371A259}"/>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209820720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03097" y="262324"/>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a16="http://schemas.microsoft.com/office/drawing/2014/main" id="{D43DF005-8041-4649-930B-EA0F93BF19FC}"/>
              </a:ext>
            </a:extLst>
          </p:cNvPr>
          <p:cNvSpPr/>
          <p:nvPr/>
        </p:nvSpPr>
        <p:spPr>
          <a:xfrm>
            <a:off x="10686911" y="-105751"/>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2" name="TextBox 1">
            <a:extLst>
              <a:ext uri="{FF2B5EF4-FFF2-40B4-BE49-F238E27FC236}">
                <a16:creationId xmlns:a16="http://schemas.microsoft.com/office/drawing/2014/main" id="{2CCE1C5A-EBE4-4EAA-B3C2-7AACA1CC56E8}"/>
              </a:ext>
            </a:extLst>
          </p:cNvPr>
          <p:cNvSpPr txBox="1"/>
          <p:nvPr/>
        </p:nvSpPr>
        <p:spPr>
          <a:xfrm>
            <a:off x="146649" y="1756297"/>
            <a:ext cx="11436173" cy="1323439"/>
          </a:xfrm>
          <a:prstGeom prst="rect">
            <a:avLst/>
          </a:prstGeom>
          <a:noFill/>
        </p:spPr>
        <p:txBody>
          <a:bodyPr wrap="square" rtlCol="1">
            <a:spAutoFit/>
          </a:bodyPr>
          <a:lstStyle/>
          <a:p>
            <a:pPr algn="r" rtl="1"/>
            <a:r>
              <a:rPr lang="ar-SA" sz="4000" b="1" dirty="0">
                <a:latin typeface="Sakkal Majalla" panose="02000000000000000000" pitchFamily="2" charset="-78"/>
                <a:cs typeface="Sakkal Majalla" panose="02000000000000000000" pitchFamily="2" charset="-78"/>
              </a:rPr>
              <a:t>4. تستعمل </a:t>
            </a:r>
            <a:r>
              <a:rPr lang="en-US" sz="4000" b="1" dirty="0">
                <a:latin typeface="Sakkal Majalla" panose="02000000000000000000" pitchFamily="2" charset="-78"/>
                <a:cs typeface="Sakkal Majalla" panose="02000000000000000000" pitchFamily="2" charset="-78"/>
              </a:rPr>
              <a:t>Minimum Connecting Times</a:t>
            </a:r>
            <a:r>
              <a:rPr lang="ar-SA" sz="4000" b="1" dirty="0">
                <a:latin typeface="Sakkal Majalla" panose="02000000000000000000" pitchFamily="2" charset="-78"/>
                <a:cs typeface="Sakkal Majalla" panose="02000000000000000000" pitchFamily="2" charset="-78"/>
              </a:rPr>
              <a:t> لمعرفة وقت الإقلاع والوصول للرحلة.</a:t>
            </a:r>
          </a:p>
        </p:txBody>
      </p:sp>
      <p:sp>
        <p:nvSpPr>
          <p:cNvPr id="31" name="Flowchart: Terminator 5">
            <a:hlinkClick r:id="rId3" action="ppaction://hlinksldjump"/>
            <a:extLst>
              <a:ext uri="{FF2B5EF4-FFF2-40B4-BE49-F238E27FC236}">
                <a16:creationId xmlns:a16="http://schemas.microsoft.com/office/drawing/2014/main" id="{C2C242FD-D4B4-411A-B7D0-9F429FC9E38C}"/>
              </a:ext>
            </a:extLst>
          </p:cNvPr>
          <p:cNvSpPr/>
          <p:nvPr/>
        </p:nvSpPr>
        <p:spPr>
          <a:xfrm>
            <a:off x="6707176" y="3429000"/>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صح</a:t>
            </a:r>
            <a:r>
              <a:rPr lang="en-US" sz="3600" dirty="0">
                <a:solidFill>
                  <a:schemeClr val="bg1"/>
                </a:solidFill>
                <a:cs typeface="PT Bold Heading" panose="02010400000000000000" pitchFamily="2" charset="-78"/>
              </a:rPr>
              <a:t> </a:t>
            </a:r>
          </a:p>
        </p:txBody>
      </p:sp>
      <p:sp>
        <p:nvSpPr>
          <p:cNvPr id="32" name="Flowchart: Terminator 6">
            <a:hlinkClick r:id="rId4" action="ppaction://hlinksldjump"/>
            <a:extLst>
              <a:ext uri="{FF2B5EF4-FFF2-40B4-BE49-F238E27FC236}">
                <a16:creationId xmlns:a16="http://schemas.microsoft.com/office/drawing/2014/main" id="{5C8C1C8F-423E-4C9B-886D-0403D68E4CDD}"/>
              </a:ext>
            </a:extLst>
          </p:cNvPr>
          <p:cNvSpPr/>
          <p:nvPr/>
        </p:nvSpPr>
        <p:spPr>
          <a:xfrm>
            <a:off x="2880684" y="3429000"/>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خطأ</a:t>
            </a:r>
            <a:endParaRPr lang="en-US" sz="3600" dirty="0">
              <a:solidFill>
                <a:schemeClr val="bg1"/>
              </a:solidFill>
              <a:cs typeface="PT Bold Heading" panose="02010400000000000000" pitchFamily="2" charset="-78"/>
            </a:endParaRPr>
          </a:p>
        </p:txBody>
      </p:sp>
      <p:sp>
        <p:nvSpPr>
          <p:cNvPr id="9" name="TextBox 8">
            <a:extLst>
              <a:ext uri="{FF2B5EF4-FFF2-40B4-BE49-F238E27FC236}">
                <a16:creationId xmlns:a16="http://schemas.microsoft.com/office/drawing/2014/main" id="{54EA4874-ED32-49BF-A893-F34DDF881B71}"/>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165915547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03097" y="262324"/>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a16="http://schemas.microsoft.com/office/drawing/2014/main" id="{D43DF005-8041-4649-930B-EA0F93BF19FC}"/>
              </a:ext>
            </a:extLst>
          </p:cNvPr>
          <p:cNvSpPr/>
          <p:nvPr/>
        </p:nvSpPr>
        <p:spPr>
          <a:xfrm>
            <a:off x="10686911" y="-105751"/>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2" name="TextBox 1">
            <a:extLst>
              <a:ext uri="{FF2B5EF4-FFF2-40B4-BE49-F238E27FC236}">
                <a16:creationId xmlns:a16="http://schemas.microsoft.com/office/drawing/2014/main" id="{2CCE1C5A-EBE4-4EAA-B3C2-7AACA1CC56E8}"/>
              </a:ext>
            </a:extLst>
          </p:cNvPr>
          <p:cNvSpPr txBox="1"/>
          <p:nvPr/>
        </p:nvSpPr>
        <p:spPr>
          <a:xfrm>
            <a:off x="146649" y="1756297"/>
            <a:ext cx="11436173" cy="707886"/>
          </a:xfrm>
          <a:prstGeom prst="rect">
            <a:avLst/>
          </a:prstGeom>
          <a:noFill/>
        </p:spPr>
        <p:txBody>
          <a:bodyPr wrap="square" rtlCol="1">
            <a:spAutoFit/>
          </a:bodyPr>
          <a:lstStyle/>
          <a:p>
            <a:pPr algn="r" rtl="1"/>
            <a:r>
              <a:rPr lang="ar-SA" sz="4000" b="1" dirty="0">
                <a:latin typeface="Sakkal Majalla" panose="02000000000000000000" pitchFamily="2" charset="-78"/>
                <a:cs typeface="Sakkal Majalla" panose="02000000000000000000" pitchFamily="2" charset="-78"/>
              </a:rPr>
              <a:t>5. لرحلة دولية إلى داخلية، يستعمل مصطلح </a:t>
            </a:r>
            <a:r>
              <a:rPr lang="en-US" sz="4000" b="1" dirty="0">
                <a:latin typeface="Sakkal Majalla" panose="02000000000000000000" pitchFamily="2" charset="-78"/>
                <a:cs typeface="Sakkal Majalla" panose="02000000000000000000" pitchFamily="2" charset="-78"/>
              </a:rPr>
              <a:t>International to Domestic</a:t>
            </a:r>
            <a:r>
              <a:rPr lang="ar-SA" sz="4000" b="1" dirty="0">
                <a:latin typeface="Sakkal Majalla" panose="02000000000000000000" pitchFamily="2" charset="-78"/>
                <a:cs typeface="Sakkal Majalla" panose="02000000000000000000" pitchFamily="2" charset="-78"/>
              </a:rPr>
              <a:t>.</a:t>
            </a:r>
          </a:p>
        </p:txBody>
      </p:sp>
      <p:sp>
        <p:nvSpPr>
          <p:cNvPr id="31" name="Flowchart: Terminator 5">
            <a:hlinkClick r:id="rId3" action="ppaction://hlinksldjump"/>
            <a:extLst>
              <a:ext uri="{FF2B5EF4-FFF2-40B4-BE49-F238E27FC236}">
                <a16:creationId xmlns:a16="http://schemas.microsoft.com/office/drawing/2014/main" id="{C2C242FD-D4B4-411A-B7D0-9F429FC9E38C}"/>
              </a:ext>
            </a:extLst>
          </p:cNvPr>
          <p:cNvSpPr/>
          <p:nvPr/>
        </p:nvSpPr>
        <p:spPr>
          <a:xfrm>
            <a:off x="6707176" y="3429000"/>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صح</a:t>
            </a:r>
            <a:r>
              <a:rPr lang="en-US" sz="3600" dirty="0">
                <a:solidFill>
                  <a:schemeClr val="bg1"/>
                </a:solidFill>
                <a:cs typeface="PT Bold Heading" panose="02010400000000000000" pitchFamily="2" charset="-78"/>
              </a:rPr>
              <a:t> </a:t>
            </a:r>
          </a:p>
        </p:txBody>
      </p:sp>
      <p:sp>
        <p:nvSpPr>
          <p:cNvPr id="32" name="Flowchart: Terminator 6">
            <a:hlinkClick r:id="rId4" action="ppaction://hlinksldjump"/>
            <a:extLst>
              <a:ext uri="{FF2B5EF4-FFF2-40B4-BE49-F238E27FC236}">
                <a16:creationId xmlns:a16="http://schemas.microsoft.com/office/drawing/2014/main" id="{5C8C1C8F-423E-4C9B-886D-0403D68E4CDD}"/>
              </a:ext>
            </a:extLst>
          </p:cNvPr>
          <p:cNvSpPr/>
          <p:nvPr/>
        </p:nvSpPr>
        <p:spPr>
          <a:xfrm>
            <a:off x="2880684" y="3429000"/>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خطأ</a:t>
            </a:r>
            <a:endParaRPr lang="en-US" sz="3600" dirty="0">
              <a:solidFill>
                <a:schemeClr val="bg1"/>
              </a:solidFill>
              <a:cs typeface="PT Bold Heading" panose="02010400000000000000" pitchFamily="2" charset="-78"/>
            </a:endParaRPr>
          </a:p>
        </p:txBody>
      </p:sp>
      <p:sp>
        <p:nvSpPr>
          <p:cNvPr id="9" name="TextBox 8">
            <a:extLst>
              <a:ext uri="{FF2B5EF4-FFF2-40B4-BE49-F238E27FC236}">
                <a16:creationId xmlns:a16="http://schemas.microsoft.com/office/drawing/2014/main" id="{078A5657-DEB2-4AE9-9E76-D2130D35A3E9}"/>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328143178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03097" y="262324"/>
            <a:ext cx="7279725"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a16="http://schemas.microsoft.com/office/drawing/2014/main" id="{D43DF005-8041-4649-930B-EA0F93BF19FC}"/>
              </a:ext>
            </a:extLst>
          </p:cNvPr>
          <p:cNvSpPr/>
          <p:nvPr/>
        </p:nvSpPr>
        <p:spPr>
          <a:xfrm>
            <a:off x="10686911" y="-105751"/>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2" name="TextBox 1">
            <a:extLst>
              <a:ext uri="{FF2B5EF4-FFF2-40B4-BE49-F238E27FC236}">
                <a16:creationId xmlns:a16="http://schemas.microsoft.com/office/drawing/2014/main" id="{2CCE1C5A-EBE4-4EAA-B3C2-7AACA1CC56E8}"/>
              </a:ext>
            </a:extLst>
          </p:cNvPr>
          <p:cNvSpPr txBox="1"/>
          <p:nvPr/>
        </p:nvSpPr>
        <p:spPr>
          <a:xfrm>
            <a:off x="146649" y="1756297"/>
            <a:ext cx="11436173" cy="584775"/>
          </a:xfrm>
          <a:prstGeom prst="rect">
            <a:avLst/>
          </a:prstGeom>
          <a:noFill/>
        </p:spPr>
        <p:txBody>
          <a:bodyPr wrap="square" rtlCol="1">
            <a:spAutoFit/>
          </a:bodyPr>
          <a:lstStyle/>
          <a:p>
            <a:pPr algn="r" rtl="1"/>
            <a:r>
              <a:rPr lang="ar-SA" sz="3200" dirty="0">
                <a:latin typeface="Simplified Arabic" panose="02020603050405020304" pitchFamily="18" charset="-78"/>
                <a:cs typeface="Simplified Arabic" panose="02020603050405020304" pitchFamily="18" charset="-78"/>
              </a:rPr>
              <a:t>6. يشير </a:t>
            </a:r>
            <a:r>
              <a:rPr lang="ar-SA" sz="3200" dirty="0">
                <a:latin typeface="Simplified Arabic" panose="02020603050405020304" pitchFamily="18" charset="-78"/>
                <a:cs typeface="Simplified Arabic" panose="02020603050405020304" pitchFamily="18" charset="-78"/>
                <a:sym typeface="Wingdings 3" panose="05040102010807070707" pitchFamily="18" charset="2"/>
              </a:rPr>
              <a:t></a:t>
            </a:r>
            <a:r>
              <a:rPr lang="ar-SA" sz="3200" dirty="0">
                <a:latin typeface="Simplified Arabic" panose="02020603050405020304" pitchFamily="18" charset="-78"/>
                <a:cs typeface="Simplified Arabic" panose="02020603050405020304" pitchFamily="18" charset="-78"/>
              </a:rPr>
              <a:t> الرمز إلى أن شركة الطيران عضو في الجمعية العامة للسياحة.</a:t>
            </a:r>
          </a:p>
        </p:txBody>
      </p:sp>
      <p:sp>
        <p:nvSpPr>
          <p:cNvPr id="31" name="Flowchart: Terminator 5">
            <a:hlinkClick r:id="rId3" action="ppaction://hlinksldjump"/>
            <a:extLst>
              <a:ext uri="{FF2B5EF4-FFF2-40B4-BE49-F238E27FC236}">
                <a16:creationId xmlns:a16="http://schemas.microsoft.com/office/drawing/2014/main" id="{C2C242FD-D4B4-411A-B7D0-9F429FC9E38C}"/>
              </a:ext>
            </a:extLst>
          </p:cNvPr>
          <p:cNvSpPr/>
          <p:nvPr/>
        </p:nvSpPr>
        <p:spPr>
          <a:xfrm>
            <a:off x="6707176" y="3429000"/>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صح</a:t>
            </a:r>
            <a:r>
              <a:rPr lang="en-US" sz="3600" dirty="0">
                <a:solidFill>
                  <a:schemeClr val="bg1"/>
                </a:solidFill>
                <a:cs typeface="PT Bold Heading" panose="02010400000000000000" pitchFamily="2" charset="-78"/>
              </a:rPr>
              <a:t> </a:t>
            </a:r>
          </a:p>
        </p:txBody>
      </p:sp>
      <p:sp>
        <p:nvSpPr>
          <p:cNvPr id="32" name="Flowchart: Terminator 6">
            <a:hlinkClick r:id="rId4" action="ppaction://hlinksldjump"/>
            <a:extLst>
              <a:ext uri="{FF2B5EF4-FFF2-40B4-BE49-F238E27FC236}">
                <a16:creationId xmlns:a16="http://schemas.microsoft.com/office/drawing/2014/main" id="{5C8C1C8F-423E-4C9B-886D-0403D68E4CDD}"/>
              </a:ext>
            </a:extLst>
          </p:cNvPr>
          <p:cNvSpPr/>
          <p:nvPr/>
        </p:nvSpPr>
        <p:spPr>
          <a:xfrm>
            <a:off x="2880684" y="3429000"/>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SA" sz="3600" dirty="0">
                <a:solidFill>
                  <a:schemeClr val="bg1"/>
                </a:solidFill>
                <a:cs typeface="PT Bold Heading" panose="02010400000000000000" pitchFamily="2" charset="-78"/>
              </a:rPr>
              <a:t>خطأ</a:t>
            </a:r>
            <a:endParaRPr lang="en-US" sz="3600" dirty="0">
              <a:solidFill>
                <a:schemeClr val="bg1"/>
              </a:solidFill>
              <a:cs typeface="PT Bold Heading" panose="02010400000000000000" pitchFamily="2" charset="-78"/>
            </a:endParaRPr>
          </a:p>
        </p:txBody>
      </p:sp>
      <p:sp>
        <p:nvSpPr>
          <p:cNvPr id="9" name="TextBox 8">
            <a:extLst>
              <a:ext uri="{FF2B5EF4-FFF2-40B4-BE49-F238E27FC236}">
                <a16:creationId xmlns:a16="http://schemas.microsoft.com/office/drawing/2014/main" id="{8BEA8E87-5AA1-41F8-A8D7-98AB81A6E247}"/>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309454535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id="{930C97ED-1EA4-4F48-AB8D-314B631154AC}"/>
              </a:ext>
            </a:extLst>
          </p:cNvPr>
          <p:cNvSpPr/>
          <p:nvPr/>
        </p:nvSpPr>
        <p:spPr>
          <a:xfrm>
            <a:off x="152400" y="1445619"/>
            <a:ext cx="11933208"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defTabSz="914012" rtl="1">
              <a:spcBef>
                <a:spcPts val="600"/>
              </a:spcBef>
              <a:spcAft>
                <a:spcPts val="600"/>
              </a:spcAft>
              <a:defRPr/>
            </a:pPr>
            <a:r>
              <a:rPr lang="ar-BH" sz="4000" b="1" dirty="0">
                <a:solidFill>
                  <a:srgbClr val="C00000"/>
                </a:solidFill>
                <a:latin typeface="Arial" pitchFamily="34" charset="0"/>
              </a:rPr>
              <a:t>يُتوقَع من الطالب بعد دراسة هذا الفصل أن:</a:t>
            </a:r>
            <a:endParaRPr lang="ar-SA" sz="4000" b="1" dirty="0">
              <a:solidFill>
                <a:srgbClr val="C00000"/>
              </a:solidFill>
              <a:latin typeface="Arial" pitchFamily="34" charset="0"/>
            </a:endParaRPr>
          </a:p>
          <a:p>
            <a:pPr algn="r" defTabSz="914012" rtl="1">
              <a:spcBef>
                <a:spcPts val="600"/>
              </a:spcBef>
              <a:spcAft>
                <a:spcPts val="600"/>
              </a:spcAft>
              <a:defRPr/>
            </a:pPr>
            <a:endParaRPr lang="en-US" sz="3000" b="1" dirty="0">
              <a:solidFill>
                <a:srgbClr val="C00000"/>
              </a:solidFill>
              <a:latin typeface="Arial" pitchFamily="34" charset="0"/>
            </a:endParaRPr>
          </a:p>
          <a:p>
            <a:pPr marL="896938" indent="-285750" algn="r" rtl="1">
              <a:buFont typeface="Arial" pitchFamily="34" charset="0"/>
              <a:buChar char="•"/>
            </a:pPr>
            <a:r>
              <a:rPr lang="ar-SA" sz="3200" b="1" dirty="0">
                <a:solidFill>
                  <a:schemeClr val="tx1"/>
                </a:solidFill>
                <a:latin typeface="Sakkal Majalla" panose="02000000000000000000" pitchFamily="2" charset="-78"/>
                <a:cs typeface="Sakkal Majalla" panose="02000000000000000000" pitchFamily="2" charset="-78"/>
              </a:rPr>
              <a:t>يعدد أهم الكتب الموجودة لدى مكاتب السفريات. </a:t>
            </a:r>
          </a:p>
          <a:p>
            <a:pPr marL="896938" indent="-285750" algn="r" rtl="1">
              <a:buFont typeface="Arial" pitchFamily="34" charset="0"/>
              <a:buChar char="•"/>
            </a:pPr>
            <a:r>
              <a:rPr lang="ar-SA" sz="3200" b="1" dirty="0">
                <a:solidFill>
                  <a:schemeClr val="tx1"/>
                </a:solidFill>
                <a:latin typeface="Sakkal Majalla" panose="02000000000000000000" pitchFamily="2" charset="-78"/>
                <a:cs typeface="Sakkal Majalla" panose="02000000000000000000" pitchFamily="2" charset="-78"/>
              </a:rPr>
              <a:t>يحدد استعمالات دليل شركات الطيران العالمية.</a:t>
            </a:r>
          </a:p>
          <a:p>
            <a:pPr marL="896938" indent="-285750" algn="r" rtl="1">
              <a:buFont typeface="Arial" pitchFamily="34" charset="0"/>
              <a:buChar char="•"/>
            </a:pPr>
            <a:r>
              <a:rPr lang="ar-SA" sz="3200" b="1" dirty="0">
                <a:solidFill>
                  <a:schemeClr val="tx1"/>
                </a:solidFill>
                <a:latin typeface="Sakkal Majalla" panose="02000000000000000000" pitchFamily="2" charset="-78"/>
                <a:cs typeface="Sakkal Majalla" panose="02000000000000000000" pitchFamily="2" charset="-78"/>
              </a:rPr>
              <a:t>يستخرج معلومات دليل الرحلات لشركات الطيران المختلفة. </a:t>
            </a:r>
          </a:p>
          <a:p>
            <a:pPr marL="896938" indent="-285750" algn="r" rtl="1">
              <a:buFont typeface="Arial" pitchFamily="34" charset="0"/>
              <a:buChar char="•"/>
            </a:pPr>
            <a:r>
              <a:rPr lang="ar-SA" sz="3200" b="1" dirty="0">
                <a:solidFill>
                  <a:schemeClr val="tx1"/>
                </a:solidFill>
                <a:latin typeface="Sakkal Majalla" panose="02000000000000000000" pitchFamily="2" charset="-78"/>
                <a:cs typeface="Sakkal Majalla" panose="02000000000000000000" pitchFamily="2" charset="-78"/>
              </a:rPr>
              <a:t>يقارن بين رموز شركات الطيران – الرموز المشتركة للناقلات- الرموز الرقمية لشركات الطيران.</a:t>
            </a:r>
          </a:p>
        </p:txBody>
      </p:sp>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833409" y="337483"/>
            <a:ext cx="4268121"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أهداف الوحدة</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29" name="Shape 631">
            <a:extLst>
              <a:ext uri="{FF2B5EF4-FFF2-40B4-BE49-F238E27FC236}">
                <a16:creationId xmlns:a16="http://schemas.microsoft.com/office/drawing/2014/main" id="{9DE0399B-6A40-495E-B773-BA7B46FB702D}"/>
              </a:ext>
            </a:extLst>
          </p:cNvPr>
          <p:cNvGrpSpPr/>
          <p:nvPr/>
        </p:nvGrpSpPr>
        <p:grpSpPr>
          <a:xfrm>
            <a:off x="10980996" y="318770"/>
            <a:ext cx="827524" cy="848823"/>
            <a:chOff x="5961125" y="1623900"/>
            <a:chExt cx="427450" cy="448175"/>
          </a:xfrm>
        </p:grpSpPr>
        <p:sp>
          <p:nvSpPr>
            <p:cNvPr id="30" name="Shape 632">
              <a:extLst>
                <a:ext uri="{FF2B5EF4-FFF2-40B4-BE49-F238E27FC236}">
                  <a16:creationId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 name="TextBox 1">
            <a:extLst>
              <a:ext uri="{FF2B5EF4-FFF2-40B4-BE49-F238E27FC236}">
                <a16:creationId xmlns:a16="http://schemas.microsoft.com/office/drawing/2014/main" id="{96F1A031-4685-48D9-B8FB-35492BE61E3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2238683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03097" y="262324"/>
            <a:ext cx="7279725" cy="830997"/>
          </a:xfrm>
          <a:prstGeom prst="rect">
            <a:avLst/>
          </a:prstGeom>
        </p:spPr>
        <p:txBody>
          <a:bodyPr wrap="square">
            <a:spAutoFit/>
          </a:bodyPr>
          <a:lstStyle/>
          <a:p>
            <a:pPr algn="ctr"/>
            <a:r>
              <a:rPr lang="ar-SA" sz="480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4350" lvl="0" indent="-514350" algn="just" rtl="1">
              <a:buFont typeface="+mj-lt"/>
              <a:buAutoNum type="arabicParenR"/>
            </a:pPr>
            <a:r>
              <a:rPr lang="ar-BH" sz="2800" b="1" dirty="0">
                <a:solidFill>
                  <a:schemeClr val="tx1"/>
                </a:solidFill>
                <a:latin typeface="Sakkal Majalla" panose="02000000000000000000" pitchFamily="2" charset="-78"/>
                <a:cs typeface="Sakkal Majalla" panose="02000000000000000000" pitchFamily="2" charset="-78"/>
              </a:rPr>
              <a:t>ما أهم الكتب الموجودة لدى مكاتب السفريات</a:t>
            </a:r>
            <a:r>
              <a:rPr lang="en-US" sz="2800" b="1" dirty="0">
                <a:solidFill>
                  <a:schemeClr val="tx1"/>
                </a:solidFill>
                <a:latin typeface="Sakkal Majalla" panose="02000000000000000000" pitchFamily="2" charset="-78"/>
                <a:cs typeface="Sakkal Majalla" panose="02000000000000000000" pitchFamily="2" charset="-78"/>
              </a:rPr>
              <a:t>.</a:t>
            </a:r>
            <a:endParaRPr lang="ar-SA" sz="2800" b="1" dirty="0">
              <a:solidFill>
                <a:schemeClr val="tx1"/>
              </a:solidFill>
              <a:latin typeface="Sakkal Majalla" panose="02000000000000000000" pitchFamily="2" charset="-78"/>
              <a:cs typeface="Sakkal Majalla" panose="02000000000000000000" pitchFamily="2" charset="-78"/>
            </a:endParaRPr>
          </a:p>
          <a:p>
            <a:pPr marL="514350" lvl="0" indent="-514350" algn="just" rtl="1">
              <a:buFont typeface="+mj-lt"/>
              <a:buAutoNum type="arabicParenR"/>
            </a:pPr>
            <a:endParaRPr lang="en-GB" sz="2800" b="1" dirty="0">
              <a:solidFill>
                <a:schemeClr val="tx1"/>
              </a:solidFill>
              <a:latin typeface="Sakkal Majalla" panose="02000000000000000000" pitchFamily="2" charset="-78"/>
              <a:cs typeface="Sakkal Majalla" panose="02000000000000000000" pitchFamily="2" charset="-78"/>
            </a:endParaRPr>
          </a:p>
          <a:p>
            <a:pPr marL="514350" lvl="0" indent="-514350" algn="just" rtl="1">
              <a:buFont typeface="+mj-lt"/>
              <a:buAutoNum type="arabicParenR"/>
            </a:pPr>
            <a:r>
              <a:rPr lang="ar-BH" sz="2800" b="1" dirty="0">
                <a:solidFill>
                  <a:schemeClr val="tx1"/>
                </a:solidFill>
                <a:latin typeface="Sakkal Majalla" panose="02000000000000000000" pitchFamily="2" charset="-78"/>
                <a:cs typeface="Sakkal Majalla" panose="02000000000000000000" pitchFamily="2" charset="-78"/>
              </a:rPr>
              <a:t>قارن بين رموز شركات الطيران والرموز الرقمية لشركات الطيران</a:t>
            </a:r>
            <a:r>
              <a:rPr lang="ar-SA" sz="2800" b="1" dirty="0">
                <a:solidFill>
                  <a:schemeClr val="tx1"/>
                </a:solidFill>
                <a:latin typeface="Sakkal Majalla" panose="02000000000000000000" pitchFamily="2" charset="-78"/>
                <a:cs typeface="Sakkal Majalla" panose="02000000000000000000" pitchFamily="2" charset="-78"/>
              </a:rPr>
              <a:t>.</a:t>
            </a:r>
          </a:p>
          <a:p>
            <a:pPr marL="514350" lvl="0" indent="-514350" algn="just" rtl="1">
              <a:buFont typeface="+mj-lt"/>
              <a:buAutoNum type="arabicParenR"/>
            </a:pPr>
            <a:endParaRPr lang="en-US" sz="2800" b="1" dirty="0">
              <a:solidFill>
                <a:schemeClr val="tx1"/>
              </a:solidFill>
              <a:latin typeface="Sakkal Majalla" panose="02000000000000000000" pitchFamily="2" charset="-78"/>
              <a:cs typeface="Sakkal Majalla" panose="02000000000000000000" pitchFamily="2" charset="-78"/>
            </a:endParaRPr>
          </a:p>
          <a:p>
            <a:pPr marL="514350" indent="-514350" algn="just" rtl="1">
              <a:buFont typeface="+mj-lt"/>
              <a:buAutoNum type="arabicParenR"/>
            </a:pPr>
            <a:r>
              <a:rPr lang="ar-BH" sz="2800" b="1" dirty="0">
                <a:solidFill>
                  <a:schemeClr val="tx1"/>
                </a:solidFill>
                <a:latin typeface="Sakkal Majalla" panose="02000000000000000000" pitchFamily="2" charset="-78"/>
                <a:cs typeface="Sakkal Majalla" panose="02000000000000000000" pitchFamily="2" charset="-78"/>
              </a:rPr>
              <a:t>ما مفهوم الرموز المشتركة للناقلات مع دعمه بمثال.</a:t>
            </a:r>
            <a:endParaRPr lang="ar-SA" sz="2800" b="1" dirty="0">
              <a:solidFill>
                <a:schemeClr val="tx1"/>
              </a:solidFill>
              <a:latin typeface="Sakkal Majalla" panose="02000000000000000000" pitchFamily="2" charset="-78"/>
              <a:cs typeface="Sakkal Majalla" panose="02000000000000000000" pitchFamily="2" charset="-78"/>
            </a:endParaRPr>
          </a:p>
          <a:p>
            <a:pPr marL="514350" indent="-514350" algn="just" rtl="1">
              <a:buFont typeface="+mj-lt"/>
              <a:buAutoNum type="arabicParenR"/>
            </a:pPr>
            <a:endParaRPr lang="en-US" sz="2800" b="1" dirty="0">
              <a:solidFill>
                <a:schemeClr val="tx1"/>
              </a:solidFill>
              <a:latin typeface="Sakkal Majalla" panose="02000000000000000000" pitchFamily="2" charset="-78"/>
              <a:cs typeface="Sakkal Majalla" panose="02000000000000000000" pitchFamily="2" charset="-78"/>
            </a:endParaRPr>
          </a:p>
          <a:p>
            <a:pPr marL="514350" indent="-514350" algn="just" rtl="1">
              <a:buFont typeface="+mj-lt"/>
              <a:buAutoNum type="arabicParenR"/>
            </a:pPr>
            <a:r>
              <a:rPr lang="ar-SA" sz="2800" b="1" dirty="0">
                <a:solidFill>
                  <a:schemeClr val="tx1"/>
                </a:solidFill>
                <a:latin typeface="Sakkal Majalla" panose="02000000000000000000" pitchFamily="2" charset="-78"/>
                <a:cs typeface="Sakkal Majalla" panose="02000000000000000000" pitchFamily="2" charset="-78"/>
              </a:rPr>
              <a:t>وضح أهمية استعمال دليل </a:t>
            </a:r>
            <a:r>
              <a:rPr lang="en-US" sz="2800" b="1" dirty="0">
                <a:solidFill>
                  <a:schemeClr val="tx1"/>
                </a:solidFill>
                <a:latin typeface="Sakkal Majalla" panose="02000000000000000000" pitchFamily="2" charset="-78"/>
                <a:cs typeface="Sakkal Majalla" panose="02000000000000000000" pitchFamily="2" charset="-78"/>
              </a:rPr>
              <a:t>OAG</a:t>
            </a:r>
            <a:r>
              <a:rPr lang="ar-SA" sz="2800" b="1" dirty="0">
                <a:solidFill>
                  <a:schemeClr val="tx1"/>
                </a:solidFill>
                <a:latin typeface="Sakkal Majalla" panose="02000000000000000000" pitchFamily="2" charset="-78"/>
                <a:cs typeface="Sakkal Majalla" panose="02000000000000000000" pitchFamily="2" charset="-78"/>
              </a:rPr>
              <a:t> لشركات الطيران.</a:t>
            </a:r>
          </a:p>
          <a:p>
            <a:pPr marL="514350" indent="-514350" algn="just" rtl="1">
              <a:buFont typeface="+mj-lt"/>
              <a:buAutoNum type="arabicParenR"/>
            </a:pPr>
            <a:endParaRPr lang="ar-SA" sz="2800" b="1" dirty="0">
              <a:solidFill>
                <a:schemeClr val="tx1"/>
              </a:solidFill>
              <a:latin typeface="Sakkal Majalla" panose="02000000000000000000" pitchFamily="2" charset="-78"/>
              <a:cs typeface="Sakkal Majalla" panose="02000000000000000000" pitchFamily="2" charset="-78"/>
            </a:endParaRPr>
          </a:p>
          <a:p>
            <a:pPr marL="514350" indent="-514350" algn="just" rtl="1">
              <a:buFont typeface="+mj-lt"/>
              <a:buAutoNum type="arabicParenR"/>
            </a:pPr>
            <a:r>
              <a:rPr lang="ar-SA" sz="2800" b="1" dirty="0">
                <a:solidFill>
                  <a:schemeClr val="tx1"/>
                </a:solidFill>
                <a:latin typeface="Sakkal Majalla" panose="02000000000000000000" pitchFamily="2" charset="-78"/>
                <a:cs typeface="Sakkal Majalla" panose="02000000000000000000" pitchFamily="2" charset="-78"/>
              </a:rPr>
              <a:t>علل لما يأتي:</a:t>
            </a:r>
          </a:p>
          <a:p>
            <a:pPr marL="896938" indent="-514350" algn="just" rtl="1">
              <a:buFont typeface="Arial" panose="020B0604020202020204" pitchFamily="34" charset="0"/>
              <a:buChar char="•"/>
            </a:pPr>
            <a:r>
              <a:rPr lang="ar-SA" sz="2800" b="1" dirty="0">
                <a:solidFill>
                  <a:schemeClr val="tx1"/>
                </a:solidFill>
                <a:latin typeface="Sakkal Majalla" panose="02000000000000000000" pitchFamily="2" charset="-78"/>
                <a:cs typeface="Sakkal Majalla" panose="02000000000000000000" pitchFamily="2" charset="-78"/>
              </a:rPr>
              <a:t>حددت المنظمة العالمية للنقل الجوي (</a:t>
            </a:r>
            <a:r>
              <a:rPr lang="en-US" sz="2800" b="1" dirty="0">
                <a:solidFill>
                  <a:schemeClr val="tx1"/>
                </a:solidFill>
                <a:latin typeface="Sakkal Majalla" panose="02000000000000000000" pitchFamily="2" charset="-78"/>
                <a:cs typeface="Sakkal Majalla" panose="02000000000000000000" pitchFamily="2" charset="-78"/>
              </a:rPr>
              <a:t>IATA</a:t>
            </a:r>
            <a:r>
              <a:rPr lang="ar-SA" sz="2800" b="1" dirty="0">
                <a:solidFill>
                  <a:schemeClr val="tx1"/>
                </a:solidFill>
                <a:latin typeface="Sakkal Majalla" panose="02000000000000000000" pitchFamily="2" charset="-78"/>
                <a:cs typeface="Sakkal Majalla" panose="02000000000000000000" pitchFamily="2" charset="-78"/>
              </a:rPr>
              <a:t>) أقصر وقت لمواصلة السفر بالنسبة للمسافر.</a:t>
            </a:r>
          </a:p>
          <a:p>
            <a:pPr marL="896938" indent="-514350" algn="just" rtl="1">
              <a:buFont typeface="Arial" panose="020B0604020202020204" pitchFamily="34" charset="0"/>
              <a:buChar char="•"/>
            </a:pPr>
            <a:r>
              <a:rPr lang="ar-SA" sz="2800" b="1" dirty="0">
                <a:solidFill>
                  <a:schemeClr val="tx1"/>
                </a:solidFill>
                <a:latin typeface="Sakkal Majalla" panose="02000000000000000000" pitchFamily="2" charset="-78"/>
                <a:cs typeface="Sakkal Majalla" panose="02000000000000000000" pitchFamily="2" charset="-78"/>
              </a:rPr>
              <a:t>معرفة المسافر للمبنى الذي ستقلع منه الرحلة.</a:t>
            </a:r>
          </a:p>
          <a:p>
            <a:pPr marL="514350" indent="-514350" algn="just" rtl="1">
              <a:buFont typeface="+mj-lt"/>
              <a:buAutoNum type="arabicParenR"/>
            </a:pPr>
            <a:endParaRPr lang="ar-SA" sz="2800" dirty="0">
              <a:solidFill>
                <a:schemeClr val="tx1"/>
              </a:solidFill>
              <a:latin typeface="Simplified Arabic" panose="02020603050405020304" pitchFamily="18" charset="-78"/>
              <a:cs typeface="Simplified Arabic" panose="02020603050405020304" pitchFamily="18" charset="-78"/>
            </a:endParaRPr>
          </a:p>
          <a:p>
            <a:pPr marL="514350" indent="-514350" algn="just" rtl="1">
              <a:buFont typeface="+mj-lt"/>
              <a:buAutoNum type="arabicParenR"/>
            </a:pPr>
            <a:endParaRPr lang="ar-BH" sz="2800" dirty="0">
              <a:solidFill>
                <a:schemeClr val="tx1"/>
              </a:solidFill>
              <a:latin typeface="Simplified Arabic" panose="02020603050405020304" pitchFamily="18" charset="-78"/>
              <a:cs typeface="Simplified Arabic" panose="02020603050405020304" pitchFamily="18" charset="-78"/>
            </a:endParaRPr>
          </a:p>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7" name="Rectangle 3">
            <a:extLst>
              <a:ext uri="{FF2B5EF4-FFF2-40B4-BE49-F238E27FC236}">
                <a16:creationId xmlns:a16="http://schemas.microsoft.com/office/drawing/2014/main" id="{D43DF005-8041-4649-930B-EA0F93BF19FC}"/>
              </a:ext>
            </a:extLst>
          </p:cNvPr>
          <p:cNvSpPr/>
          <p:nvPr/>
        </p:nvSpPr>
        <p:spPr>
          <a:xfrm>
            <a:off x="10686911" y="-105751"/>
            <a:ext cx="1173480" cy="1862048"/>
          </a:xfrm>
          <a:prstGeom prst="rect">
            <a:avLst/>
          </a:prstGeom>
          <a:noFill/>
          <a:ln w="28575">
            <a:noFill/>
          </a:ln>
        </p:spPr>
        <p:txBody>
          <a:bodyPr wrap="square" lIns="91440" tIns="45720" rIns="91440" bIns="45720">
            <a:spAutoFit/>
          </a:bodyPr>
          <a:lstStyle/>
          <a:p>
            <a:pPr algn="r" rtl="1"/>
            <a:r>
              <a:rPr lang="ar-SA"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endParaRPr lang="en-US" sz="115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endParaRPr>
          </a:p>
        </p:txBody>
      </p:sp>
      <p:sp>
        <p:nvSpPr>
          <p:cNvPr id="6" name="TextBox 5">
            <a:extLst>
              <a:ext uri="{FF2B5EF4-FFF2-40B4-BE49-F238E27FC236}">
                <a16:creationId xmlns:a16="http://schemas.microsoft.com/office/drawing/2014/main" id="{0688A986-92B8-4E8F-B787-2822DD4A588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279879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Google Shape;503;p34"/>
          <p:cNvSpPr txBox="1">
            <a:spLocks/>
          </p:cNvSpPr>
          <p:nvPr/>
        </p:nvSpPr>
        <p:spPr>
          <a:xfrm>
            <a:off x="2557240" y="2910021"/>
            <a:ext cx="7077520" cy="11598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ar-SA" sz="5400" dirty="0">
                <a:solidFill>
                  <a:srgbClr val="FF9800"/>
                </a:solidFill>
                <a:latin typeface="Arial Black" panose="020B0A04020102020204" pitchFamily="34" charset="0"/>
                <a:cs typeface="PT Bold Heading" panose="02010400000000000000" pitchFamily="2" charset="-78"/>
              </a:rPr>
              <a:t>مع تمنياتنا لكم بالتوفيق</a:t>
            </a:r>
            <a:endParaRPr lang="en-US" sz="5400" dirty="0">
              <a:solidFill>
                <a:srgbClr val="FF9800"/>
              </a:solidFill>
              <a:latin typeface="Arial Black" panose="020B0A04020102020204" pitchFamily="34" charset="0"/>
              <a:cs typeface="PT Bold Heading" panose="02010400000000000000" pitchFamily="2" charset="-78"/>
            </a:endParaRPr>
          </a:p>
        </p:txBody>
      </p:sp>
      <p:sp>
        <p:nvSpPr>
          <p:cNvPr id="3" name="TextBox 2">
            <a:extLst>
              <a:ext uri="{FF2B5EF4-FFF2-40B4-BE49-F238E27FC236}">
                <a16:creationId xmlns:a16="http://schemas.microsoft.com/office/drawing/2014/main" id="{3077D411-6373-45BE-A80D-5746E7FF7826}"/>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29877303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lowchart: Terminator 5">
            <a:hlinkClick r:id="rId3" action="ppaction://hlinksldjump"/>
          </p:cNvPr>
          <p:cNvSpPr/>
          <p:nvPr/>
        </p:nvSpPr>
        <p:spPr>
          <a:xfrm>
            <a:off x="182880" y="5518316"/>
            <a:ext cx="1584960" cy="820800"/>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640" y="585722"/>
            <a:ext cx="5623560" cy="5535995"/>
          </a:xfrm>
          <a:prstGeom prst="rect">
            <a:avLst/>
          </a:prstGeom>
        </p:spPr>
      </p:pic>
      <p:sp>
        <p:nvSpPr>
          <p:cNvPr id="5" name="TextBox 4">
            <a:extLst>
              <a:ext uri="{FF2B5EF4-FFF2-40B4-BE49-F238E27FC236}">
                <a16:creationId xmlns:a16="http://schemas.microsoft.com/office/drawing/2014/main" id="{691B0240-47E5-473C-9D6D-86EE321345A2}"/>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1539611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lowchart: Terminator 6">
            <a:hlinkClick r:id="rId3" action="ppaction://hlinksldjump"/>
          </p:cNvPr>
          <p:cNvSpPr/>
          <p:nvPr/>
        </p:nvSpPr>
        <p:spPr>
          <a:xfrm>
            <a:off x="182880" y="5518316"/>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7786" y="186952"/>
            <a:ext cx="5216730" cy="6152164"/>
          </a:xfrm>
          <a:prstGeom prst="rect">
            <a:avLst/>
          </a:prstGeom>
        </p:spPr>
      </p:pic>
      <p:sp>
        <p:nvSpPr>
          <p:cNvPr id="4" name="TextBox 3">
            <a:extLst>
              <a:ext uri="{FF2B5EF4-FFF2-40B4-BE49-F238E27FC236}">
                <a16:creationId xmlns:a16="http://schemas.microsoft.com/office/drawing/2014/main" id="{5CDFB33E-BFF9-4CD2-A1F4-A441A81AD5EF}"/>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2914503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lowchart: Terminator 5">
            <a:hlinkClick r:id="rId3" action="ppaction://hlinksldjump"/>
          </p:cNvPr>
          <p:cNvSpPr/>
          <p:nvPr/>
        </p:nvSpPr>
        <p:spPr>
          <a:xfrm>
            <a:off x="182880" y="5518316"/>
            <a:ext cx="1584960" cy="820800"/>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640" y="585722"/>
            <a:ext cx="5623560" cy="5535995"/>
          </a:xfrm>
          <a:prstGeom prst="rect">
            <a:avLst/>
          </a:prstGeom>
        </p:spPr>
      </p:pic>
      <p:sp>
        <p:nvSpPr>
          <p:cNvPr id="5" name="TextBox 4">
            <a:extLst>
              <a:ext uri="{FF2B5EF4-FFF2-40B4-BE49-F238E27FC236}">
                <a16:creationId xmlns:a16="http://schemas.microsoft.com/office/drawing/2014/main" id="{1844FD2C-0813-4612-83CC-09AC82430CF7}"/>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216719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lowchart: Terminator 6">
            <a:hlinkClick r:id="rId3" action="ppaction://hlinksldjump"/>
          </p:cNvPr>
          <p:cNvSpPr/>
          <p:nvPr/>
        </p:nvSpPr>
        <p:spPr>
          <a:xfrm>
            <a:off x="182880" y="5518316"/>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7786" y="186952"/>
            <a:ext cx="5216730" cy="6152164"/>
          </a:xfrm>
          <a:prstGeom prst="rect">
            <a:avLst/>
          </a:prstGeom>
        </p:spPr>
      </p:pic>
      <p:sp>
        <p:nvSpPr>
          <p:cNvPr id="4" name="TextBox 3">
            <a:extLst>
              <a:ext uri="{FF2B5EF4-FFF2-40B4-BE49-F238E27FC236}">
                <a16:creationId xmlns:a16="http://schemas.microsoft.com/office/drawing/2014/main" id="{3520C2FB-A0FA-488A-BAB4-3186B9D4707A}"/>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2136833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lowchart: Terminator 5">
            <a:hlinkClick r:id="rId3" action="ppaction://hlinksldjump"/>
          </p:cNvPr>
          <p:cNvSpPr/>
          <p:nvPr/>
        </p:nvSpPr>
        <p:spPr>
          <a:xfrm>
            <a:off x="182880" y="5518316"/>
            <a:ext cx="1584960" cy="820800"/>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640" y="585722"/>
            <a:ext cx="5623560" cy="5535995"/>
          </a:xfrm>
          <a:prstGeom prst="rect">
            <a:avLst/>
          </a:prstGeom>
        </p:spPr>
      </p:pic>
      <p:sp>
        <p:nvSpPr>
          <p:cNvPr id="5" name="TextBox 4">
            <a:extLst>
              <a:ext uri="{FF2B5EF4-FFF2-40B4-BE49-F238E27FC236}">
                <a16:creationId xmlns:a16="http://schemas.microsoft.com/office/drawing/2014/main" id="{B5D92D76-F355-4245-B516-7455321A580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6945726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lowchart: Terminator 6">
            <a:hlinkClick r:id="rId3" action="ppaction://hlinksldjump"/>
          </p:cNvPr>
          <p:cNvSpPr/>
          <p:nvPr/>
        </p:nvSpPr>
        <p:spPr>
          <a:xfrm>
            <a:off x="182880" y="5518316"/>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7786" y="186952"/>
            <a:ext cx="5216730" cy="6152164"/>
          </a:xfrm>
          <a:prstGeom prst="rect">
            <a:avLst/>
          </a:prstGeom>
        </p:spPr>
      </p:pic>
      <p:sp>
        <p:nvSpPr>
          <p:cNvPr id="4" name="TextBox 3">
            <a:extLst>
              <a:ext uri="{FF2B5EF4-FFF2-40B4-BE49-F238E27FC236}">
                <a16:creationId xmlns:a16="http://schemas.microsoft.com/office/drawing/2014/main" id="{4D700A58-3FAC-4010-B592-1FDE33AF394A}"/>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3874067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lowchart: Terminator 5">
            <a:hlinkClick r:id="rId3" action="ppaction://hlinksldjump"/>
          </p:cNvPr>
          <p:cNvSpPr/>
          <p:nvPr/>
        </p:nvSpPr>
        <p:spPr>
          <a:xfrm>
            <a:off x="182880" y="5518316"/>
            <a:ext cx="1584960" cy="820800"/>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640" y="585722"/>
            <a:ext cx="5623560" cy="5535995"/>
          </a:xfrm>
          <a:prstGeom prst="rect">
            <a:avLst/>
          </a:prstGeom>
        </p:spPr>
      </p:pic>
      <p:sp>
        <p:nvSpPr>
          <p:cNvPr id="5" name="TextBox 4">
            <a:extLst>
              <a:ext uri="{FF2B5EF4-FFF2-40B4-BE49-F238E27FC236}">
                <a16:creationId xmlns:a16="http://schemas.microsoft.com/office/drawing/2014/main" id="{73F898BF-8629-4A2B-8D7C-02E092950D14}"/>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2892184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lowchart: Terminator 6">
            <a:hlinkClick r:id="rId3" action="ppaction://hlinksldjump"/>
          </p:cNvPr>
          <p:cNvSpPr/>
          <p:nvPr/>
        </p:nvSpPr>
        <p:spPr>
          <a:xfrm>
            <a:off x="182880" y="5518316"/>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7786" y="186952"/>
            <a:ext cx="5216730" cy="6152164"/>
          </a:xfrm>
          <a:prstGeom prst="rect">
            <a:avLst/>
          </a:prstGeom>
        </p:spPr>
      </p:pic>
      <p:sp>
        <p:nvSpPr>
          <p:cNvPr id="4" name="TextBox 3">
            <a:extLst>
              <a:ext uri="{FF2B5EF4-FFF2-40B4-BE49-F238E27FC236}">
                <a16:creationId xmlns:a16="http://schemas.microsoft.com/office/drawing/2014/main" id="{9862339D-F339-4D1E-BAE4-D1FD719103D2}"/>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5581176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833409" y="337483"/>
            <a:ext cx="4268121"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نشاط استهلالي</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13" name="Google Shape;618;p37">
            <a:extLst>
              <a:ext uri="{FF2B5EF4-FFF2-40B4-BE49-F238E27FC236}">
                <a16:creationId xmlns:a16="http://schemas.microsoft.com/office/drawing/2014/main" id="{C32BBCC4-D0BE-461B-8EAC-7DB2D8CE518D}"/>
              </a:ext>
            </a:extLst>
          </p:cNvPr>
          <p:cNvSpPr/>
          <p:nvPr/>
        </p:nvSpPr>
        <p:spPr>
          <a:xfrm>
            <a:off x="11129010" y="244927"/>
            <a:ext cx="727364" cy="94418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مستطيل مستدير الزوايا 15">
            <a:extLst>
              <a:ext uri="{FF2B5EF4-FFF2-40B4-BE49-F238E27FC236}">
                <a16:creationId xmlns:a16="http://schemas.microsoft.com/office/drawing/2014/main" id="{EF943C42-07A6-43AD-B89E-95DE0A433C71}"/>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7081838" algn="just" defTabSz="914012" rtl="1">
              <a:spcBef>
                <a:spcPts val="600"/>
              </a:spcBef>
              <a:spcAft>
                <a:spcPts val="600"/>
              </a:spcAft>
              <a:defRPr/>
            </a:pPr>
            <a:r>
              <a:rPr lang="en-GB" sz="3600" b="1" dirty="0" err="1">
                <a:solidFill>
                  <a:schemeClr val="tx1"/>
                </a:solidFill>
                <a:latin typeface="Sakkal Majalla" panose="02000000000000000000" pitchFamily="2" charset="-78"/>
                <a:cs typeface="Sakkal Majalla" panose="02000000000000000000" pitchFamily="2" charset="-78"/>
              </a:rPr>
              <a:t>قررت</a:t>
            </a:r>
            <a:r>
              <a:rPr lang="en-GB" sz="3600" b="1" dirty="0">
                <a:solidFill>
                  <a:schemeClr val="tx1"/>
                </a:solidFill>
                <a:latin typeface="Sakkal Majalla" panose="02000000000000000000" pitchFamily="2" charset="-78"/>
                <a:cs typeface="Sakkal Majalla" panose="02000000000000000000" pitchFamily="2" charset="-78"/>
              </a:rPr>
              <a:t> </a:t>
            </a:r>
            <a:r>
              <a:rPr lang="en-GB" sz="3600" b="1" dirty="0" err="1">
                <a:solidFill>
                  <a:schemeClr val="tx1"/>
                </a:solidFill>
                <a:latin typeface="Sakkal Majalla" panose="02000000000000000000" pitchFamily="2" charset="-78"/>
                <a:cs typeface="Sakkal Majalla" panose="02000000000000000000" pitchFamily="2" charset="-78"/>
              </a:rPr>
              <a:t>مريم</a:t>
            </a:r>
            <a:r>
              <a:rPr lang="en-GB" sz="3600" b="1" dirty="0">
                <a:solidFill>
                  <a:schemeClr val="tx1"/>
                </a:solidFill>
                <a:latin typeface="Sakkal Majalla" panose="02000000000000000000" pitchFamily="2" charset="-78"/>
                <a:cs typeface="Sakkal Majalla" panose="02000000000000000000" pitchFamily="2" charset="-78"/>
              </a:rPr>
              <a:t> </a:t>
            </a:r>
            <a:r>
              <a:rPr lang="ar-SA" sz="3600" b="1" dirty="0">
                <a:solidFill>
                  <a:schemeClr val="tx1"/>
                </a:solidFill>
                <a:latin typeface="Sakkal Majalla" panose="02000000000000000000" pitchFamily="2" charset="-78"/>
                <a:cs typeface="Sakkal Majalla" panose="02000000000000000000" pitchFamily="2" charset="-78"/>
              </a:rPr>
              <a:t>أ</a:t>
            </a:r>
            <a:r>
              <a:rPr lang="en-GB" sz="3600" b="1" dirty="0">
                <a:solidFill>
                  <a:schemeClr val="tx1"/>
                </a:solidFill>
                <a:latin typeface="Sakkal Majalla" panose="02000000000000000000" pitchFamily="2" charset="-78"/>
                <a:cs typeface="Sakkal Majalla" panose="02000000000000000000" pitchFamily="2" charset="-78"/>
              </a:rPr>
              <a:t>ن </a:t>
            </a:r>
            <a:r>
              <a:rPr lang="en-GB" sz="3600" b="1" dirty="0" err="1">
                <a:solidFill>
                  <a:schemeClr val="tx1"/>
                </a:solidFill>
                <a:latin typeface="Sakkal Majalla" panose="02000000000000000000" pitchFamily="2" charset="-78"/>
                <a:cs typeface="Sakkal Majalla" panose="02000000000000000000" pitchFamily="2" charset="-78"/>
              </a:rPr>
              <a:t>تمضي</a:t>
            </a:r>
            <a:r>
              <a:rPr lang="en-GB" sz="3600" b="1" dirty="0">
                <a:solidFill>
                  <a:schemeClr val="tx1"/>
                </a:solidFill>
                <a:latin typeface="Sakkal Majalla" panose="02000000000000000000" pitchFamily="2" charset="-78"/>
                <a:cs typeface="Sakkal Majalla" panose="02000000000000000000" pitchFamily="2" charset="-78"/>
              </a:rPr>
              <a:t> </a:t>
            </a:r>
            <a:r>
              <a:rPr lang="en-GB" sz="3600" b="1" dirty="0" err="1">
                <a:solidFill>
                  <a:schemeClr val="tx1"/>
                </a:solidFill>
                <a:latin typeface="Sakkal Majalla" panose="02000000000000000000" pitchFamily="2" charset="-78"/>
                <a:cs typeface="Sakkal Majalla" panose="02000000000000000000" pitchFamily="2" charset="-78"/>
              </a:rPr>
              <a:t>عطلة</a:t>
            </a:r>
            <a:r>
              <a:rPr lang="en-GB" sz="3600" b="1" dirty="0">
                <a:solidFill>
                  <a:schemeClr val="tx1"/>
                </a:solidFill>
                <a:latin typeface="Sakkal Majalla" panose="02000000000000000000" pitchFamily="2" charset="-78"/>
                <a:cs typeface="Sakkal Majalla" panose="02000000000000000000" pitchFamily="2" charset="-78"/>
              </a:rPr>
              <a:t> </a:t>
            </a:r>
            <a:r>
              <a:rPr lang="en-GB" sz="3600" b="1" dirty="0" err="1">
                <a:solidFill>
                  <a:schemeClr val="tx1"/>
                </a:solidFill>
                <a:latin typeface="Sakkal Majalla" panose="02000000000000000000" pitchFamily="2" charset="-78"/>
                <a:cs typeface="Sakkal Majalla" panose="02000000000000000000" pitchFamily="2" charset="-78"/>
              </a:rPr>
              <a:t>الربيع</a:t>
            </a:r>
            <a:r>
              <a:rPr lang="en-GB" sz="3600" b="1" dirty="0">
                <a:solidFill>
                  <a:schemeClr val="tx1"/>
                </a:solidFill>
                <a:latin typeface="Sakkal Majalla" panose="02000000000000000000" pitchFamily="2" charset="-78"/>
                <a:cs typeface="Sakkal Majalla" panose="02000000000000000000" pitchFamily="2" charset="-78"/>
              </a:rPr>
              <a:t> </a:t>
            </a:r>
            <a:r>
              <a:rPr lang="en-GB" sz="3600" b="1" dirty="0" err="1">
                <a:solidFill>
                  <a:schemeClr val="tx1"/>
                </a:solidFill>
                <a:latin typeface="Sakkal Majalla" panose="02000000000000000000" pitchFamily="2" charset="-78"/>
                <a:cs typeface="Sakkal Majalla" panose="02000000000000000000" pitchFamily="2" charset="-78"/>
              </a:rPr>
              <a:t>في</a:t>
            </a:r>
            <a:r>
              <a:rPr lang="en-GB" sz="3600" b="1" dirty="0">
                <a:solidFill>
                  <a:schemeClr val="tx1"/>
                </a:solidFill>
                <a:latin typeface="Sakkal Majalla" panose="02000000000000000000" pitchFamily="2" charset="-78"/>
                <a:cs typeface="Sakkal Majalla" panose="02000000000000000000" pitchFamily="2" charset="-78"/>
              </a:rPr>
              <a:t> </a:t>
            </a:r>
            <a:r>
              <a:rPr lang="en-GB" sz="3600" b="1" dirty="0" err="1">
                <a:solidFill>
                  <a:schemeClr val="tx1"/>
                </a:solidFill>
                <a:latin typeface="Sakkal Majalla" panose="02000000000000000000" pitchFamily="2" charset="-78"/>
                <a:cs typeface="Sakkal Majalla" panose="02000000000000000000" pitchFamily="2" charset="-78"/>
              </a:rPr>
              <a:t>هذا</a:t>
            </a:r>
            <a:r>
              <a:rPr lang="en-GB" sz="3600" b="1" dirty="0">
                <a:solidFill>
                  <a:schemeClr val="tx1"/>
                </a:solidFill>
                <a:latin typeface="Sakkal Majalla" panose="02000000000000000000" pitchFamily="2" charset="-78"/>
                <a:cs typeface="Sakkal Majalla" panose="02000000000000000000" pitchFamily="2" charset="-78"/>
              </a:rPr>
              <a:t> </a:t>
            </a:r>
            <a:r>
              <a:rPr lang="en-GB" sz="3600" b="1" dirty="0" err="1">
                <a:solidFill>
                  <a:schemeClr val="tx1"/>
                </a:solidFill>
                <a:latin typeface="Sakkal Majalla" panose="02000000000000000000" pitchFamily="2" charset="-78"/>
                <a:cs typeface="Sakkal Majalla" panose="02000000000000000000" pitchFamily="2" charset="-78"/>
              </a:rPr>
              <a:t>المكان</a:t>
            </a:r>
            <a:r>
              <a:rPr lang="en-GB" sz="3600" b="1" dirty="0">
                <a:solidFill>
                  <a:schemeClr val="tx1"/>
                </a:solidFill>
                <a:latin typeface="Sakkal Majalla" panose="02000000000000000000" pitchFamily="2" charset="-78"/>
                <a:cs typeface="Sakkal Majalla" panose="02000000000000000000" pitchFamily="2" charset="-78"/>
              </a:rPr>
              <a:t> </a:t>
            </a:r>
            <a:r>
              <a:rPr lang="ar-BH" sz="3600" b="1" dirty="0">
                <a:solidFill>
                  <a:schemeClr val="tx1"/>
                </a:solidFill>
                <a:latin typeface="Sakkal Majalla" panose="02000000000000000000" pitchFamily="2" charset="-78"/>
                <a:cs typeface="Sakkal Majalla" panose="02000000000000000000" pitchFamily="2" charset="-78"/>
              </a:rPr>
              <a:t>ما الاجراءات التي على مريم اتخاذها للتوجه </a:t>
            </a:r>
            <a:r>
              <a:rPr lang="ar-SA" sz="3600" b="1" dirty="0">
                <a:solidFill>
                  <a:schemeClr val="tx1"/>
                </a:solidFill>
                <a:latin typeface="Sakkal Majalla" panose="02000000000000000000" pitchFamily="2" charset="-78"/>
                <a:cs typeface="Sakkal Majalla" panose="02000000000000000000" pitchFamily="2" charset="-78"/>
              </a:rPr>
              <a:t>إ</a:t>
            </a:r>
            <a:r>
              <a:rPr lang="ar-BH" sz="3600" b="1" dirty="0" err="1">
                <a:solidFill>
                  <a:schemeClr val="tx1"/>
                </a:solidFill>
                <a:latin typeface="Sakkal Majalla" panose="02000000000000000000" pitchFamily="2" charset="-78"/>
                <a:cs typeface="Sakkal Majalla" panose="02000000000000000000" pitchFamily="2" charset="-78"/>
              </a:rPr>
              <a:t>لى</a:t>
            </a:r>
            <a:r>
              <a:rPr lang="ar-BH" sz="3600" b="1" dirty="0">
                <a:solidFill>
                  <a:schemeClr val="tx1"/>
                </a:solidFill>
                <a:latin typeface="Sakkal Majalla" panose="02000000000000000000" pitchFamily="2" charset="-78"/>
                <a:cs typeface="Sakkal Majalla" panose="02000000000000000000" pitchFamily="2" charset="-78"/>
              </a:rPr>
              <a:t> </a:t>
            </a:r>
            <a:r>
              <a:rPr lang="ar-SA" sz="3600" b="1" dirty="0">
                <a:solidFill>
                  <a:schemeClr val="tx1"/>
                </a:solidFill>
                <a:latin typeface="Sakkal Majalla" panose="02000000000000000000" pitchFamily="2" charset="-78"/>
                <a:cs typeface="Sakkal Majalla" panose="02000000000000000000" pitchFamily="2" charset="-78"/>
              </a:rPr>
              <a:t>(بالي – اندونيسيا)</a:t>
            </a:r>
            <a:r>
              <a:rPr lang="ar-BH" sz="3600" b="1" dirty="0">
                <a:solidFill>
                  <a:schemeClr val="tx1"/>
                </a:solidFill>
                <a:latin typeface="Sakkal Majalla" panose="02000000000000000000" pitchFamily="2" charset="-78"/>
                <a:cs typeface="Sakkal Majalla" panose="02000000000000000000" pitchFamily="2" charset="-78"/>
              </a:rPr>
              <a:t> لقضاء عطلة ال</a:t>
            </a:r>
            <a:r>
              <a:rPr lang="en-GB" sz="3600" b="1" dirty="0" err="1">
                <a:solidFill>
                  <a:schemeClr val="tx1"/>
                </a:solidFill>
                <a:latin typeface="Sakkal Majalla" panose="02000000000000000000" pitchFamily="2" charset="-78"/>
                <a:cs typeface="Sakkal Majalla" panose="02000000000000000000" pitchFamily="2" charset="-78"/>
              </a:rPr>
              <a:t>ربيع</a:t>
            </a:r>
            <a:r>
              <a:rPr lang="en-GB" sz="3600" b="1" dirty="0">
                <a:solidFill>
                  <a:schemeClr val="tx1"/>
                </a:solidFill>
                <a:latin typeface="Sakkal Majalla" panose="02000000000000000000" pitchFamily="2" charset="-78"/>
                <a:cs typeface="Sakkal Majalla" panose="02000000000000000000" pitchFamily="2" charset="-78"/>
              </a:rPr>
              <a:t>.</a:t>
            </a:r>
            <a:endParaRPr lang="ar-BH" sz="36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800" b="1" dirty="0"/>
          </a:p>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98C99F2B-E0BD-4B9D-8229-C9A5AF99C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465" y="1734473"/>
            <a:ext cx="6690652" cy="4463620"/>
          </a:xfrm>
          <a:prstGeom prst="rect">
            <a:avLst/>
          </a:prstGeom>
          <a:ln w="28575">
            <a:solidFill>
              <a:schemeClr val="tx2"/>
            </a:solidFill>
          </a:ln>
        </p:spPr>
      </p:pic>
      <p:sp>
        <p:nvSpPr>
          <p:cNvPr id="7" name="TextBox 6">
            <a:extLst>
              <a:ext uri="{FF2B5EF4-FFF2-40B4-BE49-F238E27FC236}">
                <a16:creationId xmlns:a16="http://schemas.microsoft.com/office/drawing/2014/main" id="{F46BD2A5-A8AF-4E04-A2AE-90260FA8879B}"/>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4208773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lowchart: Terminator 5">
            <a:hlinkClick r:id="rId3" action="ppaction://hlinksldjump"/>
          </p:cNvPr>
          <p:cNvSpPr/>
          <p:nvPr/>
        </p:nvSpPr>
        <p:spPr>
          <a:xfrm>
            <a:off x="182880" y="5518316"/>
            <a:ext cx="1584960" cy="820800"/>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640" y="585722"/>
            <a:ext cx="5623560" cy="5535995"/>
          </a:xfrm>
          <a:prstGeom prst="rect">
            <a:avLst/>
          </a:prstGeom>
        </p:spPr>
      </p:pic>
      <p:sp>
        <p:nvSpPr>
          <p:cNvPr id="5" name="TextBox 4">
            <a:extLst>
              <a:ext uri="{FF2B5EF4-FFF2-40B4-BE49-F238E27FC236}">
                <a16:creationId xmlns:a16="http://schemas.microsoft.com/office/drawing/2014/main" id="{7D6B5F54-C94C-4B19-B87A-ED908DA597B3}"/>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3512036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lowchart: Terminator 6">
            <a:hlinkClick r:id="rId3" action="ppaction://hlinksldjump"/>
          </p:cNvPr>
          <p:cNvSpPr/>
          <p:nvPr/>
        </p:nvSpPr>
        <p:spPr>
          <a:xfrm>
            <a:off x="182880" y="5518316"/>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7786" y="186952"/>
            <a:ext cx="5216730" cy="6152164"/>
          </a:xfrm>
          <a:prstGeom prst="rect">
            <a:avLst/>
          </a:prstGeom>
        </p:spPr>
      </p:pic>
      <p:sp>
        <p:nvSpPr>
          <p:cNvPr id="4" name="TextBox 3">
            <a:extLst>
              <a:ext uri="{FF2B5EF4-FFF2-40B4-BE49-F238E27FC236}">
                <a16:creationId xmlns:a16="http://schemas.microsoft.com/office/drawing/2014/main" id="{84AA0B51-2563-4FCE-8A09-B5E27B5F3686}"/>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10422726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lowchart: Terminator 5">
            <a:hlinkClick r:id="rId3" action="ppaction://hlinksldjump"/>
          </p:cNvPr>
          <p:cNvSpPr/>
          <p:nvPr/>
        </p:nvSpPr>
        <p:spPr>
          <a:xfrm>
            <a:off x="182880" y="5518316"/>
            <a:ext cx="1584960" cy="820800"/>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640" y="585722"/>
            <a:ext cx="5623560" cy="5535995"/>
          </a:xfrm>
          <a:prstGeom prst="rect">
            <a:avLst/>
          </a:prstGeom>
        </p:spPr>
      </p:pic>
      <p:sp>
        <p:nvSpPr>
          <p:cNvPr id="5" name="TextBox 4">
            <a:extLst>
              <a:ext uri="{FF2B5EF4-FFF2-40B4-BE49-F238E27FC236}">
                <a16:creationId xmlns:a16="http://schemas.microsoft.com/office/drawing/2014/main" id="{73C6F6D9-E1B3-4C90-B66B-3B8AB3003CF5}"/>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38056674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lowchart: Terminator 6">
            <a:hlinkClick r:id="rId3" action="ppaction://hlinksldjump"/>
          </p:cNvPr>
          <p:cNvSpPr/>
          <p:nvPr/>
        </p:nvSpPr>
        <p:spPr>
          <a:xfrm>
            <a:off x="182880" y="5518316"/>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7786" y="186952"/>
            <a:ext cx="5216730" cy="6152164"/>
          </a:xfrm>
          <a:prstGeom prst="rect">
            <a:avLst/>
          </a:prstGeom>
        </p:spPr>
      </p:pic>
      <p:sp>
        <p:nvSpPr>
          <p:cNvPr id="4" name="TextBox 3">
            <a:extLst>
              <a:ext uri="{FF2B5EF4-FFF2-40B4-BE49-F238E27FC236}">
                <a16:creationId xmlns:a16="http://schemas.microsoft.com/office/drawing/2014/main" id="{90876ACF-DD72-4B03-ADFA-93F7FCE50F2F}"/>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2669858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62320" y="487680"/>
            <a:ext cx="6486894" cy="523220"/>
          </a:xfrm>
          <a:prstGeom prst="rect">
            <a:avLst/>
          </a:prstGeom>
        </p:spPr>
        <p:txBody>
          <a:bodyPr wrap="square">
            <a:spAutoFit/>
          </a:bodyPr>
          <a:lstStyle/>
          <a:p>
            <a:pPr algn="ctr"/>
            <a:r>
              <a:rPr lang="ar-SA" sz="2800" dirty="0">
                <a:ln w="9525">
                  <a:noFill/>
                  <a:prstDash val="solid"/>
                </a:ln>
                <a:solidFill>
                  <a:schemeClr val="bg1"/>
                </a:solidFill>
                <a:latin typeface="Arial Black" panose="020B0A04020102020204" pitchFamily="34" charset="0"/>
                <a:cs typeface="PT Bold Heading" panose="02010400000000000000" pitchFamily="2" charset="-78"/>
              </a:rPr>
              <a:t>الكتب والنشرات التي تصدرها شركات الطيران</a:t>
            </a:r>
            <a:endParaRPr lang="en-US" sz="2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r>
              <a:rPr lang="ar-SA" sz="3600" b="1" dirty="0">
                <a:solidFill>
                  <a:schemeClr val="tx1"/>
                </a:solidFill>
                <a:latin typeface="Sakkal Majalla" panose="02000000000000000000" pitchFamily="2" charset="-78"/>
                <a:cs typeface="Sakkal Majalla" panose="02000000000000000000" pitchFamily="2" charset="-78"/>
              </a:rPr>
              <a:t>أهم الكتب التي يجب أن تكون موجودة لدى مكاتب السفريات هي:</a:t>
            </a:r>
          </a:p>
        </p:txBody>
      </p:sp>
      <p:sp>
        <p:nvSpPr>
          <p:cNvPr id="4" name="Rectangle: Rounded Corners 3">
            <a:extLst>
              <a:ext uri="{FF2B5EF4-FFF2-40B4-BE49-F238E27FC236}">
                <a16:creationId xmlns:a16="http://schemas.microsoft.com/office/drawing/2014/main" id="{54090C7A-E00B-482C-8AE9-527B35219C1A}"/>
              </a:ext>
            </a:extLst>
          </p:cNvPr>
          <p:cNvSpPr/>
          <p:nvPr/>
        </p:nvSpPr>
        <p:spPr>
          <a:xfrm>
            <a:off x="6163125" y="2087592"/>
            <a:ext cx="5235022" cy="940280"/>
          </a:xfrm>
          <a:prstGeom prst="roundRect">
            <a:avLst/>
          </a:prstGeom>
          <a:gradFill flip="none" rotWithShape="1">
            <a:gsLst>
              <a:gs pos="0">
                <a:srgbClr val="FF9800">
                  <a:tint val="66000"/>
                  <a:satMod val="160000"/>
                </a:srgbClr>
              </a:gs>
              <a:gs pos="50000">
                <a:srgbClr val="FF9800">
                  <a:tint val="44500"/>
                  <a:satMod val="160000"/>
                </a:srgbClr>
              </a:gs>
              <a:gs pos="100000">
                <a:srgbClr val="FF9800">
                  <a:tint val="23500"/>
                  <a:satMod val="160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rgbClr val="3F5378"/>
                </a:solidFill>
                <a:cs typeface="PT Bold Heading" panose="02010400000000000000" pitchFamily="2" charset="-78"/>
              </a:rPr>
              <a:t>1. دليل الرحلات لشركات الطيران.</a:t>
            </a:r>
          </a:p>
          <a:p>
            <a:pPr algn="ctr"/>
            <a:r>
              <a:rPr lang="en-US" sz="2000" dirty="0">
                <a:solidFill>
                  <a:srgbClr val="3F5378"/>
                </a:solidFill>
              </a:rPr>
              <a:t>(OAG) Other Airlines Guide – Flight Guide</a:t>
            </a:r>
            <a:endParaRPr lang="ar-SA" sz="2000" dirty="0">
              <a:solidFill>
                <a:srgbClr val="3F5378"/>
              </a:solidFill>
            </a:endParaRPr>
          </a:p>
        </p:txBody>
      </p:sp>
      <p:sp>
        <p:nvSpPr>
          <p:cNvPr id="25" name="Rectangle: Rounded Corners 24">
            <a:extLst>
              <a:ext uri="{FF2B5EF4-FFF2-40B4-BE49-F238E27FC236}">
                <a16:creationId xmlns:a16="http://schemas.microsoft.com/office/drawing/2014/main" id="{F607EC91-E919-413B-8983-0E602BA35700}"/>
              </a:ext>
            </a:extLst>
          </p:cNvPr>
          <p:cNvSpPr/>
          <p:nvPr/>
        </p:nvSpPr>
        <p:spPr>
          <a:xfrm>
            <a:off x="545665" y="2087592"/>
            <a:ext cx="5235022" cy="940280"/>
          </a:xfrm>
          <a:prstGeom prst="roundRect">
            <a:avLst/>
          </a:prstGeom>
          <a:gradFill flip="none" rotWithShape="1">
            <a:gsLst>
              <a:gs pos="0">
                <a:srgbClr val="FF9800">
                  <a:tint val="66000"/>
                  <a:satMod val="160000"/>
                </a:srgbClr>
              </a:gs>
              <a:gs pos="50000">
                <a:srgbClr val="FF9800">
                  <a:tint val="44500"/>
                  <a:satMod val="160000"/>
                </a:srgbClr>
              </a:gs>
              <a:gs pos="100000">
                <a:srgbClr val="FF9800">
                  <a:tint val="23500"/>
                  <a:satMod val="160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rgbClr val="3F5378"/>
                </a:solidFill>
                <a:cs typeface="PT Bold Heading" panose="02010400000000000000" pitchFamily="2" charset="-78"/>
              </a:rPr>
              <a:t>2. كتاب أسعار المسافر بالجو.</a:t>
            </a:r>
          </a:p>
          <a:p>
            <a:pPr algn="ctr"/>
            <a:r>
              <a:rPr lang="en-US" sz="2000" dirty="0">
                <a:solidFill>
                  <a:srgbClr val="3F5378"/>
                </a:solidFill>
              </a:rPr>
              <a:t>(P.A.T) Passenger Air Tariff</a:t>
            </a:r>
            <a:endParaRPr lang="ar-SA" sz="2000" dirty="0">
              <a:solidFill>
                <a:srgbClr val="3F5378"/>
              </a:solidFill>
            </a:endParaRPr>
          </a:p>
        </p:txBody>
      </p:sp>
      <p:sp>
        <p:nvSpPr>
          <p:cNvPr id="26" name="Rectangle: Rounded Corners 25">
            <a:extLst>
              <a:ext uri="{FF2B5EF4-FFF2-40B4-BE49-F238E27FC236}">
                <a16:creationId xmlns:a16="http://schemas.microsoft.com/office/drawing/2014/main" id="{13251472-6285-4E7B-B1AB-560C81F23156}"/>
              </a:ext>
            </a:extLst>
          </p:cNvPr>
          <p:cNvSpPr/>
          <p:nvPr/>
        </p:nvSpPr>
        <p:spPr>
          <a:xfrm>
            <a:off x="6163125" y="3216470"/>
            <a:ext cx="5235022" cy="940280"/>
          </a:xfrm>
          <a:prstGeom prst="roundRect">
            <a:avLst/>
          </a:prstGeom>
          <a:gradFill flip="none" rotWithShape="1">
            <a:gsLst>
              <a:gs pos="0">
                <a:srgbClr val="FF9800">
                  <a:tint val="66000"/>
                  <a:satMod val="160000"/>
                </a:srgbClr>
              </a:gs>
              <a:gs pos="50000">
                <a:srgbClr val="FF9800">
                  <a:tint val="44500"/>
                  <a:satMod val="160000"/>
                </a:srgbClr>
              </a:gs>
              <a:gs pos="100000">
                <a:srgbClr val="FF9800">
                  <a:tint val="23500"/>
                  <a:satMod val="160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rgbClr val="3F5378"/>
                </a:solidFill>
                <a:cs typeface="PT Bold Heading" panose="02010400000000000000" pitchFamily="2" charset="-78"/>
              </a:rPr>
              <a:t>3. كتيب معلومات السفر.</a:t>
            </a:r>
          </a:p>
          <a:p>
            <a:pPr algn="ctr"/>
            <a:r>
              <a:rPr lang="en-US" sz="2000" dirty="0">
                <a:solidFill>
                  <a:srgbClr val="3F5378"/>
                </a:solidFill>
              </a:rPr>
              <a:t>(TIM) Travel information Manual</a:t>
            </a:r>
            <a:endParaRPr lang="ar-SA" sz="2000" dirty="0">
              <a:solidFill>
                <a:srgbClr val="3F5378"/>
              </a:solidFill>
            </a:endParaRPr>
          </a:p>
        </p:txBody>
      </p:sp>
      <p:sp>
        <p:nvSpPr>
          <p:cNvPr id="27" name="Rectangle: Rounded Corners 26">
            <a:extLst>
              <a:ext uri="{FF2B5EF4-FFF2-40B4-BE49-F238E27FC236}">
                <a16:creationId xmlns:a16="http://schemas.microsoft.com/office/drawing/2014/main" id="{75FD171C-FC7A-4929-B03F-0A3BD21294D0}"/>
              </a:ext>
            </a:extLst>
          </p:cNvPr>
          <p:cNvSpPr/>
          <p:nvPr/>
        </p:nvSpPr>
        <p:spPr>
          <a:xfrm>
            <a:off x="545665" y="3216470"/>
            <a:ext cx="5235022" cy="940280"/>
          </a:xfrm>
          <a:prstGeom prst="roundRect">
            <a:avLst/>
          </a:prstGeom>
          <a:gradFill flip="none" rotWithShape="1">
            <a:gsLst>
              <a:gs pos="0">
                <a:srgbClr val="FF9800">
                  <a:tint val="66000"/>
                  <a:satMod val="160000"/>
                </a:srgbClr>
              </a:gs>
              <a:gs pos="50000">
                <a:srgbClr val="FF9800">
                  <a:tint val="44500"/>
                  <a:satMod val="160000"/>
                </a:srgbClr>
              </a:gs>
              <a:gs pos="100000">
                <a:srgbClr val="FF9800">
                  <a:tint val="23500"/>
                  <a:satMod val="160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rgbClr val="3F5378"/>
                </a:solidFill>
                <a:cs typeface="PT Bold Heading" panose="02010400000000000000" pitchFamily="2" charset="-78"/>
              </a:rPr>
              <a:t>4. كتيب تحديد مواعيد الطائرات لبعض شركات الطيران.</a:t>
            </a:r>
          </a:p>
          <a:p>
            <a:pPr algn="ctr"/>
            <a:r>
              <a:rPr lang="en-US" sz="2000" dirty="0">
                <a:solidFill>
                  <a:srgbClr val="3F5378"/>
                </a:solidFill>
                <a:cs typeface="PT Bold Heading" panose="02010400000000000000" pitchFamily="2" charset="-78"/>
              </a:rPr>
              <a:t>Timetable</a:t>
            </a:r>
            <a:endParaRPr lang="ar-SA" sz="2000" dirty="0">
              <a:solidFill>
                <a:srgbClr val="3F5378"/>
              </a:solidFill>
            </a:endParaRPr>
          </a:p>
        </p:txBody>
      </p:sp>
      <p:sp>
        <p:nvSpPr>
          <p:cNvPr id="29" name="Rectangle: Rounded Corners 28">
            <a:extLst>
              <a:ext uri="{FF2B5EF4-FFF2-40B4-BE49-F238E27FC236}">
                <a16:creationId xmlns:a16="http://schemas.microsoft.com/office/drawing/2014/main" id="{A76F0849-CA4D-482B-9F3F-C45662514FAB}"/>
              </a:ext>
            </a:extLst>
          </p:cNvPr>
          <p:cNvSpPr/>
          <p:nvPr/>
        </p:nvSpPr>
        <p:spPr>
          <a:xfrm>
            <a:off x="6163125" y="4323255"/>
            <a:ext cx="5235022" cy="940280"/>
          </a:xfrm>
          <a:prstGeom prst="roundRect">
            <a:avLst/>
          </a:prstGeom>
          <a:gradFill flip="none" rotWithShape="1">
            <a:gsLst>
              <a:gs pos="0">
                <a:srgbClr val="FF9800">
                  <a:tint val="66000"/>
                  <a:satMod val="160000"/>
                </a:srgbClr>
              </a:gs>
              <a:gs pos="50000">
                <a:srgbClr val="FF9800">
                  <a:tint val="44500"/>
                  <a:satMod val="160000"/>
                </a:srgbClr>
              </a:gs>
              <a:gs pos="100000">
                <a:srgbClr val="FF9800">
                  <a:tint val="23500"/>
                  <a:satMod val="160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rgbClr val="3F5378"/>
                </a:solidFill>
                <a:cs typeface="PT Bold Heading" panose="02010400000000000000" pitchFamily="2" charset="-78"/>
              </a:rPr>
              <a:t>5. كتيب تحديد رحلات الطيران الداخلي لبعض شركات الطيران.</a:t>
            </a:r>
          </a:p>
          <a:p>
            <a:pPr algn="ctr"/>
            <a:r>
              <a:rPr lang="en-US" sz="2000" dirty="0">
                <a:solidFill>
                  <a:srgbClr val="3F5378"/>
                </a:solidFill>
              </a:rPr>
              <a:t>Domestic Timetables </a:t>
            </a:r>
            <a:endParaRPr lang="ar-SA" sz="2000" dirty="0">
              <a:solidFill>
                <a:srgbClr val="3F5378"/>
              </a:solidFill>
            </a:endParaRPr>
          </a:p>
        </p:txBody>
      </p:sp>
      <p:sp>
        <p:nvSpPr>
          <p:cNvPr id="30" name="Rectangle: Rounded Corners 29">
            <a:extLst>
              <a:ext uri="{FF2B5EF4-FFF2-40B4-BE49-F238E27FC236}">
                <a16:creationId xmlns:a16="http://schemas.microsoft.com/office/drawing/2014/main" id="{ED1B9052-30CC-4CF1-A7B0-2F5F1E278B36}"/>
              </a:ext>
            </a:extLst>
          </p:cNvPr>
          <p:cNvSpPr/>
          <p:nvPr/>
        </p:nvSpPr>
        <p:spPr>
          <a:xfrm>
            <a:off x="545665" y="4323255"/>
            <a:ext cx="5235022" cy="940280"/>
          </a:xfrm>
          <a:prstGeom prst="roundRect">
            <a:avLst/>
          </a:prstGeom>
          <a:gradFill flip="none" rotWithShape="1">
            <a:gsLst>
              <a:gs pos="0">
                <a:srgbClr val="FF9800">
                  <a:tint val="66000"/>
                  <a:satMod val="160000"/>
                </a:srgbClr>
              </a:gs>
              <a:gs pos="50000">
                <a:srgbClr val="FF9800">
                  <a:tint val="44500"/>
                  <a:satMod val="160000"/>
                </a:srgbClr>
              </a:gs>
              <a:gs pos="100000">
                <a:srgbClr val="FF9800">
                  <a:tint val="23500"/>
                  <a:satMod val="160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rgbClr val="3F5378"/>
                </a:solidFill>
                <a:cs typeface="PT Bold Heading" panose="02010400000000000000" pitchFamily="2" charset="-78"/>
              </a:rPr>
              <a:t>6. كتيبات السياحة الشاملة.</a:t>
            </a:r>
          </a:p>
          <a:p>
            <a:pPr algn="ctr"/>
            <a:r>
              <a:rPr lang="en-US" sz="2000" dirty="0">
                <a:solidFill>
                  <a:srgbClr val="3F5378"/>
                </a:solidFill>
              </a:rPr>
              <a:t>Inclusive Tours</a:t>
            </a:r>
            <a:endParaRPr lang="ar-SA" sz="2000" dirty="0">
              <a:solidFill>
                <a:srgbClr val="3F5378"/>
              </a:solidFill>
            </a:endParaRPr>
          </a:p>
        </p:txBody>
      </p:sp>
      <p:sp>
        <p:nvSpPr>
          <p:cNvPr id="31" name="Rectangle: Rounded Corners 30">
            <a:extLst>
              <a:ext uri="{FF2B5EF4-FFF2-40B4-BE49-F238E27FC236}">
                <a16:creationId xmlns:a16="http://schemas.microsoft.com/office/drawing/2014/main" id="{A350967B-F87C-471B-9D34-2692A9F13210}"/>
              </a:ext>
            </a:extLst>
          </p:cNvPr>
          <p:cNvSpPr/>
          <p:nvPr/>
        </p:nvSpPr>
        <p:spPr>
          <a:xfrm>
            <a:off x="3624084" y="5346787"/>
            <a:ext cx="5235022" cy="940280"/>
          </a:xfrm>
          <a:prstGeom prst="roundRect">
            <a:avLst/>
          </a:prstGeom>
          <a:gradFill flip="none" rotWithShape="1">
            <a:gsLst>
              <a:gs pos="0">
                <a:srgbClr val="FF9800">
                  <a:tint val="66000"/>
                  <a:satMod val="160000"/>
                </a:srgbClr>
              </a:gs>
              <a:gs pos="50000">
                <a:srgbClr val="FF9800">
                  <a:tint val="44500"/>
                  <a:satMod val="160000"/>
                </a:srgbClr>
              </a:gs>
              <a:gs pos="100000">
                <a:srgbClr val="FF9800">
                  <a:tint val="23500"/>
                  <a:satMod val="160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rgbClr val="3F5378"/>
                </a:solidFill>
                <a:cs typeface="PT Bold Heading" panose="02010400000000000000" pitchFamily="2" charset="-78"/>
              </a:rPr>
              <a:t>7. دليل الفنادق.</a:t>
            </a:r>
          </a:p>
          <a:p>
            <a:pPr algn="ctr"/>
            <a:r>
              <a:rPr lang="en-US" sz="2000" dirty="0">
                <a:solidFill>
                  <a:srgbClr val="3F5378"/>
                </a:solidFill>
              </a:rPr>
              <a:t>Hotels Guide</a:t>
            </a:r>
            <a:endParaRPr lang="ar-SA" sz="2000" dirty="0">
              <a:solidFill>
                <a:srgbClr val="3F5378"/>
              </a:solidFill>
            </a:endParaRPr>
          </a:p>
        </p:txBody>
      </p:sp>
      <p:sp>
        <p:nvSpPr>
          <p:cNvPr id="32" name="TextBox 31">
            <a:extLst>
              <a:ext uri="{FF2B5EF4-FFF2-40B4-BE49-F238E27FC236}">
                <a16:creationId xmlns:a16="http://schemas.microsoft.com/office/drawing/2014/main" id="{CCD8CA2A-A737-4DB3-ACF0-D643AF0EEC2B}"/>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697881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77436" y="363078"/>
            <a:ext cx="6486894" cy="707886"/>
          </a:xfrm>
          <a:prstGeom prst="rect">
            <a:avLst/>
          </a:prstGeom>
        </p:spPr>
        <p:txBody>
          <a:bodyPr wrap="square">
            <a:spAutoFit/>
          </a:bodyPr>
          <a:lstStyle/>
          <a:p>
            <a:pPr algn="ctr"/>
            <a:r>
              <a:rPr lang="ar-SA" sz="4000" dirty="0">
                <a:ln w="9525">
                  <a:noFill/>
                  <a:prstDash val="solid"/>
                </a:ln>
                <a:solidFill>
                  <a:schemeClr val="bg1"/>
                </a:solidFill>
                <a:latin typeface="Arial Black" panose="020B0A04020102020204" pitchFamily="34" charset="0"/>
                <a:cs typeface="PT Bold Heading" panose="02010400000000000000" pitchFamily="2" charset="-78"/>
              </a:rPr>
              <a:t>دليل الرحلات لشركات الطيران </a:t>
            </a:r>
            <a:endParaRPr lang="en-US" sz="40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6" name="Google Shape;536;p37">
            <a:extLst>
              <a:ext uri="{FF2B5EF4-FFF2-40B4-BE49-F238E27FC236}">
                <a16:creationId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r>
              <a:rPr lang="ar-SA" sz="2800" b="1" dirty="0">
                <a:solidFill>
                  <a:schemeClr val="tx1"/>
                </a:solidFill>
                <a:latin typeface="Sakkal Majalla" panose="02000000000000000000" pitchFamily="2" charset="-78"/>
                <a:cs typeface="Sakkal Majalla" panose="02000000000000000000" pitchFamily="2" charset="-78"/>
              </a:rPr>
              <a:t>يصدر دليل الرحلات </a:t>
            </a:r>
            <a:r>
              <a:rPr lang="ar-SA" sz="2800" b="1" dirty="0">
                <a:solidFill>
                  <a:schemeClr val="tx1"/>
                </a:solidFill>
                <a:highlight>
                  <a:srgbClr val="FFFF00"/>
                </a:highlight>
                <a:latin typeface="Sakkal Majalla" panose="02000000000000000000" pitchFamily="2" charset="-78"/>
                <a:cs typeface="Sakkal Majalla" panose="02000000000000000000" pitchFamily="2" charset="-78"/>
              </a:rPr>
              <a:t>شهريًا</a:t>
            </a:r>
            <a:r>
              <a:rPr lang="ar-SA" sz="2800" b="1" dirty="0">
                <a:solidFill>
                  <a:schemeClr val="tx1"/>
                </a:solidFill>
                <a:latin typeface="Sakkal Majalla" panose="02000000000000000000" pitchFamily="2" charset="-78"/>
                <a:cs typeface="Sakkal Majalla" panose="02000000000000000000" pitchFamily="2" charset="-78"/>
              </a:rPr>
              <a:t> عن شركة </a:t>
            </a:r>
            <a:r>
              <a:rPr lang="en-US" sz="2800" b="1" dirty="0">
                <a:solidFill>
                  <a:schemeClr val="tx1"/>
                </a:solidFill>
                <a:highlight>
                  <a:srgbClr val="FFFF00"/>
                </a:highlight>
                <a:latin typeface="Sakkal Majalla" panose="02000000000000000000" pitchFamily="2" charset="-78"/>
                <a:cs typeface="Sakkal Majalla" panose="02000000000000000000" pitchFamily="2" charset="-78"/>
              </a:rPr>
              <a:t>UBM aviation business</a:t>
            </a:r>
            <a:r>
              <a:rPr lang="ar-SA" sz="2800" b="1" dirty="0">
                <a:solidFill>
                  <a:schemeClr val="tx1"/>
                </a:solidFill>
                <a:highlight>
                  <a:srgbClr val="FFFF00"/>
                </a:highlight>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ويمكن الحصول عليه</a:t>
            </a:r>
          </a:p>
          <a:p>
            <a:pPr algn="r" defTabSz="914012" rtl="1">
              <a:spcBef>
                <a:spcPts val="600"/>
              </a:spcBef>
              <a:spcAft>
                <a:spcPts val="600"/>
              </a:spcAft>
              <a:defRPr/>
            </a:pPr>
            <a:r>
              <a:rPr lang="ar-SA" sz="2800" b="1" dirty="0">
                <a:solidFill>
                  <a:schemeClr val="tx1"/>
                </a:solidFill>
                <a:latin typeface="Sakkal Majalla" panose="02000000000000000000" pitchFamily="2" charset="-78"/>
                <a:cs typeface="Sakkal Majalla" panose="02000000000000000000" pitchFamily="2" charset="-78"/>
              </a:rPr>
              <a:t> </a:t>
            </a:r>
            <a:r>
              <a:rPr lang="ar-SA" sz="2800" b="1" dirty="0">
                <a:solidFill>
                  <a:schemeClr val="tx1"/>
                </a:solidFill>
                <a:highlight>
                  <a:srgbClr val="FFFF00"/>
                </a:highlight>
                <a:latin typeface="Sakkal Majalla" panose="02000000000000000000" pitchFamily="2" charset="-78"/>
                <a:cs typeface="Sakkal Majalla" panose="02000000000000000000" pitchFamily="2" charset="-78"/>
              </a:rPr>
              <a:t>بالاشتراك عن طريق أحد مكاتب الشركة المعتمدة</a:t>
            </a:r>
            <a:r>
              <a:rPr lang="ar-SA" sz="2800" b="1" dirty="0">
                <a:solidFill>
                  <a:schemeClr val="tx1"/>
                </a:solidFill>
                <a:latin typeface="Sakkal Majalla" panose="02000000000000000000" pitchFamily="2" charset="-78"/>
                <a:cs typeface="Sakkal Majalla" panose="02000000000000000000" pitchFamily="2" charset="-78"/>
              </a:rPr>
              <a:t>، ويحتوي الدليل على المعلومات الآتية:</a:t>
            </a:r>
          </a:p>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e 12">
            <a:extLst>
              <a:ext uri="{FF2B5EF4-FFF2-40B4-BE49-F238E27FC236}">
                <a16:creationId xmlns:a16="http://schemas.microsoft.com/office/drawing/2014/main" id="{BD819683-6F31-4A46-913A-122E468F4AB6}"/>
              </a:ext>
            </a:extLst>
          </p:cNvPr>
          <p:cNvGraphicFramePr>
            <a:graphicFrameLocks noGrp="1"/>
          </p:cNvGraphicFramePr>
          <p:nvPr>
            <p:extLst>
              <p:ext uri="{D42A27DB-BD31-4B8C-83A1-F6EECF244321}">
                <p14:modId xmlns:p14="http://schemas.microsoft.com/office/powerpoint/2010/main" val="3179154774"/>
              </p:ext>
            </p:extLst>
          </p:nvPr>
        </p:nvGraphicFramePr>
        <p:xfrm>
          <a:off x="331638" y="2848862"/>
          <a:ext cx="11528724" cy="3444240"/>
        </p:xfrm>
        <a:graphic>
          <a:graphicData uri="http://schemas.openxmlformats.org/drawingml/2006/table">
            <a:tbl>
              <a:tblPr rtl="1" firstRow="1" bandRow="1">
                <a:tableStyleId>{C4B1156A-380E-4F78-BDF5-A606A8083BF9}</a:tableStyleId>
              </a:tblPr>
              <a:tblGrid>
                <a:gridCol w="3544522">
                  <a:extLst>
                    <a:ext uri="{9D8B030D-6E8A-4147-A177-3AD203B41FA5}">
                      <a16:colId xmlns:a16="http://schemas.microsoft.com/office/drawing/2014/main" val="2757792862"/>
                    </a:ext>
                  </a:extLst>
                </a:gridCol>
                <a:gridCol w="4141294">
                  <a:extLst>
                    <a:ext uri="{9D8B030D-6E8A-4147-A177-3AD203B41FA5}">
                      <a16:colId xmlns:a16="http://schemas.microsoft.com/office/drawing/2014/main" val="3065806235"/>
                    </a:ext>
                  </a:extLst>
                </a:gridCol>
                <a:gridCol w="3842908">
                  <a:extLst>
                    <a:ext uri="{9D8B030D-6E8A-4147-A177-3AD203B41FA5}">
                      <a16:colId xmlns:a16="http://schemas.microsoft.com/office/drawing/2014/main" val="4146507550"/>
                    </a:ext>
                  </a:extLst>
                </a:gridCol>
              </a:tblGrid>
              <a:tr h="370840">
                <a:tc>
                  <a:txBody>
                    <a:bodyPr/>
                    <a:lstStyle/>
                    <a:p>
                      <a:pPr marL="342900" indent="-342900" algn="ctr" rtl="1">
                        <a:buAutoNum type="arabicPeriod"/>
                      </a:pPr>
                      <a:r>
                        <a:rPr lang="ar-SA" dirty="0"/>
                        <a:t>رموز شركات الطيران </a:t>
                      </a:r>
                    </a:p>
                    <a:p>
                      <a:pPr marL="0" indent="0" algn="ctr" rtl="1">
                        <a:buNone/>
                      </a:pPr>
                      <a:r>
                        <a:rPr lang="ar-SA" dirty="0"/>
                        <a:t> </a:t>
                      </a:r>
                      <a:r>
                        <a:rPr lang="en-US" dirty="0"/>
                        <a:t>Airline Codes</a:t>
                      </a:r>
                      <a:endParaRPr lang="ar-SA" dirty="0"/>
                    </a:p>
                  </a:txBody>
                  <a:tcPr/>
                </a:tc>
                <a:tc>
                  <a:txBody>
                    <a:bodyPr/>
                    <a:lstStyle/>
                    <a:p>
                      <a:pPr algn="ctr" rtl="1"/>
                      <a:r>
                        <a:rPr lang="ar-SA" dirty="0"/>
                        <a:t>2. الرموز المشتركة للناقلات </a:t>
                      </a:r>
                    </a:p>
                    <a:p>
                      <a:pPr algn="ctr" rtl="1"/>
                      <a:r>
                        <a:rPr lang="ar-SA" dirty="0"/>
                        <a:t> </a:t>
                      </a:r>
                      <a:r>
                        <a:rPr lang="en-US" dirty="0"/>
                        <a:t>Airline Code Share Carriers</a:t>
                      </a:r>
                      <a:endParaRPr lang="ar-SA" dirty="0"/>
                    </a:p>
                  </a:txBody>
                  <a:tcPr/>
                </a:tc>
                <a:tc>
                  <a:txBody>
                    <a:bodyPr/>
                    <a:lstStyle/>
                    <a:p>
                      <a:pPr algn="ctr" rtl="1"/>
                      <a:r>
                        <a:rPr lang="ar-SA" dirty="0"/>
                        <a:t>3. الرموز الرقمية لشركات الطيران</a:t>
                      </a:r>
                    </a:p>
                    <a:p>
                      <a:pPr algn="ctr" rtl="1"/>
                      <a:r>
                        <a:rPr lang="ar-SA" dirty="0"/>
                        <a:t> </a:t>
                      </a:r>
                      <a:r>
                        <a:rPr lang="en-US" dirty="0"/>
                        <a:t>Airline Code Numbers</a:t>
                      </a:r>
                      <a:endParaRPr lang="ar-SA" dirty="0"/>
                    </a:p>
                  </a:txBody>
                  <a:tcPr/>
                </a:tc>
                <a:extLst>
                  <a:ext uri="{0D108BD9-81ED-4DB2-BD59-A6C34878D82A}">
                    <a16:rowId xmlns:a16="http://schemas.microsoft.com/office/drawing/2014/main" val="3645711059"/>
                  </a:ext>
                </a:extLst>
              </a:tr>
              <a:tr h="370840">
                <a:tc>
                  <a:txBody>
                    <a:bodyPr/>
                    <a:lstStyle/>
                    <a:p>
                      <a:pPr algn="ctr" rtl="1"/>
                      <a:r>
                        <a:rPr lang="ar-SA" b="1" dirty="0"/>
                        <a:t>4. رموز الطائرات – تحديد رموزها </a:t>
                      </a:r>
                    </a:p>
                    <a:p>
                      <a:pPr algn="ctr" rtl="1"/>
                      <a:r>
                        <a:rPr lang="en-US" b="1" dirty="0"/>
                        <a:t> </a:t>
                      </a:r>
                      <a:r>
                        <a:rPr lang="en-GB" b="1" dirty="0"/>
                        <a:t>Aircraft </a:t>
                      </a:r>
                      <a:r>
                        <a:rPr lang="en-US" b="1" dirty="0"/>
                        <a:t>Codes - Encoding</a:t>
                      </a:r>
                      <a:endParaRPr lang="ar-SA" b="1" dirty="0"/>
                    </a:p>
                  </a:txBody>
                  <a:tcPr/>
                </a:tc>
                <a:tc>
                  <a:txBody>
                    <a:bodyPr/>
                    <a:lstStyle/>
                    <a:p>
                      <a:pPr algn="ctr" rtl="1"/>
                      <a:r>
                        <a:rPr lang="ar-SA" b="1" dirty="0"/>
                        <a:t>5. رموز الطائرات – فك رموزها </a:t>
                      </a:r>
                    </a:p>
                    <a:p>
                      <a:pPr algn="ctr" rtl="1"/>
                      <a:r>
                        <a:rPr lang="en-US" b="1" dirty="0"/>
                        <a:t> </a:t>
                      </a:r>
                      <a:r>
                        <a:rPr lang="en-GB" b="1" dirty="0"/>
                        <a:t>Aircraft </a:t>
                      </a:r>
                      <a:r>
                        <a:rPr lang="en-US" b="1" dirty="0"/>
                        <a:t>Codes - Decoding</a:t>
                      </a:r>
                      <a:endParaRPr lang="ar-SA" b="1" dirty="0"/>
                    </a:p>
                  </a:txBody>
                  <a:tcPr/>
                </a:tc>
                <a:tc>
                  <a:txBody>
                    <a:bodyPr/>
                    <a:lstStyle/>
                    <a:p>
                      <a:pPr algn="ctr" rtl="1"/>
                      <a:r>
                        <a:rPr lang="ar-SA" b="1" dirty="0"/>
                        <a:t>6. رموز الولايات</a:t>
                      </a:r>
                    </a:p>
                    <a:p>
                      <a:pPr algn="ctr" rtl="1"/>
                      <a:r>
                        <a:rPr lang="en-US" b="1" dirty="0"/>
                        <a:t>State Codes</a:t>
                      </a:r>
                      <a:endParaRPr lang="ar-SA" b="1" dirty="0"/>
                    </a:p>
                  </a:txBody>
                  <a:tcPr/>
                </a:tc>
                <a:extLst>
                  <a:ext uri="{0D108BD9-81ED-4DB2-BD59-A6C34878D82A}">
                    <a16:rowId xmlns:a16="http://schemas.microsoft.com/office/drawing/2014/main" val="3636467421"/>
                  </a:ext>
                </a:extLst>
              </a:tr>
              <a:tr h="370840">
                <a:tc>
                  <a:txBody>
                    <a:bodyPr/>
                    <a:lstStyle/>
                    <a:p>
                      <a:pPr algn="ctr" rtl="1"/>
                      <a:r>
                        <a:rPr lang="ar-SA" b="1" dirty="0"/>
                        <a:t>7. رموز المدن والمطارات</a:t>
                      </a:r>
                    </a:p>
                    <a:p>
                      <a:pPr algn="ctr" rtl="1"/>
                      <a:r>
                        <a:rPr lang="en-US" b="1" dirty="0"/>
                        <a:t>City/Airport Codes</a:t>
                      </a:r>
                      <a:endParaRPr lang="ar-SA" b="1" dirty="0"/>
                    </a:p>
                  </a:txBody>
                  <a:tcPr/>
                </a:tc>
                <a:tc>
                  <a:txBody>
                    <a:bodyPr/>
                    <a:lstStyle/>
                    <a:p>
                      <a:pPr algn="ctr" rtl="1"/>
                      <a:r>
                        <a:rPr lang="ar-SA" b="1" dirty="0"/>
                        <a:t>8. أقصر وقت للمواصلة </a:t>
                      </a:r>
                      <a:r>
                        <a:rPr lang="ar-SA" sz="1400" b="1" dirty="0"/>
                        <a:t>(مواصلة السفر على رحلة أخرى)</a:t>
                      </a:r>
                    </a:p>
                    <a:p>
                      <a:pPr algn="ctr" rtl="1"/>
                      <a:r>
                        <a:rPr lang="en-US" b="1" dirty="0"/>
                        <a:t>Minimum Connecting Times</a:t>
                      </a:r>
                      <a:endParaRPr lang="ar-SA" b="1" dirty="0"/>
                    </a:p>
                  </a:txBody>
                  <a:tcPr/>
                </a:tc>
                <a:tc>
                  <a:txBody>
                    <a:bodyPr/>
                    <a:lstStyle/>
                    <a:p>
                      <a:pPr algn="ctr" rtl="1"/>
                      <a:r>
                        <a:rPr lang="ar-SA" b="1" dirty="0"/>
                        <a:t>9. خط سير الرحلات</a:t>
                      </a:r>
                    </a:p>
                    <a:p>
                      <a:pPr algn="ctr" rtl="1"/>
                      <a:r>
                        <a:rPr lang="en-US" b="1" dirty="0"/>
                        <a:t>Flight Routings </a:t>
                      </a:r>
                      <a:endParaRPr lang="ar-SA" b="1" dirty="0"/>
                    </a:p>
                  </a:txBody>
                  <a:tcPr/>
                </a:tc>
                <a:extLst>
                  <a:ext uri="{0D108BD9-81ED-4DB2-BD59-A6C34878D82A}">
                    <a16:rowId xmlns:a16="http://schemas.microsoft.com/office/drawing/2014/main" val="3404776474"/>
                  </a:ext>
                </a:extLst>
              </a:tr>
              <a:tr h="370840">
                <a:tc>
                  <a:txBody>
                    <a:bodyPr/>
                    <a:lstStyle/>
                    <a:p>
                      <a:pPr algn="ctr" rtl="1"/>
                      <a:r>
                        <a:rPr lang="en-US" b="1" dirty="0"/>
                        <a:t>10</a:t>
                      </a:r>
                      <a:r>
                        <a:rPr lang="ar-SA" b="1" dirty="0"/>
                        <a:t>. مباني المطارات </a:t>
                      </a:r>
                    </a:p>
                    <a:p>
                      <a:pPr algn="ctr" rtl="1"/>
                      <a:r>
                        <a:rPr lang="en-US" b="1" dirty="0"/>
                        <a:t>Airport Terminals </a:t>
                      </a:r>
                      <a:endParaRPr lang="ar-SA" b="1" dirty="0"/>
                    </a:p>
                  </a:txBody>
                  <a:tcPr/>
                </a:tc>
                <a:tc>
                  <a:txBody>
                    <a:bodyPr/>
                    <a:lstStyle/>
                    <a:p>
                      <a:pPr algn="ctr" rtl="1"/>
                      <a:r>
                        <a:rPr lang="ar-SA" b="1" dirty="0"/>
                        <a:t>11. شركات الطيران العالمية</a:t>
                      </a:r>
                    </a:p>
                    <a:p>
                      <a:pPr algn="ctr" rtl="1"/>
                      <a:r>
                        <a:rPr lang="en-US" b="1" dirty="0"/>
                        <a:t>Airlines of the World</a:t>
                      </a:r>
                      <a:endParaRPr lang="ar-SA" b="1" dirty="0"/>
                    </a:p>
                  </a:txBody>
                  <a:tcPr/>
                </a:tc>
                <a:tc>
                  <a:txBody>
                    <a:bodyPr/>
                    <a:lstStyle/>
                    <a:p>
                      <a:pPr algn="ctr" rtl="1"/>
                      <a:r>
                        <a:rPr lang="ar-SA" b="1" dirty="0"/>
                        <a:t>12. أرقام هواتف شركات الطيران المجانية في الولايات المتحدة الأمريكية</a:t>
                      </a:r>
                    </a:p>
                    <a:p>
                      <a:pPr algn="ctr" rtl="1"/>
                      <a:r>
                        <a:rPr lang="en-US" sz="1600" b="1" dirty="0"/>
                        <a:t>U.S. Toll-Free Airline Telephone Numbers</a:t>
                      </a:r>
                      <a:endParaRPr lang="ar-SA" sz="1600" b="1" dirty="0"/>
                    </a:p>
                  </a:txBody>
                  <a:tcPr/>
                </a:tc>
                <a:extLst>
                  <a:ext uri="{0D108BD9-81ED-4DB2-BD59-A6C34878D82A}">
                    <a16:rowId xmlns:a16="http://schemas.microsoft.com/office/drawing/2014/main" val="3791568344"/>
                  </a:ext>
                </a:extLst>
              </a:tr>
              <a:tr h="370840">
                <a:tc>
                  <a:txBody>
                    <a:bodyPr/>
                    <a:lstStyle/>
                    <a:p>
                      <a:pPr algn="ctr" rtl="1"/>
                      <a:r>
                        <a:rPr lang="en-US" b="1" dirty="0"/>
                        <a:t>13</a:t>
                      </a:r>
                      <a:r>
                        <a:rPr lang="ar-SA" b="1" dirty="0"/>
                        <a:t>. التوقيت العالمي</a:t>
                      </a:r>
                    </a:p>
                    <a:p>
                      <a:pPr algn="ctr" rtl="1"/>
                      <a:r>
                        <a:rPr lang="en-US" b="1" dirty="0"/>
                        <a:t>International Time Calculator</a:t>
                      </a:r>
                      <a:endParaRPr lang="ar-SA" b="1" dirty="0"/>
                    </a:p>
                  </a:txBody>
                  <a:tcPr/>
                </a:tc>
                <a:tc>
                  <a:txBody>
                    <a:bodyPr/>
                    <a:lstStyle/>
                    <a:p>
                      <a:pPr algn="ctr" rtl="1"/>
                      <a:r>
                        <a:rPr lang="ar-SA" b="1" dirty="0"/>
                        <a:t>14. التخطيط للرحلات</a:t>
                      </a:r>
                    </a:p>
                    <a:p>
                      <a:pPr algn="ctr" rtl="1"/>
                      <a:r>
                        <a:rPr lang="en-US" b="1" dirty="0"/>
                        <a:t>Planning your Flight </a:t>
                      </a:r>
                      <a:endParaRPr lang="ar-SA" b="1" dirty="0"/>
                    </a:p>
                  </a:txBody>
                  <a:tcPr/>
                </a:tc>
                <a:tc>
                  <a:txBody>
                    <a:bodyPr/>
                    <a:lstStyle/>
                    <a:p>
                      <a:pPr algn="ctr" rtl="1"/>
                      <a:r>
                        <a:rPr lang="ar-SA" b="1" dirty="0"/>
                        <a:t>15. جدول الرحلات</a:t>
                      </a:r>
                    </a:p>
                    <a:p>
                      <a:pPr algn="ctr" rtl="1"/>
                      <a:r>
                        <a:rPr lang="en-US" b="1" dirty="0"/>
                        <a:t>Flight Schedules </a:t>
                      </a:r>
                      <a:endParaRPr lang="ar-SA" b="1" dirty="0"/>
                    </a:p>
                  </a:txBody>
                  <a:tcPr/>
                </a:tc>
                <a:extLst>
                  <a:ext uri="{0D108BD9-81ED-4DB2-BD59-A6C34878D82A}">
                    <a16:rowId xmlns:a16="http://schemas.microsoft.com/office/drawing/2014/main" val="3141492524"/>
                  </a:ext>
                </a:extLst>
              </a:tr>
            </a:tbl>
          </a:graphicData>
        </a:graphic>
      </p:graphicFrame>
      <p:pic>
        <p:nvPicPr>
          <p:cNvPr id="3" name="Picture 2">
            <a:extLst>
              <a:ext uri="{FF2B5EF4-FFF2-40B4-BE49-F238E27FC236}">
                <a16:creationId xmlns:a16="http://schemas.microsoft.com/office/drawing/2014/main" id="{44CDF1E8-A41D-4066-9E60-1F09E92291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178" y="110002"/>
            <a:ext cx="1853672" cy="2622715"/>
          </a:xfrm>
          <a:prstGeom prst="rect">
            <a:avLst/>
          </a:prstGeom>
          <a:ln>
            <a:solidFill>
              <a:schemeClr val="tx2"/>
            </a:solidFill>
          </a:ln>
        </p:spPr>
      </p:pic>
      <p:sp>
        <p:nvSpPr>
          <p:cNvPr id="25" name="TextBox 24">
            <a:extLst>
              <a:ext uri="{FF2B5EF4-FFF2-40B4-BE49-F238E27FC236}">
                <a16:creationId xmlns:a16="http://schemas.microsoft.com/office/drawing/2014/main" id="{CF04AB60-BB3E-404A-9F36-9FF83F73F459}"/>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2879967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id="{930C97ED-1EA4-4F48-AB8D-314B631154AC}"/>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4000" dirty="0">
              <a:solidFill>
                <a:schemeClr val="tx1"/>
              </a:solidFill>
              <a:highlight>
                <a:srgbClr val="FFFF00"/>
              </a:highlight>
              <a:latin typeface="Simplified Arabic" panose="02020603050405020304" pitchFamily="18" charset="-78"/>
              <a:cs typeface="PT Bold Heading" panose="02010400000000000000" pitchFamily="2" charset="-78"/>
            </a:endParaRPr>
          </a:p>
          <a:p>
            <a:pPr algn="r" defTabSz="914012" rtl="1">
              <a:spcBef>
                <a:spcPts val="600"/>
              </a:spcBef>
              <a:spcAft>
                <a:spcPts val="600"/>
              </a:spcAft>
              <a:defRPr/>
            </a:pPr>
            <a:r>
              <a:rPr lang="ar-SA" sz="4000" dirty="0">
                <a:solidFill>
                  <a:schemeClr val="tx1"/>
                </a:solidFill>
                <a:highlight>
                  <a:srgbClr val="FFFF00"/>
                </a:highlight>
                <a:latin typeface="Simplified Arabic" panose="02020603050405020304" pitchFamily="18" charset="-78"/>
                <a:cs typeface="PT Bold Heading" panose="02010400000000000000" pitchFamily="2" charset="-78"/>
              </a:rPr>
              <a:t>علل</a:t>
            </a:r>
            <a:r>
              <a:rPr lang="ar-SA" sz="4000" dirty="0">
                <a:solidFill>
                  <a:schemeClr val="tx1"/>
                </a:solidFill>
                <a:latin typeface="Simplified Arabic" panose="02020603050405020304" pitchFamily="18" charset="-78"/>
                <a:cs typeface="PT Bold Heading" panose="02010400000000000000" pitchFamily="2" charset="-78"/>
              </a:rPr>
              <a:t>:</a:t>
            </a:r>
          </a:p>
          <a:p>
            <a:pPr marL="896938" algn="r" defTabSz="914012" rtl="1">
              <a:spcBef>
                <a:spcPts val="600"/>
              </a:spcBef>
              <a:spcAft>
                <a:spcPts val="600"/>
              </a:spcAft>
              <a:defRPr/>
            </a:pPr>
            <a:r>
              <a:rPr lang="ar-BH" sz="3600" b="1" dirty="0">
                <a:solidFill>
                  <a:srgbClr val="C00000"/>
                </a:solidFill>
                <a:latin typeface="Sakkal Majalla" panose="02000000000000000000" pitchFamily="2" charset="-78"/>
                <a:cs typeface="Sakkal Majalla" panose="02000000000000000000" pitchFamily="2" charset="-78"/>
              </a:rPr>
              <a:t>هناك العديد من الكتب والنشرات التي تصدرها شركات الطيران والمنظمات التي تهتم بخدمات الطيران</a:t>
            </a:r>
            <a:r>
              <a:rPr lang="ar-SA" sz="3600" b="1" dirty="0">
                <a:solidFill>
                  <a:srgbClr val="C00000"/>
                </a:solidFill>
                <a:latin typeface="Sakkal Majalla" panose="02000000000000000000" pitchFamily="2" charset="-78"/>
                <a:cs typeface="Sakkal Majalla" panose="02000000000000000000" pitchFamily="2" charset="-78"/>
              </a:rPr>
              <a:t>.</a:t>
            </a:r>
          </a:p>
          <a:p>
            <a:pPr marL="896938" algn="r" defTabSz="914012" rtl="1">
              <a:spcBef>
                <a:spcPts val="600"/>
              </a:spcBef>
              <a:spcAft>
                <a:spcPts val="600"/>
              </a:spcAft>
              <a:defRPr/>
            </a:pPr>
            <a:endParaRPr lang="ar-SA" sz="3600" b="1" dirty="0">
              <a:solidFill>
                <a:schemeClr val="tx1"/>
              </a:solidFill>
              <a:latin typeface="Sakkal Majalla" panose="02000000000000000000" pitchFamily="2" charset="-78"/>
              <a:cs typeface="Sakkal Majalla" panose="02000000000000000000" pitchFamily="2" charset="-78"/>
            </a:endParaRPr>
          </a:p>
          <a:p>
            <a:pPr marL="896938" algn="r" defTabSz="914012" rtl="1">
              <a:spcBef>
                <a:spcPts val="600"/>
              </a:spcBef>
              <a:spcAft>
                <a:spcPts val="600"/>
              </a:spcAft>
              <a:defRPr/>
            </a:pPr>
            <a:endParaRPr lang="ar-SA" sz="2800" dirty="0">
              <a:solidFill>
                <a:schemeClr val="tx1"/>
              </a:solidFill>
              <a:latin typeface="Simplified Arabic" panose="02020603050405020304" pitchFamily="18" charset="-78"/>
              <a:cs typeface="Simplified Arabic" panose="02020603050405020304" pitchFamily="18" charset="-78"/>
            </a:endParaRPr>
          </a:p>
        </p:txBody>
      </p:sp>
      <p:sp>
        <p:nvSpPr>
          <p:cNvPr id="2" name="Rectangle 1">
            <a:extLst>
              <a:ext uri="{FF2B5EF4-FFF2-40B4-BE49-F238E27FC236}">
                <a16:creationId xmlns:a16="http://schemas.microsoft.com/office/drawing/2014/main" id="{2DF1FAD9-A247-4308-8499-E8CA4B6A1CF4}"/>
              </a:ext>
            </a:extLst>
          </p:cNvPr>
          <p:cNvSpPr/>
          <p:nvPr/>
        </p:nvSpPr>
        <p:spPr>
          <a:xfrm>
            <a:off x="267419" y="4627551"/>
            <a:ext cx="10265434" cy="1754326"/>
          </a:xfrm>
          <a:prstGeom prst="rect">
            <a:avLst/>
          </a:prstGeom>
        </p:spPr>
        <p:txBody>
          <a:bodyPr wrap="square">
            <a:spAutoFit/>
          </a:bodyPr>
          <a:lstStyle/>
          <a:p>
            <a:pPr marL="285750" indent="-285750" algn="r" rtl="1">
              <a:buFont typeface="Arial" pitchFamily="34" charset="0"/>
              <a:buChar char="←"/>
            </a:pPr>
            <a:r>
              <a:rPr lang="ar-BH" sz="3600" b="1" dirty="0">
                <a:latin typeface="Sakkal Majalla" panose="02000000000000000000" pitchFamily="2" charset="-78"/>
                <a:cs typeface="Sakkal Majalla" panose="02000000000000000000" pitchFamily="2" charset="-78"/>
              </a:rPr>
              <a:t>تمدنا بالمعلومات الخاصة بالطيران</a:t>
            </a:r>
            <a:r>
              <a:rPr lang="ar-SA" sz="3600" b="1" dirty="0">
                <a:latin typeface="Sakkal Majalla" panose="02000000000000000000" pitchFamily="2" charset="-78"/>
                <a:cs typeface="Sakkal Majalla" panose="02000000000000000000" pitchFamily="2" charset="-78"/>
              </a:rPr>
              <a:t>.</a:t>
            </a:r>
            <a:endParaRPr lang="ar-BH" sz="3600" b="1" dirty="0">
              <a:latin typeface="Sakkal Majalla" panose="02000000000000000000" pitchFamily="2" charset="-78"/>
              <a:cs typeface="Sakkal Majalla" panose="02000000000000000000" pitchFamily="2" charset="-78"/>
            </a:endParaRPr>
          </a:p>
          <a:p>
            <a:pPr marL="285750" indent="-285750" algn="r" rtl="1">
              <a:buFont typeface="Arial" pitchFamily="34" charset="0"/>
              <a:buChar char="←"/>
            </a:pPr>
            <a:r>
              <a:rPr lang="ar-BH" sz="3600" b="1" dirty="0">
                <a:latin typeface="Sakkal Majalla" panose="02000000000000000000" pitchFamily="2" charset="-78"/>
                <a:cs typeface="Sakkal Majalla" panose="02000000000000000000" pitchFamily="2" charset="-78"/>
              </a:rPr>
              <a:t>الأسعار</a:t>
            </a:r>
            <a:r>
              <a:rPr lang="ar-SA" sz="3600" b="1" dirty="0">
                <a:latin typeface="Sakkal Majalla" panose="02000000000000000000" pitchFamily="2" charset="-78"/>
                <a:cs typeface="Sakkal Majalla" panose="02000000000000000000" pitchFamily="2" charset="-78"/>
              </a:rPr>
              <a:t>.</a:t>
            </a:r>
            <a:endParaRPr lang="ar-BH" sz="3600" b="1" dirty="0">
              <a:latin typeface="Sakkal Majalla" panose="02000000000000000000" pitchFamily="2" charset="-78"/>
              <a:cs typeface="Sakkal Majalla" panose="02000000000000000000" pitchFamily="2" charset="-78"/>
            </a:endParaRPr>
          </a:p>
          <a:p>
            <a:pPr marL="285750" indent="-285750" algn="r" rtl="1">
              <a:buFont typeface="Arial" pitchFamily="34" charset="0"/>
              <a:buChar char="←"/>
            </a:pPr>
            <a:r>
              <a:rPr lang="ar-BH" sz="3600" b="1" dirty="0">
                <a:latin typeface="Sakkal Majalla" panose="02000000000000000000" pitchFamily="2" charset="-78"/>
                <a:cs typeface="Sakkal Majalla" panose="02000000000000000000" pitchFamily="2" charset="-78"/>
              </a:rPr>
              <a:t>القوانين والقواعد التي تفرضها شركات الطيران والمنظمات والدول</a:t>
            </a:r>
            <a:r>
              <a:rPr lang="ar-SA" sz="3600" b="1" dirty="0">
                <a:latin typeface="Sakkal Majalla" panose="02000000000000000000" pitchFamily="2" charset="-78"/>
                <a:cs typeface="Sakkal Majalla" panose="02000000000000000000" pitchFamily="2" charset="-78"/>
              </a:rPr>
              <a:t>.</a:t>
            </a:r>
            <a:endParaRPr lang="ar-BH" sz="3600" b="1" dirty="0">
              <a:latin typeface="Sakkal Majalla" panose="02000000000000000000" pitchFamily="2" charset="-78"/>
              <a:cs typeface="Sakkal Majalla" panose="02000000000000000000" pitchFamily="2" charset="-78"/>
            </a:endParaRPr>
          </a:p>
        </p:txBody>
      </p:sp>
      <p:sp>
        <p:nvSpPr>
          <p:cNvPr id="9" name="مستطيل مستدير الزوايا 13">
            <a:extLst>
              <a:ext uri="{FF2B5EF4-FFF2-40B4-BE49-F238E27FC236}">
                <a16:creationId xmlns:a16="http://schemas.microsoft.com/office/drawing/2014/main" id="{B87604EA-452A-4F2C-9B9F-407C12F7F056}"/>
              </a:ext>
            </a:extLst>
          </p:cNvPr>
          <p:cNvSpPr/>
          <p:nvPr/>
        </p:nvSpPr>
        <p:spPr>
          <a:xfrm>
            <a:off x="7806906" y="177021"/>
            <a:ext cx="4567974"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10" name="Shape 606">
            <a:extLst>
              <a:ext uri="{FF2B5EF4-FFF2-40B4-BE49-F238E27FC236}">
                <a16:creationId xmlns:a16="http://schemas.microsoft.com/office/drawing/2014/main" id="{26721DDC-BB4A-437F-8465-00EE5CB8E6D4}"/>
              </a:ext>
            </a:extLst>
          </p:cNvPr>
          <p:cNvGrpSpPr/>
          <p:nvPr/>
        </p:nvGrpSpPr>
        <p:grpSpPr>
          <a:xfrm>
            <a:off x="11255011" y="310551"/>
            <a:ext cx="737899" cy="780556"/>
            <a:chOff x="1923675" y="1633650"/>
            <a:chExt cx="436000" cy="435975"/>
          </a:xfrm>
        </p:grpSpPr>
        <p:sp>
          <p:nvSpPr>
            <p:cNvPr id="11" name="Shape 607">
              <a:extLst>
                <a:ext uri="{FF2B5EF4-FFF2-40B4-BE49-F238E27FC236}">
                  <a16:creationId xmlns:a16="http://schemas.microsoft.com/office/drawing/2014/main" id="{955CD3B8-2FFF-4CEA-8E9B-DDB8374B3E94}"/>
                </a:ext>
              </a:extLst>
            </p:cNvPr>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08">
              <a:extLst>
                <a:ext uri="{FF2B5EF4-FFF2-40B4-BE49-F238E27FC236}">
                  <a16:creationId xmlns:a16="http://schemas.microsoft.com/office/drawing/2014/main" id="{5B8152AC-6D25-491D-88C2-CE9EF626B8D6}"/>
                </a:ext>
              </a:extLst>
            </p:cNvPr>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09">
              <a:extLst>
                <a:ext uri="{FF2B5EF4-FFF2-40B4-BE49-F238E27FC236}">
                  <a16:creationId xmlns:a16="http://schemas.microsoft.com/office/drawing/2014/main" id="{AC56F717-EE9B-4537-B407-BB7E870FFBA1}"/>
                </a:ext>
              </a:extLst>
            </p:cNvPr>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10">
              <a:extLst>
                <a:ext uri="{FF2B5EF4-FFF2-40B4-BE49-F238E27FC236}">
                  <a16:creationId xmlns:a16="http://schemas.microsoft.com/office/drawing/2014/main" id="{182E7D04-40A9-4D90-9D73-07A8EB405820}"/>
                </a:ext>
              </a:extLst>
            </p:cNvPr>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11">
              <a:extLst>
                <a:ext uri="{FF2B5EF4-FFF2-40B4-BE49-F238E27FC236}">
                  <a16:creationId xmlns:a16="http://schemas.microsoft.com/office/drawing/2014/main" id="{B59DE6B3-E392-4D57-9480-A0F420B5700E}"/>
                </a:ext>
              </a:extLst>
            </p:cNvPr>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12">
              <a:extLst>
                <a:ext uri="{FF2B5EF4-FFF2-40B4-BE49-F238E27FC236}">
                  <a16:creationId xmlns:a16="http://schemas.microsoft.com/office/drawing/2014/main" id="{A13D022E-E2C5-426E-AD9D-015343F6E938}"/>
                </a:ext>
              </a:extLst>
            </p:cNvPr>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8" name="Rectangle 6"/>
          <p:cNvSpPr/>
          <p:nvPr/>
        </p:nvSpPr>
        <p:spPr>
          <a:xfrm>
            <a:off x="7444945" y="350746"/>
            <a:ext cx="4268121"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نشــــــاط</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14" name="TextBox 13">
            <a:extLst>
              <a:ext uri="{FF2B5EF4-FFF2-40B4-BE49-F238E27FC236}">
                <a16:creationId xmlns:a16="http://schemas.microsoft.com/office/drawing/2014/main" id="{9C624BD9-A5B1-4801-8CBA-2FEE7E5BA174}"/>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16698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 calcmode="lin" valueType="num">
                                      <p:cBhvr additive="base">
                                        <p:cTn id="7"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422148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6" name="Google Shape;536;p37">
            <a:extLst>
              <a:ext uri="{FF2B5EF4-FFF2-40B4-BE49-F238E27FC236}">
                <a16:creationId xmlns:a16="http://schemas.microsoft.com/office/drawing/2014/main" id="{7FC1B916-0A62-4F9E-AE2F-2B9EAB95432E}"/>
              </a:ext>
            </a:extLst>
          </p:cNvPr>
          <p:cNvGrpSpPr/>
          <p:nvPr/>
        </p:nvGrpSpPr>
        <p:grpSpPr>
          <a:xfrm>
            <a:off x="10990054" y="255819"/>
            <a:ext cx="723406" cy="912661"/>
            <a:chOff x="590250" y="244200"/>
            <a:chExt cx="407975" cy="532175"/>
          </a:xfrm>
        </p:grpSpPr>
        <p:sp>
          <p:nvSpPr>
            <p:cNvPr id="7" name="Google Shape;537;p37">
              <a:extLst>
                <a:ext uri="{FF2B5EF4-FFF2-40B4-BE49-F238E27FC236}">
                  <a16:creationId xmlns:a16="http://schemas.microsoft.com/office/drawing/2014/main" id="{1281F76F-3FA9-4457-AA25-8ABD765ED3F0}"/>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8;p37">
              <a:extLst>
                <a:ext uri="{FF2B5EF4-FFF2-40B4-BE49-F238E27FC236}">
                  <a16:creationId xmlns:a16="http://schemas.microsoft.com/office/drawing/2014/main" id="{1C558410-4C32-4B68-9FCC-A4037194F953}"/>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39;p37">
              <a:extLst>
                <a:ext uri="{FF2B5EF4-FFF2-40B4-BE49-F238E27FC236}">
                  <a16:creationId xmlns:a16="http://schemas.microsoft.com/office/drawing/2014/main" id="{E2F9AAF5-D698-4BD8-8C25-D844DEB5E49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0;p37">
              <a:extLst>
                <a:ext uri="{FF2B5EF4-FFF2-40B4-BE49-F238E27FC236}">
                  <a16:creationId xmlns:a16="http://schemas.microsoft.com/office/drawing/2014/main" id="{D3A26BA2-4BFC-4053-A086-D3CB78A509C7}"/>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p37">
              <a:extLst>
                <a:ext uri="{FF2B5EF4-FFF2-40B4-BE49-F238E27FC236}">
                  <a16:creationId xmlns:a16="http://schemas.microsoft.com/office/drawing/2014/main" id="{5982B587-152F-4CEB-B8F4-7A0597F58614}"/>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2;p37">
              <a:extLst>
                <a:ext uri="{FF2B5EF4-FFF2-40B4-BE49-F238E27FC236}">
                  <a16:creationId xmlns:a16="http://schemas.microsoft.com/office/drawing/2014/main" id="{5DE117C0-6FAE-488F-AB3A-BCF065344DB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3;p37">
              <a:extLst>
                <a:ext uri="{FF2B5EF4-FFF2-40B4-BE49-F238E27FC236}">
                  <a16:creationId xmlns:a16="http://schemas.microsoft.com/office/drawing/2014/main" id="{7930F5DF-8A57-422A-B0B1-5B43BBAE66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4;p37">
              <a:extLst>
                <a:ext uri="{FF2B5EF4-FFF2-40B4-BE49-F238E27FC236}">
                  <a16:creationId xmlns:a16="http://schemas.microsoft.com/office/drawing/2014/main" id="{FD3BE007-EA00-475C-ABCD-FD0F8EF42793}"/>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5;p37">
              <a:extLst>
                <a:ext uri="{FF2B5EF4-FFF2-40B4-BE49-F238E27FC236}">
                  <a16:creationId xmlns:a16="http://schemas.microsoft.com/office/drawing/2014/main" id="{0379C008-93F2-45D5-829F-AB5931E60B8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6;p37">
              <a:extLst>
                <a:ext uri="{FF2B5EF4-FFF2-40B4-BE49-F238E27FC236}">
                  <a16:creationId xmlns:a16="http://schemas.microsoft.com/office/drawing/2014/main" id="{5DF866A5-78F5-4601-B0B1-4322BF00952C}"/>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7;p37">
              <a:extLst>
                <a:ext uri="{FF2B5EF4-FFF2-40B4-BE49-F238E27FC236}">
                  <a16:creationId xmlns:a16="http://schemas.microsoft.com/office/drawing/2014/main" id="{394AE3AC-FBB7-4C79-96A4-81C31DE4F203}"/>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8;p37">
              <a:extLst>
                <a:ext uri="{FF2B5EF4-FFF2-40B4-BE49-F238E27FC236}">
                  <a16:creationId xmlns:a16="http://schemas.microsoft.com/office/drawing/2014/main" id="{8038E78C-438D-4D57-85A0-883970A16C7A}"/>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9;p37">
              <a:extLst>
                <a:ext uri="{FF2B5EF4-FFF2-40B4-BE49-F238E27FC236}">
                  <a16:creationId xmlns:a16="http://schemas.microsoft.com/office/drawing/2014/main" id="{F2B52DFF-07D0-4E76-909C-380F39A0942D}"/>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0;p37">
              <a:extLst>
                <a:ext uri="{FF2B5EF4-FFF2-40B4-BE49-F238E27FC236}">
                  <a16:creationId xmlns:a16="http://schemas.microsoft.com/office/drawing/2014/main" id="{36590B1A-8F02-4A2A-894A-604A4B87681F}"/>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5" name="مستطيل مستدير الزوايا 5">
            <a:extLst>
              <a:ext uri="{FF2B5EF4-FFF2-40B4-BE49-F238E27FC236}">
                <a16:creationId xmlns:a16="http://schemas.microsoft.com/office/drawing/2014/main" id="{C12519FC-B869-4A68-9BDF-6EE7CC6DD33B}"/>
              </a:ext>
            </a:extLst>
          </p:cNvPr>
          <p:cNvSpPr/>
          <p:nvPr/>
        </p:nvSpPr>
        <p:spPr>
          <a:xfrm>
            <a:off x="5917721" y="1577130"/>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ctr" rtl="1">
              <a:buAutoNum type="arabicPeriod"/>
            </a:pPr>
            <a:r>
              <a:rPr lang="ar-SA" sz="2800" dirty="0">
                <a:solidFill>
                  <a:srgbClr val="3F5378"/>
                </a:solidFill>
                <a:cs typeface="PT Bold Heading" panose="02010400000000000000" pitchFamily="2" charset="-78"/>
              </a:rPr>
              <a:t>رموز شركات الطيران -  </a:t>
            </a:r>
            <a:r>
              <a:rPr lang="en-US" sz="2800" b="1" dirty="0">
                <a:solidFill>
                  <a:srgbClr val="3F5378"/>
                </a:solidFill>
                <a:cs typeface="PT Bold Heading" panose="02010400000000000000" pitchFamily="2" charset="-78"/>
              </a:rPr>
              <a:t>Airline Codes</a:t>
            </a:r>
            <a:endParaRPr lang="ar-SA" sz="2800" b="1" dirty="0">
              <a:solidFill>
                <a:srgbClr val="3F5378"/>
              </a:solidFill>
              <a:cs typeface="PT Bold Heading" panose="02010400000000000000" pitchFamily="2" charset="-78"/>
            </a:endParaRPr>
          </a:p>
        </p:txBody>
      </p:sp>
      <p:sp>
        <p:nvSpPr>
          <p:cNvPr id="3" name="Rectangle 2">
            <a:extLst>
              <a:ext uri="{FF2B5EF4-FFF2-40B4-BE49-F238E27FC236}">
                <a16:creationId xmlns:a16="http://schemas.microsoft.com/office/drawing/2014/main" id="{5024435B-7394-498F-BE66-01C157B66840}"/>
              </a:ext>
            </a:extLst>
          </p:cNvPr>
          <p:cNvSpPr/>
          <p:nvPr/>
        </p:nvSpPr>
        <p:spPr>
          <a:xfrm>
            <a:off x="402566" y="2385853"/>
            <a:ext cx="11256901" cy="1815882"/>
          </a:xfrm>
          <a:prstGeom prst="rect">
            <a:avLst/>
          </a:prstGeom>
        </p:spPr>
        <p:txBody>
          <a:bodyPr wrap="square">
            <a:spAutoFit/>
          </a:bodyPr>
          <a:lstStyle/>
          <a:p>
            <a:pPr marL="457200" indent="-457200" algn="just" rtl="1">
              <a:buFont typeface="Arial" panose="020B0604020202020204" pitchFamily="34" charset="0"/>
              <a:buChar char="•"/>
            </a:pPr>
            <a:r>
              <a:rPr lang="ar-BH" sz="2800" b="1" dirty="0">
                <a:latin typeface="Sakkal Majalla" panose="02000000000000000000" pitchFamily="2" charset="-78"/>
                <a:cs typeface="Sakkal Majalla" panose="02000000000000000000" pitchFamily="2" charset="-78"/>
              </a:rPr>
              <a:t>هي عبارة عن قائمة لرموز شركات الطيران تحددها منظمة «</a:t>
            </a:r>
            <a:r>
              <a:rPr lang="ar-BH" sz="2800" b="1" dirty="0" err="1">
                <a:latin typeface="Sakkal Majalla" panose="02000000000000000000" pitchFamily="2" charset="-78"/>
                <a:cs typeface="Sakkal Majalla" panose="02000000000000000000" pitchFamily="2" charset="-78"/>
              </a:rPr>
              <a:t>الأياتا</a:t>
            </a:r>
            <a:r>
              <a:rPr lang="ar-BH" sz="2800" b="1" dirty="0">
                <a:latin typeface="Sakkal Majalla" panose="02000000000000000000" pitchFamily="2" charset="-78"/>
                <a:cs typeface="Sakkal Majalla" panose="02000000000000000000" pitchFamily="2" charset="-78"/>
              </a:rPr>
              <a:t>»</a:t>
            </a:r>
            <a:r>
              <a:rPr lang="ar-SA" sz="2800" b="1" dirty="0">
                <a:latin typeface="Sakkal Majalla" panose="02000000000000000000" pitchFamily="2" charset="-78"/>
                <a:cs typeface="Sakkal Majalla" panose="02000000000000000000" pitchFamily="2" charset="-78"/>
              </a:rPr>
              <a:t>.</a:t>
            </a:r>
            <a:endParaRPr lang="ar-BH" sz="2800" b="1" dirty="0">
              <a:latin typeface="Sakkal Majalla" panose="02000000000000000000" pitchFamily="2" charset="-78"/>
              <a:cs typeface="Sakkal Majalla" panose="02000000000000000000" pitchFamily="2" charset="-78"/>
            </a:endParaRPr>
          </a:p>
          <a:p>
            <a:pPr marL="457200" indent="-457200" algn="just" rtl="1">
              <a:buFont typeface="Arial" panose="020B0604020202020204" pitchFamily="34" charset="0"/>
              <a:buChar char="•"/>
            </a:pPr>
            <a:r>
              <a:rPr lang="ar-BH" sz="2800" b="1" dirty="0">
                <a:latin typeface="Sakkal Majalla" panose="02000000000000000000" pitchFamily="2" charset="-78"/>
                <a:cs typeface="Sakkal Majalla" panose="02000000000000000000" pitchFamily="2" charset="-78"/>
              </a:rPr>
              <a:t>هذه الرموز مكونة من حرفين </a:t>
            </a:r>
            <a:r>
              <a:rPr lang="ar-SA" sz="2800" b="1" dirty="0">
                <a:latin typeface="Sakkal Majalla" panose="02000000000000000000" pitchFamily="2" charset="-78"/>
                <a:cs typeface="Sakkal Majalla" panose="02000000000000000000" pitchFamily="2" charset="-78"/>
              </a:rPr>
              <a:t>أ</a:t>
            </a:r>
            <a:r>
              <a:rPr lang="ar-BH" sz="2800" b="1" dirty="0">
                <a:latin typeface="Sakkal Majalla" panose="02000000000000000000" pitchFamily="2" charset="-78"/>
                <a:cs typeface="Sakkal Majalla" panose="02000000000000000000" pitchFamily="2" charset="-78"/>
              </a:rPr>
              <a:t>و حرف ورقم</a:t>
            </a:r>
            <a:r>
              <a:rPr lang="ar-SA" sz="2800" b="1" dirty="0">
                <a:latin typeface="Sakkal Majalla" panose="02000000000000000000" pitchFamily="2" charset="-78"/>
                <a:cs typeface="Sakkal Majalla" panose="02000000000000000000" pitchFamily="2" charset="-78"/>
              </a:rPr>
              <a:t>.</a:t>
            </a:r>
            <a:endParaRPr lang="ar-BH" sz="2800" b="1" dirty="0">
              <a:latin typeface="Sakkal Majalla" panose="02000000000000000000" pitchFamily="2" charset="-78"/>
              <a:cs typeface="Sakkal Majalla" panose="02000000000000000000" pitchFamily="2" charset="-78"/>
            </a:endParaRPr>
          </a:p>
          <a:p>
            <a:pPr marL="457200" indent="-457200" algn="just" rtl="1">
              <a:buFont typeface="Arial" panose="020B0604020202020204" pitchFamily="34" charset="0"/>
              <a:buChar char="•"/>
            </a:pPr>
            <a:r>
              <a:rPr lang="ar-BH" sz="2800" b="1" dirty="0">
                <a:latin typeface="Sakkal Majalla" panose="02000000000000000000" pitchFamily="2" charset="-78"/>
                <a:cs typeface="Sakkal Majalla" panose="02000000000000000000" pitchFamily="2" charset="-78"/>
              </a:rPr>
              <a:t>تستعمل لتحديد الطيران في </a:t>
            </a:r>
            <a:r>
              <a:rPr lang="ar-SA" sz="2800" b="1" dirty="0">
                <a:latin typeface="Sakkal Majalla" panose="02000000000000000000" pitchFamily="2" charset="-78"/>
                <a:cs typeface="Sakkal Majalla" panose="02000000000000000000" pitchFamily="2" charset="-78"/>
              </a:rPr>
              <a:t>أ</a:t>
            </a:r>
            <a:r>
              <a:rPr lang="ar-BH" sz="2800" b="1" dirty="0">
                <a:latin typeface="Sakkal Majalla" panose="02000000000000000000" pitchFamily="2" charset="-78"/>
                <a:cs typeface="Sakkal Majalla" panose="02000000000000000000" pitchFamily="2" charset="-78"/>
              </a:rPr>
              <a:t>ثناء الحجز وفي التذاكر</a:t>
            </a:r>
            <a:r>
              <a:rPr lang="ar-SA" sz="2800" b="1" dirty="0">
                <a:latin typeface="Sakkal Majalla" panose="02000000000000000000" pitchFamily="2" charset="-78"/>
                <a:cs typeface="Sakkal Majalla" panose="02000000000000000000" pitchFamily="2" charset="-78"/>
              </a:rPr>
              <a:t>.</a:t>
            </a:r>
            <a:endParaRPr lang="ar-BH" sz="2800" b="1" dirty="0">
              <a:latin typeface="Sakkal Majalla" panose="02000000000000000000" pitchFamily="2" charset="-78"/>
              <a:cs typeface="Sakkal Majalla" panose="02000000000000000000" pitchFamily="2" charset="-78"/>
            </a:endParaRPr>
          </a:p>
          <a:p>
            <a:pPr marL="457200" indent="-457200" algn="just" rtl="1">
              <a:buFont typeface="Arial" panose="020B0604020202020204" pitchFamily="34" charset="0"/>
              <a:buChar char="•"/>
            </a:pPr>
            <a:r>
              <a:rPr lang="ar-BH" sz="2800" b="1" dirty="0">
                <a:latin typeface="Sakkal Majalla" panose="02000000000000000000" pitchFamily="2" charset="-78"/>
                <a:cs typeface="Sakkal Majalla" panose="02000000000000000000" pitchFamily="2" charset="-78"/>
              </a:rPr>
              <a:t>مثال: الخطوط الجوية الامريكية </a:t>
            </a:r>
            <a:r>
              <a:rPr lang="en-US" sz="2800" b="1" dirty="0">
                <a:latin typeface="Sakkal Majalla" panose="02000000000000000000" pitchFamily="2" charset="-78"/>
                <a:cs typeface="Sakkal Majalla" panose="02000000000000000000" pitchFamily="2" charset="-78"/>
              </a:rPr>
              <a:t>AA</a:t>
            </a:r>
            <a:r>
              <a:rPr lang="ar-BH" sz="2800" b="1" dirty="0">
                <a:latin typeface="Sakkal Majalla" panose="02000000000000000000" pitchFamily="2" charset="-78"/>
                <a:cs typeface="Sakkal Majalla" panose="02000000000000000000" pitchFamily="2" charset="-78"/>
              </a:rPr>
              <a:t>- طيران الخليج</a:t>
            </a:r>
            <a:r>
              <a:rPr lang="ar-SA" sz="2800" b="1" dirty="0">
                <a:latin typeface="Sakkal Majalla" panose="02000000000000000000" pitchFamily="2" charset="-78"/>
                <a:cs typeface="Sakkal Majalla" panose="02000000000000000000" pitchFamily="2" charset="-78"/>
              </a:rPr>
              <a:t>.</a:t>
            </a:r>
            <a:r>
              <a:rPr lang="ar-BH" sz="2800" b="1" dirty="0">
                <a:latin typeface="Sakkal Majalla" panose="02000000000000000000" pitchFamily="2" charset="-78"/>
                <a:cs typeface="Sakkal Majalla" panose="02000000000000000000" pitchFamily="2" charset="-78"/>
              </a:rPr>
              <a:t> </a:t>
            </a:r>
            <a:endParaRPr lang="ar-SA" sz="2800" b="1" dirty="0">
              <a:latin typeface="Sakkal Majalla" panose="02000000000000000000" pitchFamily="2" charset="-78"/>
              <a:cs typeface="Sakkal Majalla" panose="02000000000000000000" pitchFamily="2" charset="-78"/>
            </a:endParaRPr>
          </a:p>
        </p:txBody>
      </p:sp>
      <p:sp>
        <p:nvSpPr>
          <p:cNvPr id="26" name="مستطيل مستدير الزوايا 5">
            <a:extLst>
              <a:ext uri="{FF2B5EF4-FFF2-40B4-BE49-F238E27FC236}">
                <a16:creationId xmlns:a16="http://schemas.microsoft.com/office/drawing/2014/main" id="{36A7A073-DF2D-4333-8646-84AED5652101}"/>
              </a:ext>
            </a:extLst>
          </p:cNvPr>
          <p:cNvSpPr/>
          <p:nvPr/>
        </p:nvSpPr>
        <p:spPr>
          <a:xfrm>
            <a:off x="5845835" y="4567471"/>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400" dirty="0">
                <a:solidFill>
                  <a:srgbClr val="3F5378"/>
                </a:solidFill>
              </a:rPr>
              <a:t>2. </a:t>
            </a:r>
            <a:r>
              <a:rPr lang="ar-SA" sz="2400" dirty="0">
                <a:solidFill>
                  <a:srgbClr val="3F5378"/>
                </a:solidFill>
                <a:cs typeface="PT Bold Heading" panose="02010400000000000000" pitchFamily="2" charset="-78"/>
              </a:rPr>
              <a:t>الرموز المشتركة للناقلات </a:t>
            </a:r>
          </a:p>
          <a:p>
            <a:pPr rtl="1"/>
            <a:r>
              <a:rPr lang="ar-SA" sz="2800" dirty="0">
                <a:solidFill>
                  <a:srgbClr val="3F5378"/>
                </a:solidFill>
                <a:cs typeface="PT Bold Heading" panose="02010400000000000000" pitchFamily="2" charset="-78"/>
              </a:rPr>
              <a:t> </a:t>
            </a:r>
            <a:r>
              <a:rPr lang="en-US" sz="2400" b="1" dirty="0">
                <a:solidFill>
                  <a:srgbClr val="3F5378"/>
                </a:solidFill>
                <a:cs typeface="PT Bold Heading" panose="02010400000000000000" pitchFamily="2" charset="-78"/>
              </a:rPr>
              <a:t>Airline Code Share Carriers</a:t>
            </a:r>
            <a:endParaRPr lang="ar-SA" sz="2800" b="1" dirty="0">
              <a:solidFill>
                <a:srgbClr val="3F5378"/>
              </a:solidFill>
              <a:cs typeface="PT Bold Heading" panose="02010400000000000000" pitchFamily="2" charset="-78"/>
            </a:endParaRPr>
          </a:p>
        </p:txBody>
      </p:sp>
      <p:sp>
        <p:nvSpPr>
          <p:cNvPr id="4" name="Rectangle 3">
            <a:extLst>
              <a:ext uri="{FF2B5EF4-FFF2-40B4-BE49-F238E27FC236}">
                <a16:creationId xmlns:a16="http://schemas.microsoft.com/office/drawing/2014/main" id="{1E5E3DDC-A700-449C-A845-7CC1403FA189}"/>
              </a:ext>
            </a:extLst>
          </p:cNvPr>
          <p:cNvSpPr/>
          <p:nvPr/>
        </p:nvSpPr>
        <p:spPr>
          <a:xfrm>
            <a:off x="325790" y="5280870"/>
            <a:ext cx="11431153" cy="954107"/>
          </a:xfrm>
          <a:prstGeom prst="rect">
            <a:avLst/>
          </a:prstGeom>
        </p:spPr>
        <p:txBody>
          <a:bodyPr wrap="square">
            <a:spAutoFit/>
          </a:bodyPr>
          <a:lstStyle/>
          <a:p>
            <a:pPr algn="just" rtl="1"/>
            <a:r>
              <a:rPr lang="ar-BH" sz="2800" b="1" dirty="0">
                <a:latin typeface="Sakkal Majalla" panose="02000000000000000000" pitchFamily="2" charset="-78"/>
                <a:cs typeface="Sakkal Majalla" panose="02000000000000000000" pitchFamily="2" charset="-78"/>
              </a:rPr>
              <a:t>هو رمز خاص بشركة طيران محددة  توافق هذه الشركة في استعماله على خط تابع لشركة طيران أخرى</a:t>
            </a:r>
            <a:r>
              <a:rPr lang="ar-SA" sz="2800" b="1" dirty="0">
                <a:latin typeface="Sakkal Majalla" panose="02000000000000000000" pitchFamily="2" charset="-78"/>
                <a:cs typeface="Sakkal Majalla" panose="02000000000000000000" pitchFamily="2" charset="-78"/>
              </a:rPr>
              <a:t>؛ </a:t>
            </a:r>
            <a:r>
              <a:rPr lang="ar-BH" sz="2800" b="1" dirty="0">
                <a:highlight>
                  <a:srgbClr val="00FFFF"/>
                </a:highlight>
                <a:latin typeface="Sakkal Majalla" panose="02000000000000000000" pitchFamily="2" charset="-78"/>
                <a:cs typeface="Sakkal Majalla" panose="02000000000000000000" pitchFamily="2" charset="-78"/>
              </a:rPr>
              <a:t>لتسهيل عملية البيع في </a:t>
            </a:r>
            <a:r>
              <a:rPr lang="ar-SA" sz="2800" b="1" dirty="0">
                <a:highlight>
                  <a:srgbClr val="00FFFF"/>
                </a:highlight>
                <a:latin typeface="Sakkal Majalla" panose="02000000000000000000" pitchFamily="2" charset="-78"/>
                <a:cs typeface="Sakkal Majalla" panose="02000000000000000000" pitchFamily="2" charset="-78"/>
              </a:rPr>
              <a:t>أ</a:t>
            </a:r>
            <a:r>
              <a:rPr lang="ar-BH" sz="2800" b="1" dirty="0">
                <a:highlight>
                  <a:srgbClr val="00FFFF"/>
                </a:highlight>
                <a:latin typeface="Sakkal Majalla" panose="02000000000000000000" pitchFamily="2" charset="-78"/>
                <a:cs typeface="Sakkal Majalla" panose="02000000000000000000" pitchFamily="2" charset="-78"/>
              </a:rPr>
              <a:t>جهزتها و</a:t>
            </a:r>
            <a:r>
              <a:rPr lang="ar-SA" sz="2800" b="1" dirty="0">
                <a:highlight>
                  <a:srgbClr val="00FFFF"/>
                </a:highlight>
                <a:latin typeface="Sakkal Majalla" panose="02000000000000000000" pitchFamily="2" charset="-78"/>
                <a:cs typeface="Sakkal Majalla" panose="02000000000000000000" pitchFamily="2" charset="-78"/>
              </a:rPr>
              <a:t>إ</a:t>
            </a:r>
            <a:r>
              <a:rPr lang="ar-BH" sz="2800" b="1" dirty="0">
                <a:highlight>
                  <a:srgbClr val="00FFFF"/>
                </a:highlight>
                <a:latin typeface="Sakkal Majalla" panose="02000000000000000000" pitchFamily="2" charset="-78"/>
                <a:cs typeface="Sakkal Majalla" panose="02000000000000000000" pitchFamily="2" charset="-78"/>
              </a:rPr>
              <a:t>صدار التذاكر</a:t>
            </a:r>
            <a:r>
              <a:rPr lang="ar-SA" sz="2800" b="1" dirty="0">
                <a:latin typeface="Sakkal Majalla" panose="02000000000000000000" pitchFamily="2" charset="-78"/>
                <a:cs typeface="Sakkal Majalla" panose="02000000000000000000" pitchFamily="2" charset="-78"/>
              </a:rPr>
              <a:t>.</a:t>
            </a:r>
            <a:r>
              <a:rPr lang="ar-BH" sz="2800" b="1" dirty="0">
                <a:latin typeface="Sakkal Majalla" panose="02000000000000000000" pitchFamily="2" charset="-78"/>
                <a:cs typeface="Sakkal Majalla" panose="02000000000000000000" pitchFamily="2" charset="-78"/>
              </a:rPr>
              <a:t> </a:t>
            </a:r>
          </a:p>
        </p:txBody>
      </p:sp>
      <p:sp>
        <p:nvSpPr>
          <p:cNvPr id="5" name="Rectangle 4">
            <a:extLst>
              <a:ext uri="{FF2B5EF4-FFF2-40B4-BE49-F238E27FC236}">
                <a16:creationId xmlns:a16="http://schemas.microsoft.com/office/drawing/2014/main" id="{7556C269-A1F7-4DA2-ADC7-6C6366550981}"/>
              </a:ext>
            </a:extLst>
          </p:cNvPr>
          <p:cNvSpPr/>
          <p:nvPr/>
        </p:nvSpPr>
        <p:spPr>
          <a:xfrm>
            <a:off x="4370455" y="404112"/>
            <a:ext cx="6412332" cy="584775"/>
          </a:xfrm>
          <a:prstGeom prst="rect">
            <a:avLst/>
          </a:prstGeom>
        </p:spPr>
        <p:txBody>
          <a:bodyPr wrap="none">
            <a:spAutoFit/>
          </a:bodyPr>
          <a:lstStyle/>
          <a:p>
            <a:pPr algn="ctr"/>
            <a:r>
              <a:rPr lang="ar-SA" sz="3200" dirty="0">
                <a:ln w="9525">
                  <a:noFill/>
                  <a:prstDash val="solid"/>
                </a:ln>
                <a:solidFill>
                  <a:schemeClr val="bg1"/>
                </a:solidFill>
                <a:latin typeface="Arial Black" panose="020B0A04020102020204" pitchFamily="34" charset="0"/>
                <a:cs typeface="PT Bold Heading" panose="02010400000000000000" pitchFamily="2" charset="-78"/>
              </a:rPr>
              <a:t>معلومات دليل الرحلات لشركات الطيران </a:t>
            </a:r>
            <a:endParaRPr lang="en-US" sz="32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7" name="TextBox 26">
            <a:extLst>
              <a:ext uri="{FF2B5EF4-FFF2-40B4-BE49-F238E27FC236}">
                <a16:creationId xmlns:a16="http://schemas.microsoft.com/office/drawing/2014/main" id="{51C74628-D250-4054-A874-B9BC3B948665}"/>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2887851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3"/>
          <p:cNvSpPr/>
          <p:nvPr/>
        </p:nvSpPr>
        <p:spPr>
          <a:xfrm>
            <a:off x="7806906" y="177021"/>
            <a:ext cx="4567974"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7802369" y="268970"/>
            <a:ext cx="3694299" cy="830997"/>
          </a:xfrm>
          <a:prstGeom prst="rect">
            <a:avLst/>
          </a:prstGeom>
        </p:spPr>
        <p:txBody>
          <a:bodyPr wrap="squar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مـــثـــال</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24" name="مستطيل مستدير الزوايا 15">
            <a:extLst>
              <a:ext uri="{FF2B5EF4-FFF2-40B4-BE49-F238E27FC236}">
                <a16:creationId xmlns:a16="http://schemas.microsoft.com/office/drawing/2014/main" id="{E428B626-5282-4644-B004-273CB12F5E62}"/>
              </a:ext>
            </a:extLst>
          </p:cNvPr>
          <p:cNvSpPr/>
          <p:nvPr/>
        </p:nvSpPr>
        <p:spPr>
          <a:xfrm>
            <a:off x="152400" y="1445619"/>
            <a:ext cx="11898702"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defTabSz="914012" rtl="1">
              <a:spcBef>
                <a:spcPts val="600"/>
              </a:spcBef>
              <a:spcAft>
                <a:spcPts val="600"/>
              </a:spcAft>
              <a:defRPr/>
            </a:pPr>
            <a:endParaRPr lang="ar-SA" sz="2800" dirty="0">
              <a:solidFill>
                <a:schemeClr val="tx1"/>
              </a:solidFill>
              <a:latin typeface="Times New Roman" panose="02020603050405020304" pitchFamily="18" charset="0"/>
              <a:cs typeface="Times New Roman" panose="02020603050405020304" pitchFamily="18" charset="0"/>
            </a:endParaRPr>
          </a:p>
        </p:txBody>
      </p:sp>
      <p:sp>
        <p:nvSpPr>
          <p:cNvPr id="26" name="مستطيل مستدير الزوايا 5">
            <a:extLst>
              <a:ext uri="{FF2B5EF4-FFF2-40B4-BE49-F238E27FC236}">
                <a16:creationId xmlns:a16="http://schemas.microsoft.com/office/drawing/2014/main" id="{36A7A073-DF2D-4333-8646-84AED5652101}"/>
              </a:ext>
            </a:extLst>
          </p:cNvPr>
          <p:cNvSpPr/>
          <p:nvPr/>
        </p:nvSpPr>
        <p:spPr>
          <a:xfrm>
            <a:off x="5845835" y="1574118"/>
            <a:ext cx="6020375"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400" dirty="0">
                <a:solidFill>
                  <a:srgbClr val="3F5378"/>
                </a:solidFill>
              </a:rPr>
              <a:t>2. </a:t>
            </a:r>
            <a:r>
              <a:rPr lang="ar-SA" sz="2400" dirty="0">
                <a:solidFill>
                  <a:srgbClr val="3F5378"/>
                </a:solidFill>
                <a:cs typeface="PT Bold Heading" panose="02010400000000000000" pitchFamily="2" charset="-78"/>
              </a:rPr>
              <a:t>الرموز المشتركة للناقلات </a:t>
            </a:r>
          </a:p>
          <a:p>
            <a:pPr rtl="1"/>
            <a:r>
              <a:rPr lang="ar-SA" sz="2800" dirty="0">
                <a:solidFill>
                  <a:srgbClr val="3F5378"/>
                </a:solidFill>
                <a:cs typeface="PT Bold Heading" panose="02010400000000000000" pitchFamily="2" charset="-78"/>
              </a:rPr>
              <a:t> </a:t>
            </a:r>
            <a:r>
              <a:rPr lang="en-US" sz="2400" b="1" dirty="0">
                <a:solidFill>
                  <a:srgbClr val="3F5378"/>
                </a:solidFill>
                <a:cs typeface="PT Bold Heading" panose="02010400000000000000" pitchFamily="2" charset="-78"/>
              </a:rPr>
              <a:t>Airline Code Share Carriers</a:t>
            </a:r>
            <a:endParaRPr lang="ar-SA" sz="2800" b="1" dirty="0">
              <a:solidFill>
                <a:srgbClr val="3F5378"/>
              </a:solidFill>
              <a:cs typeface="PT Bold Heading" panose="02010400000000000000" pitchFamily="2" charset="-78"/>
            </a:endParaRPr>
          </a:p>
        </p:txBody>
      </p:sp>
      <p:grpSp>
        <p:nvGrpSpPr>
          <p:cNvPr id="35" name="Shape 700">
            <a:extLst>
              <a:ext uri="{FF2B5EF4-FFF2-40B4-BE49-F238E27FC236}">
                <a16:creationId xmlns:a16="http://schemas.microsoft.com/office/drawing/2014/main" id="{731E3892-1465-43D8-B04D-24423510F3CE}"/>
              </a:ext>
            </a:extLst>
          </p:cNvPr>
          <p:cNvGrpSpPr/>
          <p:nvPr/>
        </p:nvGrpSpPr>
        <p:grpSpPr>
          <a:xfrm>
            <a:off x="11240219" y="268969"/>
            <a:ext cx="810883" cy="884199"/>
            <a:chOff x="3951850" y="2985350"/>
            <a:chExt cx="407950" cy="416500"/>
          </a:xfrm>
        </p:grpSpPr>
        <p:sp>
          <p:nvSpPr>
            <p:cNvPr id="36" name="Shape 701">
              <a:extLst>
                <a:ext uri="{FF2B5EF4-FFF2-40B4-BE49-F238E27FC236}">
                  <a16:creationId xmlns:a16="http://schemas.microsoft.com/office/drawing/2014/main" id="{8BF1C93F-59DB-4516-82FE-21818EED2289}"/>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7" name="Shape 702">
              <a:extLst>
                <a:ext uri="{FF2B5EF4-FFF2-40B4-BE49-F238E27FC236}">
                  <a16:creationId xmlns:a16="http://schemas.microsoft.com/office/drawing/2014/main" id="{509008AF-C6A3-4F75-9EAD-B2296172965B}"/>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8" name="Shape 703">
              <a:extLst>
                <a:ext uri="{FF2B5EF4-FFF2-40B4-BE49-F238E27FC236}">
                  <a16:creationId xmlns:a16="http://schemas.microsoft.com/office/drawing/2014/main" id="{C4839DE8-CFEF-4125-81D9-E19DA4C52DBA}"/>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9" name="Shape 704">
              <a:extLst>
                <a:ext uri="{FF2B5EF4-FFF2-40B4-BE49-F238E27FC236}">
                  <a16:creationId xmlns:a16="http://schemas.microsoft.com/office/drawing/2014/main" id="{6496B199-CE45-4246-9DC9-2C8E6466C6EF}"/>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40" name="Rectangle 39">
            <a:extLst>
              <a:ext uri="{FF2B5EF4-FFF2-40B4-BE49-F238E27FC236}">
                <a16:creationId xmlns:a16="http://schemas.microsoft.com/office/drawing/2014/main" id="{19B04304-CE99-4001-8782-8B96FBAC516F}"/>
              </a:ext>
            </a:extLst>
          </p:cNvPr>
          <p:cNvSpPr/>
          <p:nvPr/>
        </p:nvSpPr>
        <p:spPr>
          <a:xfrm>
            <a:off x="6422645" y="2514754"/>
            <a:ext cx="5443303" cy="3515894"/>
          </a:xfrm>
          <a:prstGeom prst="rect">
            <a:avLst/>
          </a:prstGeom>
          <a:solidFill>
            <a:schemeClr val="accent1">
              <a:lumMod val="20000"/>
              <a:lumOff val="80000"/>
            </a:schemeClr>
          </a:solidFill>
          <a:ln w="57150">
            <a:solidFill>
              <a:schemeClr val="tx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t"/>
          <a:lstStyle/>
          <a:p>
            <a:pPr algn="just" rtl="1">
              <a:buFont typeface="Arial" charset="0"/>
              <a:buNone/>
              <a:defRPr/>
            </a:pPr>
            <a:r>
              <a:rPr lang="ar-SA" sz="3400" b="1" dirty="0">
                <a:solidFill>
                  <a:schemeClr val="tx1"/>
                </a:solidFill>
                <a:latin typeface="Sakkal Majalla" panose="02000000000000000000" pitchFamily="2" charset="-78"/>
                <a:cs typeface="Sakkal Majalla" panose="02000000000000000000" pitchFamily="2" charset="-78"/>
              </a:rPr>
              <a:t>فالرمز </a:t>
            </a:r>
            <a:r>
              <a:rPr lang="en-US" sz="3400" b="1" dirty="0">
                <a:solidFill>
                  <a:schemeClr val="tx1"/>
                </a:solidFill>
                <a:latin typeface="Sakkal Majalla" panose="02000000000000000000" pitchFamily="2" charset="-78"/>
                <a:cs typeface="Sakkal Majalla" panose="02000000000000000000" pitchFamily="2" charset="-78"/>
              </a:rPr>
              <a:t>AA</a:t>
            </a:r>
            <a:r>
              <a:rPr lang="ar-SA" sz="3400" b="1" dirty="0">
                <a:solidFill>
                  <a:schemeClr val="tx1"/>
                </a:solidFill>
                <a:latin typeface="Sakkal Majalla" panose="02000000000000000000" pitchFamily="2" charset="-78"/>
                <a:cs typeface="Sakkal Majalla" panose="02000000000000000000" pitchFamily="2" charset="-78"/>
              </a:rPr>
              <a:t> تابع لشركة الخطوط الجوية الأمريكية، والرحلة </a:t>
            </a:r>
            <a:r>
              <a:rPr lang="en-US" sz="3400" b="1" dirty="0">
                <a:solidFill>
                  <a:schemeClr val="tx1"/>
                </a:solidFill>
                <a:latin typeface="Sakkal Majalla" panose="02000000000000000000" pitchFamily="2" charset="-78"/>
                <a:cs typeface="Sakkal Majalla" panose="02000000000000000000" pitchFamily="2" charset="-78"/>
              </a:rPr>
              <a:t>GF6440</a:t>
            </a:r>
            <a:r>
              <a:rPr lang="ar-SA" sz="3400" b="1" dirty="0">
                <a:solidFill>
                  <a:schemeClr val="tx1"/>
                </a:solidFill>
                <a:latin typeface="Sakkal Majalla" panose="02000000000000000000" pitchFamily="2" charset="-78"/>
                <a:cs typeface="Sakkal Majalla" panose="02000000000000000000" pitchFamily="2" charset="-78"/>
              </a:rPr>
              <a:t> هي في الواقع رحلة على الخطوط الجوية الامريكية من "سياتل إلى دالاس إلى أوستن"، مجزئة تحت رقم 6440 وباستعمال رمز </a:t>
            </a:r>
            <a:r>
              <a:rPr lang="en-US" sz="3400" b="1" dirty="0">
                <a:solidFill>
                  <a:schemeClr val="tx1"/>
                </a:solidFill>
                <a:latin typeface="Sakkal Majalla" panose="02000000000000000000" pitchFamily="2" charset="-78"/>
                <a:cs typeface="Sakkal Majalla" panose="02000000000000000000" pitchFamily="2" charset="-78"/>
              </a:rPr>
              <a:t>GF </a:t>
            </a:r>
            <a:r>
              <a:rPr lang="ar-SA" sz="3400" b="1" dirty="0">
                <a:solidFill>
                  <a:schemeClr val="tx1"/>
                </a:solidFill>
                <a:latin typeface="Sakkal Majalla" panose="02000000000000000000" pitchFamily="2" charset="-78"/>
                <a:cs typeface="Sakkal Majalla" panose="02000000000000000000" pitchFamily="2" charset="-78"/>
              </a:rPr>
              <a:t> في جهاز طيران الخليج.</a:t>
            </a:r>
            <a:r>
              <a:rPr lang="en-US" sz="3400" b="1" dirty="0">
                <a:solidFill>
                  <a:schemeClr val="tx1"/>
                </a:solidFill>
                <a:latin typeface="Sakkal Majalla" panose="02000000000000000000" pitchFamily="2" charset="-78"/>
                <a:cs typeface="Sakkal Majalla" panose="02000000000000000000" pitchFamily="2" charset="-78"/>
              </a:rPr>
              <a:t>  </a:t>
            </a:r>
            <a:r>
              <a:rPr lang="ar-EG" sz="3400" b="1" dirty="0">
                <a:solidFill>
                  <a:schemeClr val="tx1"/>
                </a:solidFill>
                <a:latin typeface="Sakkal Majalla" panose="02000000000000000000" pitchFamily="2" charset="-78"/>
                <a:cs typeface="Sakkal Majalla" panose="02000000000000000000" pitchFamily="2" charset="-78"/>
              </a:rPr>
              <a:t>   </a:t>
            </a:r>
          </a:p>
        </p:txBody>
      </p:sp>
      <p:grpSp>
        <p:nvGrpSpPr>
          <p:cNvPr id="41" name="Group 23">
            <a:extLst>
              <a:ext uri="{FF2B5EF4-FFF2-40B4-BE49-F238E27FC236}">
                <a16:creationId xmlns:a16="http://schemas.microsoft.com/office/drawing/2014/main" id="{7FEBC15B-6AF5-4A39-9A09-824E802516E4}"/>
              </a:ext>
            </a:extLst>
          </p:cNvPr>
          <p:cNvGrpSpPr>
            <a:grpSpLocks/>
          </p:cNvGrpSpPr>
          <p:nvPr/>
        </p:nvGrpSpPr>
        <p:grpSpPr bwMode="auto">
          <a:xfrm>
            <a:off x="463412" y="2708694"/>
            <a:ext cx="5959233" cy="2482517"/>
            <a:chOff x="185579" y="1613208"/>
            <a:chExt cx="5807386" cy="2524017"/>
          </a:xfrm>
        </p:grpSpPr>
        <p:sp>
          <p:nvSpPr>
            <p:cNvPr id="42" name="Rectangle 41">
              <a:extLst>
                <a:ext uri="{FF2B5EF4-FFF2-40B4-BE49-F238E27FC236}">
                  <a16:creationId xmlns:a16="http://schemas.microsoft.com/office/drawing/2014/main" id="{4EDCF6BB-1D5E-46D1-9B36-18B51116D8BC}"/>
                </a:ext>
              </a:extLst>
            </p:cNvPr>
            <p:cNvSpPr/>
            <p:nvPr/>
          </p:nvSpPr>
          <p:spPr>
            <a:xfrm>
              <a:off x="185579" y="2100374"/>
              <a:ext cx="5629622" cy="2036851"/>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l">
                <a:defRPr/>
              </a:pPr>
              <a:r>
                <a:rPr lang="en-US" sz="2800" b="1" dirty="0">
                  <a:solidFill>
                    <a:schemeClr val="bg1"/>
                  </a:solidFill>
                </a:rPr>
                <a:t>AA  American Airlines</a:t>
              </a:r>
            </a:p>
            <a:p>
              <a:pPr algn="l">
                <a:defRPr/>
              </a:pPr>
              <a:r>
                <a:rPr lang="en-US" sz="2000" b="1" dirty="0">
                  <a:solidFill>
                    <a:schemeClr val="tx1"/>
                  </a:solidFill>
                  <a:highlight>
                    <a:srgbClr val="FF0000"/>
                  </a:highlight>
                </a:rPr>
                <a:t>2700 - 4699 </a:t>
              </a:r>
              <a:r>
                <a:rPr lang="en-US" sz="2000" b="1" dirty="0">
                  <a:solidFill>
                    <a:schemeClr val="tx1"/>
                  </a:solidFill>
                </a:rPr>
                <a:t>American Eagle</a:t>
              </a:r>
            </a:p>
            <a:p>
              <a:pPr marL="514350" indent="-514350" algn="l">
                <a:buFontTx/>
                <a:buAutoNum type="arabicPlain" startAt="4700"/>
                <a:defRPr/>
              </a:pPr>
              <a:r>
                <a:rPr lang="en-US" sz="2000" b="1" dirty="0">
                  <a:solidFill>
                    <a:schemeClr val="tx1"/>
                  </a:solidFill>
                </a:rPr>
                <a:t> -  4999 Executive as American Eagle</a:t>
              </a:r>
            </a:p>
            <a:p>
              <a:pPr algn="l">
                <a:defRPr/>
              </a:pPr>
              <a:r>
                <a:rPr lang="en-US" sz="2000" b="1" dirty="0">
                  <a:solidFill>
                    <a:schemeClr val="tx1"/>
                  </a:solidFill>
                </a:rPr>
                <a:t>5001 – 5098  Chautauqua as American Connection</a:t>
              </a:r>
            </a:p>
            <a:p>
              <a:pPr algn="l">
                <a:defRPr/>
              </a:pPr>
              <a:endParaRPr lang="en-US" sz="2800" b="1" dirty="0"/>
            </a:p>
          </p:txBody>
        </p:sp>
        <p:cxnSp>
          <p:nvCxnSpPr>
            <p:cNvPr id="43" name="Straight Arrow Connector 42">
              <a:extLst>
                <a:ext uri="{FF2B5EF4-FFF2-40B4-BE49-F238E27FC236}">
                  <a16:creationId xmlns:a16="http://schemas.microsoft.com/office/drawing/2014/main" id="{8D74E196-4DAA-4161-9EE2-AB32FC1512A1}"/>
                </a:ext>
              </a:extLst>
            </p:cNvPr>
            <p:cNvCxnSpPr>
              <a:cxnSpLocks/>
            </p:cNvCxnSpPr>
            <p:nvPr/>
          </p:nvCxnSpPr>
          <p:spPr>
            <a:xfrm flipH="1">
              <a:off x="3105025" y="1613208"/>
              <a:ext cx="2887940" cy="1219323"/>
            </a:xfrm>
            <a:prstGeom prst="straightConnector1">
              <a:avLst/>
            </a:prstGeom>
            <a:ln w="38100">
              <a:solidFill>
                <a:srgbClr val="C00000"/>
              </a:solidFill>
              <a:tailEnd type="arrow"/>
            </a:ln>
          </p:spPr>
          <p:style>
            <a:lnRef idx="3">
              <a:schemeClr val="accent5"/>
            </a:lnRef>
            <a:fillRef idx="0">
              <a:schemeClr val="accent5"/>
            </a:fillRef>
            <a:effectRef idx="2">
              <a:schemeClr val="accent5"/>
            </a:effectRef>
            <a:fontRef idx="minor">
              <a:schemeClr val="tx1"/>
            </a:fontRef>
          </p:style>
        </p:cxnSp>
      </p:grpSp>
      <p:sp>
        <p:nvSpPr>
          <p:cNvPr id="15" name="TextBox 14">
            <a:extLst>
              <a:ext uri="{FF2B5EF4-FFF2-40B4-BE49-F238E27FC236}">
                <a16:creationId xmlns:a16="http://schemas.microsoft.com/office/drawing/2014/main" id="{9C8E547F-CE1E-41F3-B876-4C75FA0C32DC}"/>
              </a:ext>
            </a:extLst>
          </p:cNvPr>
          <p:cNvSpPr txBox="1"/>
          <p:nvPr/>
        </p:nvSpPr>
        <p:spPr>
          <a:xfrm>
            <a:off x="1242204" y="6496313"/>
            <a:ext cx="7522234" cy="353943"/>
          </a:xfrm>
          <a:prstGeom prst="rect">
            <a:avLst/>
          </a:prstGeom>
          <a:noFill/>
        </p:spPr>
        <p:txBody>
          <a:bodyPr wrap="square" rtlCol="1">
            <a:spAutoFit/>
          </a:bodyPr>
          <a:lstStyle/>
          <a:p>
            <a:pPr algn="r" rtl="1"/>
            <a:r>
              <a:rPr lang="ar-SA" sz="1700" b="1" dirty="0">
                <a:solidFill>
                  <a:srgbClr val="3F5378"/>
                </a:solidFill>
                <a:latin typeface="Sakkal Majalla" panose="02000000000000000000" pitchFamily="2" charset="-78"/>
                <a:cs typeface="Sakkal Majalla" panose="02000000000000000000" pitchFamily="2" charset="-78"/>
              </a:rPr>
              <a:t>الوحدة:  دليل الرحلات بشركات الطيران (النسخة العالمية)                  أعمال مكاتب وكالات السفريات                    سفر 312</a:t>
            </a:r>
          </a:p>
        </p:txBody>
      </p:sp>
    </p:spTree>
    <p:extLst>
      <p:ext uri="{BB962C8B-B14F-4D97-AF65-F5344CB8AC3E}">
        <p14:creationId xmlns:p14="http://schemas.microsoft.com/office/powerpoint/2010/main" val="2587862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1299</TotalTime>
  <Words>2680</Words>
  <Application>Microsoft Office PowerPoint</Application>
  <PresentationFormat>Widescreen</PresentationFormat>
  <Paragraphs>370</Paragraphs>
  <Slides>43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Al-Mateen</vt:lpstr>
      <vt:lpstr>Arial</vt:lpstr>
      <vt:lpstr>Arial Black</vt:lpstr>
      <vt:lpstr>Calibri</vt:lpstr>
      <vt:lpstr>Calibri Light</vt:lpstr>
      <vt:lpstr>Century</vt:lpstr>
      <vt:lpstr>Sakkal Majalla</vt:lpstr>
      <vt:lpstr>Simplified Arabic</vt:lpstr>
      <vt:lpstr>Times New Roman</vt:lpstr>
      <vt:lpstr>Wingdings</vt:lpstr>
      <vt:lpstr>Office Theme</vt:lpstr>
      <vt:lpstr>أعمال مكاتب وكالات السفريات  سفر 312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Majeda Al Hermi</cp:lastModifiedBy>
  <cp:revision>87</cp:revision>
  <dcterms:created xsi:type="dcterms:W3CDTF">2020-03-04T10:47:58Z</dcterms:created>
  <dcterms:modified xsi:type="dcterms:W3CDTF">2020-07-06T08:47:16Z</dcterms:modified>
</cp:coreProperties>
</file>