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57" r:id="rId3"/>
    <p:sldId id="300" r:id="rId4"/>
    <p:sldId id="295" r:id="rId5"/>
    <p:sldId id="264" r:id="rId6"/>
    <p:sldId id="302" r:id="rId7"/>
    <p:sldId id="307" r:id="rId8"/>
    <p:sldId id="303" r:id="rId9"/>
    <p:sldId id="305" r:id="rId10"/>
    <p:sldId id="308" r:id="rId11"/>
    <p:sldId id="310" r:id="rId12"/>
    <p:sldId id="311" r:id="rId13"/>
    <p:sldId id="312" r:id="rId14"/>
    <p:sldId id="314" r:id="rId15"/>
    <p:sldId id="315" r:id="rId16"/>
    <p:sldId id="3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8C6"/>
    <a:srgbClr val="003399"/>
    <a:srgbClr val="FF66FF"/>
    <a:srgbClr val="FFEDB3"/>
    <a:srgbClr val="A9D18E"/>
    <a:srgbClr val="003366"/>
    <a:srgbClr val="FFD966"/>
    <a:srgbClr val="BFDDAB"/>
    <a:srgbClr val="F4B18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pic>
        <p:nvPicPr>
          <p:cNvPr id="6" name="Picture 3" descr="thaqaf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253" y="1687831"/>
            <a:ext cx="3256712" cy="407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/>
            <a:lightRig rig="threePt" dir="t"/>
          </a:scene3d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49587" y="1532227"/>
            <a:ext cx="5429250" cy="1520825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1" hangingPunct="1"/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الثقافة التجارية </a:t>
            </a:r>
            <a:b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(ثقف101 - 801)</a:t>
            </a:r>
            <a:endParaRPr lang="en-US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43489" y="3571441"/>
            <a:ext cx="5890780" cy="2084388"/>
          </a:xfrm>
          <a:solidFill>
            <a:srgbClr val="FFC000"/>
          </a:solid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ar-BH" alt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الخامسة</a:t>
            </a:r>
          </a:p>
          <a:p>
            <a:pPr eaLnBrk="1" hangingPunct="1">
              <a:lnSpc>
                <a:spcPct val="80000"/>
              </a:lnSpc>
            </a:pPr>
            <a:r>
              <a:rPr lang="ar-BH" alt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المالية</a:t>
            </a:r>
          </a:p>
          <a:p>
            <a:pPr eaLnBrk="1" hangingPunct="1">
              <a:lnSpc>
                <a:spcPct val="80000"/>
              </a:lnSpc>
            </a:pPr>
            <a:r>
              <a:rPr lang="ar-BH" altLang="en-US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 عشر</a:t>
            </a:r>
            <a:endParaRPr lang="ar-BH" altLang="en-US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ar-BH" alt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المركز المالي (الميزانية العمومية)</a:t>
            </a:r>
          </a:p>
        </p:txBody>
      </p:sp>
      <p:sp>
        <p:nvSpPr>
          <p:cNvPr id="9" name="Rectangle 8"/>
          <p:cNvSpPr/>
          <p:nvPr/>
        </p:nvSpPr>
        <p:spPr>
          <a:xfrm>
            <a:off x="9815736" y="6419545"/>
            <a:ext cx="2376264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 -2020 /2021م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05339" y="642541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– المستوى الأول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72" y="6509697"/>
            <a:ext cx="1656184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138- 142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244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898DF3B3-BBB2-43F2-8408-38FB1E487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067226"/>
              </p:ext>
            </p:extLst>
          </p:nvPr>
        </p:nvGraphicFramePr>
        <p:xfrm>
          <a:off x="2323896" y="1153458"/>
          <a:ext cx="6400800" cy="48158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73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5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945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27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الخصوم: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خصوم قصيرة</a:t>
                      </a:r>
                      <a:r>
                        <a:rPr lang="ar-BH" sz="20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الأجل: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0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1800</a:t>
                      </a:r>
                      <a:endParaRPr lang="en-US" sz="20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BH" sz="20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حسابات الدفع</a:t>
                      </a:r>
                      <a:endParaRPr lang="en-US" sz="20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7934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12000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قرض (سنة واحدة)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8562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13800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BH" sz="2000" b="1" kern="12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إجمالي الخصوم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حقوق الملكية: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0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33300</a:t>
                      </a:r>
                      <a:endParaRPr lang="en-US" sz="20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BH" sz="20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رأس المال أول المدة</a:t>
                      </a:r>
                      <a:endParaRPr lang="en-US" sz="20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3500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+ صافي الربح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36800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BH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1000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المسحوبات</a:t>
                      </a:r>
                      <a:endParaRPr lang="ar-BH" sz="2000" b="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35800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رأس المال آخر المدة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49600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إجمالي</a:t>
                      </a:r>
                      <a:r>
                        <a:rPr lang="ar-BH" sz="20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الخصوم وحقوق الملكية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77761" y="820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المركز المالي (الميزانية العمومية)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4FF6336D-425F-4E9D-8B75-0F2DD44E86CC}"/>
              </a:ext>
            </a:extLst>
          </p:cNvPr>
          <p:cNvSpPr txBox="1">
            <a:spLocks/>
          </p:cNvSpPr>
          <p:nvPr/>
        </p:nvSpPr>
        <p:spPr>
          <a:xfrm>
            <a:off x="8306873" y="357077"/>
            <a:ext cx="1996226" cy="64394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تابع الإجابة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1" name="Rectangle 10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8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98DF3B3-BBB2-43F2-8408-38FB1E487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925747"/>
              </p:ext>
            </p:extLst>
          </p:nvPr>
        </p:nvGraphicFramePr>
        <p:xfrm>
          <a:off x="1327861" y="1687384"/>
          <a:ext cx="9529021" cy="40410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527621"/>
                <a:gridCol w="3219718"/>
                <a:gridCol w="1545465"/>
                <a:gridCol w="3236217"/>
              </a:tblGrid>
              <a:tr h="769826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1200</a:t>
                      </a:r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حسابات الدفع</a:t>
                      </a:r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30000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نقدية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5459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1700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حسابات القبض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18000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سيارات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2580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300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مهمات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40000</a:t>
                      </a:r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رأس المال أول المدة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1065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15000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قرض (سنة واحدة)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5000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آلات</a:t>
                      </a:r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1065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1800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صافي</a:t>
                      </a:r>
                      <a:r>
                        <a:rPr lang="ar-BH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الربح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2500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معدات</a:t>
                      </a:r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31065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500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المسحوبات</a:t>
                      </a:r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le 1">
            <a:extLst>
              <a:ext uri="{FF2B5EF4-FFF2-40B4-BE49-F238E27FC236}">
                <a16:creationId xmlns:a16="http://schemas.microsoft.com/office/drawing/2014/main" xmlns="" id="{4FF6336D-425F-4E9D-8B75-0F2DD44E86CC}"/>
              </a:ext>
            </a:extLst>
          </p:cNvPr>
          <p:cNvSpPr txBox="1">
            <a:spLocks/>
          </p:cNvSpPr>
          <p:nvPr/>
        </p:nvSpPr>
        <p:spPr>
          <a:xfrm>
            <a:off x="1996225" y="441131"/>
            <a:ext cx="8113690" cy="10257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س2: البيانات الآتية المستخرجة من سجلات مؤسسة النور لخدمات السيارات عن السنة المنتهية في 31/12/2020 (بالدينار البحريني):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2321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المركز المالي (الميزانية العمومية)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xmlns="" id="{4FF6336D-425F-4E9D-8B75-0F2DD44E86CC}"/>
              </a:ext>
            </a:extLst>
          </p:cNvPr>
          <p:cNvSpPr txBox="1">
            <a:spLocks/>
          </p:cNvSpPr>
          <p:nvPr/>
        </p:nvSpPr>
        <p:spPr>
          <a:xfrm>
            <a:off x="5022761" y="5878110"/>
            <a:ext cx="5834121" cy="459564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المطلوب: إعداد قائمة المركز المالي في 31/12/2019م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6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C65FD82-690D-4D03-ACEF-CF99D6988CB0}"/>
              </a:ext>
            </a:extLst>
          </p:cNvPr>
          <p:cNvSpPr/>
          <p:nvPr/>
        </p:nvSpPr>
        <p:spPr>
          <a:xfrm>
            <a:off x="4343372" y="630380"/>
            <a:ext cx="3505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مؤسسة النور لخدمات السيارات</a:t>
            </a:r>
            <a: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</a:t>
            </a: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المركز المالي (الميزانية العمومية)</a:t>
            </a:r>
            <a: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في2019/12/31</a:t>
            </a:r>
            <a:endParaRPr lang="en-US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898DF3B3-BBB2-43F2-8408-38FB1E487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141425"/>
              </p:ext>
            </p:extLst>
          </p:nvPr>
        </p:nvGraphicFramePr>
        <p:xfrm>
          <a:off x="2895599" y="1719021"/>
          <a:ext cx="6400800" cy="48213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73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5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945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229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BH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614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BH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7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170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20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7934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8562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0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0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129768" y="55072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المركز المالي (الميزانية العمومية)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xmlns="" id="{4FF6336D-425F-4E9D-8B75-0F2DD44E86CC}"/>
              </a:ext>
            </a:extLst>
          </p:cNvPr>
          <p:cNvSpPr txBox="1">
            <a:spLocks/>
          </p:cNvSpPr>
          <p:nvPr/>
        </p:nvSpPr>
        <p:spPr>
          <a:xfrm>
            <a:off x="1458257" y="5592050"/>
            <a:ext cx="1259185" cy="763900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يتبع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191354" y="5592050"/>
            <a:ext cx="862885" cy="763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8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898DF3B3-BBB2-43F2-8408-38FB1E487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143195"/>
              </p:ext>
            </p:extLst>
          </p:nvPr>
        </p:nvGraphicFramePr>
        <p:xfrm>
          <a:off x="2323896" y="1153458"/>
          <a:ext cx="6400800" cy="48158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73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5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945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27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20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7934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8562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20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20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BH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BH" sz="2000" b="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77761" y="820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المركز المالي (الميزانية العمومية)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1" name="Rectangle 10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4FF6336D-425F-4E9D-8B75-0F2DD44E86CC}"/>
              </a:ext>
            </a:extLst>
          </p:cNvPr>
          <p:cNvSpPr txBox="1">
            <a:spLocks/>
          </p:cNvSpPr>
          <p:nvPr/>
        </p:nvSpPr>
        <p:spPr>
          <a:xfrm>
            <a:off x="8448540" y="624125"/>
            <a:ext cx="1854558" cy="64394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C65FD82-690D-4D03-ACEF-CF99D6988CB0}"/>
              </a:ext>
            </a:extLst>
          </p:cNvPr>
          <p:cNvSpPr/>
          <p:nvPr/>
        </p:nvSpPr>
        <p:spPr>
          <a:xfrm>
            <a:off x="4129768" y="553106"/>
            <a:ext cx="3505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مؤسسة النور لخدمات السيارات</a:t>
            </a:r>
            <a: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</a:t>
            </a: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المركز المالي (الميزانية العمومية)</a:t>
            </a:r>
            <a: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في2019/12/31</a:t>
            </a:r>
            <a:endParaRPr lang="en-US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898DF3B3-BBB2-43F2-8408-38FB1E487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374716"/>
              </p:ext>
            </p:extLst>
          </p:nvPr>
        </p:nvGraphicFramePr>
        <p:xfrm>
          <a:off x="2794715" y="1517029"/>
          <a:ext cx="6400800" cy="48158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73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5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945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الأصول: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229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الأصول المتداولة: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30000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نقدية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1700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حسابات القبض</a:t>
                      </a:r>
                      <a:endParaRPr lang="ar-BH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614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300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مهمات</a:t>
                      </a:r>
                      <a:endParaRPr lang="ar-BH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7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32000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إجمالي الأصول المتداولة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الأصول</a:t>
                      </a:r>
                      <a:r>
                        <a:rPr lang="ar-BH" sz="20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الثابتة: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18000</a:t>
                      </a:r>
                      <a:endParaRPr lang="en-US" sz="20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BH" sz="20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سيارات</a:t>
                      </a:r>
                      <a:endParaRPr lang="en-US" sz="20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7934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5000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آلات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8562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2500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معدات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25500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إجمالي الأصول الثابتة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57500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إجمالي الأصول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129768" y="55072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المركز المالي (الميزانية العمومية)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xmlns="" id="{4FF6336D-425F-4E9D-8B75-0F2DD44E86CC}"/>
              </a:ext>
            </a:extLst>
          </p:cNvPr>
          <p:cNvSpPr txBox="1">
            <a:spLocks/>
          </p:cNvSpPr>
          <p:nvPr/>
        </p:nvSpPr>
        <p:spPr>
          <a:xfrm>
            <a:off x="1252196" y="5537665"/>
            <a:ext cx="1457459" cy="763900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يتبع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191354" y="5537665"/>
            <a:ext cx="862885" cy="763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898DF3B3-BBB2-43F2-8408-38FB1E487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510449"/>
              </p:ext>
            </p:extLst>
          </p:nvPr>
        </p:nvGraphicFramePr>
        <p:xfrm>
          <a:off x="2323896" y="1153458"/>
          <a:ext cx="6400800" cy="48158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73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5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945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27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الخصوم: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خصوم قصيرة</a:t>
                      </a:r>
                      <a:r>
                        <a:rPr lang="ar-BH" sz="20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الأجل: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0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1200</a:t>
                      </a:r>
                      <a:endParaRPr lang="en-US" sz="20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BH" sz="20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حسابات الدفع</a:t>
                      </a:r>
                      <a:endParaRPr lang="en-US" sz="20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7934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15000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قرض (سنة واحدة)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8562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16200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BH" sz="2000" b="1" kern="12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إجمالي الخصوم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حقوق الملكية: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40000</a:t>
                      </a:r>
                      <a:endParaRPr lang="en-US" sz="20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BH" sz="20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رأس المال أول المدة</a:t>
                      </a:r>
                      <a:endParaRPr lang="en-US" sz="20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1800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+ صافي الربح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41800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BH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500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المسحوبات</a:t>
                      </a:r>
                      <a:endParaRPr lang="ar-BH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41300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رأس المال آخر المدة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57500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إجمالي</a:t>
                      </a:r>
                      <a:r>
                        <a:rPr lang="ar-BH" sz="20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الخصوم وحقوق الملكية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77761" y="820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المركز المالي (الميزانية العمومية)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4FF6336D-425F-4E9D-8B75-0F2DD44E86CC}"/>
              </a:ext>
            </a:extLst>
          </p:cNvPr>
          <p:cNvSpPr txBox="1">
            <a:spLocks/>
          </p:cNvSpPr>
          <p:nvPr/>
        </p:nvSpPr>
        <p:spPr>
          <a:xfrm>
            <a:off x="7830355" y="313763"/>
            <a:ext cx="1751527" cy="64394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تابع الإجابة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1" name="Rectangle 10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0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3335628" y="1792337"/>
            <a:ext cx="7038181" cy="24837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حقق الطالب أهداف الدرس:</a:t>
            </a:r>
          </a:p>
          <a:p>
            <a:pPr marL="936625" lvl="1" indent="-571500">
              <a:buFont typeface="Lucida Sans Unicode" pitchFamily="34" charset="0"/>
              <a:buAutoNum type="arabicPeriod"/>
              <a:defRPr/>
            </a:pPr>
            <a:r>
              <a:rPr lang="ar-BH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إدراك أهمية تنظيم القوائم المالية.</a:t>
            </a:r>
            <a:endParaRPr lang="ar-BH" alt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36625" lvl="1" indent="-571500">
              <a:buFont typeface="Lucida Sans Unicode" pitchFamily="34" charset="0"/>
              <a:buAutoNum type="arabicPeriod"/>
              <a:defRPr/>
            </a:pPr>
            <a:r>
              <a:rPr lang="ar-BH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إدراك أهمية قائمة المركز المالي للمؤسسات الخدمية. </a:t>
            </a:r>
            <a:endParaRPr lang="ar-BH" alt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36625" lvl="1" indent="-571500">
              <a:buFont typeface="Lucida Sans Unicode" pitchFamily="34" charset="0"/>
              <a:buAutoNum type="arabicPeriod"/>
              <a:defRPr/>
            </a:pPr>
            <a:r>
              <a:rPr lang="ar-BH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يطبق تمارين متنوعة على قائمة المركز المالي.</a:t>
            </a:r>
            <a:endParaRPr lang="ar-BH" alt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5386590" y="4468880"/>
            <a:ext cx="4987219" cy="1799713"/>
          </a:xfrm>
          <a:prstGeom prst="wedgeRectCallout">
            <a:avLst>
              <a:gd name="adj1" fmla="val -90011"/>
              <a:gd name="adj2" fmla="val 9546"/>
            </a:avLst>
          </a:prstGeom>
          <a:solidFill>
            <a:srgbClr val="FFED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لمزيد من المعلومات: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زيارة البوابة التعليمية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1051537" y="5368737"/>
            <a:ext cx="1531476" cy="650025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8316408" y="976127"/>
            <a:ext cx="2057401" cy="815934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انتهاء الدرس</a:t>
            </a:r>
            <a:endParaRPr lang="en-GB" sz="3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7006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المركز المالي (الميزانية العمومية)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3966" y="1500528"/>
            <a:ext cx="9040834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BH" sz="3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أهداف الدرس:</a:t>
            </a:r>
            <a:endParaRPr lang="ar-BH" sz="3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ar-BH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ar-BH" sz="2400" b="1" dirty="0" smtClean="0">
                <a:latin typeface="Arial" pitchFamily="34" charset="0"/>
                <a:cs typeface="Arial" pitchFamily="34" charset="0"/>
              </a:rPr>
              <a:t>إدراك </a:t>
            </a:r>
            <a:r>
              <a:rPr lang="ar-BH" sz="2400" b="1" dirty="0">
                <a:latin typeface="Arial" pitchFamily="34" charset="0"/>
                <a:cs typeface="Arial" pitchFamily="34" charset="0"/>
              </a:rPr>
              <a:t>أهمية تنظيم القوائم </a:t>
            </a:r>
            <a:r>
              <a:rPr lang="ar-BH" sz="2400" b="1" dirty="0" smtClean="0">
                <a:latin typeface="Arial" pitchFamily="34" charset="0"/>
                <a:cs typeface="Arial" pitchFamily="34" charset="0"/>
              </a:rPr>
              <a:t>المالية.</a:t>
            </a:r>
            <a:endParaRPr lang="ar-BH" sz="2400" b="1" dirty="0">
              <a:latin typeface="Arial" pitchFamily="34" charset="0"/>
              <a:cs typeface="Arial" pitchFamily="34" charset="0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ar-BH" sz="2400" b="1" dirty="0" smtClean="0">
                <a:latin typeface="Arial" pitchFamily="34" charset="0"/>
                <a:cs typeface="Arial" pitchFamily="34" charset="0"/>
              </a:rPr>
              <a:t> التطبيق </a:t>
            </a:r>
            <a:r>
              <a:rPr lang="ar-BH" sz="2400" b="1" dirty="0">
                <a:latin typeface="Arial" pitchFamily="34" charset="0"/>
                <a:cs typeface="Arial" pitchFamily="34" charset="0"/>
              </a:rPr>
              <a:t>على اعداد القوائم </a:t>
            </a:r>
            <a:r>
              <a:rPr lang="ar-BH" sz="2400" b="1" dirty="0" smtClean="0">
                <a:latin typeface="Arial" pitchFamily="34" charset="0"/>
                <a:cs typeface="Arial" pitchFamily="34" charset="0"/>
              </a:rPr>
              <a:t>المالية. </a:t>
            </a:r>
            <a:endParaRPr lang="ar-BH" sz="2400" b="1" dirty="0">
              <a:latin typeface="Arial" pitchFamily="34" charset="0"/>
              <a:cs typeface="Arial" pitchFamily="34" charset="0"/>
            </a:endParaRPr>
          </a:p>
          <a:p>
            <a:pPr algn="r" rtl="1">
              <a:lnSpc>
                <a:spcPct val="200000"/>
              </a:lnSpc>
            </a:pPr>
            <a:endParaRPr lang="ar-BH" sz="2400" b="1" dirty="0">
              <a:latin typeface="Arial" pitchFamily="34" charset="0"/>
              <a:cs typeface="Arial" pitchFamily="34" charset="0"/>
            </a:endParaRPr>
          </a:p>
          <a:p>
            <a:pPr algn="r" rtl="1">
              <a:lnSpc>
                <a:spcPct val="200000"/>
              </a:lnSpc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7761" y="820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المركز المالي (الميزانية العمومية)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74038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26F7A9-8922-4286-99B5-58488AD1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القوائم المالية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AAF3F2-F6DB-4C15-AC57-CF9D927DC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القوائم المالية هي قوائم يعدها المشروع في نهاية الفترة المحاسبية و التي قد تكون كل 3 شهور او 6 شهور او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سنة،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لتبين نتيجة المشروع و المركز المالي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له، وتتكون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3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قوائم:</a:t>
            </a:r>
          </a:p>
          <a:p>
            <a:pPr algn="r" rtl="1"/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AutoNum type="arabicPeriod"/>
            </a:pP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الدخل. 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AutoNum type="arabicPeriod"/>
            </a:pP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رأس 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المال. 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AutoNum type="arabicPeriod"/>
            </a:pP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المركز المالي ( الميزانية العمومية 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 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7761" y="820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المركز المالي (الميزانية العمومية)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7" name="Rectangle 6"/>
          <p:cNvSpPr>
            <a:spLocks/>
          </p:cNvSpPr>
          <p:nvPr/>
        </p:nvSpPr>
        <p:spPr>
          <a:xfrm>
            <a:off x="8686119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74038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10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46526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27152D5-5BC8-41FD-8C42-1B009C4CA4FF}"/>
              </a:ext>
            </a:extLst>
          </p:cNvPr>
          <p:cNvSpPr/>
          <p:nvPr/>
        </p:nvSpPr>
        <p:spPr>
          <a:xfrm>
            <a:off x="2104008" y="1828801"/>
            <a:ext cx="7332955" cy="688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943735" algn="l"/>
              </a:tabLst>
            </a:pPr>
            <a:r>
              <a:rPr lang="ar-BH" sz="3600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653BED-9E00-41F7-B771-2CA55C711F6F}"/>
              </a:ext>
            </a:extLst>
          </p:cNvPr>
          <p:cNvSpPr txBox="1"/>
          <p:nvPr/>
        </p:nvSpPr>
        <p:spPr>
          <a:xfrm>
            <a:off x="982227" y="1712365"/>
            <a:ext cx="10377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قائمة توضح المركز المالي للشركة وتشتمل على الأصول والخصوم وحقوق </a:t>
            </a:r>
            <a:r>
              <a:rPr lang="ar-BH" sz="32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الملكية.</a:t>
            </a:r>
            <a:r>
              <a:rPr lang="ar-B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يجب أن تتساوى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الأصول </a:t>
            </a:r>
            <a:r>
              <a:rPr lang="ar-BH" sz="32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الخصوم وحقوق الملكية </a:t>
            </a:r>
            <a:r>
              <a:rPr lang="ar-BH" sz="32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الميزانية العمومية حتى تبقى القائمة </a:t>
            </a:r>
            <a:r>
              <a:rPr lang="ar-BH" sz="32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دائمًا في </a:t>
            </a:r>
            <a:r>
              <a:rPr lang="ar-BH" sz="32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حال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توازن</a:t>
            </a:r>
            <a:endParaRPr lang="ar-BH" sz="3200" b="1" dirty="0">
              <a:solidFill>
                <a:schemeClr val="accent1">
                  <a:lumMod val="60000"/>
                  <a:lumOff val="4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المحاسبية: الأصول </a:t>
            </a:r>
            <a:r>
              <a:rPr lang="ar-BH" sz="32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32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الخصوم</a:t>
            </a:r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</a:t>
            </a:r>
            <a:r>
              <a:rPr lang="ar-BH" sz="32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حقوق </a:t>
            </a:r>
            <a:r>
              <a:rPr lang="ar-BH" sz="32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الملكية</a:t>
            </a:r>
            <a:r>
              <a:rPr lang="ar-BH" sz="32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200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قد</a:t>
            </a:r>
            <a:r>
              <a:rPr lang="ar-B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نحتاج فيها لرأس المال في نهاية المدة </a:t>
            </a:r>
            <a:r>
              <a:rPr lang="ar-BH" sz="3200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الزمنية </a:t>
            </a:r>
            <a:r>
              <a:rPr lang="ar-BH" sz="3200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قائمة رأس المال وهي تساوي حقوق </a:t>
            </a:r>
            <a:r>
              <a:rPr lang="ar-BH" sz="3200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الملكية. </a:t>
            </a:r>
            <a:r>
              <a:rPr lang="ar-BH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ar-BH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xmlns="" id="{4FF6336D-425F-4E9D-8B75-0F2DD44E86CC}"/>
              </a:ext>
            </a:extLst>
          </p:cNvPr>
          <p:cNvSpPr txBox="1">
            <a:spLocks/>
          </p:cNvSpPr>
          <p:nvPr/>
        </p:nvSpPr>
        <p:spPr>
          <a:xfrm>
            <a:off x="1597730" y="518776"/>
            <a:ext cx="8345510" cy="10257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b="1" dirty="0" smtClean="0"/>
              <a:t>قائمة المركز المالي (الميزانية العمومية)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4582353" y="11794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المركز المالي (الميزانية العمومية)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98DF3B3-BBB2-43F2-8408-38FB1E487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677916"/>
              </p:ext>
            </p:extLst>
          </p:nvPr>
        </p:nvGraphicFramePr>
        <p:xfrm>
          <a:off x="631325" y="1718101"/>
          <a:ext cx="10818255" cy="462875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240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6225"/>
                <a:gridCol w="2216544"/>
                <a:gridCol w="2102441"/>
                <a:gridCol w="2262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8153">
                <a:tc rowSpan="2"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حقوق الملكية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الخصوم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B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الأصول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4022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خصوم</a:t>
                      </a:r>
                      <a:r>
                        <a:rPr lang="ar-BH" sz="24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400" b="1" baseline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طويلة الأجل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خصوم قصيرة الأجل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أصول ثابتة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أصور متداولة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4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رأس</a:t>
                      </a:r>
                      <a:r>
                        <a:rPr lang="ar-BH" sz="2400" b="1" baseline="0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المال</a:t>
                      </a:r>
                      <a:endParaRPr lang="en-US" sz="2400" b="1" dirty="0" smtClean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قرض طويل</a:t>
                      </a:r>
                      <a:r>
                        <a:rPr lang="ar-BH" sz="2400" b="1" baseline="0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الأجل (سنة وأكثر)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دائنون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سيارات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نقدية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355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أورق الدفع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معدات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مهمات</a:t>
                      </a:r>
                      <a:endParaRPr lang="ar-BH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9237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قرض قصير الأجل (سنة وأقل)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أثاث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حسابات القبض (مدينون)</a:t>
                      </a:r>
                      <a:endParaRPr lang="ar-BH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355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آلات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أوراق</a:t>
                      </a:r>
                      <a:r>
                        <a:rPr lang="ar-BH" sz="2400" b="1" baseline="0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القبض</a:t>
                      </a:r>
                      <a:endParaRPr lang="ar-BH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355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أثاث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BH" sz="24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4FF6336D-425F-4E9D-8B75-0F2DD44E86CC}"/>
              </a:ext>
            </a:extLst>
          </p:cNvPr>
          <p:cNvSpPr txBox="1">
            <a:spLocks/>
          </p:cNvSpPr>
          <p:nvPr/>
        </p:nvSpPr>
        <p:spPr>
          <a:xfrm>
            <a:off x="1252196" y="466891"/>
            <a:ext cx="8677415" cy="1025793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200" b="1" dirty="0" smtClean="0"/>
              <a:t>تتكون قائمة المركز المالي (الميزانية العمومية) من الآتي: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852321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المركز المالي (الميزانية العمومية)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98DF3B3-BBB2-43F2-8408-38FB1E487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248967"/>
              </p:ext>
            </p:extLst>
          </p:nvPr>
        </p:nvGraphicFramePr>
        <p:xfrm>
          <a:off x="1829602" y="2136700"/>
          <a:ext cx="8822027" cy="345273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788625"/>
                <a:gridCol w="3096399"/>
                <a:gridCol w="2937003"/>
              </a:tblGrid>
              <a:tr h="889835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حقوق الملكية</a:t>
                      </a:r>
                      <a:endParaRPr lang="en-US" sz="2400" b="1" dirty="0" smtClean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الخصوم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الأصول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4095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-----------------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5000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25000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1521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30000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-----------------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37000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27279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40000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8000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-----------------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Rounded Rectangle 1">
            <a:extLst>
              <a:ext uri="{FF2B5EF4-FFF2-40B4-BE49-F238E27FC236}">
                <a16:creationId xmlns:a16="http://schemas.microsoft.com/office/drawing/2014/main" xmlns="" id="{4FF6336D-425F-4E9D-8B75-0F2DD44E86CC}"/>
              </a:ext>
            </a:extLst>
          </p:cNvPr>
          <p:cNvSpPr txBox="1">
            <a:spLocks/>
          </p:cNvSpPr>
          <p:nvPr/>
        </p:nvSpPr>
        <p:spPr>
          <a:xfrm>
            <a:off x="2266680" y="647193"/>
            <a:ext cx="7947873" cy="10257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س1 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أ</a:t>
            </a: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كمل 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الجدول التالي </a:t>
            </a: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مستخدمًا 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المحاسبية: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7311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المركز المالي (الميزانية العمومية)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8686119" y="6572272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8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98DF3B3-BBB2-43F2-8408-38FB1E487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278229"/>
              </p:ext>
            </p:extLst>
          </p:nvPr>
        </p:nvGraphicFramePr>
        <p:xfrm>
          <a:off x="1487510" y="2689918"/>
          <a:ext cx="8822027" cy="345273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788625"/>
                <a:gridCol w="3096399"/>
                <a:gridCol w="2937003"/>
              </a:tblGrid>
              <a:tr h="889835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حقوق الملكية</a:t>
                      </a:r>
                      <a:endParaRPr lang="en-US" sz="2400" b="1" dirty="0" smtClean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الخصوم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الأصول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4095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20000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5000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25000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1521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30000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7000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37000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27279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40000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8000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48000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Rounded Rectangle 1">
            <a:extLst>
              <a:ext uri="{FF2B5EF4-FFF2-40B4-BE49-F238E27FC236}">
                <a16:creationId xmlns:a16="http://schemas.microsoft.com/office/drawing/2014/main" xmlns="" id="{4FF6336D-425F-4E9D-8B75-0F2DD44E86CC}"/>
              </a:ext>
            </a:extLst>
          </p:cNvPr>
          <p:cNvSpPr txBox="1">
            <a:spLocks/>
          </p:cNvSpPr>
          <p:nvPr/>
        </p:nvSpPr>
        <p:spPr>
          <a:xfrm>
            <a:off x="2122063" y="1503353"/>
            <a:ext cx="7947873" cy="9369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: أ</a:t>
            </a: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كمل 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الجدول التالي </a:t>
            </a: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مستخدمًا 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المعادلة المحاسبية: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4FF6336D-425F-4E9D-8B75-0F2DD44E86CC}"/>
              </a:ext>
            </a:extLst>
          </p:cNvPr>
          <p:cNvSpPr txBox="1">
            <a:spLocks/>
          </p:cNvSpPr>
          <p:nvPr/>
        </p:nvSpPr>
        <p:spPr>
          <a:xfrm>
            <a:off x="3837904" y="607817"/>
            <a:ext cx="4121240" cy="643943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2305" y="79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المركز المالي (الميزانية العمومية)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98DF3B3-BBB2-43F2-8408-38FB1E487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472439"/>
              </p:ext>
            </p:extLst>
          </p:nvPr>
        </p:nvGraphicFramePr>
        <p:xfrm>
          <a:off x="1331489" y="1565298"/>
          <a:ext cx="9529021" cy="40410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527621"/>
                <a:gridCol w="3219718"/>
                <a:gridCol w="1545465"/>
                <a:gridCol w="3236217"/>
              </a:tblGrid>
              <a:tr h="769826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1000</a:t>
                      </a:r>
                      <a:endParaRPr lang="en-US" sz="2400" b="1" dirty="0" smtClean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المسحوبات</a:t>
                      </a:r>
                      <a:endParaRPr lang="en-US" sz="2400" b="1" dirty="0" smtClean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33300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رأس المال أول المدة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5459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1800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حسابات الدفع (دائنون)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27000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نقدية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2580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3500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صافي الربح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4000</a:t>
                      </a:r>
                      <a:endParaRPr lang="en-US" sz="2400" b="1" dirty="0" smtClean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معدات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1065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15000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سيارات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2000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أثاث</a:t>
                      </a:r>
                      <a:endParaRPr lang="en-US" sz="2400" b="1" dirty="0" smtClean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1065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12000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قرض (سنة واحدة)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200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مهمات</a:t>
                      </a:r>
                      <a:endParaRPr lang="en-US" sz="2400" b="1" dirty="0" smtClean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1065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1400</a:t>
                      </a:r>
                      <a:endParaRPr lang="en-US" sz="2400" b="1" dirty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solidFill>
                            <a:srgbClr val="00339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حسابات القبض (مدينون)</a:t>
                      </a:r>
                      <a:endParaRPr lang="en-US" sz="2400" b="1" dirty="0" smtClean="0">
                        <a:solidFill>
                          <a:srgbClr val="003399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le 1">
            <a:extLst>
              <a:ext uri="{FF2B5EF4-FFF2-40B4-BE49-F238E27FC236}">
                <a16:creationId xmlns:a16="http://schemas.microsoft.com/office/drawing/2014/main" xmlns="" id="{4FF6336D-425F-4E9D-8B75-0F2DD44E86CC}"/>
              </a:ext>
            </a:extLst>
          </p:cNvPr>
          <p:cNvSpPr txBox="1">
            <a:spLocks/>
          </p:cNvSpPr>
          <p:nvPr/>
        </p:nvSpPr>
        <p:spPr>
          <a:xfrm>
            <a:off x="1970468" y="479349"/>
            <a:ext cx="8268236" cy="10257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س2: البيانات الآتية المستخرجة من سجلات مؤسسة </a:t>
            </a:r>
            <a:r>
              <a:rPr lang="ar-BH" sz="2800" b="1" dirty="0" err="1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تايلوس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للخدمات عن السنة المنتهية في 31/12/2020 (بالدينار البحريني):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2321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المركز المالي (الميزانية العمومية)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xmlns="" id="{4FF6336D-425F-4E9D-8B75-0F2DD44E86CC}"/>
              </a:ext>
            </a:extLst>
          </p:cNvPr>
          <p:cNvSpPr txBox="1">
            <a:spLocks/>
          </p:cNvSpPr>
          <p:nvPr/>
        </p:nvSpPr>
        <p:spPr>
          <a:xfrm>
            <a:off x="5061396" y="5777117"/>
            <a:ext cx="5837883" cy="459564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المطلوب: إعداد قائمة المركز المالي في 31/12/2019م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1" name="Rectangle 10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2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4FF6336D-425F-4E9D-8B75-0F2DD44E86CC}"/>
              </a:ext>
            </a:extLst>
          </p:cNvPr>
          <p:cNvSpPr txBox="1">
            <a:spLocks/>
          </p:cNvSpPr>
          <p:nvPr/>
        </p:nvSpPr>
        <p:spPr>
          <a:xfrm>
            <a:off x="7956995" y="738965"/>
            <a:ext cx="2047741" cy="64394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C65FD82-690D-4D03-ACEF-CF99D6988CB0}"/>
              </a:ext>
            </a:extLst>
          </p:cNvPr>
          <p:cNvSpPr/>
          <p:nvPr/>
        </p:nvSpPr>
        <p:spPr>
          <a:xfrm>
            <a:off x="4129768" y="553106"/>
            <a:ext cx="3505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شركة </a:t>
            </a:r>
            <a:r>
              <a:rPr lang="ar-BH" sz="2000" b="1" dirty="0" err="1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تايلوس</a:t>
            </a: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لخدمات الشحن</a:t>
            </a:r>
            <a: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</a:t>
            </a: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المركز المالي (الميزانية العمومية)</a:t>
            </a:r>
            <a: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في2019/12/31</a:t>
            </a:r>
            <a:endParaRPr lang="en-US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898DF3B3-BBB2-43F2-8408-38FB1E487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173156"/>
              </p:ext>
            </p:extLst>
          </p:nvPr>
        </p:nvGraphicFramePr>
        <p:xfrm>
          <a:off x="2758279" y="1568769"/>
          <a:ext cx="6400800" cy="48158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73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5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945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الأصول: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229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الأصول المتداولة: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27000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نقدية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200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مهمات</a:t>
                      </a:r>
                      <a:endParaRPr lang="ar-BH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614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1400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حسابات القبض</a:t>
                      </a:r>
                      <a:endParaRPr lang="ar-BH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700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28600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إجمالي الأصول المتداولة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الأصول</a:t>
                      </a:r>
                      <a:r>
                        <a:rPr lang="ar-BH" sz="20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الثابتة: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0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4000</a:t>
                      </a:r>
                      <a:endParaRPr lang="en-US" sz="20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BH" sz="20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معدات</a:t>
                      </a:r>
                      <a:endParaRPr lang="en-US" sz="20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7934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2000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أث</a:t>
                      </a:r>
                      <a:r>
                        <a:rPr lang="ar-BH" sz="20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BH" sz="20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ث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8562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15000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سيارات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21000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إجمالي الأصول الثابتة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49600</a:t>
                      </a:r>
                      <a:endParaRPr lang="ar-BH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إجمالي الأصول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129768" y="55072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المركز المالي (الميزانية العمومية)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191354" y="5597180"/>
            <a:ext cx="862885" cy="763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">
            <a:extLst>
              <a:ext uri="{FF2B5EF4-FFF2-40B4-BE49-F238E27FC236}">
                <a16:creationId xmlns:a16="http://schemas.microsoft.com/office/drawing/2014/main" xmlns="" id="{4FF6336D-425F-4E9D-8B75-0F2DD44E86CC}"/>
              </a:ext>
            </a:extLst>
          </p:cNvPr>
          <p:cNvSpPr txBox="1">
            <a:spLocks/>
          </p:cNvSpPr>
          <p:nvPr/>
        </p:nvSpPr>
        <p:spPr>
          <a:xfrm>
            <a:off x="1252196" y="5597180"/>
            <a:ext cx="1457459" cy="763900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يتبع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8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Presentation - Cop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Copy</Template>
  <TotalTime>3768</TotalTime>
  <Words>836</Words>
  <Application>Microsoft Office PowerPoint</Application>
  <PresentationFormat>Widescreen</PresentationFormat>
  <Paragraphs>262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Lucida Sans Unicode</vt:lpstr>
      <vt:lpstr>Sakkal Majalla</vt:lpstr>
      <vt:lpstr>Wingdings</vt:lpstr>
      <vt:lpstr>Presentation - Copy</vt:lpstr>
      <vt:lpstr>الثقافة التجارية  (ثقف101 - 801)</vt:lpstr>
      <vt:lpstr>PowerPoint Presentation</vt:lpstr>
      <vt:lpstr>أنواع القوائم المالية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Ebrahim Mohammed Abu Edress</cp:lastModifiedBy>
  <cp:revision>401</cp:revision>
  <dcterms:created xsi:type="dcterms:W3CDTF">2020-03-05T04:19:13Z</dcterms:created>
  <dcterms:modified xsi:type="dcterms:W3CDTF">2021-01-25T04:00:44Z</dcterms:modified>
</cp:coreProperties>
</file>