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7" r:id="rId3"/>
    <p:sldId id="300" r:id="rId4"/>
    <p:sldId id="296" r:id="rId5"/>
    <p:sldId id="259" r:id="rId6"/>
    <p:sldId id="299" r:id="rId7"/>
    <p:sldId id="301" r:id="rId8"/>
    <p:sldId id="303" r:id="rId9"/>
    <p:sldId id="304" r:id="rId10"/>
    <p:sldId id="305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FF66FF"/>
    <a:srgbClr val="FFEDB3"/>
    <a:srgbClr val="D4E8C6"/>
    <a:srgbClr val="003366"/>
    <a:srgbClr val="003399"/>
    <a:srgbClr val="FFD966"/>
    <a:srgbClr val="BFDDAB"/>
    <a:srgbClr val="F4B18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pic>
        <p:nvPicPr>
          <p:cNvPr id="6" name="Picture 3" descr="thaqaf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53" y="1687831"/>
            <a:ext cx="3256712" cy="40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49587" y="1532227"/>
            <a:ext cx="5429250" cy="1520825"/>
          </a:xfrm>
        </p:spPr>
        <p:txBody>
          <a:bodyPr/>
          <a:lstStyle/>
          <a:p>
            <a:pPr eaLnBrk="1" hangingPunct="1"/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التجارية </a:t>
            </a:r>
            <a:b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(ثقف101 - 801)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43489" y="3571441"/>
            <a:ext cx="5890780" cy="2084388"/>
          </a:xfr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الخامسة</a:t>
            </a:r>
          </a:p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المالية</a:t>
            </a:r>
          </a:p>
          <a:p>
            <a:pPr eaLnBrk="1" hangingPunct="1">
              <a:lnSpc>
                <a:spcPct val="80000"/>
              </a:lnSpc>
            </a:pPr>
            <a:r>
              <a:rPr lang="ar-BH" altLang="en-US" sz="3200" b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العاشر</a:t>
            </a:r>
            <a:endParaRPr lang="ar-BH" altLang="en-US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ar-BH" alt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</a:p>
        </p:txBody>
      </p:sp>
      <p:sp>
        <p:nvSpPr>
          <p:cNvPr id="9" name="Rectangle 8"/>
          <p:cNvSpPr/>
          <p:nvPr/>
        </p:nvSpPr>
        <p:spPr>
          <a:xfrm>
            <a:off x="9815736" y="6419545"/>
            <a:ext cx="237626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الثاني-2020 </a:t>
            </a:r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05339" y="642541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الأول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72" y="6509697"/>
            <a:ext cx="165618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129 - 139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7B09B1-DEA5-49D6-9ACA-A39348C26C30}"/>
              </a:ext>
            </a:extLst>
          </p:cNvPr>
          <p:cNvSpPr txBox="1"/>
          <p:nvPr/>
        </p:nvSpPr>
        <p:spPr>
          <a:xfrm>
            <a:off x="6096000" y="1207171"/>
            <a:ext cx="575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استخرجت البيانات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الآتية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شركة النورس لخدمات الشحن عن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السنة المنتهية 2018/12/31 ( الدينار البحريني ):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6DE401A6-17D1-46DD-85A4-AB7F59A84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55870"/>
              </p:ext>
            </p:extLst>
          </p:nvPr>
        </p:nvGraphicFramePr>
        <p:xfrm>
          <a:off x="6965420" y="2152210"/>
          <a:ext cx="5120640" cy="19945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9781327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306892182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183498628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123450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الإيجار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</a:t>
                      </a:r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817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</a:t>
                      </a:r>
                      <a:r>
                        <a:rPr lang="ar-BH" sz="20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الأجور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الإعلان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940251"/>
                  </a:ext>
                </a:extLst>
              </a:tr>
              <a:tr h="59242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3800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إيراد خدمات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1637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5A1D6A-409E-4D93-AF2E-FF63CD26B369}"/>
              </a:ext>
            </a:extLst>
          </p:cNvPr>
          <p:cNvSpPr txBox="1"/>
          <p:nvPr/>
        </p:nvSpPr>
        <p:spPr>
          <a:xfrm>
            <a:off x="6128550" y="4210133"/>
            <a:ext cx="569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المطلوب : اعداد قائمة الدخل عن الفترة المنتهية</a:t>
            </a:r>
          </a:p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 في </a:t>
            </a:r>
            <a:r>
              <a:rPr lang="ar-BH" sz="2000" b="1" dirty="0" smtClean="0">
                <a:solidFill>
                  <a:srgbClr val="FF0000"/>
                </a:solidFill>
              </a:rPr>
              <a:t>2019/12/31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6381" y="1839166"/>
          <a:ext cx="6400800" cy="426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3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8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796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3800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إيراد </a:t>
                      </a:r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خدمات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22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3800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</a:t>
                      </a:r>
                      <a:r>
                        <a:rPr lang="ar-BH" sz="2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الإيرادات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197433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المصروفات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الإعلان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</a:t>
                      </a:r>
                      <a:r>
                        <a:rPr lang="ar-BH" sz="2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الإيجار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914">
                <a:tc>
                  <a:txBody>
                    <a:bodyPr/>
                    <a:lstStyle/>
                    <a:p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الإيجار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4100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جمالي المصروفات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(300)</a:t>
                      </a:r>
                      <a:endParaRPr lang="ar-BH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صافي </a:t>
                      </a:r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خسارة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24426D-3FC6-43BE-8509-22FA12770DB4}"/>
              </a:ext>
            </a:extLst>
          </p:cNvPr>
          <p:cNvSpPr txBox="1"/>
          <p:nvPr/>
        </p:nvSpPr>
        <p:spPr>
          <a:xfrm>
            <a:off x="1597385" y="331065"/>
            <a:ext cx="184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الحل:</a:t>
            </a:r>
            <a:endParaRPr lang="en-US" sz="28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76DCC1-665F-4460-9555-734F73019343}"/>
              </a:ext>
            </a:extLst>
          </p:cNvPr>
          <p:cNvSpPr/>
          <p:nvPr/>
        </p:nvSpPr>
        <p:spPr>
          <a:xfrm>
            <a:off x="-153140" y="7054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النورس لخدمات الشحن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b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السنة المنتهية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2019/12/31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9204B6A-E640-4952-9291-9CE0AB8B9C59}"/>
              </a:ext>
            </a:extLst>
          </p:cNvPr>
          <p:cNvCxnSpPr/>
          <p:nvPr/>
        </p:nvCxnSpPr>
        <p:spPr>
          <a:xfrm>
            <a:off x="6627181" y="6152507"/>
            <a:ext cx="120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B3CB8B-A820-4317-A635-A896D7780059}"/>
              </a:ext>
            </a:extLst>
          </p:cNvPr>
          <p:cNvSpPr txBox="1"/>
          <p:nvPr/>
        </p:nvSpPr>
        <p:spPr>
          <a:xfrm>
            <a:off x="8025414" y="5841507"/>
            <a:ext cx="300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solidFill>
                  <a:srgbClr val="C00000"/>
                </a:solidFill>
              </a:rPr>
              <a:t>يرحل الناتج الى قائمة رأس المال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9130" y="1771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49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4404574" y="1911183"/>
            <a:ext cx="6149539" cy="24837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marL="936625" lvl="1" indent="-571500">
              <a:buFont typeface="Lucida Sans Unicode" pitchFamily="34" charset="0"/>
              <a:buAutoNum type="arabicPeriod"/>
              <a:defRPr/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إدراك أهمية تنظيم القوائم المالية.</a:t>
            </a:r>
            <a:endParaRPr lang="ar-BH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36625" lvl="1" indent="-571500">
              <a:buFont typeface="Lucida Sans Unicode" pitchFamily="34" charset="0"/>
              <a:buAutoNum type="arabicPeriod"/>
              <a:defRPr/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إدراك أهمية قائمة الدخل للمؤسسات الخدمية. </a:t>
            </a:r>
            <a:endParaRPr lang="ar-BH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36625" lvl="1" indent="-571500">
              <a:buFont typeface="Lucida Sans Unicode" pitchFamily="34" charset="0"/>
              <a:buAutoNum type="arabicPeriod"/>
              <a:defRPr/>
            </a:pPr>
            <a:r>
              <a:rPr lang="ar-BH" alt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يطبق تمارين متنوعة على قائمة الدخل.</a:t>
            </a:r>
            <a:endParaRPr lang="ar-BH" alt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566894" y="4633159"/>
            <a:ext cx="4987219" cy="1799713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0CA2B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زيارة البوابة التعليمية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1051537" y="5368737"/>
            <a:ext cx="1531476" cy="65002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8316408" y="976127"/>
            <a:ext cx="2057401" cy="815934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137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حماية المستهلك والتجارة الإلكترونية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966" y="1500528"/>
            <a:ext cx="904083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ar-BH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إدراك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أهمية تنظيم القوائم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المالية.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إدراك أهمية قائمة الدخل للمؤسسات الخدمة.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ar-B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يطبق تمارين متنوعة على قائمة الدخل.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ar-BH" sz="2400" b="1" dirty="0"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200000"/>
              </a:lnSpc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6F7A9-8922-4286-99B5-58488AD1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القوائم المالية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AAF3F2-F6DB-4C15-AC57-CF9D927DC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القوائم المالية هي قوائم يعدها المشروع في نهاية الفترة المحاسبية و التي قد تكون كل 3 شهور او 6 شهور او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سنة،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لتبين نتيجة المشروع و المركز المالي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له، وتتكون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3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قوائم:</a:t>
            </a: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الدخل.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رأس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المال.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AutoNum type="arabicPeriod"/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المركز المالي ( الميزانية العمومية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 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1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A78B726B-C548-4AEB-B272-3656D769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715" y="417743"/>
            <a:ext cx="6014434" cy="1325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 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AC692EC-2DCE-491C-A4E4-66089F8A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88" y="1825625"/>
            <a:ext cx="10315112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قائمة </a:t>
            </a:r>
            <a:r>
              <a:rPr lang="ar-BH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تبين </a:t>
            </a:r>
            <a:r>
              <a:rPr lang="ar-BH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نتيجة المشروع من ربح او خسارة خلال فترة زمنية معينة</a:t>
            </a:r>
            <a:r>
              <a:rPr lang="ar-BH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ar-B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B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BH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تلخص هذه القائمة الإيرادات والمصروفات لتبين صافي الدخل ( ربح او خسارة)عن فترة زمنية ما.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636183-4CF0-4242-B5A2-FDEF5CBB5A4B}"/>
              </a:ext>
            </a:extLst>
          </p:cNvPr>
          <p:cNvSpPr/>
          <p:nvPr/>
        </p:nvSpPr>
        <p:spPr>
          <a:xfrm>
            <a:off x="6533560" y="3897297"/>
            <a:ext cx="482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صافي الدخل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الايرادات – المصروفات 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7F5500-878E-4590-8B6B-101E4E03BF77}"/>
              </a:ext>
            </a:extLst>
          </p:cNvPr>
          <p:cNvSpPr txBox="1"/>
          <p:nvPr/>
        </p:nvSpPr>
        <p:spPr>
          <a:xfrm>
            <a:off x="5131293" y="4780385"/>
            <a:ext cx="6432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الإيرادات عن المصروفات =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ربح 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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المصروفات عن الإيرادات =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خسارة 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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3A68B9-678A-4E2A-8184-CECE288FB05C}"/>
              </a:ext>
            </a:extLst>
          </p:cNvPr>
          <p:cNvSpPr txBox="1"/>
          <p:nvPr/>
        </p:nvSpPr>
        <p:spPr>
          <a:xfrm>
            <a:off x="257452" y="4116738"/>
            <a:ext cx="4509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يضاف مصروف التأمين والكهرباء والماء والهاتف والإعلان و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الأجور و الإيجار الى بند المصروفات 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7B09B1-DEA5-49D6-9ACA-A39348C26C30}"/>
              </a:ext>
            </a:extLst>
          </p:cNvPr>
          <p:cNvSpPr txBox="1"/>
          <p:nvPr/>
        </p:nvSpPr>
        <p:spPr>
          <a:xfrm>
            <a:off x="6095999" y="204186"/>
            <a:ext cx="575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1 : استخرجت البيانات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سجلات النور لغسيل الملابس عن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السنة المنتهية 31/12/2019 ( الدينار البحريني ):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6DE401A6-17D1-46DD-85A4-AB7F59A84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574291"/>
              </p:ext>
            </p:extLst>
          </p:nvPr>
        </p:nvGraphicFramePr>
        <p:xfrm>
          <a:off x="6933459" y="1070668"/>
          <a:ext cx="5037584" cy="187341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9396">
                  <a:extLst>
                    <a:ext uri="{9D8B030D-6E8A-4147-A177-3AD203B41FA5}">
                      <a16:colId xmlns:a16="http://schemas.microsoft.com/office/drawing/2014/main" xmlns="" val="2097813275"/>
                    </a:ext>
                  </a:extLst>
                </a:gridCol>
                <a:gridCol w="1259396">
                  <a:extLst>
                    <a:ext uri="{9D8B030D-6E8A-4147-A177-3AD203B41FA5}">
                      <a16:colId xmlns:a16="http://schemas.microsoft.com/office/drawing/2014/main" xmlns="" val="3068921826"/>
                    </a:ext>
                  </a:extLst>
                </a:gridCol>
                <a:gridCol w="1259396">
                  <a:extLst>
                    <a:ext uri="{9D8B030D-6E8A-4147-A177-3AD203B41FA5}">
                      <a16:colId xmlns:a16="http://schemas.microsoft.com/office/drawing/2014/main" xmlns="" val="1834986288"/>
                    </a:ext>
                  </a:extLst>
                </a:gridCol>
                <a:gridCol w="1259396">
                  <a:extLst>
                    <a:ext uri="{9D8B030D-6E8A-4147-A177-3AD203B41FA5}">
                      <a16:colId xmlns:a16="http://schemas.microsoft.com/office/drawing/2014/main" xmlns="" val="4123450392"/>
                    </a:ext>
                  </a:extLst>
                </a:gridCol>
              </a:tblGrid>
              <a:tr h="4713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أجور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4000</a:t>
                      </a:r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الإيرادات</a:t>
                      </a:r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0817823"/>
                  </a:ext>
                </a:extLst>
              </a:tr>
              <a:tr h="471332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الكهرباء والماء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20940251"/>
                  </a:ext>
                </a:extLst>
              </a:tr>
              <a:tr h="471332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280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النقل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الإعلان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121637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5A1D6A-409E-4D93-AF2E-FF63CD26B369}"/>
              </a:ext>
            </a:extLst>
          </p:cNvPr>
          <p:cNvSpPr txBox="1"/>
          <p:nvPr/>
        </p:nvSpPr>
        <p:spPr>
          <a:xfrm>
            <a:off x="6787166" y="3028890"/>
            <a:ext cx="5064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 : اعداد قائمة الدخل عن الفترة المنتهية</a:t>
            </a:r>
          </a:p>
          <a:p>
            <a:pPr algn="just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31/12/2019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98913"/>
              </p:ext>
            </p:extLst>
          </p:nvPr>
        </p:nvGraphicFramePr>
        <p:xfrm>
          <a:off x="226381" y="1631713"/>
          <a:ext cx="6400800" cy="444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4033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الإيرادات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229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 الإيرادات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المصروفات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الكهرباء والماء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280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النقل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914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اجور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الإعلان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934845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2100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اجمالي المصروفات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1900</a:t>
                      </a:r>
                      <a:endParaRPr lang="ar-BH" sz="20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صافي الدخل (</a:t>
                      </a:r>
                      <a:r>
                        <a:rPr lang="ar-BH" sz="2000" b="1" baseline="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الربح  )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65FD82-690D-4D03-ACEF-CF99D6988CB0}"/>
              </a:ext>
            </a:extLst>
          </p:cNvPr>
          <p:cNvSpPr/>
          <p:nvPr/>
        </p:nvSpPr>
        <p:spPr>
          <a:xfrm>
            <a:off x="1956115" y="527349"/>
            <a:ext cx="2680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النور لغسيل لملابس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السنة المنتهية 2019/12/31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1960B0-C3F6-4005-83BF-55A5F4810ED4}"/>
              </a:ext>
            </a:extLst>
          </p:cNvPr>
          <p:cNvSpPr txBox="1"/>
          <p:nvPr/>
        </p:nvSpPr>
        <p:spPr>
          <a:xfrm>
            <a:off x="8218597" y="5833610"/>
            <a:ext cx="300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يرحل الناتج الى قائمة رأس المال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516FCDA-FF57-4812-9D97-89DD941E061F}"/>
              </a:ext>
            </a:extLst>
          </p:cNvPr>
          <p:cNvCxnSpPr/>
          <p:nvPr/>
        </p:nvCxnSpPr>
        <p:spPr>
          <a:xfrm>
            <a:off x="6787166" y="6064442"/>
            <a:ext cx="12384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77761" y="820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C65FD82-690D-4D03-ACEF-CF99D6988CB0}"/>
              </a:ext>
            </a:extLst>
          </p:cNvPr>
          <p:cNvSpPr/>
          <p:nvPr/>
        </p:nvSpPr>
        <p:spPr>
          <a:xfrm>
            <a:off x="4636394" y="742794"/>
            <a:ext cx="163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 smtClean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الحل:</a:t>
            </a:r>
            <a:endParaRPr lang="en-US" sz="3200" b="1" dirty="0">
              <a:solidFill>
                <a:srgbClr val="92D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1" name="Rectangle 20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6542201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7B09B1-DEA5-49D6-9ACA-A39348C26C30}"/>
              </a:ext>
            </a:extLst>
          </p:cNvPr>
          <p:cNvSpPr txBox="1"/>
          <p:nvPr/>
        </p:nvSpPr>
        <p:spPr>
          <a:xfrm>
            <a:off x="6096000" y="204186"/>
            <a:ext cx="429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2 : استخرجت البيانات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الآتية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دفاتر</a:t>
            </a:r>
            <a:r>
              <a:rPr lang="ar-BH" sz="2400" b="1" dirty="0">
                <a:solidFill>
                  <a:schemeClr val="bg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شركة البحرين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لخدمات السيارات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السنة المنتهية 2018/12/31 ( الدينار البحريني ):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6DE401A6-17D1-46DD-85A4-AB7F59A84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20882"/>
              </p:ext>
            </p:extLst>
          </p:nvPr>
        </p:nvGraphicFramePr>
        <p:xfrm>
          <a:off x="6933459" y="1404515"/>
          <a:ext cx="5037584" cy="21172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9396">
                  <a:extLst>
                    <a:ext uri="{9D8B030D-6E8A-4147-A177-3AD203B41FA5}">
                      <a16:colId xmlns:a16="http://schemas.microsoft.com/office/drawing/2014/main" xmlns="" val="2097813275"/>
                    </a:ext>
                  </a:extLst>
                </a:gridCol>
                <a:gridCol w="1259396">
                  <a:extLst>
                    <a:ext uri="{9D8B030D-6E8A-4147-A177-3AD203B41FA5}">
                      <a16:colId xmlns:a16="http://schemas.microsoft.com/office/drawing/2014/main" xmlns="" val="3068921826"/>
                    </a:ext>
                  </a:extLst>
                </a:gridCol>
                <a:gridCol w="1259396">
                  <a:extLst>
                    <a:ext uri="{9D8B030D-6E8A-4147-A177-3AD203B41FA5}">
                      <a16:colId xmlns:a16="http://schemas.microsoft.com/office/drawing/2014/main" xmlns="" val="1834986288"/>
                    </a:ext>
                  </a:extLst>
                </a:gridCol>
                <a:gridCol w="1259396">
                  <a:extLst>
                    <a:ext uri="{9D8B030D-6E8A-4147-A177-3AD203B41FA5}">
                      <a16:colId xmlns:a16="http://schemas.microsoft.com/office/drawing/2014/main" xmlns="" val="4123450392"/>
                    </a:ext>
                  </a:extLst>
                </a:gridCol>
              </a:tblGrid>
              <a:tr h="471332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1000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إيراد مبيعات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817823"/>
                  </a:ext>
                </a:extLst>
              </a:tr>
              <a:tr h="4713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أجور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النقل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940251"/>
                  </a:ext>
                </a:extLst>
              </a:tr>
              <a:tr h="471332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إيجار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1637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5A1D6A-409E-4D93-AF2E-FF63CD26B369}"/>
              </a:ext>
            </a:extLst>
          </p:cNvPr>
          <p:cNvSpPr txBox="1"/>
          <p:nvPr/>
        </p:nvSpPr>
        <p:spPr>
          <a:xfrm>
            <a:off x="6405801" y="3820433"/>
            <a:ext cx="5690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 : اعداد قائمة الدخل عن الفترة المنتهية</a:t>
            </a:r>
          </a:p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</a:t>
            </a:r>
            <a:r>
              <a:rPr lang="en-US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2018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/12/</a:t>
            </a:r>
            <a:r>
              <a:rPr lang="en-US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57414"/>
              </p:ext>
            </p:extLst>
          </p:nvPr>
        </p:nvGraphicFramePr>
        <p:xfrm>
          <a:off x="226381" y="1723256"/>
          <a:ext cx="6400800" cy="421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إيراد </a:t>
                      </a:r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خدمات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22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 الإيرادات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197433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المصروفات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النقل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إيجار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914">
                <a:tc>
                  <a:txBody>
                    <a:bodyPr/>
                    <a:lstStyle/>
                    <a:p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2500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أجور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3740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اجمالي المصروفات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(740)</a:t>
                      </a:r>
                      <a:endParaRPr lang="ar-BH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صافي خسارة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24426D-3FC6-43BE-8509-22FA12770DB4}"/>
              </a:ext>
            </a:extLst>
          </p:cNvPr>
          <p:cNvSpPr txBox="1"/>
          <p:nvPr/>
        </p:nvSpPr>
        <p:spPr>
          <a:xfrm>
            <a:off x="3784838" y="744848"/>
            <a:ext cx="184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الحل:</a:t>
            </a:r>
            <a:endParaRPr lang="en-US" sz="28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76DCC1-665F-4460-9555-734F73019343}"/>
              </a:ext>
            </a:extLst>
          </p:cNvPr>
          <p:cNvSpPr/>
          <p:nvPr/>
        </p:nvSpPr>
        <p:spPr>
          <a:xfrm>
            <a:off x="463638" y="705493"/>
            <a:ext cx="54792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شركة البحرين لخدمات السيارات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b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السنة المنتهية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2018/12/31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9204B6A-E640-4952-9291-9CE0AB8B9C59}"/>
              </a:ext>
            </a:extLst>
          </p:cNvPr>
          <p:cNvCxnSpPr/>
          <p:nvPr/>
        </p:nvCxnSpPr>
        <p:spPr>
          <a:xfrm>
            <a:off x="6627181" y="6152507"/>
            <a:ext cx="120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B3CB8B-A820-4317-A635-A896D7780059}"/>
              </a:ext>
            </a:extLst>
          </p:cNvPr>
          <p:cNvSpPr txBox="1"/>
          <p:nvPr/>
        </p:nvSpPr>
        <p:spPr>
          <a:xfrm>
            <a:off x="8025414" y="5841507"/>
            <a:ext cx="300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يرحل الناتج الى قائمة رأس المال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4838" y="13598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90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7B09B1-DEA5-49D6-9ACA-A39348C26C30}"/>
              </a:ext>
            </a:extLst>
          </p:cNvPr>
          <p:cNvSpPr txBox="1"/>
          <p:nvPr/>
        </p:nvSpPr>
        <p:spPr>
          <a:xfrm>
            <a:off x="6095999" y="204186"/>
            <a:ext cx="575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استخرجت البيانات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الآتية من سجلات السعادة للخدمات العامة عن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السنة المنتهية 2018/12/31 ( الدينار البحريني ):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6DE401A6-17D1-46DD-85A4-AB7F59A84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98619"/>
              </p:ext>
            </p:extLst>
          </p:nvPr>
        </p:nvGraphicFramePr>
        <p:xfrm>
          <a:off x="6884187" y="1513773"/>
          <a:ext cx="5120640" cy="2103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9781327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306892182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183498628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123450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الكهرباء والماء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6000</a:t>
                      </a:r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إيراد </a:t>
                      </a:r>
                      <a:r>
                        <a:rPr lang="ar-BH" sz="2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خدمات</a:t>
                      </a:r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817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أجور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الإيجار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940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1637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5A1D6A-409E-4D93-AF2E-FF63CD26B369}"/>
              </a:ext>
            </a:extLst>
          </p:cNvPr>
          <p:cNvSpPr txBox="1"/>
          <p:nvPr/>
        </p:nvSpPr>
        <p:spPr>
          <a:xfrm>
            <a:off x="6095999" y="3792771"/>
            <a:ext cx="569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المطلوب : اعداد قائمة الدخل عن الفترة المنتهية</a:t>
            </a:r>
          </a:p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 في </a:t>
            </a:r>
            <a:r>
              <a:rPr lang="ar-BH" sz="2000" b="1" dirty="0" smtClean="0">
                <a:solidFill>
                  <a:srgbClr val="FF0000"/>
                </a:solidFill>
              </a:rPr>
              <a:t>2019/12/31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84408"/>
              </p:ext>
            </p:extLst>
          </p:nvPr>
        </p:nvGraphicFramePr>
        <p:xfrm>
          <a:off x="226381" y="1839166"/>
          <a:ext cx="6400800" cy="426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3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8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796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22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197433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914">
                <a:tc>
                  <a:txBody>
                    <a:bodyPr/>
                    <a:lstStyle/>
                    <a:p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76DCC1-665F-4460-9555-734F73019343}"/>
              </a:ext>
            </a:extLst>
          </p:cNvPr>
          <p:cNvSpPr/>
          <p:nvPr/>
        </p:nvSpPr>
        <p:spPr>
          <a:xfrm>
            <a:off x="-153140" y="7054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السعادة للخدمات العامة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b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السنة المنتهية 2018/12/31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166" y="-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45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7B09B1-DEA5-49D6-9ACA-A39348C26C30}"/>
              </a:ext>
            </a:extLst>
          </p:cNvPr>
          <p:cNvSpPr txBox="1"/>
          <p:nvPr/>
        </p:nvSpPr>
        <p:spPr>
          <a:xfrm>
            <a:off x="4776251" y="398394"/>
            <a:ext cx="575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استخرجت البيانات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الآتية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سجلات السعادة للخدمات العامة عن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السنة المنتهية 2018/12/31 ( الدينار البحريني ):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6DE401A6-17D1-46DD-85A4-AB7F59A84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59974"/>
              </p:ext>
            </p:extLst>
          </p:nvPr>
        </p:nvGraphicFramePr>
        <p:xfrm>
          <a:off x="6884187" y="1495384"/>
          <a:ext cx="5120640" cy="2103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9781327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306892182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183498628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123450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الكهرباء والماء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6000</a:t>
                      </a:r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إيراد </a:t>
                      </a:r>
                      <a:r>
                        <a:rPr lang="ar-BH" sz="2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خدمات</a:t>
                      </a:r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817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أجور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الإيجار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940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1637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5A1D6A-409E-4D93-AF2E-FF63CD26B369}"/>
              </a:ext>
            </a:extLst>
          </p:cNvPr>
          <p:cNvSpPr txBox="1"/>
          <p:nvPr/>
        </p:nvSpPr>
        <p:spPr>
          <a:xfrm>
            <a:off x="6302770" y="3991192"/>
            <a:ext cx="569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المطلوب : اعداد قائمة الدخل عن الفترة المنتهية</a:t>
            </a:r>
          </a:p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 في </a:t>
            </a:r>
            <a:r>
              <a:rPr lang="ar-BH" sz="2000" b="1" dirty="0" smtClean="0">
                <a:solidFill>
                  <a:srgbClr val="FF0000"/>
                </a:solidFill>
              </a:rPr>
              <a:t>2019/12/31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6381" y="1839166"/>
          <a:ext cx="6400800" cy="426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3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8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796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إيراد </a:t>
                      </a:r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خدمات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22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إجمالي</a:t>
                      </a:r>
                      <a:r>
                        <a:rPr lang="ar-BH" sz="2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الإيرادات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197433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المصروفات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الإيجار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</a:t>
                      </a:r>
                      <a:r>
                        <a:rPr lang="ar-BH" sz="2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الكهرباء والماء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914">
                <a:tc>
                  <a:txBody>
                    <a:bodyPr/>
                    <a:lstStyle/>
                    <a:p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1500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أجور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2700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BH" sz="2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جمالي المصروفات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3300</a:t>
                      </a:r>
                      <a:endParaRPr lang="ar-BH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صافي </a:t>
                      </a:r>
                      <a:r>
                        <a:rPr lang="ar-BH" sz="2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الدخل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24426D-3FC6-43BE-8509-22FA12770DB4}"/>
              </a:ext>
            </a:extLst>
          </p:cNvPr>
          <p:cNvSpPr txBox="1"/>
          <p:nvPr/>
        </p:nvSpPr>
        <p:spPr>
          <a:xfrm>
            <a:off x="3452539" y="278556"/>
            <a:ext cx="184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الحل:</a:t>
            </a:r>
            <a:endParaRPr lang="en-US" sz="28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76DCC1-665F-4460-9555-734F73019343}"/>
              </a:ext>
            </a:extLst>
          </p:cNvPr>
          <p:cNvSpPr/>
          <p:nvPr/>
        </p:nvSpPr>
        <p:spPr>
          <a:xfrm>
            <a:off x="-153140" y="7054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السعادة للخدمات العامة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b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السنة المنتهية 2018/12/31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9204B6A-E640-4952-9291-9CE0AB8B9C59}"/>
              </a:ext>
            </a:extLst>
          </p:cNvPr>
          <p:cNvCxnSpPr/>
          <p:nvPr/>
        </p:nvCxnSpPr>
        <p:spPr>
          <a:xfrm>
            <a:off x="6627181" y="6152507"/>
            <a:ext cx="1202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B3CB8B-A820-4317-A635-A896D7780059}"/>
              </a:ext>
            </a:extLst>
          </p:cNvPr>
          <p:cNvSpPr txBox="1"/>
          <p:nvPr/>
        </p:nvSpPr>
        <p:spPr>
          <a:xfrm>
            <a:off x="8025414" y="5841507"/>
            <a:ext cx="300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solidFill>
                  <a:srgbClr val="C00000"/>
                </a:solidFill>
              </a:rPr>
              <a:t>يرحل الناتج الى قائمة رأس المال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6251" y="1287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31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7B09B1-DEA5-49D6-9ACA-A39348C26C30}"/>
              </a:ext>
            </a:extLst>
          </p:cNvPr>
          <p:cNvSpPr txBox="1"/>
          <p:nvPr/>
        </p:nvSpPr>
        <p:spPr>
          <a:xfrm>
            <a:off x="4759001" y="320028"/>
            <a:ext cx="575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استخرجت البيانات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الآتية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شركة النورس لخدمات الشحن عن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السنة المنتهية 2018/12/31 ( الدينار البحريني ):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6DE401A6-17D1-46DD-85A4-AB7F59A84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01597"/>
              </p:ext>
            </p:extLst>
          </p:nvPr>
        </p:nvGraphicFramePr>
        <p:xfrm>
          <a:off x="6881455" y="1294899"/>
          <a:ext cx="5120640" cy="19945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xmlns="" val="209781327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306892182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183498628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123450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الإيجار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500</a:t>
                      </a:r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817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</a:t>
                      </a:r>
                      <a:r>
                        <a:rPr lang="ar-BH" sz="20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الأجور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الإعلان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940251"/>
                  </a:ext>
                </a:extLst>
              </a:tr>
              <a:tr h="59242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3800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إيراد خدمات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1637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5A1D6A-409E-4D93-AF2E-FF63CD26B369}"/>
              </a:ext>
            </a:extLst>
          </p:cNvPr>
          <p:cNvSpPr txBox="1"/>
          <p:nvPr/>
        </p:nvSpPr>
        <p:spPr>
          <a:xfrm>
            <a:off x="7031864" y="3373006"/>
            <a:ext cx="481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المطلوب : اعداد قائمة الدخل عن الفترة المنتهية</a:t>
            </a:r>
          </a:p>
          <a:p>
            <a:pPr algn="r" rtl="1"/>
            <a:r>
              <a:rPr lang="ar-BH" sz="2000" b="1" dirty="0">
                <a:solidFill>
                  <a:srgbClr val="FF0000"/>
                </a:solidFill>
              </a:rPr>
              <a:t> في </a:t>
            </a:r>
            <a:r>
              <a:rPr lang="ar-BH" sz="2000" b="1" dirty="0" smtClean="0">
                <a:solidFill>
                  <a:srgbClr val="FF0000"/>
                </a:solidFill>
              </a:rPr>
              <a:t>2019/12/31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898DF3B3-BBB2-43F2-8408-38FB1E487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52316"/>
              </p:ext>
            </p:extLst>
          </p:nvPr>
        </p:nvGraphicFramePr>
        <p:xfrm>
          <a:off x="226381" y="1839166"/>
          <a:ext cx="6400800" cy="426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3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8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796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22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197433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914">
                <a:tc>
                  <a:txBody>
                    <a:bodyPr/>
                    <a:lstStyle/>
                    <a:p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562944"/>
                  </a:ext>
                </a:extLst>
              </a:tr>
              <a:tr h="491129">
                <a:tc>
                  <a:txBody>
                    <a:bodyPr/>
                    <a:lstStyle/>
                    <a:p>
                      <a:pPr algn="ctr"/>
                      <a:endParaRPr lang="ar-BH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76DCC1-665F-4460-9555-734F73019343}"/>
              </a:ext>
            </a:extLst>
          </p:cNvPr>
          <p:cNvSpPr/>
          <p:nvPr/>
        </p:nvSpPr>
        <p:spPr>
          <a:xfrm>
            <a:off x="-153140" y="7054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النورس لخدمات الشحن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b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السنة المنتهية 2018/12/31</a:t>
            </a:r>
            <a:endParaRPr lang="en-US" sz="2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9735" y="30034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قائمة الدخل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6602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8686119" y="654544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9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3473</TotalTime>
  <Words>750</Words>
  <Application>Microsoft Office PowerPoint</Application>
  <PresentationFormat>Widescreen</PresentationFormat>
  <Paragraphs>225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Lucida Sans Unicode</vt:lpstr>
      <vt:lpstr>Sakkal Majalla</vt:lpstr>
      <vt:lpstr>Wingdings</vt:lpstr>
      <vt:lpstr>Presentation - Copy</vt:lpstr>
      <vt:lpstr>الثقافة التجارية  (ثقف101 - 801)</vt:lpstr>
      <vt:lpstr>PowerPoint Presentation</vt:lpstr>
      <vt:lpstr>أنواع القوائم المالية</vt:lpstr>
      <vt:lpstr>قائمة الدخل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Ebrahim Mohammed Abu Edress</cp:lastModifiedBy>
  <cp:revision>353</cp:revision>
  <dcterms:created xsi:type="dcterms:W3CDTF">2020-03-05T04:19:13Z</dcterms:created>
  <dcterms:modified xsi:type="dcterms:W3CDTF">2021-01-25T04:02:07Z</dcterms:modified>
</cp:coreProperties>
</file>