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57" r:id="rId3"/>
    <p:sldId id="300" r:id="rId4"/>
    <p:sldId id="296" r:id="rId5"/>
    <p:sldId id="309" r:id="rId6"/>
    <p:sldId id="259" r:id="rId7"/>
    <p:sldId id="308" r:id="rId8"/>
    <p:sldId id="310" r:id="rId9"/>
    <p:sldId id="311"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3"/>
    <a:srgbClr val="D4E8C6"/>
    <a:srgbClr val="FFCC66"/>
    <a:srgbClr val="003399"/>
    <a:srgbClr val="003366"/>
    <a:srgbClr val="A9D18E"/>
    <a:srgbClr val="FF66FF"/>
    <a:srgbClr val="FFD966"/>
    <a:srgbClr val="BFDDAB"/>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pic>
        <p:nvPicPr>
          <p:cNvPr id="6" name="Picture 3" descr="thaqaf-1.jpg"/>
          <p:cNvPicPr>
            <a:picLocks noChangeAspect="1"/>
          </p:cNvPicPr>
          <p:nvPr/>
        </p:nvPicPr>
        <p:blipFill>
          <a:blip r:embed="rId3"/>
          <a:srcRect/>
          <a:stretch>
            <a:fillRect/>
          </a:stretch>
        </p:blipFill>
        <p:spPr bwMode="auto">
          <a:xfrm>
            <a:off x="747253" y="1687831"/>
            <a:ext cx="3256712" cy="4079668"/>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Front"/>
            <a:lightRig rig="threePt" dir="t"/>
          </a:scene3d>
        </p:spPr>
      </p:pic>
      <p:sp>
        <p:nvSpPr>
          <p:cNvPr id="7" name="Title 1"/>
          <p:cNvSpPr>
            <a:spLocks noGrp="1"/>
          </p:cNvSpPr>
          <p:nvPr>
            <p:ph type="ctrTitle"/>
          </p:nvPr>
        </p:nvSpPr>
        <p:spPr>
          <a:xfrm>
            <a:off x="5349587" y="1532227"/>
            <a:ext cx="5429250" cy="1520825"/>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1" hangingPunct="1"/>
            <a:r>
              <a:rPr lang="ar-BH" sz="3600" b="1" dirty="0" smtClean="0">
                <a:latin typeface="Sakkal Majalla" panose="02000000000000000000" pitchFamily="2" charset="-78"/>
                <a:cs typeface="Sakkal Majalla" panose="02000000000000000000" pitchFamily="2" charset="-78"/>
              </a:rPr>
              <a:t>الثقافة التجارية </a:t>
            </a:r>
            <a:br>
              <a:rPr lang="ar-BH" sz="3600" b="1" dirty="0" smtClean="0">
                <a:latin typeface="Sakkal Majalla" panose="02000000000000000000" pitchFamily="2" charset="-78"/>
                <a:cs typeface="Sakkal Majalla" panose="02000000000000000000" pitchFamily="2" charset="-78"/>
              </a:rPr>
            </a:br>
            <a:r>
              <a:rPr lang="ar-BH" sz="3600" b="1" dirty="0" smtClean="0">
                <a:latin typeface="Sakkal Majalla" panose="02000000000000000000" pitchFamily="2" charset="-78"/>
                <a:cs typeface="Sakkal Majalla" panose="02000000000000000000" pitchFamily="2" charset="-78"/>
              </a:rPr>
              <a:t>(ثقف101 - 801)</a:t>
            </a:r>
            <a:endParaRPr lang="en-US" sz="3600" b="1" dirty="0" smtClean="0">
              <a:latin typeface="Sakkal Majalla" panose="02000000000000000000" pitchFamily="2" charset="-78"/>
              <a:cs typeface="Sakkal Majalla" panose="02000000000000000000" pitchFamily="2" charset="-78"/>
            </a:endParaRPr>
          </a:p>
        </p:txBody>
      </p:sp>
      <p:sp>
        <p:nvSpPr>
          <p:cNvPr id="8" name="Subtitle 2"/>
          <p:cNvSpPr>
            <a:spLocks noGrp="1"/>
          </p:cNvSpPr>
          <p:nvPr>
            <p:ph type="subTitle" idx="1"/>
          </p:nvPr>
        </p:nvSpPr>
        <p:spPr>
          <a:xfrm>
            <a:off x="5043489" y="3571441"/>
            <a:ext cx="5890780" cy="2084388"/>
          </a:xfrm>
          <a:solidFill>
            <a:srgbClr val="FFC000"/>
          </a:solidFill>
          <a:ln/>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nchor="ctr"/>
          <a:lstStyle/>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الوحدة الخامسة</a:t>
            </a: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 </a:t>
            </a:r>
            <a:r>
              <a:rPr lang="ar-BH" altLang="en-US" sz="3200" b="1" dirty="0" smtClean="0">
                <a:solidFill>
                  <a:srgbClr val="FF0000"/>
                </a:solidFill>
                <a:latin typeface="Sakkal Majalla" panose="02000000000000000000" pitchFamily="2" charset="-78"/>
                <a:cs typeface="Sakkal Majalla" panose="02000000000000000000" pitchFamily="2" charset="-78"/>
              </a:rPr>
              <a:t>المحاسبة المالية</a:t>
            </a:r>
          </a:p>
          <a:p>
            <a:pPr eaLnBrk="1" hangingPunct="1">
              <a:lnSpc>
                <a:spcPct val="80000"/>
              </a:lnSpc>
            </a:pPr>
            <a:r>
              <a:rPr lang="ar-BH" altLang="en-US" sz="3200" b="1" dirty="0" smtClean="0">
                <a:solidFill>
                  <a:srgbClr val="FF0000"/>
                </a:solidFill>
                <a:latin typeface="Sakkal Majalla" panose="02000000000000000000" pitchFamily="2" charset="-78"/>
                <a:cs typeface="Sakkal Majalla" panose="02000000000000000000" pitchFamily="2" charset="-78"/>
              </a:rPr>
              <a:t>الدرس الحادي عشر</a:t>
            </a:r>
            <a:endParaRPr lang="ar-BH" altLang="en-US" sz="3200" b="1" dirty="0" smtClean="0">
              <a:latin typeface="Sakkal Majalla" panose="02000000000000000000" pitchFamily="2" charset="-78"/>
              <a:cs typeface="Sakkal Majalla" panose="02000000000000000000" pitchFamily="2" charset="-78"/>
            </a:endParaRPr>
          </a:p>
          <a:p>
            <a:pPr eaLnBrk="1" hangingPunct="1">
              <a:lnSpc>
                <a:spcPct val="80000"/>
              </a:lnSpc>
            </a:pPr>
            <a:r>
              <a:rPr lang="ar-BH" altLang="en-US" sz="3200" b="1" dirty="0" smtClean="0">
                <a:latin typeface="Sakkal Majalla" panose="02000000000000000000" pitchFamily="2" charset="-78"/>
                <a:cs typeface="Sakkal Majalla" panose="02000000000000000000" pitchFamily="2" charset="-78"/>
              </a:rPr>
              <a:t>قائمة الدخل ورأس المال</a:t>
            </a:r>
          </a:p>
        </p:txBody>
      </p:sp>
      <p:sp>
        <p:nvSpPr>
          <p:cNvPr id="9" name="Rectangle 8"/>
          <p:cNvSpPr/>
          <p:nvPr/>
        </p:nvSpPr>
        <p:spPr>
          <a:xfrm>
            <a:off x="9815736" y="6419545"/>
            <a:ext cx="237626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a:t>
            </a:r>
            <a:r>
              <a:rPr lang="ar-BH" sz="1400" b="1" smtClean="0">
                <a:solidFill>
                  <a:srgbClr val="FF0000"/>
                </a:solidFill>
                <a:latin typeface="Sakkal Majalla" panose="02000000000000000000" pitchFamily="2" charset="-78"/>
                <a:cs typeface="Sakkal Majalla" panose="02000000000000000000" pitchFamily="2" charset="-78"/>
              </a:rPr>
              <a:t>الدراسي الثاني </a:t>
            </a:r>
            <a:r>
              <a:rPr lang="ar-BH" sz="1400" b="1" dirty="0" smtClean="0">
                <a:solidFill>
                  <a:srgbClr val="FF0000"/>
                </a:solidFill>
                <a:latin typeface="Sakkal Majalla" panose="02000000000000000000" pitchFamily="2" charset="-78"/>
                <a:cs typeface="Sakkal Majalla" panose="02000000000000000000" pitchFamily="2" charset="-78"/>
              </a:rPr>
              <a:t>-2020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5205339" y="642541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الأول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15872" y="6509697"/>
            <a:ext cx="1656184"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138- 142</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bg/>
                                          </p:spTgt>
                                        </p:tgtEl>
                                        <p:attrNameLst>
                                          <p:attrName>style.visibility</p:attrName>
                                        </p:attrNameLst>
                                      </p:cBhvr>
                                      <p:to>
                                        <p:strVal val="visible"/>
                                      </p:to>
                                    </p:set>
                                    <p:animEffect transition="in" filter="fade">
                                      <p:cBhvr>
                                        <p:cTn id="24" dur="1000"/>
                                        <p:tgtEl>
                                          <p:spTgt spid="8">
                                            <p:bg/>
                                          </p:spTgt>
                                        </p:tgtEl>
                                      </p:cBhvr>
                                    </p:animEffect>
                                    <p:anim calcmode="lin" valueType="num">
                                      <p:cBhvr>
                                        <p:cTn id="25" dur="1000" fill="hold"/>
                                        <p:tgtEl>
                                          <p:spTgt spid="8">
                                            <p:bg/>
                                          </p:spTgt>
                                        </p:tgtEl>
                                        <p:attrNameLst>
                                          <p:attrName>ppt_x</p:attrName>
                                        </p:attrNameLst>
                                      </p:cBhvr>
                                      <p:tavLst>
                                        <p:tav tm="0">
                                          <p:val>
                                            <p:strVal val="#ppt_x"/>
                                          </p:val>
                                        </p:tav>
                                        <p:tav tm="100000">
                                          <p:val>
                                            <p:strVal val="#ppt_x"/>
                                          </p:val>
                                        </p:tav>
                                      </p:tavLst>
                                    </p:anim>
                                    <p:anim calcmode="lin" valueType="num">
                                      <p:cBhvr>
                                        <p:cTn id="26"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1000"/>
                                        <p:tgtEl>
                                          <p:spTgt spid="8">
                                            <p:txEl>
                                              <p:pRg st="1" end="1"/>
                                            </p:txEl>
                                          </p:spTgt>
                                        </p:tgtEl>
                                      </p:cBhvr>
                                    </p:animEffect>
                                    <p:anim calcmode="lin" valueType="num">
                                      <p:cBhvr>
                                        <p:cTn id="3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1000"/>
                                        <p:tgtEl>
                                          <p:spTgt spid="8">
                                            <p:txEl>
                                              <p:pRg st="2" end="2"/>
                                            </p:txEl>
                                          </p:spTgt>
                                        </p:tgtEl>
                                      </p:cBhvr>
                                    </p:animEffect>
                                    <p:anim calcmode="lin" valueType="num">
                                      <p:cBhvr>
                                        <p:cTn id="4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1000"/>
                                        <p:tgtEl>
                                          <p:spTgt spid="8">
                                            <p:txEl>
                                              <p:pRg st="3" end="3"/>
                                            </p:txEl>
                                          </p:spTgt>
                                        </p:tgtEl>
                                      </p:cBhvr>
                                    </p:animEffect>
                                    <p:anim calcmode="lin" valueType="num">
                                      <p:cBhvr>
                                        <p:cTn id="5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p:cNvSpPr txBox="1">
            <a:spLocks/>
          </p:cNvSpPr>
          <p:nvPr/>
        </p:nvSpPr>
        <p:spPr>
          <a:xfrm>
            <a:off x="3515932" y="1911183"/>
            <a:ext cx="7038181" cy="2483732"/>
          </a:xfrm>
          <a:prstGeom prst="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r>
              <a:rPr lang="ar-BH" sz="3200" b="1" dirty="0">
                <a:solidFill>
                  <a:srgbClr val="FF0000"/>
                </a:solidFill>
                <a:latin typeface="Sakkal Majalla" panose="02000000000000000000" pitchFamily="2" charset="-78"/>
                <a:cs typeface="Sakkal Majalla" panose="02000000000000000000" pitchFamily="2" charset="-78"/>
              </a:rPr>
              <a:t>أن يكون حقق الطالب أهداف الدرس:</a:t>
            </a:r>
          </a:p>
          <a:p>
            <a:pPr marL="936625" lvl="1" indent="-571500">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إدراك أهمية تنظيم القوائم المالية.</a:t>
            </a:r>
            <a:endParaRPr lang="ar-BH" altLang="en-US" sz="2800" dirty="0">
              <a:latin typeface="Sakkal Majalla" panose="02000000000000000000" pitchFamily="2" charset="-78"/>
              <a:cs typeface="Sakkal Majalla" panose="02000000000000000000" pitchFamily="2" charset="-78"/>
            </a:endParaRPr>
          </a:p>
          <a:p>
            <a:pPr marL="936625" lvl="1" indent="-571500">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إدراك أهمية قائمة رأس المال للمؤسسات الخدمية. </a:t>
            </a:r>
            <a:endParaRPr lang="ar-BH" altLang="en-US" sz="2800" dirty="0">
              <a:latin typeface="Sakkal Majalla" panose="02000000000000000000" pitchFamily="2" charset="-78"/>
              <a:cs typeface="Sakkal Majalla" panose="02000000000000000000" pitchFamily="2" charset="-78"/>
            </a:endParaRPr>
          </a:p>
          <a:p>
            <a:pPr marL="936625" lvl="1" indent="-571500">
              <a:buFont typeface="Lucida Sans Unicode" pitchFamily="34" charset="0"/>
              <a:buAutoNum type="arabicPeriod"/>
              <a:defRPr/>
            </a:pPr>
            <a:r>
              <a:rPr lang="ar-BH" altLang="en-US" sz="2800" dirty="0" smtClean="0">
                <a:latin typeface="Sakkal Majalla" panose="02000000000000000000" pitchFamily="2" charset="-78"/>
                <a:cs typeface="Sakkal Majalla" panose="02000000000000000000" pitchFamily="2" charset="-78"/>
              </a:rPr>
              <a:t>أن يطبق تمارين متنوعة على قائمة الدخل ورأس المال.</a:t>
            </a:r>
            <a:endParaRPr lang="ar-BH" altLang="en-US" sz="2800" dirty="0">
              <a:latin typeface="Sakkal Majalla" panose="02000000000000000000" pitchFamily="2" charset="-78"/>
              <a:cs typeface="Sakkal Majalla" panose="02000000000000000000" pitchFamily="2" charset="-78"/>
            </a:endParaRPr>
          </a:p>
        </p:txBody>
      </p:sp>
      <p:sp>
        <p:nvSpPr>
          <p:cNvPr id="3" name="Rectangular Callout 2"/>
          <p:cNvSpPr/>
          <p:nvPr/>
        </p:nvSpPr>
        <p:spPr>
          <a:xfrm>
            <a:off x="5566894" y="4545745"/>
            <a:ext cx="4987219" cy="1799713"/>
          </a:xfrm>
          <a:prstGeom prst="wedgeRectCallout">
            <a:avLst>
              <a:gd name="adj1" fmla="val -90011"/>
              <a:gd name="adj2" fmla="val 9546"/>
            </a:avLst>
          </a:prstGeom>
          <a:solidFill>
            <a:srgbClr val="FFEDB3"/>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2100" b="1" u="sng" dirty="0">
                <a:solidFill>
                  <a:srgbClr val="FF0000"/>
                </a:solidFill>
                <a:latin typeface="Arial" panose="020B0604020202020204" pitchFamily="34" charset="0"/>
                <a:cs typeface="Arial" panose="020B0604020202020204" pitchFamily="34" charset="0"/>
              </a:rPr>
              <a:t>لمزيد من المعلومات:</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800" b="1" dirty="0">
                <a:solidFill>
                  <a:schemeClr val="tx1"/>
                </a:solidFill>
                <a:latin typeface="Sakkal Majalla" panose="02000000000000000000" pitchFamily="2" charset="-78"/>
                <a:cs typeface="Sakkal Majalla" panose="02000000000000000000" pitchFamily="2" charset="-78"/>
              </a:rPr>
              <a:t> زيارة البوابة التعليمية </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4" name="Picture 3">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1051537" y="5368737"/>
            <a:ext cx="1531476" cy="650025"/>
          </a:xfrm>
          <a:prstGeom prst="rect">
            <a:avLst/>
          </a:prstGeom>
        </p:spPr>
      </p:pic>
      <p:sp>
        <p:nvSpPr>
          <p:cNvPr id="5" name="Horizontal Scroll 4"/>
          <p:cNvSpPr/>
          <p:nvPr/>
        </p:nvSpPr>
        <p:spPr>
          <a:xfrm>
            <a:off x="8316408" y="976127"/>
            <a:ext cx="2057401" cy="815934"/>
          </a:xfrm>
          <a:prstGeom prst="horizontalScroll">
            <a:avLst/>
          </a:prstGeom>
          <a:solidFill>
            <a:schemeClr val="accent5">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8"/>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Connector 9"/>
          <p:cNvCxnSpPr/>
          <p:nvPr/>
        </p:nvCxnSpPr>
        <p:spPr>
          <a:xfrm>
            <a:off x="0" y="6477000"/>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4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9" name="TextBox 8"/>
          <p:cNvSpPr txBox="1"/>
          <p:nvPr/>
        </p:nvSpPr>
        <p:spPr>
          <a:xfrm>
            <a:off x="1423966" y="1500528"/>
            <a:ext cx="9040834" cy="4893647"/>
          </a:xfrm>
          <a:prstGeom prst="rect">
            <a:avLst/>
          </a:prstGeom>
          <a:noFill/>
        </p:spPr>
        <p:txBody>
          <a:bodyPr wrap="square" rtlCol="1">
            <a:spAutoFit/>
          </a:bodyPr>
          <a:lstStyle/>
          <a:p>
            <a:pPr algn="r" rtl="1">
              <a:lnSpc>
                <a:spcPct val="200000"/>
              </a:lnSpc>
            </a:pPr>
            <a:r>
              <a:rPr lang="ar-BH" sz="3600" b="1" dirty="0" smtClean="0">
                <a:solidFill>
                  <a:srgbClr val="C00000"/>
                </a:solidFill>
                <a:latin typeface="Sakkal Majalla" panose="02000000000000000000" pitchFamily="2" charset="-78"/>
                <a:cs typeface="Sakkal Majalla" panose="02000000000000000000" pitchFamily="2" charset="-78"/>
              </a:rPr>
              <a:t>أهداف الدرس:</a:t>
            </a:r>
            <a:endParaRPr lang="ar-BH" sz="3600" b="1" dirty="0">
              <a:solidFill>
                <a:srgbClr val="C00000"/>
              </a:solidFill>
              <a:latin typeface="Sakkal Majalla" panose="02000000000000000000" pitchFamily="2" charset="-78"/>
              <a:cs typeface="Sakkal Majalla" panose="02000000000000000000" pitchFamily="2" charset="-78"/>
            </a:endParaRPr>
          </a:p>
          <a:p>
            <a:pPr algn="r" rtl="1">
              <a:lnSpc>
                <a:spcPct val="200000"/>
              </a:lnSpc>
              <a:buFont typeface="Wingdings" pitchFamily="2" charset="2"/>
              <a:buChar char="q"/>
            </a:pPr>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إدراك </a:t>
            </a:r>
            <a:r>
              <a:rPr lang="ar-BH" sz="2400" b="1" dirty="0">
                <a:latin typeface="Sakkal Majalla" panose="02000000000000000000" pitchFamily="2" charset="-78"/>
                <a:cs typeface="Sakkal Majalla" panose="02000000000000000000" pitchFamily="2" charset="-78"/>
              </a:rPr>
              <a:t>أهمية تنظيم القوائم </a:t>
            </a:r>
            <a:r>
              <a:rPr lang="ar-BH" sz="2400" b="1" dirty="0" smtClean="0">
                <a:latin typeface="Sakkal Majalla" panose="02000000000000000000" pitchFamily="2" charset="-78"/>
                <a:cs typeface="Sakkal Majalla" panose="02000000000000000000" pitchFamily="2" charset="-78"/>
              </a:rPr>
              <a:t>المالية.</a:t>
            </a:r>
            <a:endParaRPr lang="ar-BH" sz="2400" b="1" dirty="0">
              <a:latin typeface="Sakkal Majalla" panose="02000000000000000000" pitchFamily="2" charset="-78"/>
              <a:cs typeface="Sakkal Majalla" panose="02000000000000000000" pitchFamily="2" charset="-78"/>
            </a:endParaRPr>
          </a:p>
          <a:p>
            <a:pPr algn="r" rtl="1">
              <a:lnSpc>
                <a:spcPct val="200000"/>
              </a:lnSpc>
              <a:buFont typeface="Wingdings" pitchFamily="2" charset="2"/>
              <a:buChar char="q"/>
            </a:pPr>
            <a:r>
              <a:rPr lang="ar-BH" sz="2400" b="1" dirty="0" smtClean="0">
                <a:latin typeface="Sakkal Majalla" panose="02000000000000000000" pitchFamily="2" charset="-78"/>
                <a:cs typeface="Sakkal Majalla" panose="02000000000000000000" pitchFamily="2" charset="-78"/>
              </a:rPr>
              <a:t> إدراك أهمية قائمة رأس المال للمؤسسات الخدمة.</a:t>
            </a:r>
          </a:p>
          <a:p>
            <a:pPr algn="r" rtl="1">
              <a:lnSpc>
                <a:spcPct val="200000"/>
              </a:lnSpc>
              <a:buFont typeface="Wingdings" pitchFamily="2" charset="2"/>
              <a:buChar char="q"/>
            </a:pPr>
            <a:r>
              <a:rPr lang="ar-BH" sz="2400" b="1" dirty="0" smtClean="0">
                <a:latin typeface="Arial" pitchFamily="34" charset="0"/>
                <a:cs typeface="Arial" pitchFamily="34" charset="0"/>
              </a:rPr>
              <a:t> </a:t>
            </a:r>
            <a:r>
              <a:rPr lang="ar-BH" sz="2400" b="1" dirty="0" smtClean="0">
                <a:latin typeface="Sakkal Majalla" panose="02000000000000000000" pitchFamily="2" charset="-78"/>
                <a:cs typeface="Sakkal Majalla" panose="02000000000000000000" pitchFamily="2" charset="-78"/>
              </a:rPr>
              <a:t>أن يطبق تمارين متنوعة على قائمة رأس المال.</a:t>
            </a:r>
            <a:endParaRPr lang="ar-BH" sz="2400" b="1" dirty="0">
              <a:latin typeface="Sakkal Majalla" panose="02000000000000000000" pitchFamily="2" charset="-78"/>
              <a:cs typeface="Sakkal Majalla" panose="02000000000000000000" pitchFamily="2" charset="-78"/>
            </a:endParaRPr>
          </a:p>
          <a:p>
            <a:pPr algn="r" rtl="1">
              <a:lnSpc>
                <a:spcPct val="200000"/>
              </a:lnSpc>
            </a:pPr>
            <a:endParaRPr lang="ar-BH" sz="2400" b="1" dirty="0">
              <a:latin typeface="Arial" pitchFamily="34" charset="0"/>
              <a:cs typeface="Arial" pitchFamily="34" charset="0"/>
            </a:endParaRPr>
          </a:p>
          <a:p>
            <a:pPr algn="r" rtl="1">
              <a:lnSpc>
                <a:spcPct val="200000"/>
              </a:lnSpc>
            </a:pPr>
            <a:endParaRPr lang="en-US" sz="2400" b="1" dirty="0">
              <a:latin typeface="Arial" pitchFamily="34" charset="0"/>
              <a:cs typeface="Arial" pitchFamily="34" charset="0"/>
            </a:endParaRPr>
          </a:p>
        </p:txBody>
      </p:sp>
      <p:sp>
        <p:nvSpPr>
          <p:cNvPr id="4" name="Rectangle 3"/>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a:off x="0" y="6481047"/>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26F7A9-8922-4286-99B5-58488AD1F465}"/>
              </a:ext>
            </a:extLst>
          </p:cNvPr>
          <p:cNvSpPr>
            <a:spLocks noGrp="1"/>
          </p:cNvSpPr>
          <p:nvPr>
            <p:ph type="title"/>
          </p:nvPr>
        </p:nvSpPr>
        <p:spPr/>
        <p:txBody>
          <a:bodyPr>
            <a:normAutofit/>
          </a:bodyPr>
          <a:lstStyle/>
          <a:p>
            <a:pPr algn="ctr" rtl="1"/>
            <a:r>
              <a:rPr lang="ar-BH" sz="3600" b="1" dirty="0">
                <a:solidFill>
                  <a:srgbClr val="FF0000"/>
                </a:solidFill>
                <a:latin typeface="Sakkal Majalla" panose="02000000000000000000" pitchFamily="2" charset="-78"/>
                <a:cs typeface="Sakkal Majalla" panose="02000000000000000000" pitchFamily="2" charset="-78"/>
              </a:rPr>
              <a:t>أنواع القوائم المالية</a:t>
            </a:r>
            <a:endParaRPr lang="en-US" sz="3600" b="1" dirty="0">
              <a:solidFill>
                <a:srgbClr val="FF0000"/>
              </a:solidFill>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 xmlns:a16="http://schemas.microsoft.com/office/drawing/2014/main" id="{ADAAF3F2-F6DB-4C15-AC57-CF9D927DC3F8}"/>
              </a:ext>
            </a:extLst>
          </p:cNvPr>
          <p:cNvSpPr>
            <a:spLocks noGrp="1"/>
          </p:cNvSpPr>
          <p:nvPr>
            <p:ph idx="1"/>
          </p:nvPr>
        </p:nvSpPr>
        <p:spPr/>
        <p:txBody>
          <a:bodyPr>
            <a:normAutofit/>
          </a:bodyPr>
          <a:lstStyle/>
          <a:p>
            <a:pPr algn="r" rtl="1"/>
            <a:r>
              <a:rPr lang="ar-BH" sz="3200" b="1" dirty="0">
                <a:latin typeface="Sakkal Majalla" panose="02000000000000000000" pitchFamily="2" charset="-78"/>
                <a:cs typeface="Sakkal Majalla" panose="02000000000000000000" pitchFamily="2" charset="-78"/>
              </a:rPr>
              <a:t>القوائم المالية هي قوائم يعدها المشروع في نهاية الفترة المحاسبية و التي قد تكون كل 3 شهور او 6 شهور او </a:t>
            </a:r>
            <a:r>
              <a:rPr lang="ar-BH" sz="3200" b="1" dirty="0" smtClean="0">
                <a:latin typeface="Sakkal Majalla" panose="02000000000000000000" pitchFamily="2" charset="-78"/>
                <a:cs typeface="Sakkal Majalla" panose="02000000000000000000" pitchFamily="2" charset="-78"/>
              </a:rPr>
              <a:t>سنة، </a:t>
            </a:r>
            <a:r>
              <a:rPr lang="ar-BH" sz="3200" b="1" dirty="0">
                <a:latin typeface="Sakkal Majalla" panose="02000000000000000000" pitchFamily="2" charset="-78"/>
                <a:cs typeface="Sakkal Majalla" panose="02000000000000000000" pitchFamily="2" charset="-78"/>
              </a:rPr>
              <a:t>لتبين نتيجة المشروع و المركز المالي </a:t>
            </a:r>
            <a:r>
              <a:rPr lang="ar-BH" sz="3200" b="1" dirty="0" smtClean="0">
                <a:latin typeface="Sakkal Majalla" panose="02000000000000000000" pitchFamily="2" charset="-78"/>
                <a:cs typeface="Sakkal Majalla" panose="02000000000000000000" pitchFamily="2" charset="-78"/>
              </a:rPr>
              <a:t>له، وتتكون </a:t>
            </a:r>
            <a:r>
              <a:rPr lang="ar-BH" sz="3200" b="1" dirty="0">
                <a:latin typeface="Sakkal Majalla" panose="02000000000000000000" pitchFamily="2" charset="-78"/>
                <a:cs typeface="Sakkal Majalla" panose="02000000000000000000" pitchFamily="2" charset="-78"/>
              </a:rPr>
              <a:t>من 3 </a:t>
            </a:r>
            <a:r>
              <a:rPr lang="ar-BH" sz="3200" b="1" dirty="0" smtClean="0">
                <a:latin typeface="Sakkal Majalla" panose="02000000000000000000" pitchFamily="2" charset="-78"/>
                <a:cs typeface="Sakkal Majalla" panose="02000000000000000000" pitchFamily="2" charset="-78"/>
              </a:rPr>
              <a:t>قوائم:</a:t>
            </a:r>
          </a:p>
          <a:p>
            <a:pPr marL="0" indent="0" algn="r" rtl="1">
              <a:buNone/>
            </a:pPr>
            <a:endParaRPr lang="ar-BH" sz="3200" b="1" dirty="0">
              <a:latin typeface="Sakkal Majalla" panose="02000000000000000000" pitchFamily="2" charset="-78"/>
              <a:cs typeface="Sakkal Majalla" panose="02000000000000000000" pitchFamily="2" charset="-78"/>
            </a:endParaRPr>
          </a:p>
          <a:p>
            <a:pPr marL="514350" indent="-514350" algn="r" rtl="1">
              <a:buAutoNum type="arabicPeriod"/>
            </a:pPr>
            <a:r>
              <a:rPr lang="ar-BH" sz="3200" b="1" dirty="0">
                <a:solidFill>
                  <a:srgbClr val="002060"/>
                </a:solidFill>
                <a:latin typeface="Sakkal Majalla" panose="02000000000000000000" pitchFamily="2" charset="-78"/>
                <a:cs typeface="Sakkal Majalla" panose="02000000000000000000" pitchFamily="2" charset="-78"/>
              </a:rPr>
              <a:t>قائمة </a:t>
            </a:r>
            <a:r>
              <a:rPr lang="ar-BH" sz="3200" b="1" dirty="0" smtClean="0">
                <a:solidFill>
                  <a:srgbClr val="002060"/>
                </a:solidFill>
                <a:latin typeface="Sakkal Majalla" panose="02000000000000000000" pitchFamily="2" charset="-78"/>
                <a:cs typeface="Sakkal Majalla" panose="02000000000000000000" pitchFamily="2" charset="-78"/>
              </a:rPr>
              <a:t>الدخل. </a:t>
            </a:r>
            <a:endParaRPr lang="ar-BH" sz="3200" b="1" dirty="0">
              <a:solidFill>
                <a:srgbClr val="002060"/>
              </a:solidFill>
              <a:latin typeface="Sakkal Majalla" panose="02000000000000000000" pitchFamily="2" charset="-78"/>
              <a:cs typeface="Sakkal Majalla" panose="02000000000000000000" pitchFamily="2" charset="-78"/>
            </a:endParaRPr>
          </a:p>
          <a:p>
            <a:pPr marL="514350" indent="-514350" algn="r" rtl="1">
              <a:buAutoNum type="arabicPeriod"/>
            </a:pPr>
            <a:r>
              <a:rPr lang="ar-BH" sz="3200" b="1" dirty="0">
                <a:solidFill>
                  <a:srgbClr val="002060"/>
                </a:solidFill>
                <a:latin typeface="Sakkal Majalla" panose="02000000000000000000" pitchFamily="2" charset="-78"/>
                <a:cs typeface="Sakkal Majalla" panose="02000000000000000000" pitchFamily="2" charset="-78"/>
              </a:rPr>
              <a:t>قائمة رأس </a:t>
            </a:r>
            <a:r>
              <a:rPr lang="ar-BH" sz="3200" b="1" dirty="0" smtClean="0">
                <a:solidFill>
                  <a:srgbClr val="002060"/>
                </a:solidFill>
                <a:latin typeface="Sakkal Majalla" panose="02000000000000000000" pitchFamily="2" charset="-78"/>
                <a:cs typeface="Sakkal Majalla" panose="02000000000000000000" pitchFamily="2" charset="-78"/>
              </a:rPr>
              <a:t>المال. </a:t>
            </a:r>
            <a:endParaRPr lang="ar-BH" sz="3200" b="1" dirty="0">
              <a:solidFill>
                <a:srgbClr val="002060"/>
              </a:solidFill>
              <a:latin typeface="Sakkal Majalla" panose="02000000000000000000" pitchFamily="2" charset="-78"/>
              <a:cs typeface="Sakkal Majalla" panose="02000000000000000000" pitchFamily="2" charset="-78"/>
            </a:endParaRPr>
          </a:p>
          <a:p>
            <a:pPr marL="514350" indent="-514350" algn="r" rtl="1">
              <a:buAutoNum type="arabicPeriod"/>
            </a:pPr>
            <a:r>
              <a:rPr lang="ar-BH" sz="3200" b="1" dirty="0">
                <a:solidFill>
                  <a:srgbClr val="002060"/>
                </a:solidFill>
                <a:latin typeface="Sakkal Majalla" panose="02000000000000000000" pitchFamily="2" charset="-78"/>
                <a:cs typeface="Sakkal Majalla" panose="02000000000000000000" pitchFamily="2" charset="-78"/>
              </a:rPr>
              <a:t>قائمة المركز المالي ( الميزانية العمومية </a:t>
            </a:r>
            <a:r>
              <a:rPr lang="ar-BH" sz="3200" b="1" dirty="0" smtClean="0">
                <a:solidFill>
                  <a:srgbClr val="002060"/>
                </a:solidFill>
                <a:latin typeface="Sakkal Majalla" panose="02000000000000000000" pitchFamily="2" charset="-78"/>
                <a:cs typeface="Sakkal Majalla" panose="02000000000000000000" pitchFamily="2" charset="-78"/>
              </a:rPr>
              <a:t>). </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5" name="Rectangle 4"/>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Rectangle 7"/>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Connector 8"/>
          <p:cNvCxnSpPr/>
          <p:nvPr/>
        </p:nvCxnSpPr>
        <p:spPr>
          <a:xfrm>
            <a:off x="0" y="6481047"/>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1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 xmlns:a16="http://schemas.microsoft.com/office/drawing/2014/main" id="{A78B726B-C548-4AEB-B272-3656D76998E2}"/>
              </a:ext>
            </a:extLst>
          </p:cNvPr>
          <p:cNvSpPr>
            <a:spLocks noGrp="1"/>
          </p:cNvSpPr>
          <p:nvPr>
            <p:ph type="title"/>
          </p:nvPr>
        </p:nvSpPr>
        <p:spPr>
          <a:xfrm>
            <a:off x="737956" y="1367916"/>
            <a:ext cx="10515600" cy="106894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r>
              <a:rPr lang="ar-BH" b="1" dirty="0">
                <a:latin typeface="Sakkal Majalla" panose="02000000000000000000" pitchFamily="2" charset="-78"/>
                <a:cs typeface="Sakkal Majalla" panose="02000000000000000000" pitchFamily="2" charset="-78"/>
              </a:rPr>
              <a:t>قائمة </a:t>
            </a:r>
            <a:r>
              <a:rPr lang="ar-BH" b="1" dirty="0" smtClean="0">
                <a:latin typeface="Sakkal Majalla" panose="02000000000000000000" pitchFamily="2" charset="-78"/>
                <a:cs typeface="Sakkal Majalla" panose="02000000000000000000" pitchFamily="2" charset="-78"/>
              </a:rPr>
              <a:t>رأس المال </a:t>
            </a:r>
            <a:endParaRPr lang="en-US" b="1" dirty="0">
              <a:latin typeface="Sakkal Majalla" panose="02000000000000000000" pitchFamily="2" charset="-78"/>
              <a:cs typeface="Sakkal Majalla" panose="02000000000000000000" pitchFamily="2" charset="-78"/>
            </a:endParaRPr>
          </a:p>
        </p:txBody>
      </p:sp>
      <p:sp>
        <p:nvSpPr>
          <p:cNvPr id="5" name="Content Placeholder 4">
            <a:extLst>
              <a:ext uri="{FF2B5EF4-FFF2-40B4-BE49-F238E27FC236}">
                <a16:creationId xmlns="" xmlns:a16="http://schemas.microsoft.com/office/drawing/2014/main" id="{AAC692EC-2DCE-491C-A4E4-66089F8AE7E2}"/>
              </a:ext>
            </a:extLst>
          </p:cNvPr>
          <p:cNvSpPr>
            <a:spLocks noGrp="1"/>
          </p:cNvSpPr>
          <p:nvPr>
            <p:ph idx="1"/>
          </p:nvPr>
        </p:nvSpPr>
        <p:spPr>
          <a:xfrm>
            <a:off x="806827" y="3443596"/>
            <a:ext cx="10315112" cy="1434239"/>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rtl="1"/>
            <a:r>
              <a:rPr lang="ar-BH" sz="3200" b="1" dirty="0" smtClean="0">
                <a:solidFill>
                  <a:schemeClr val="tx2">
                    <a:lumMod val="75000"/>
                  </a:schemeClr>
                </a:solidFill>
                <a:latin typeface="Sakkal Majalla" panose="02000000000000000000" pitchFamily="2" charset="-78"/>
                <a:cs typeface="Sakkal Majalla" panose="02000000000000000000" pitchFamily="2" charset="-78"/>
              </a:rPr>
              <a:t>يتم فيها توضيح رأس المال في بداية المدة مضافًا إليه الربح (من قائمة الدخل) أو مخصومًا منه الخسارة والمسحوبات الشخصية، والنتيجة النهائية هي عبارة عن رأس المال في نهاية المدة التجارية حيث يظهر في الميزانية العمومية.</a:t>
            </a:r>
          </a:p>
        </p:txBody>
      </p:sp>
      <p:sp>
        <p:nvSpPr>
          <p:cNvPr id="10" name="Rectangle 9"/>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776251" y="12879"/>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7" name="Rectangle 6"/>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Straight Connector 7"/>
          <p:cNvCxnSpPr/>
          <p:nvPr/>
        </p:nvCxnSpPr>
        <p:spPr>
          <a:xfrm>
            <a:off x="0" y="6481047"/>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38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6481047"/>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FC65FD82-690D-4D03-ACEF-CF99D6988CB0}"/>
              </a:ext>
            </a:extLst>
          </p:cNvPr>
          <p:cNvSpPr/>
          <p:nvPr/>
        </p:nvSpPr>
        <p:spPr>
          <a:xfrm>
            <a:off x="2767484" y="565986"/>
            <a:ext cx="2680279" cy="1015663"/>
          </a:xfrm>
          <a:prstGeom prst="rect">
            <a:avLst/>
          </a:prstGeom>
        </p:spPr>
        <p:txBody>
          <a:bodyPr wrap="square">
            <a:spAutoFit/>
          </a:bodyPr>
          <a:lstStyle/>
          <a:p>
            <a:pPr algn="ctr"/>
            <a:r>
              <a:rPr lang="ar-BH" sz="2000" b="1" dirty="0" smtClean="0">
                <a:solidFill>
                  <a:srgbClr val="C00000"/>
                </a:solidFill>
                <a:latin typeface="Sakkal Majalla" panose="02000000000000000000" pitchFamily="2" charset="-78"/>
                <a:cs typeface="Sakkal Majalla" panose="02000000000000000000" pitchFamily="2" charset="-78"/>
              </a:rPr>
              <a:t>شركة -------------------</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a:solidFill>
                  <a:srgbClr val="C00000"/>
                </a:solidFill>
                <a:latin typeface="Sakkal Majalla" panose="02000000000000000000" pitchFamily="2" charset="-78"/>
                <a:cs typeface="Sakkal Majalla" panose="02000000000000000000" pitchFamily="2" charset="-78"/>
              </a:rPr>
              <a:t>قائمة </a:t>
            </a:r>
            <a:r>
              <a:rPr lang="ar-BH" sz="2000" b="1" dirty="0" smtClean="0">
                <a:solidFill>
                  <a:srgbClr val="C00000"/>
                </a:solidFill>
                <a:latin typeface="Sakkal Majalla" panose="02000000000000000000" pitchFamily="2" charset="-78"/>
                <a:cs typeface="Sakkal Majalla" panose="02000000000000000000" pitchFamily="2" charset="-78"/>
              </a:rPr>
              <a:t>رأس المال</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smtClean="0">
                <a:solidFill>
                  <a:srgbClr val="C00000"/>
                </a:solidFill>
                <a:latin typeface="Sakkal Majalla" panose="02000000000000000000" pitchFamily="2" charset="-78"/>
                <a:cs typeface="Sakkal Majalla" panose="02000000000000000000" pitchFamily="2" charset="-78"/>
              </a:rPr>
              <a:t>عن السنة المنتهية 2019/12/31</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3977761" y="820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7" name="Table 16">
            <a:extLst>
              <a:ext uri="{FF2B5EF4-FFF2-40B4-BE49-F238E27FC236}">
                <a16:creationId xmlns="" xmlns:a16="http://schemas.microsoft.com/office/drawing/2014/main" id="{898DF3B3-BBB2-43F2-8408-38FB1E487E21}"/>
              </a:ext>
            </a:extLst>
          </p:cNvPr>
          <p:cNvGraphicFramePr>
            <a:graphicFrameLocks noGrp="1"/>
          </p:cNvGraphicFramePr>
          <p:nvPr>
            <p:extLst>
              <p:ext uri="{D42A27DB-BD31-4B8C-83A1-F6EECF244321}">
                <p14:modId xmlns:p14="http://schemas.microsoft.com/office/powerpoint/2010/main" val="2918775736"/>
              </p:ext>
            </p:extLst>
          </p:nvPr>
        </p:nvGraphicFramePr>
        <p:xfrm>
          <a:off x="1127902" y="1792099"/>
          <a:ext cx="6148660" cy="3777414"/>
        </p:xfrm>
        <a:graphic>
          <a:graphicData uri="http://schemas.openxmlformats.org/drawingml/2006/table">
            <a:tbl>
              <a:tblPr firstRow="1" bandRow="1">
                <a:effectLst>
                  <a:innerShdw blurRad="114300">
                    <a:prstClr val="black"/>
                  </a:innerShdw>
                </a:effectLst>
                <a:tableStyleId>{5C22544A-7EE6-4342-B048-85BDC9FD1C3A}</a:tableStyleId>
              </a:tblPr>
              <a:tblGrid>
                <a:gridCol w="2259242">
                  <a:extLst>
                    <a:ext uri="{9D8B030D-6E8A-4147-A177-3AD203B41FA5}">
                      <a16:colId xmlns="" xmlns:a16="http://schemas.microsoft.com/office/drawing/2014/main" val="20001"/>
                    </a:ext>
                  </a:extLst>
                </a:gridCol>
                <a:gridCol w="3889418">
                  <a:extLst>
                    <a:ext uri="{9D8B030D-6E8A-4147-A177-3AD203B41FA5}">
                      <a16:colId xmlns="" xmlns:a16="http://schemas.microsoft.com/office/drawing/2014/main" val="20002"/>
                    </a:ext>
                  </a:extLst>
                </a:gridCol>
              </a:tblGrid>
              <a:tr h="673135">
                <a:tc>
                  <a:txBody>
                    <a:bodyPr/>
                    <a:lstStyle/>
                    <a:p>
                      <a:pPr algn="ctr"/>
                      <a:r>
                        <a:rPr lang="ar-BH" sz="2400" b="1" dirty="0" smtClean="0">
                          <a:solidFill>
                            <a:srgbClr val="0070C0"/>
                          </a:solidFill>
                          <a:latin typeface="Sakkal Majalla" panose="02000000000000000000" pitchFamily="2" charset="-78"/>
                          <a:cs typeface="Sakkal Majalla" panose="02000000000000000000" pitchFamily="2" charset="-78"/>
                        </a:rPr>
                        <a:t>××××××</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ctr"/>
                      <a:r>
                        <a:rPr lang="ar-BH" sz="2400" b="1" dirty="0" smtClean="0">
                          <a:solidFill>
                            <a:srgbClr val="0070C0"/>
                          </a:solidFill>
                          <a:latin typeface="Sakkal Majalla" panose="02000000000000000000" pitchFamily="2" charset="-78"/>
                          <a:cs typeface="Sakkal Majalla" panose="02000000000000000000" pitchFamily="2" charset="-78"/>
                        </a:rPr>
                        <a:t>رأس</a:t>
                      </a:r>
                      <a:r>
                        <a:rPr lang="ar-BH" sz="2400" b="1" baseline="0" dirty="0" smtClean="0">
                          <a:solidFill>
                            <a:srgbClr val="0070C0"/>
                          </a:solidFill>
                          <a:latin typeface="Sakkal Majalla" panose="02000000000000000000" pitchFamily="2" charset="-78"/>
                          <a:cs typeface="Sakkal Majalla" panose="02000000000000000000" pitchFamily="2" charset="-78"/>
                        </a:rPr>
                        <a:t> المال في أول المدة</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1"/>
                  </a:ext>
                </a:extLst>
              </a:tr>
              <a:tr h="605777">
                <a:tc>
                  <a:txBody>
                    <a:bodyPr/>
                    <a:lstStyle/>
                    <a:p>
                      <a:pPr algn="ctr"/>
                      <a:r>
                        <a:rPr lang="ar-BH" sz="2400" b="1" dirty="0" smtClean="0">
                          <a:solidFill>
                            <a:srgbClr val="FF0000"/>
                          </a:solidFill>
                          <a:latin typeface="Sakkal Majalla" panose="02000000000000000000" pitchFamily="2" charset="-78"/>
                          <a:cs typeface="Sakkal Majalla" panose="02000000000000000000" pitchFamily="2" charset="-78"/>
                        </a:rPr>
                        <a:t>×××××</a:t>
                      </a:r>
                      <a:endParaRPr lang="en-US" sz="24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ctr"/>
                      <a:r>
                        <a:rPr lang="ar-BH" sz="2400" b="1" dirty="0" smtClean="0">
                          <a:solidFill>
                            <a:srgbClr val="FF0000"/>
                          </a:solidFill>
                          <a:latin typeface="Sakkal Majalla" panose="02000000000000000000" pitchFamily="2" charset="-78"/>
                          <a:cs typeface="Sakkal Majalla" panose="02000000000000000000" pitchFamily="2" charset="-78"/>
                        </a:rPr>
                        <a:t>+  صافي الدخل (الربح)</a:t>
                      </a:r>
                      <a:endParaRPr lang="en-US" sz="24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2"/>
                  </a:ext>
                </a:extLst>
              </a:tr>
              <a:tr h="656823">
                <a:tc>
                  <a:txBody>
                    <a:bodyPr/>
                    <a:lstStyle/>
                    <a:p>
                      <a:pPr algn="ctr"/>
                      <a:r>
                        <a:rPr lang="ar-BH" sz="2400" b="1" dirty="0" smtClean="0">
                          <a:solidFill>
                            <a:schemeClr val="tx2"/>
                          </a:solidFill>
                          <a:latin typeface="Sakkal Majalla" panose="02000000000000000000" pitchFamily="2" charset="-78"/>
                          <a:cs typeface="Sakkal Majalla" panose="02000000000000000000" pitchFamily="2" charset="-78"/>
                        </a:rPr>
                        <a:t>×××××</a:t>
                      </a:r>
                      <a:endParaRPr lang="en-US" sz="2400" b="1" dirty="0">
                        <a:solidFill>
                          <a:schemeClr val="tx2"/>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ctr"/>
                      <a:endParaRPr lang="en-US" sz="24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3"/>
                  </a:ext>
                </a:extLst>
              </a:tr>
              <a:tr h="605307">
                <a:tc>
                  <a:txBody>
                    <a:bodyPr/>
                    <a:lstStyle/>
                    <a:p>
                      <a:pPr algn="ctr"/>
                      <a:r>
                        <a:rPr lang="ar-BH" sz="2400" b="1" dirty="0" smtClean="0">
                          <a:solidFill>
                            <a:srgbClr val="0070C0"/>
                          </a:solidFill>
                          <a:latin typeface="Sakkal Majalla" panose="02000000000000000000" pitchFamily="2" charset="-78"/>
                          <a:cs typeface="Sakkal Majalla" panose="02000000000000000000" pitchFamily="2" charset="-78"/>
                        </a:rPr>
                        <a:t>×××××</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r"/>
                      <a:r>
                        <a:rPr lang="ar-BH" sz="2400" b="1" baseline="0" dirty="0" smtClean="0">
                          <a:solidFill>
                            <a:srgbClr val="FF0000"/>
                          </a:solidFill>
                          <a:latin typeface="Sakkal Majalla" panose="02000000000000000000" pitchFamily="2" charset="-78"/>
                          <a:cs typeface="Sakkal Majalla" panose="02000000000000000000" pitchFamily="2" charset="-78"/>
                        </a:rPr>
                        <a:t>                    </a:t>
                      </a:r>
                      <a:r>
                        <a:rPr lang="ar-BH" sz="2400" b="1" dirty="0" smtClean="0">
                          <a:solidFill>
                            <a:srgbClr val="FF0000"/>
                          </a:solidFill>
                          <a:latin typeface="Sakkal Majalla" panose="02000000000000000000" pitchFamily="2" charset="-78"/>
                          <a:cs typeface="Sakkal Majalla" panose="02000000000000000000" pitchFamily="2" charset="-78"/>
                        </a:rPr>
                        <a:t>-</a:t>
                      </a:r>
                      <a:r>
                        <a:rPr lang="ar-BH" sz="2400" b="1" baseline="0" dirty="0" smtClean="0">
                          <a:solidFill>
                            <a:srgbClr val="FF0000"/>
                          </a:solidFill>
                          <a:latin typeface="Sakkal Majalla" panose="02000000000000000000" pitchFamily="2" charset="-78"/>
                          <a:cs typeface="Sakkal Majalla" panose="02000000000000000000" pitchFamily="2" charset="-78"/>
                        </a:rPr>
                        <a:t> </a:t>
                      </a:r>
                      <a:r>
                        <a:rPr lang="ar-BH" sz="2400" b="1" dirty="0" smtClean="0">
                          <a:solidFill>
                            <a:srgbClr val="FF0000"/>
                          </a:solidFill>
                          <a:latin typeface="Sakkal Majalla" panose="02000000000000000000" pitchFamily="2" charset="-78"/>
                          <a:cs typeface="Sakkal Majalla" panose="02000000000000000000" pitchFamily="2" charset="-78"/>
                        </a:rPr>
                        <a:t> المسحوبات</a:t>
                      </a:r>
                      <a:endParaRPr lang="ar-BH" sz="24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4"/>
                  </a:ext>
                </a:extLst>
              </a:tr>
              <a:tr h="631065">
                <a:tc>
                  <a:txBody>
                    <a:bodyPr/>
                    <a:lstStyle/>
                    <a:p>
                      <a:pPr algn="ctr"/>
                      <a:r>
                        <a:rPr lang="ar-BH" sz="2400" b="1" dirty="0" smtClean="0">
                          <a:solidFill>
                            <a:srgbClr val="0070C0"/>
                          </a:solidFill>
                          <a:latin typeface="Sakkal Majalla" panose="02000000000000000000" pitchFamily="2" charset="-78"/>
                          <a:cs typeface="Sakkal Majalla" panose="02000000000000000000" pitchFamily="2" charset="-78"/>
                        </a:rPr>
                        <a:t>×××××</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ctr"/>
                      <a:r>
                        <a:rPr lang="ar-BH" sz="2400" b="1" dirty="0" smtClean="0">
                          <a:solidFill>
                            <a:srgbClr val="0070C0"/>
                          </a:solidFill>
                          <a:latin typeface="Sakkal Majalla" panose="02000000000000000000" pitchFamily="2" charset="-78"/>
                          <a:cs typeface="Sakkal Majalla" panose="02000000000000000000" pitchFamily="2" charset="-78"/>
                        </a:rPr>
                        <a:t>رأس المال في نهاية المدة</a:t>
                      </a:r>
                      <a:endParaRPr lang="ar-BH"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5"/>
                  </a:ext>
                </a:extLst>
              </a:tr>
              <a:tr h="605307">
                <a:tc>
                  <a:txBody>
                    <a:bodyPr/>
                    <a:lstStyle/>
                    <a:p>
                      <a:pPr algn="ct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tc>
                  <a:txBody>
                    <a:bodyPr/>
                    <a:lstStyle/>
                    <a:p>
                      <a:pPr algn="ctr"/>
                      <a:endParaRPr lang="ar-BH" sz="24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DB3"/>
                    </a:solidFill>
                  </a:tcPr>
                </a:tc>
                <a:extLst>
                  <a:ext uri="{0D108BD9-81ED-4DB2-BD59-A6C34878D82A}">
                    <a16:rowId xmlns="" xmlns:a16="http://schemas.microsoft.com/office/drawing/2014/main" val="10007"/>
                  </a:ext>
                </a:extLst>
              </a:tr>
            </a:tbl>
          </a:graphicData>
        </a:graphic>
      </p:graphicFrame>
      <p:cxnSp>
        <p:nvCxnSpPr>
          <p:cNvPr id="8" name="Straight Arrow Connector 7">
            <a:extLst>
              <a:ext uri="{FF2B5EF4-FFF2-40B4-BE49-F238E27FC236}">
                <a16:creationId xmlns="" xmlns:a16="http://schemas.microsoft.com/office/drawing/2014/main" id="{B516FCDA-FF57-4812-9D97-89DD941E061F}"/>
              </a:ext>
            </a:extLst>
          </p:cNvPr>
          <p:cNvCxnSpPr/>
          <p:nvPr/>
        </p:nvCxnSpPr>
        <p:spPr>
          <a:xfrm>
            <a:off x="7392473" y="4647766"/>
            <a:ext cx="1238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 xmlns:a16="http://schemas.microsoft.com/office/drawing/2014/main" id="{801960B0-C3F6-4005-83BF-55A5F4810ED4}"/>
              </a:ext>
            </a:extLst>
          </p:cNvPr>
          <p:cNvSpPr txBox="1"/>
          <p:nvPr/>
        </p:nvSpPr>
        <p:spPr>
          <a:xfrm>
            <a:off x="8836783" y="4416933"/>
            <a:ext cx="3000652" cy="461665"/>
          </a:xfrm>
          <a:prstGeom prst="rect">
            <a:avLst/>
          </a:prstGeom>
          <a:noFill/>
        </p:spPr>
        <p:txBody>
          <a:bodyPr wrap="square" rtlCol="0">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يرحل الناتج الى قائمة رأس المال</a:t>
            </a:r>
            <a:endParaRPr lang="en-US" sz="2400" b="1" dirty="0">
              <a:solidFill>
                <a:srgbClr val="C0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6670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6506804"/>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727B09B1-DEA5-49D6-9ACA-A39348C26C30}"/>
              </a:ext>
            </a:extLst>
          </p:cNvPr>
          <p:cNvSpPr txBox="1"/>
          <p:nvPr/>
        </p:nvSpPr>
        <p:spPr>
          <a:xfrm>
            <a:off x="4733633" y="67739"/>
            <a:ext cx="5755689" cy="1200329"/>
          </a:xfrm>
          <a:prstGeom prst="rect">
            <a:avLst/>
          </a:prstGeom>
          <a:noFill/>
        </p:spPr>
        <p:txBody>
          <a:bodyPr wrap="square" rtlCol="0">
            <a:spAutoFit/>
          </a:bodyPr>
          <a:lstStyle/>
          <a:p>
            <a:pPr algn="r" rtl="1"/>
            <a:r>
              <a:rPr lang="ar-BH" sz="2400" b="1" dirty="0">
                <a:solidFill>
                  <a:srgbClr val="FF0000"/>
                </a:solidFill>
                <a:latin typeface="Sakkal Majalla" panose="02000000000000000000" pitchFamily="2" charset="-78"/>
                <a:cs typeface="Sakkal Majalla" panose="02000000000000000000" pitchFamily="2" charset="-78"/>
              </a:rPr>
              <a:t>مثال 1 : استخرجت البيانات </a:t>
            </a:r>
            <a:r>
              <a:rPr lang="ar-BH" sz="2400" b="1" dirty="0" smtClean="0">
                <a:solidFill>
                  <a:srgbClr val="FF0000"/>
                </a:solidFill>
                <a:latin typeface="Sakkal Majalla" panose="02000000000000000000" pitchFamily="2" charset="-78"/>
                <a:cs typeface="Sakkal Majalla" panose="02000000000000000000" pitchFamily="2" charset="-78"/>
              </a:rPr>
              <a:t>الآتي</a:t>
            </a:r>
            <a:r>
              <a:rPr lang="ar-BH" sz="2400" b="1" dirty="0">
                <a:solidFill>
                  <a:srgbClr val="FF0000"/>
                </a:solidFill>
                <a:latin typeface="Sakkal Majalla" panose="02000000000000000000" pitchFamily="2" charset="-78"/>
                <a:cs typeface="Sakkal Majalla" panose="02000000000000000000" pitchFamily="2" charset="-78"/>
              </a:rPr>
              <a:t>ة</a:t>
            </a:r>
            <a:r>
              <a:rPr lang="ar-BH" sz="2400" b="1" dirty="0" smtClean="0">
                <a:solidFill>
                  <a:srgbClr val="FF0000"/>
                </a:solidFill>
                <a:latin typeface="Sakkal Majalla" panose="02000000000000000000" pitchFamily="2" charset="-78"/>
                <a:cs typeface="Sakkal Majalla" panose="02000000000000000000" pitchFamily="2" charset="-78"/>
              </a:rPr>
              <a:t> </a:t>
            </a:r>
            <a:r>
              <a:rPr lang="ar-BH" sz="2400" b="1" dirty="0">
                <a:solidFill>
                  <a:srgbClr val="FF0000"/>
                </a:solidFill>
                <a:latin typeface="Sakkal Majalla" panose="02000000000000000000" pitchFamily="2" charset="-78"/>
                <a:cs typeface="Sakkal Majalla" panose="02000000000000000000" pitchFamily="2" charset="-78"/>
              </a:rPr>
              <a:t>من </a:t>
            </a:r>
            <a:r>
              <a:rPr lang="ar-BH" sz="2400" b="1" dirty="0" smtClean="0">
                <a:solidFill>
                  <a:srgbClr val="FF0000"/>
                </a:solidFill>
                <a:latin typeface="Sakkal Majalla" panose="02000000000000000000" pitchFamily="2" charset="-78"/>
                <a:cs typeface="Sakkal Majalla" panose="02000000000000000000" pitchFamily="2" charset="-78"/>
              </a:rPr>
              <a:t>سجلات شركة </a:t>
            </a:r>
            <a:r>
              <a:rPr lang="ar-BH" sz="2400" b="1" dirty="0" err="1" smtClean="0">
                <a:solidFill>
                  <a:srgbClr val="FF0000"/>
                </a:solidFill>
                <a:latin typeface="Sakkal Majalla" panose="02000000000000000000" pitchFamily="2" charset="-78"/>
                <a:cs typeface="Sakkal Majalla" panose="02000000000000000000" pitchFamily="2" charset="-78"/>
              </a:rPr>
              <a:t>تايلوس</a:t>
            </a:r>
            <a:r>
              <a:rPr lang="ar-BH" sz="2400" b="1" dirty="0" smtClean="0">
                <a:solidFill>
                  <a:srgbClr val="FF0000"/>
                </a:solidFill>
                <a:latin typeface="Sakkal Majalla" panose="02000000000000000000" pitchFamily="2" charset="-78"/>
                <a:cs typeface="Sakkal Majalla" panose="02000000000000000000" pitchFamily="2" charset="-78"/>
              </a:rPr>
              <a:t> لخدمات الشحن عن </a:t>
            </a:r>
            <a:r>
              <a:rPr lang="ar-BH" sz="2400" b="1" dirty="0">
                <a:solidFill>
                  <a:srgbClr val="FF0000"/>
                </a:solidFill>
                <a:latin typeface="Sakkal Majalla" panose="02000000000000000000" pitchFamily="2" charset="-78"/>
                <a:cs typeface="Sakkal Majalla" panose="02000000000000000000" pitchFamily="2" charset="-78"/>
              </a:rPr>
              <a:t>السنة المنتهية 31/12/2019 ( الدينار البحريني ):</a:t>
            </a:r>
          </a:p>
        </p:txBody>
      </p:sp>
      <p:graphicFrame>
        <p:nvGraphicFramePr>
          <p:cNvPr id="3" name="Table 4">
            <a:extLst>
              <a:ext uri="{FF2B5EF4-FFF2-40B4-BE49-F238E27FC236}">
                <a16:creationId xmlns="" xmlns:a16="http://schemas.microsoft.com/office/drawing/2014/main" id="{6DE401A6-17D1-46DD-85A4-AB7F59A844DA}"/>
              </a:ext>
            </a:extLst>
          </p:cNvPr>
          <p:cNvGraphicFramePr>
            <a:graphicFrameLocks noGrp="1"/>
          </p:cNvGraphicFramePr>
          <p:nvPr>
            <p:extLst>
              <p:ext uri="{D42A27DB-BD31-4B8C-83A1-F6EECF244321}">
                <p14:modId xmlns:p14="http://schemas.microsoft.com/office/powerpoint/2010/main" val="841830959"/>
              </p:ext>
            </p:extLst>
          </p:nvPr>
        </p:nvGraphicFramePr>
        <p:xfrm>
          <a:off x="6904256" y="1402212"/>
          <a:ext cx="5037584" cy="2989203"/>
        </p:xfrm>
        <a:graphic>
          <a:graphicData uri="http://schemas.openxmlformats.org/drawingml/2006/table">
            <a:tbl>
              <a:tblPr firstRow="1" bandRow="1">
                <a:effectLst>
                  <a:innerShdw blurRad="114300">
                    <a:prstClr val="black"/>
                  </a:innerShdw>
                </a:effectLst>
                <a:tableStyleId>{16D9F66E-5EB9-4882-86FB-DCBF35E3C3E4}</a:tableStyleId>
              </a:tblPr>
              <a:tblGrid>
                <a:gridCol w="1259396">
                  <a:extLst>
                    <a:ext uri="{9D8B030D-6E8A-4147-A177-3AD203B41FA5}">
                      <a16:colId xmlns="" xmlns:a16="http://schemas.microsoft.com/office/drawing/2014/main" val="2097813275"/>
                    </a:ext>
                  </a:extLst>
                </a:gridCol>
                <a:gridCol w="1259396">
                  <a:extLst>
                    <a:ext uri="{9D8B030D-6E8A-4147-A177-3AD203B41FA5}">
                      <a16:colId xmlns="" xmlns:a16="http://schemas.microsoft.com/office/drawing/2014/main" val="3068921826"/>
                    </a:ext>
                  </a:extLst>
                </a:gridCol>
                <a:gridCol w="1259396">
                  <a:extLst>
                    <a:ext uri="{9D8B030D-6E8A-4147-A177-3AD203B41FA5}">
                      <a16:colId xmlns="" xmlns:a16="http://schemas.microsoft.com/office/drawing/2014/main" val="1834986288"/>
                    </a:ext>
                  </a:extLst>
                </a:gridCol>
                <a:gridCol w="1259396">
                  <a:extLst>
                    <a:ext uri="{9D8B030D-6E8A-4147-A177-3AD203B41FA5}">
                      <a16:colId xmlns="" xmlns:a16="http://schemas.microsoft.com/office/drawing/2014/main" val="4123450392"/>
                    </a:ext>
                  </a:extLst>
                </a:gridCol>
              </a:tblGrid>
              <a:tr h="287924">
                <a:tc>
                  <a:txBody>
                    <a:bodyPr/>
                    <a:lstStyle/>
                    <a:p>
                      <a:pPr algn="ctr"/>
                      <a:r>
                        <a:rPr lang="ar-BH" sz="2000" b="1" dirty="0" smtClean="0">
                          <a:latin typeface="Sakkal Majalla" panose="02000000000000000000" pitchFamily="2" charset="-78"/>
                          <a:cs typeface="Sakkal Majalla" panose="02000000000000000000" pitchFamily="2" charset="-78"/>
                        </a:rPr>
                        <a:t>300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مصروف التأمين</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dirty="0" smtClean="0">
                          <a:latin typeface="Sakkal Majalla" panose="02000000000000000000" pitchFamily="2" charset="-78"/>
                          <a:cs typeface="Sakkal Majalla" panose="02000000000000000000" pitchFamily="2" charset="-78"/>
                        </a:rPr>
                        <a:t>8000</a:t>
                      </a:r>
                      <a:endParaRPr lang="en-US" sz="2000"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rtl="1"/>
                      <a:r>
                        <a:rPr lang="ar-BH" sz="2000" dirty="0">
                          <a:latin typeface="Sakkal Majalla" panose="02000000000000000000" pitchFamily="2" charset="-78"/>
                          <a:cs typeface="Sakkal Majalla" panose="02000000000000000000" pitchFamily="2" charset="-78"/>
                        </a:rPr>
                        <a:t>الإيرادات</a:t>
                      </a:r>
                      <a:endParaRPr lang="en-US" sz="2000"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extLst>
                  <a:ext uri="{0D108BD9-81ED-4DB2-BD59-A6C34878D82A}">
                    <a16:rowId xmlns="" xmlns:a16="http://schemas.microsoft.com/office/drawing/2014/main" val="1440817823"/>
                  </a:ext>
                </a:extLst>
              </a:tr>
              <a:tr h="762721">
                <a:tc>
                  <a:txBody>
                    <a:bodyPr/>
                    <a:lstStyle/>
                    <a:p>
                      <a:pPr algn="ctr"/>
                      <a:r>
                        <a:rPr lang="ar-BH" sz="2000" b="1" dirty="0" smtClean="0">
                          <a:latin typeface="Sakkal Majalla" panose="02000000000000000000" pitchFamily="2" charset="-78"/>
                          <a:cs typeface="Sakkal Majalla" panose="02000000000000000000" pitchFamily="2" charset="-78"/>
                        </a:rPr>
                        <a:t>600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مصروف النقل</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24000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مصروف الإيجار</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extLst>
                  <a:ext uri="{0D108BD9-81ED-4DB2-BD59-A6C34878D82A}">
                    <a16:rowId xmlns="" xmlns:a16="http://schemas.microsoft.com/office/drawing/2014/main" val="2220940251"/>
                  </a:ext>
                </a:extLst>
              </a:tr>
              <a:tr h="762721">
                <a:tc>
                  <a:txBody>
                    <a:bodyPr/>
                    <a:lstStyle/>
                    <a:p>
                      <a:pPr algn="ctr"/>
                      <a:r>
                        <a:rPr lang="ar-BH" sz="2000" b="1" dirty="0" smtClean="0">
                          <a:latin typeface="Sakkal Majalla" panose="02000000000000000000" pitchFamily="2" charset="-78"/>
                          <a:cs typeface="Sakkal Majalla" panose="02000000000000000000" pitchFamily="2" charset="-78"/>
                        </a:rPr>
                        <a:t>3000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مصروف الأجور</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200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مصروف الكهرباء والماء</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extLst>
                  <a:ext uri="{0D108BD9-81ED-4DB2-BD59-A6C34878D82A}">
                    <a16:rowId xmlns="" xmlns:a16="http://schemas.microsoft.com/office/drawing/2014/main" val="1312163792"/>
                  </a:ext>
                </a:extLst>
              </a:tr>
              <a:tr h="762721">
                <a:tc>
                  <a:txBody>
                    <a:bodyPr/>
                    <a:lstStyle/>
                    <a:p>
                      <a:pPr algn="ctr"/>
                      <a:r>
                        <a:rPr lang="ar-BH" sz="2000" b="1" dirty="0" smtClean="0">
                          <a:latin typeface="Sakkal Majalla" panose="02000000000000000000" pitchFamily="2" charset="-78"/>
                          <a:cs typeface="Sakkal Majalla" panose="02000000000000000000" pitchFamily="2" charset="-78"/>
                        </a:rPr>
                        <a:t>1000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المسحوبات</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20000</a:t>
                      </a:r>
                      <a:endParaRPr lang="en-US" sz="2000" b="1" dirty="0">
                        <a:latin typeface="Sakkal Majalla" panose="02000000000000000000" pitchFamily="2" charset="-78"/>
                        <a:cs typeface="Sakkal Majalla" panose="02000000000000000000" pitchFamily="2" charset="-78"/>
                      </a:endParaRPr>
                    </a:p>
                  </a:txBody>
                  <a:tcPr anchor="ctr">
                    <a:solidFill>
                      <a:schemeClr val="accent1">
                        <a:lumMod val="20000"/>
                        <a:lumOff val="80000"/>
                      </a:schemeClr>
                    </a:solidFill>
                  </a:tcPr>
                </a:tc>
                <a:tc>
                  <a:txBody>
                    <a:bodyPr/>
                    <a:lstStyle/>
                    <a:p>
                      <a:pPr algn="ctr"/>
                      <a:r>
                        <a:rPr lang="ar-BH" sz="2000" b="1" dirty="0" smtClean="0">
                          <a:latin typeface="Sakkal Majalla" panose="02000000000000000000" pitchFamily="2" charset="-78"/>
                          <a:cs typeface="Sakkal Majalla" panose="02000000000000000000" pitchFamily="2" charset="-78"/>
                        </a:rPr>
                        <a:t>رأس المال</a:t>
                      </a:r>
                      <a:r>
                        <a:rPr lang="ar-BH" sz="2000" b="1" baseline="0" dirty="0" smtClean="0">
                          <a:latin typeface="Sakkal Majalla" panose="02000000000000000000" pitchFamily="2" charset="-78"/>
                          <a:cs typeface="Sakkal Majalla" panose="02000000000000000000" pitchFamily="2" charset="-78"/>
                        </a:rPr>
                        <a:t> أول المدة</a:t>
                      </a:r>
                    </a:p>
                  </a:txBody>
                  <a:tcPr anchor="ctr">
                    <a:solidFill>
                      <a:schemeClr val="accent1">
                        <a:lumMod val="20000"/>
                        <a:lumOff val="80000"/>
                      </a:schemeClr>
                    </a:solidFill>
                  </a:tcPr>
                </a:tc>
              </a:tr>
            </a:tbl>
          </a:graphicData>
        </a:graphic>
      </p:graphicFrame>
      <p:sp>
        <p:nvSpPr>
          <p:cNvPr id="6" name="TextBox 5">
            <a:extLst>
              <a:ext uri="{FF2B5EF4-FFF2-40B4-BE49-F238E27FC236}">
                <a16:creationId xmlns="" xmlns:a16="http://schemas.microsoft.com/office/drawing/2014/main" id="{D15A1D6A-409E-4D93-AF2E-FF63CD26B369}"/>
              </a:ext>
            </a:extLst>
          </p:cNvPr>
          <p:cNvSpPr txBox="1"/>
          <p:nvPr/>
        </p:nvSpPr>
        <p:spPr>
          <a:xfrm>
            <a:off x="6877318" y="4494783"/>
            <a:ext cx="5064522" cy="954107"/>
          </a:xfrm>
          <a:prstGeom prst="rect">
            <a:avLst/>
          </a:prstGeom>
          <a:noFill/>
        </p:spPr>
        <p:txBody>
          <a:bodyPr wrap="square" rtlCol="0">
            <a:spAutoFit/>
          </a:bodyPr>
          <a:lstStyle/>
          <a:p>
            <a:pPr algn="just" rtl="1"/>
            <a:r>
              <a:rPr lang="ar-BH" sz="2800" b="1" dirty="0">
                <a:solidFill>
                  <a:srgbClr val="FF0000"/>
                </a:solidFill>
                <a:latin typeface="Sakkal Majalla" panose="02000000000000000000" pitchFamily="2" charset="-78"/>
                <a:cs typeface="Sakkal Majalla" panose="02000000000000000000" pitchFamily="2" charset="-78"/>
              </a:rPr>
              <a:t>المطلوب : </a:t>
            </a:r>
            <a:r>
              <a:rPr lang="ar-BH" sz="2800" b="1" dirty="0" smtClean="0">
                <a:solidFill>
                  <a:srgbClr val="FF0000"/>
                </a:solidFill>
                <a:latin typeface="Sakkal Majalla" panose="02000000000000000000" pitchFamily="2" charset="-78"/>
                <a:cs typeface="Sakkal Majalla" panose="02000000000000000000" pitchFamily="2" charset="-78"/>
              </a:rPr>
              <a:t>إعداد </a:t>
            </a:r>
            <a:r>
              <a:rPr lang="ar-BH" sz="2800" b="1" dirty="0">
                <a:solidFill>
                  <a:srgbClr val="FF0000"/>
                </a:solidFill>
                <a:latin typeface="Sakkal Majalla" panose="02000000000000000000" pitchFamily="2" charset="-78"/>
                <a:cs typeface="Sakkal Majalla" panose="02000000000000000000" pitchFamily="2" charset="-78"/>
              </a:rPr>
              <a:t>قائمة الدخل عن الفترة المنتهية</a:t>
            </a:r>
          </a:p>
          <a:p>
            <a:pPr algn="just" rtl="1"/>
            <a:r>
              <a:rPr lang="ar-BH" sz="2800" b="1" dirty="0">
                <a:solidFill>
                  <a:srgbClr val="FF0000"/>
                </a:solidFill>
                <a:latin typeface="Sakkal Majalla" panose="02000000000000000000" pitchFamily="2" charset="-78"/>
                <a:cs typeface="Sakkal Majalla" panose="02000000000000000000" pitchFamily="2" charset="-78"/>
              </a:rPr>
              <a:t> </a:t>
            </a:r>
            <a:r>
              <a:rPr lang="en-US" sz="2800" b="1" dirty="0" smtClean="0">
                <a:solidFill>
                  <a:srgbClr val="FF0000"/>
                </a:solidFill>
                <a:latin typeface="Sakkal Majalla" panose="02000000000000000000" pitchFamily="2" charset="-78"/>
                <a:cs typeface="Sakkal Majalla" panose="02000000000000000000" pitchFamily="2" charset="-78"/>
              </a:rPr>
              <a:t>31/12/2019</a:t>
            </a:r>
            <a:endParaRPr lang="en-US" sz="2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0" name="Table 9">
            <a:extLst>
              <a:ext uri="{FF2B5EF4-FFF2-40B4-BE49-F238E27FC236}">
                <a16:creationId xmlns="" xmlns:a16="http://schemas.microsoft.com/office/drawing/2014/main" id="{898DF3B3-BBB2-43F2-8408-38FB1E487E21}"/>
              </a:ext>
            </a:extLst>
          </p:cNvPr>
          <p:cNvGraphicFramePr>
            <a:graphicFrameLocks noGrp="1"/>
          </p:cNvGraphicFramePr>
          <p:nvPr>
            <p:extLst>
              <p:ext uri="{D42A27DB-BD31-4B8C-83A1-F6EECF244321}">
                <p14:modId xmlns:p14="http://schemas.microsoft.com/office/powerpoint/2010/main" val="1206681057"/>
              </p:ext>
            </p:extLst>
          </p:nvPr>
        </p:nvGraphicFramePr>
        <p:xfrm>
          <a:off x="226381" y="1631713"/>
          <a:ext cx="6400800" cy="4399063"/>
        </p:xfrm>
        <a:graphic>
          <a:graphicData uri="http://schemas.openxmlformats.org/drawingml/2006/table">
            <a:tbl>
              <a:tblPr firstRow="1" bandRow="1">
                <a:effectLst>
                  <a:innerShdw blurRad="114300">
                    <a:prstClr val="black"/>
                  </a:innerShdw>
                </a:effectLst>
                <a:tableStyleId>{5C22544A-7EE6-4342-B048-85BDC9FD1C3A}</a:tableStyleId>
              </a:tblPr>
              <a:tblGrid>
                <a:gridCol w="21336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484033">
                <a:tc>
                  <a:txBody>
                    <a:bodyPr/>
                    <a:lstStyle/>
                    <a:p>
                      <a:pPr algn="ctr"/>
                      <a:endParaRPr lang="en-US" sz="2000" b="1" dirty="0">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8000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ar-BH" sz="2000" b="1" dirty="0">
                          <a:solidFill>
                            <a:srgbClr val="0070C0"/>
                          </a:solidFill>
                          <a:latin typeface="Sakkal Majalla" panose="02000000000000000000" pitchFamily="2" charset="-78"/>
                          <a:cs typeface="Sakkal Majalla" panose="02000000000000000000" pitchFamily="2" charset="-78"/>
                        </a:rPr>
                        <a:t>الإيرادات</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1"/>
                  </a:ext>
                </a:extLst>
              </a:tr>
              <a:tr h="38022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8000</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إجمالي الإيرادات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2"/>
                  </a:ext>
                </a:extLst>
              </a:tr>
              <a:tr h="491129">
                <a:tc>
                  <a:txBody>
                    <a:bodyPr/>
                    <a:lstStyle/>
                    <a:p>
                      <a:pPr algn="ctr"/>
                      <a:endParaRPr lang="en-US" sz="2000" b="1" dirty="0">
                        <a:solidFill>
                          <a:schemeClr val="tx2"/>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000" b="1" dirty="0">
                        <a:solidFill>
                          <a:schemeClr val="tx2"/>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المصروفات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3"/>
                  </a:ext>
                </a:extLst>
              </a:tr>
              <a:tr h="396071">
                <a:tc>
                  <a:txBody>
                    <a:bodyPr/>
                    <a:lstStyle/>
                    <a:p>
                      <a:pPr algn="ctr"/>
                      <a:endParaRPr lang="en-US" sz="2000" b="1" dirty="0">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2400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مصروف الإيجار</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4"/>
                  </a:ext>
                </a:extLst>
              </a:tr>
              <a:tr h="396071">
                <a:tc>
                  <a:txBody>
                    <a:bodyPr/>
                    <a:lstStyle/>
                    <a:p>
                      <a:pPr algn="ctr"/>
                      <a:endParaRPr lang="en-US" sz="2000" b="1" dirty="0">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200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مصروف الكهرباء والماء</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5"/>
                  </a:ext>
                </a:extLst>
              </a:tr>
              <a:tr h="332700">
                <a:tc>
                  <a:txBody>
                    <a:bodyPr/>
                    <a:lstStyle/>
                    <a:p>
                      <a:pPr algn="ctr"/>
                      <a:endParaRPr lang="en-US" sz="2000" b="1" dirty="0">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300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مصروف التأمين</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6"/>
                  </a:ext>
                </a:extLst>
              </a:tr>
              <a:tr h="411914">
                <a:tc>
                  <a:txBody>
                    <a:bodyPr/>
                    <a:lstStyle/>
                    <a:p>
                      <a:pPr algn="ctr"/>
                      <a:endParaRPr lang="ar-BH" sz="2000" b="1" dirty="0">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600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مصروف النقل</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7"/>
                  </a:ext>
                </a:extLst>
              </a:tr>
              <a:tr h="444769">
                <a:tc>
                  <a:txBody>
                    <a:bodyPr/>
                    <a:lstStyle/>
                    <a:p>
                      <a:pPr algn="ctr"/>
                      <a:endParaRPr lang="ar-BH" sz="2000" b="1" dirty="0">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ar-BH" sz="2000" b="1" kern="1200" dirty="0" smtClean="0">
                          <a:solidFill>
                            <a:srgbClr val="0070C0"/>
                          </a:solidFill>
                          <a:latin typeface="Sakkal Majalla" panose="02000000000000000000" pitchFamily="2" charset="-78"/>
                          <a:ea typeface="+mn-ea"/>
                          <a:cs typeface="Sakkal Majalla" panose="02000000000000000000" pitchFamily="2" charset="-78"/>
                        </a:rPr>
                        <a:t>3000</a:t>
                      </a:r>
                      <a:endParaRPr lang="en-US" sz="2000" b="1" kern="1200" dirty="0">
                        <a:solidFill>
                          <a:srgbClr val="0070C0"/>
                        </a:solidFill>
                        <a:latin typeface="Sakkal Majalla" panose="02000000000000000000" pitchFamily="2" charset="-78"/>
                        <a:ea typeface="+mn-ea"/>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ctr" defTabSz="914400" rtl="0" eaLnBrk="1" latinLnBrk="0" hangingPunct="1"/>
                      <a:r>
                        <a:rPr lang="ar-BH" sz="2000" b="1" kern="1200" dirty="0" smtClean="0">
                          <a:solidFill>
                            <a:srgbClr val="0070C0"/>
                          </a:solidFill>
                          <a:latin typeface="Sakkal Majalla" panose="02000000000000000000" pitchFamily="2" charset="-78"/>
                          <a:ea typeface="+mn-ea"/>
                          <a:cs typeface="Sakkal Majalla" panose="02000000000000000000" pitchFamily="2" charset="-78"/>
                        </a:rPr>
                        <a:t>مصروف الأجور</a:t>
                      </a:r>
                      <a:endParaRPr lang="en-US" sz="2000" b="1" kern="1200" dirty="0">
                        <a:solidFill>
                          <a:srgbClr val="0070C0"/>
                        </a:solidFill>
                        <a:latin typeface="Sakkal Majalla" panose="02000000000000000000" pitchFamily="2" charset="-78"/>
                        <a:ea typeface="+mn-ea"/>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937934845"/>
                  </a:ext>
                </a:extLst>
              </a:tr>
              <a:tr h="49112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6500</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اجمالي المصروفات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2218562944"/>
                  </a:ext>
                </a:extLst>
              </a:tr>
              <a:tr h="49112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1500</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صافي الدخل (</a:t>
                      </a:r>
                      <a:r>
                        <a:rPr lang="ar-BH" sz="2000" b="1" baseline="0" dirty="0">
                          <a:solidFill>
                            <a:srgbClr val="FF0000"/>
                          </a:solidFill>
                          <a:latin typeface="Sakkal Majalla" panose="02000000000000000000" pitchFamily="2" charset="-78"/>
                          <a:cs typeface="Sakkal Majalla" panose="02000000000000000000" pitchFamily="2" charset="-78"/>
                        </a:rPr>
                        <a:t>  الربح  )</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6">
                        <a:lumMod val="60000"/>
                        <a:lumOff val="40000"/>
                      </a:schemeClr>
                    </a:solidFill>
                  </a:tcPr>
                </a:tc>
                <a:extLst>
                  <a:ext uri="{0D108BD9-81ED-4DB2-BD59-A6C34878D82A}">
                    <a16:rowId xmlns="" xmlns:a16="http://schemas.microsoft.com/office/drawing/2014/main" val="10008"/>
                  </a:ext>
                </a:extLst>
              </a:tr>
            </a:tbl>
          </a:graphicData>
        </a:graphic>
      </p:graphicFrame>
      <p:sp>
        <p:nvSpPr>
          <p:cNvPr id="12" name="Rectangle 11">
            <a:extLst>
              <a:ext uri="{FF2B5EF4-FFF2-40B4-BE49-F238E27FC236}">
                <a16:creationId xmlns="" xmlns:a16="http://schemas.microsoft.com/office/drawing/2014/main" id="{FC65FD82-690D-4D03-ACEF-CF99D6988CB0}"/>
              </a:ext>
            </a:extLst>
          </p:cNvPr>
          <p:cNvSpPr/>
          <p:nvPr/>
        </p:nvSpPr>
        <p:spPr>
          <a:xfrm>
            <a:off x="1956115" y="527349"/>
            <a:ext cx="2680279" cy="1015663"/>
          </a:xfrm>
          <a:prstGeom prst="rect">
            <a:avLst/>
          </a:prstGeom>
        </p:spPr>
        <p:txBody>
          <a:bodyPr wrap="square">
            <a:spAutoFit/>
          </a:bodyPr>
          <a:lstStyle/>
          <a:p>
            <a:pPr algn="ctr"/>
            <a:r>
              <a:rPr lang="ar-BH" sz="2000" b="1" dirty="0" smtClean="0">
                <a:solidFill>
                  <a:srgbClr val="C00000"/>
                </a:solidFill>
                <a:latin typeface="Sakkal Majalla" panose="02000000000000000000" pitchFamily="2" charset="-78"/>
                <a:cs typeface="Sakkal Majalla" panose="02000000000000000000" pitchFamily="2" charset="-78"/>
              </a:rPr>
              <a:t>شركة </a:t>
            </a:r>
            <a:r>
              <a:rPr lang="ar-BH" sz="2000" b="1" dirty="0" err="1" smtClean="0">
                <a:solidFill>
                  <a:srgbClr val="C00000"/>
                </a:solidFill>
                <a:latin typeface="Sakkal Majalla" panose="02000000000000000000" pitchFamily="2" charset="-78"/>
                <a:cs typeface="Sakkal Majalla" panose="02000000000000000000" pitchFamily="2" charset="-78"/>
              </a:rPr>
              <a:t>تايلوس</a:t>
            </a:r>
            <a:r>
              <a:rPr lang="ar-BH" sz="2000" b="1" dirty="0" smtClean="0">
                <a:solidFill>
                  <a:srgbClr val="C00000"/>
                </a:solidFill>
                <a:latin typeface="Sakkal Majalla" panose="02000000000000000000" pitchFamily="2" charset="-78"/>
                <a:cs typeface="Sakkal Majalla" panose="02000000000000000000" pitchFamily="2" charset="-78"/>
              </a:rPr>
              <a:t> لخدمات الشحن</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a:solidFill>
                  <a:srgbClr val="C00000"/>
                </a:solidFill>
                <a:latin typeface="Sakkal Majalla" panose="02000000000000000000" pitchFamily="2" charset="-78"/>
                <a:cs typeface="Sakkal Majalla" panose="02000000000000000000" pitchFamily="2" charset="-78"/>
              </a:rPr>
              <a:t>قائمة </a:t>
            </a:r>
            <a:r>
              <a:rPr lang="ar-BH" sz="2000" b="1" dirty="0" smtClean="0">
                <a:solidFill>
                  <a:srgbClr val="C00000"/>
                </a:solidFill>
                <a:latin typeface="Sakkal Majalla" panose="02000000000000000000" pitchFamily="2" charset="-78"/>
                <a:cs typeface="Sakkal Majalla" panose="02000000000000000000" pitchFamily="2" charset="-78"/>
              </a:rPr>
              <a:t>الدخل</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smtClean="0">
                <a:solidFill>
                  <a:srgbClr val="C00000"/>
                </a:solidFill>
                <a:latin typeface="Sakkal Majalla" panose="02000000000000000000" pitchFamily="2" charset="-78"/>
                <a:cs typeface="Sakkal Majalla" panose="02000000000000000000" pitchFamily="2" charset="-78"/>
              </a:rPr>
              <a:t>عن السنة المنتهية 2019/12/31</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 xmlns:a16="http://schemas.microsoft.com/office/drawing/2014/main" id="{801960B0-C3F6-4005-83BF-55A5F4810ED4}"/>
              </a:ext>
            </a:extLst>
          </p:cNvPr>
          <p:cNvSpPr txBox="1"/>
          <p:nvPr/>
        </p:nvSpPr>
        <p:spPr>
          <a:xfrm>
            <a:off x="8257233" y="5548915"/>
            <a:ext cx="3000652" cy="461665"/>
          </a:xfrm>
          <a:prstGeom prst="rect">
            <a:avLst/>
          </a:prstGeom>
          <a:noFill/>
        </p:spPr>
        <p:txBody>
          <a:bodyPr wrap="square" rtlCol="0">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يرحل الناتج الى قائمة رأس المال</a:t>
            </a:r>
            <a:endParaRPr lang="en-US" sz="2400" b="1" dirty="0">
              <a:solidFill>
                <a:srgbClr val="C00000"/>
              </a:solidFill>
              <a:latin typeface="Sakkal Majalla" panose="02000000000000000000" pitchFamily="2" charset="-78"/>
              <a:cs typeface="Sakkal Majalla" panose="02000000000000000000" pitchFamily="2" charset="-78"/>
            </a:endParaRPr>
          </a:p>
        </p:txBody>
      </p:sp>
      <p:cxnSp>
        <p:nvCxnSpPr>
          <p:cNvPr id="15" name="Straight Arrow Connector 14">
            <a:extLst>
              <a:ext uri="{FF2B5EF4-FFF2-40B4-BE49-F238E27FC236}">
                <a16:creationId xmlns="" xmlns:a16="http://schemas.microsoft.com/office/drawing/2014/main" id="{B516FCDA-FF57-4812-9D97-89DD941E061F}"/>
              </a:ext>
            </a:extLst>
          </p:cNvPr>
          <p:cNvCxnSpPr/>
          <p:nvPr/>
        </p:nvCxnSpPr>
        <p:spPr>
          <a:xfrm>
            <a:off x="6877318" y="5833610"/>
            <a:ext cx="1238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50833" y="-3730"/>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 xmlns:a16="http://schemas.microsoft.com/office/drawing/2014/main" id="{FC65FD82-690D-4D03-ACEF-CF99D6988CB0}"/>
              </a:ext>
            </a:extLst>
          </p:cNvPr>
          <p:cNvSpPr/>
          <p:nvPr/>
        </p:nvSpPr>
        <p:spPr>
          <a:xfrm>
            <a:off x="4462307" y="866069"/>
            <a:ext cx="1633693" cy="584775"/>
          </a:xfrm>
          <a:prstGeom prst="rect">
            <a:avLst/>
          </a:prstGeom>
        </p:spPr>
        <p:txBody>
          <a:bodyPr wrap="square">
            <a:spAutoFit/>
          </a:bodyPr>
          <a:lstStyle/>
          <a:p>
            <a:pPr algn="ctr"/>
            <a:r>
              <a:rPr lang="ar-BH" sz="3200" b="1" dirty="0" smtClean="0">
                <a:solidFill>
                  <a:srgbClr val="92D050"/>
                </a:solidFill>
                <a:latin typeface="Sakkal Majalla" panose="02000000000000000000" pitchFamily="2" charset="-78"/>
                <a:cs typeface="Sakkal Majalla" panose="02000000000000000000" pitchFamily="2" charset="-78"/>
              </a:rPr>
              <a:t>الحل:</a:t>
            </a:r>
            <a:endParaRPr lang="en-US" sz="3200" b="1" dirty="0">
              <a:solidFill>
                <a:srgbClr val="92D050"/>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1" name="Rectangle 2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6506804"/>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FC65FD82-690D-4D03-ACEF-CF99D6988CB0}"/>
              </a:ext>
            </a:extLst>
          </p:cNvPr>
          <p:cNvSpPr/>
          <p:nvPr/>
        </p:nvSpPr>
        <p:spPr>
          <a:xfrm>
            <a:off x="2934910" y="578865"/>
            <a:ext cx="2680279" cy="1015663"/>
          </a:xfrm>
          <a:prstGeom prst="rect">
            <a:avLst/>
          </a:prstGeom>
        </p:spPr>
        <p:txBody>
          <a:bodyPr wrap="square">
            <a:spAutoFit/>
          </a:bodyPr>
          <a:lstStyle/>
          <a:p>
            <a:pPr algn="ctr"/>
            <a:r>
              <a:rPr lang="ar-BH" sz="2000" b="1" dirty="0" smtClean="0">
                <a:solidFill>
                  <a:srgbClr val="C00000"/>
                </a:solidFill>
                <a:latin typeface="Sakkal Majalla" panose="02000000000000000000" pitchFamily="2" charset="-78"/>
                <a:cs typeface="Sakkal Majalla" panose="02000000000000000000" pitchFamily="2" charset="-78"/>
              </a:rPr>
              <a:t>شركة </a:t>
            </a:r>
            <a:r>
              <a:rPr lang="ar-BH" sz="2000" b="1" dirty="0" err="1" smtClean="0">
                <a:solidFill>
                  <a:srgbClr val="C00000"/>
                </a:solidFill>
                <a:latin typeface="Sakkal Majalla" panose="02000000000000000000" pitchFamily="2" charset="-78"/>
                <a:cs typeface="Sakkal Majalla" panose="02000000000000000000" pitchFamily="2" charset="-78"/>
              </a:rPr>
              <a:t>تايلوس</a:t>
            </a:r>
            <a:r>
              <a:rPr lang="ar-BH" sz="2000" b="1" dirty="0" smtClean="0">
                <a:solidFill>
                  <a:srgbClr val="C00000"/>
                </a:solidFill>
                <a:latin typeface="Sakkal Majalla" panose="02000000000000000000" pitchFamily="2" charset="-78"/>
                <a:cs typeface="Sakkal Majalla" panose="02000000000000000000" pitchFamily="2" charset="-78"/>
              </a:rPr>
              <a:t> لخدمات الشحن</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a:solidFill>
                  <a:srgbClr val="C00000"/>
                </a:solidFill>
                <a:latin typeface="Sakkal Majalla" panose="02000000000000000000" pitchFamily="2" charset="-78"/>
                <a:cs typeface="Sakkal Majalla" panose="02000000000000000000" pitchFamily="2" charset="-78"/>
              </a:rPr>
              <a:t>قائمة </a:t>
            </a:r>
            <a:r>
              <a:rPr lang="ar-BH" sz="2000" b="1" dirty="0" smtClean="0">
                <a:solidFill>
                  <a:srgbClr val="C00000"/>
                </a:solidFill>
                <a:latin typeface="Sakkal Majalla" panose="02000000000000000000" pitchFamily="2" charset="-78"/>
                <a:cs typeface="Sakkal Majalla" panose="02000000000000000000" pitchFamily="2" charset="-78"/>
              </a:rPr>
              <a:t>رأس المال</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smtClean="0">
                <a:solidFill>
                  <a:srgbClr val="C00000"/>
                </a:solidFill>
                <a:latin typeface="Sakkal Majalla" panose="02000000000000000000" pitchFamily="2" charset="-78"/>
                <a:cs typeface="Sakkal Majalla" panose="02000000000000000000" pitchFamily="2" charset="-78"/>
              </a:rPr>
              <a:t>عن السنة المنتهية 2019/12/31</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3977761" y="820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7" name="Table 16">
            <a:extLst>
              <a:ext uri="{FF2B5EF4-FFF2-40B4-BE49-F238E27FC236}">
                <a16:creationId xmlns="" xmlns:a16="http://schemas.microsoft.com/office/drawing/2014/main" id="{898DF3B3-BBB2-43F2-8408-38FB1E487E21}"/>
              </a:ext>
            </a:extLst>
          </p:cNvPr>
          <p:cNvGraphicFramePr>
            <a:graphicFrameLocks noGrp="1"/>
          </p:cNvGraphicFramePr>
          <p:nvPr>
            <p:extLst>
              <p:ext uri="{D42A27DB-BD31-4B8C-83A1-F6EECF244321}">
                <p14:modId xmlns:p14="http://schemas.microsoft.com/office/powerpoint/2010/main" val="3822815283"/>
              </p:ext>
            </p:extLst>
          </p:nvPr>
        </p:nvGraphicFramePr>
        <p:xfrm>
          <a:off x="1024871" y="1771501"/>
          <a:ext cx="6148660" cy="3777414"/>
        </p:xfrm>
        <a:graphic>
          <a:graphicData uri="http://schemas.openxmlformats.org/drawingml/2006/table">
            <a:tbl>
              <a:tblPr firstRow="1" bandRow="1">
                <a:effectLst>
                  <a:innerShdw blurRad="114300">
                    <a:prstClr val="black"/>
                  </a:innerShdw>
                </a:effectLst>
                <a:tableStyleId>{5C22544A-7EE6-4342-B048-85BDC9FD1C3A}</a:tableStyleId>
              </a:tblPr>
              <a:tblGrid>
                <a:gridCol w="2463001">
                  <a:extLst>
                    <a:ext uri="{9D8B030D-6E8A-4147-A177-3AD203B41FA5}">
                      <a16:colId xmlns="" xmlns:a16="http://schemas.microsoft.com/office/drawing/2014/main" val="20001"/>
                    </a:ext>
                  </a:extLst>
                </a:gridCol>
                <a:gridCol w="3685659">
                  <a:extLst>
                    <a:ext uri="{9D8B030D-6E8A-4147-A177-3AD203B41FA5}">
                      <a16:colId xmlns="" xmlns:a16="http://schemas.microsoft.com/office/drawing/2014/main" val="20002"/>
                    </a:ext>
                  </a:extLst>
                </a:gridCol>
              </a:tblGrid>
              <a:tr h="673135">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20000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رأس</a:t>
                      </a:r>
                      <a:r>
                        <a:rPr lang="ar-BH" sz="2000" b="1" baseline="0" dirty="0" smtClean="0">
                          <a:solidFill>
                            <a:srgbClr val="0070C0"/>
                          </a:solidFill>
                          <a:latin typeface="Sakkal Majalla" panose="02000000000000000000" pitchFamily="2" charset="-78"/>
                          <a:cs typeface="Sakkal Majalla" panose="02000000000000000000" pitchFamily="2" charset="-78"/>
                        </a:rPr>
                        <a:t> المال في أول المدة</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1"/>
                  </a:ext>
                </a:extLst>
              </a:tr>
              <a:tr h="605777">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1500</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ctr"/>
                      <a:r>
                        <a:rPr lang="ar-BH" sz="2800" b="1" dirty="0" smtClean="0">
                          <a:solidFill>
                            <a:srgbClr val="FF0000"/>
                          </a:solidFill>
                          <a:latin typeface="Sakkal Majalla" panose="02000000000000000000" pitchFamily="2" charset="-78"/>
                          <a:cs typeface="Sakkal Majalla" panose="02000000000000000000" pitchFamily="2" charset="-78"/>
                        </a:rPr>
                        <a:t>+</a:t>
                      </a:r>
                      <a:r>
                        <a:rPr lang="ar-BH" sz="2000" b="1" dirty="0" smtClean="0">
                          <a:solidFill>
                            <a:srgbClr val="FF0000"/>
                          </a:solidFill>
                          <a:latin typeface="Sakkal Majalla" panose="02000000000000000000" pitchFamily="2" charset="-78"/>
                          <a:cs typeface="Sakkal Majalla" panose="02000000000000000000" pitchFamily="2" charset="-78"/>
                        </a:rPr>
                        <a:t>  صافي الدخل (الربح)</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2"/>
                  </a:ext>
                </a:extLst>
              </a:tr>
              <a:tr h="656823">
                <a:tc>
                  <a:txBody>
                    <a:bodyPr/>
                    <a:lstStyle/>
                    <a:p>
                      <a:pPr algn="ctr"/>
                      <a:r>
                        <a:rPr lang="ar-BH" sz="2000" b="1" dirty="0" smtClean="0">
                          <a:solidFill>
                            <a:schemeClr val="tx2"/>
                          </a:solidFill>
                          <a:latin typeface="Sakkal Majalla" panose="02000000000000000000" pitchFamily="2" charset="-78"/>
                          <a:cs typeface="Sakkal Majalla" panose="02000000000000000000" pitchFamily="2" charset="-78"/>
                        </a:rPr>
                        <a:t>21500</a:t>
                      </a:r>
                      <a:endParaRPr lang="en-US" sz="2000" b="1" dirty="0">
                        <a:solidFill>
                          <a:schemeClr val="tx2"/>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3"/>
                  </a:ext>
                </a:extLst>
              </a:tr>
              <a:tr h="605307">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1000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r"/>
                      <a:r>
                        <a:rPr lang="ar-BH" sz="2000" b="1" baseline="0" dirty="0" smtClean="0">
                          <a:solidFill>
                            <a:srgbClr val="FF0000"/>
                          </a:solidFill>
                          <a:latin typeface="Sakkal Majalla" panose="02000000000000000000" pitchFamily="2" charset="-78"/>
                          <a:cs typeface="Sakkal Majalla" panose="02000000000000000000" pitchFamily="2" charset="-78"/>
                        </a:rPr>
                        <a:t>                         </a:t>
                      </a:r>
                      <a:r>
                        <a:rPr lang="ar-BH" sz="2800" b="1" dirty="0" smtClean="0">
                          <a:solidFill>
                            <a:srgbClr val="FF0000"/>
                          </a:solidFill>
                          <a:latin typeface="Sakkal Majalla" panose="02000000000000000000" pitchFamily="2" charset="-78"/>
                          <a:cs typeface="Sakkal Majalla" panose="02000000000000000000" pitchFamily="2" charset="-78"/>
                        </a:rPr>
                        <a:t>-</a:t>
                      </a:r>
                      <a:r>
                        <a:rPr lang="ar-BH" sz="2000" b="1" baseline="0" dirty="0" smtClean="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 المسحوبات</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4"/>
                  </a:ext>
                </a:extLst>
              </a:tr>
              <a:tr h="631065">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20500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رأس المال في نهاية المدة</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5"/>
                  </a:ext>
                </a:extLst>
              </a:tr>
              <a:tr h="605307">
                <a:tc>
                  <a:txBody>
                    <a:bodyPr/>
                    <a:lstStyle/>
                    <a:p>
                      <a:pPr algn="ct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tc>
                  <a:txBody>
                    <a:bodyPr/>
                    <a:lstStyle/>
                    <a:p>
                      <a:pPr algn="ctr"/>
                      <a:endParaRPr lang="ar-BH"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8C6"/>
                    </a:solidFill>
                  </a:tcPr>
                </a:tc>
                <a:extLst>
                  <a:ext uri="{0D108BD9-81ED-4DB2-BD59-A6C34878D82A}">
                    <a16:rowId xmlns="" xmlns:a16="http://schemas.microsoft.com/office/drawing/2014/main" val="10007"/>
                  </a:ext>
                </a:extLst>
              </a:tr>
            </a:tbl>
          </a:graphicData>
        </a:graphic>
      </p:graphicFrame>
      <p:cxnSp>
        <p:nvCxnSpPr>
          <p:cNvPr id="21" name="Straight Arrow Connector 20">
            <a:extLst>
              <a:ext uri="{FF2B5EF4-FFF2-40B4-BE49-F238E27FC236}">
                <a16:creationId xmlns="" xmlns:a16="http://schemas.microsoft.com/office/drawing/2014/main" id="{B516FCDA-FF57-4812-9D97-89DD941E061F}"/>
              </a:ext>
            </a:extLst>
          </p:cNvPr>
          <p:cNvCxnSpPr/>
          <p:nvPr/>
        </p:nvCxnSpPr>
        <p:spPr>
          <a:xfrm>
            <a:off x="7263686" y="4634887"/>
            <a:ext cx="1238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 xmlns:a16="http://schemas.microsoft.com/office/drawing/2014/main" id="{801960B0-C3F6-4005-83BF-55A5F4810ED4}"/>
              </a:ext>
            </a:extLst>
          </p:cNvPr>
          <p:cNvSpPr txBox="1"/>
          <p:nvPr/>
        </p:nvSpPr>
        <p:spPr>
          <a:xfrm>
            <a:off x="8901176" y="4219388"/>
            <a:ext cx="3000652" cy="830997"/>
          </a:xfrm>
          <a:prstGeom prst="rect">
            <a:avLst/>
          </a:prstGeom>
          <a:noFill/>
        </p:spPr>
        <p:txBody>
          <a:bodyPr wrap="square" rtlCol="0">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يرحل الناتج الى قائمة </a:t>
            </a:r>
            <a:r>
              <a:rPr lang="ar-BH" sz="2400" b="1" dirty="0" smtClean="0">
                <a:solidFill>
                  <a:srgbClr val="C00000"/>
                </a:solidFill>
                <a:latin typeface="Sakkal Majalla" panose="02000000000000000000" pitchFamily="2" charset="-78"/>
                <a:cs typeface="Sakkal Majalla" panose="02000000000000000000" pitchFamily="2" charset="-78"/>
              </a:rPr>
              <a:t>المركز المالي (الميزانية العمومية).</a:t>
            </a:r>
            <a:endParaRPr lang="en-US" sz="2400" b="1" dirty="0">
              <a:solidFill>
                <a:srgbClr val="C0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5665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6477000"/>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727B09B1-DEA5-49D6-9ACA-A39348C26C30}"/>
              </a:ext>
            </a:extLst>
          </p:cNvPr>
          <p:cNvSpPr txBox="1"/>
          <p:nvPr/>
        </p:nvSpPr>
        <p:spPr>
          <a:xfrm>
            <a:off x="4782354" y="425752"/>
            <a:ext cx="5755689" cy="830997"/>
          </a:xfrm>
          <a:prstGeom prst="rect">
            <a:avLst/>
          </a:prstGeom>
          <a:noFill/>
        </p:spPr>
        <p:txBody>
          <a:bodyPr wrap="square" rtlCol="0">
            <a:spAutoFit/>
          </a:bodyPr>
          <a:lstStyle/>
          <a:p>
            <a:pPr algn="r" rtl="1"/>
            <a:r>
              <a:rPr lang="ar-BH" sz="2400" b="1" dirty="0">
                <a:solidFill>
                  <a:srgbClr val="003399"/>
                </a:solidFill>
                <a:latin typeface="Sakkal Majalla" panose="02000000000000000000" pitchFamily="2" charset="-78"/>
                <a:cs typeface="Sakkal Majalla" panose="02000000000000000000" pitchFamily="2" charset="-78"/>
              </a:rPr>
              <a:t>مثال </a:t>
            </a:r>
            <a:r>
              <a:rPr lang="ar-BH" sz="2400" b="1" dirty="0" smtClean="0">
                <a:solidFill>
                  <a:srgbClr val="003399"/>
                </a:solidFill>
                <a:latin typeface="Sakkal Majalla" panose="02000000000000000000" pitchFamily="2" charset="-78"/>
                <a:cs typeface="Sakkal Majalla" panose="02000000000000000000" pitchFamily="2" charset="-78"/>
              </a:rPr>
              <a:t>2 </a:t>
            </a:r>
            <a:r>
              <a:rPr lang="ar-BH" sz="2400" b="1" dirty="0">
                <a:solidFill>
                  <a:srgbClr val="003399"/>
                </a:solidFill>
                <a:latin typeface="Sakkal Majalla" panose="02000000000000000000" pitchFamily="2" charset="-78"/>
                <a:cs typeface="Sakkal Majalla" panose="02000000000000000000" pitchFamily="2" charset="-78"/>
              </a:rPr>
              <a:t>: استخرجت البيانات </a:t>
            </a:r>
            <a:r>
              <a:rPr lang="ar-BH" sz="2400" b="1" dirty="0" smtClean="0">
                <a:solidFill>
                  <a:srgbClr val="003399"/>
                </a:solidFill>
                <a:latin typeface="Sakkal Majalla" panose="02000000000000000000" pitchFamily="2" charset="-78"/>
                <a:cs typeface="Sakkal Majalla" panose="02000000000000000000" pitchFamily="2" charset="-78"/>
              </a:rPr>
              <a:t>الآتي</a:t>
            </a:r>
            <a:r>
              <a:rPr lang="ar-BH" sz="2400" b="1" dirty="0">
                <a:solidFill>
                  <a:srgbClr val="003399"/>
                </a:solidFill>
                <a:latin typeface="Sakkal Majalla" panose="02000000000000000000" pitchFamily="2" charset="-78"/>
                <a:cs typeface="Sakkal Majalla" panose="02000000000000000000" pitchFamily="2" charset="-78"/>
              </a:rPr>
              <a:t>ة</a:t>
            </a:r>
            <a:r>
              <a:rPr lang="ar-BH" sz="2400" b="1" dirty="0" smtClean="0">
                <a:solidFill>
                  <a:srgbClr val="003399"/>
                </a:solidFill>
                <a:latin typeface="Sakkal Majalla" panose="02000000000000000000" pitchFamily="2" charset="-78"/>
                <a:cs typeface="Sakkal Majalla" panose="02000000000000000000" pitchFamily="2" charset="-78"/>
              </a:rPr>
              <a:t> </a:t>
            </a:r>
            <a:r>
              <a:rPr lang="ar-BH" sz="2400" b="1" dirty="0">
                <a:solidFill>
                  <a:srgbClr val="003399"/>
                </a:solidFill>
                <a:latin typeface="Sakkal Majalla" panose="02000000000000000000" pitchFamily="2" charset="-78"/>
                <a:cs typeface="Sakkal Majalla" panose="02000000000000000000" pitchFamily="2" charset="-78"/>
              </a:rPr>
              <a:t>من </a:t>
            </a:r>
            <a:r>
              <a:rPr lang="ar-BH" sz="2400" b="1" dirty="0" smtClean="0">
                <a:solidFill>
                  <a:srgbClr val="003399"/>
                </a:solidFill>
                <a:latin typeface="Sakkal Majalla" panose="02000000000000000000" pitchFamily="2" charset="-78"/>
                <a:cs typeface="Sakkal Majalla" panose="02000000000000000000" pitchFamily="2" charset="-78"/>
              </a:rPr>
              <a:t>مؤسسة السعادة لغسل الملابس عن </a:t>
            </a:r>
            <a:r>
              <a:rPr lang="ar-BH" sz="2400" b="1" dirty="0">
                <a:solidFill>
                  <a:srgbClr val="003399"/>
                </a:solidFill>
                <a:latin typeface="Sakkal Majalla" panose="02000000000000000000" pitchFamily="2" charset="-78"/>
                <a:cs typeface="Sakkal Majalla" panose="02000000000000000000" pitchFamily="2" charset="-78"/>
              </a:rPr>
              <a:t>السنة المنتهية </a:t>
            </a:r>
            <a:r>
              <a:rPr lang="ar-BH" sz="2400" b="1" dirty="0" smtClean="0">
                <a:solidFill>
                  <a:srgbClr val="003399"/>
                </a:solidFill>
                <a:latin typeface="Sakkal Majalla" panose="02000000000000000000" pitchFamily="2" charset="-78"/>
                <a:cs typeface="Sakkal Majalla" panose="02000000000000000000" pitchFamily="2" charset="-78"/>
              </a:rPr>
              <a:t>31/12/2018 </a:t>
            </a:r>
            <a:r>
              <a:rPr lang="ar-BH" sz="2400" b="1" dirty="0">
                <a:solidFill>
                  <a:srgbClr val="003399"/>
                </a:solidFill>
                <a:latin typeface="Sakkal Majalla" panose="02000000000000000000" pitchFamily="2" charset="-78"/>
                <a:cs typeface="Sakkal Majalla" panose="02000000000000000000" pitchFamily="2" charset="-78"/>
              </a:rPr>
              <a:t>( الدينار البحريني ):</a:t>
            </a:r>
          </a:p>
        </p:txBody>
      </p:sp>
      <p:graphicFrame>
        <p:nvGraphicFramePr>
          <p:cNvPr id="3" name="Table 4">
            <a:extLst>
              <a:ext uri="{FF2B5EF4-FFF2-40B4-BE49-F238E27FC236}">
                <a16:creationId xmlns="" xmlns:a16="http://schemas.microsoft.com/office/drawing/2014/main" id="{6DE401A6-17D1-46DD-85A4-AB7F59A844DA}"/>
              </a:ext>
            </a:extLst>
          </p:cNvPr>
          <p:cNvGraphicFramePr>
            <a:graphicFrameLocks noGrp="1"/>
          </p:cNvGraphicFramePr>
          <p:nvPr>
            <p:extLst>
              <p:ext uri="{D42A27DB-BD31-4B8C-83A1-F6EECF244321}">
                <p14:modId xmlns:p14="http://schemas.microsoft.com/office/powerpoint/2010/main" val="986452560"/>
              </p:ext>
            </p:extLst>
          </p:nvPr>
        </p:nvGraphicFramePr>
        <p:xfrm>
          <a:off x="6926683" y="1366026"/>
          <a:ext cx="5037584" cy="3050884"/>
        </p:xfrm>
        <a:graphic>
          <a:graphicData uri="http://schemas.openxmlformats.org/drawingml/2006/table">
            <a:tbl>
              <a:tblPr firstRow="1" bandRow="1">
                <a:effectLst>
                  <a:innerShdw blurRad="114300">
                    <a:prstClr val="black"/>
                  </a:innerShdw>
                </a:effectLst>
                <a:tableStyleId>{16D9F66E-5EB9-4882-86FB-DCBF35E3C3E4}</a:tableStyleId>
              </a:tblPr>
              <a:tblGrid>
                <a:gridCol w="1259396">
                  <a:extLst>
                    <a:ext uri="{9D8B030D-6E8A-4147-A177-3AD203B41FA5}">
                      <a16:colId xmlns="" xmlns:a16="http://schemas.microsoft.com/office/drawing/2014/main" val="2097813275"/>
                    </a:ext>
                  </a:extLst>
                </a:gridCol>
                <a:gridCol w="1259396">
                  <a:extLst>
                    <a:ext uri="{9D8B030D-6E8A-4147-A177-3AD203B41FA5}">
                      <a16:colId xmlns="" xmlns:a16="http://schemas.microsoft.com/office/drawing/2014/main" val="3068921826"/>
                    </a:ext>
                  </a:extLst>
                </a:gridCol>
                <a:gridCol w="1259396">
                  <a:extLst>
                    <a:ext uri="{9D8B030D-6E8A-4147-A177-3AD203B41FA5}">
                      <a16:colId xmlns="" xmlns:a16="http://schemas.microsoft.com/office/drawing/2014/main" val="1834986288"/>
                    </a:ext>
                  </a:extLst>
                </a:gridCol>
                <a:gridCol w="1259396">
                  <a:extLst>
                    <a:ext uri="{9D8B030D-6E8A-4147-A177-3AD203B41FA5}">
                      <a16:colId xmlns="" xmlns:a16="http://schemas.microsoft.com/office/drawing/2014/main" val="4123450392"/>
                    </a:ext>
                  </a:extLst>
                </a:gridCol>
              </a:tblGrid>
              <a:tr h="762721">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1300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مصروف الإيجار</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dirty="0" smtClean="0">
                          <a:solidFill>
                            <a:srgbClr val="00B050"/>
                          </a:solidFill>
                          <a:latin typeface="Sakkal Majalla" panose="02000000000000000000" pitchFamily="2" charset="-78"/>
                          <a:cs typeface="Sakkal Majalla" panose="02000000000000000000" pitchFamily="2" charset="-78"/>
                        </a:rPr>
                        <a:t>7000</a:t>
                      </a:r>
                      <a:endParaRPr lang="en-US" sz="2000"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rtl="1"/>
                      <a:r>
                        <a:rPr lang="ar-BH" sz="2000" dirty="0" smtClean="0">
                          <a:solidFill>
                            <a:srgbClr val="00B050"/>
                          </a:solidFill>
                          <a:latin typeface="Sakkal Majalla" panose="02000000000000000000" pitchFamily="2" charset="-78"/>
                          <a:cs typeface="Sakkal Majalla" panose="02000000000000000000" pitchFamily="2" charset="-78"/>
                        </a:rPr>
                        <a:t>إيراد</a:t>
                      </a:r>
                      <a:r>
                        <a:rPr lang="ar-BH" sz="2000" baseline="0" dirty="0" smtClean="0">
                          <a:solidFill>
                            <a:srgbClr val="00B050"/>
                          </a:solidFill>
                          <a:latin typeface="Sakkal Majalla" panose="02000000000000000000" pitchFamily="2" charset="-78"/>
                          <a:cs typeface="Sakkal Majalla" panose="02000000000000000000" pitchFamily="2" charset="-78"/>
                        </a:rPr>
                        <a:t> خدمات</a:t>
                      </a:r>
                      <a:endParaRPr lang="en-US" sz="2000"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extLst>
                  <a:ext uri="{0D108BD9-81ED-4DB2-BD59-A6C34878D82A}">
                    <a16:rowId xmlns="" xmlns:a16="http://schemas.microsoft.com/office/drawing/2014/main" val="1440817823"/>
                  </a:ext>
                </a:extLst>
              </a:tr>
              <a:tr h="762721">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500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المسحوبات</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500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مصروف التأمين</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extLst>
                  <a:ext uri="{0D108BD9-81ED-4DB2-BD59-A6C34878D82A}">
                    <a16:rowId xmlns="" xmlns:a16="http://schemas.microsoft.com/office/drawing/2014/main" val="2220940251"/>
                  </a:ext>
                </a:extLst>
              </a:tr>
              <a:tr h="762721">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2000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مصروف الأجور</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700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مصروف الإعلان</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extLst>
                  <a:ext uri="{0D108BD9-81ED-4DB2-BD59-A6C34878D82A}">
                    <a16:rowId xmlns="" xmlns:a16="http://schemas.microsoft.com/office/drawing/2014/main" val="1312163792"/>
                  </a:ext>
                </a:extLst>
              </a:tr>
              <a:tr h="762721">
                <a:tc>
                  <a:txBody>
                    <a:bodyPr/>
                    <a:lstStyle/>
                    <a:p>
                      <a:pPr algn="ct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12000</a:t>
                      </a:r>
                      <a:endParaRPr lang="en-US" sz="2000" b="1" dirty="0">
                        <a:solidFill>
                          <a:srgbClr val="00B050"/>
                        </a:solidFill>
                        <a:latin typeface="Sakkal Majalla" panose="02000000000000000000" pitchFamily="2" charset="-78"/>
                        <a:cs typeface="Sakkal Majalla" panose="02000000000000000000" pitchFamily="2" charset="-78"/>
                      </a:endParaRPr>
                    </a:p>
                  </a:txBody>
                  <a:tcPr anchor="ctr">
                    <a:solidFill>
                      <a:srgbClr val="FFEDB3"/>
                    </a:solidFill>
                  </a:tcPr>
                </a:tc>
                <a:tc>
                  <a:txBody>
                    <a:bodyPr/>
                    <a:lstStyle/>
                    <a:p>
                      <a:pPr algn="ctr"/>
                      <a:r>
                        <a:rPr lang="ar-BH" sz="2000" b="1" dirty="0" smtClean="0">
                          <a:solidFill>
                            <a:srgbClr val="00B050"/>
                          </a:solidFill>
                          <a:latin typeface="Sakkal Majalla" panose="02000000000000000000" pitchFamily="2" charset="-78"/>
                          <a:cs typeface="Sakkal Majalla" panose="02000000000000000000" pitchFamily="2" charset="-78"/>
                        </a:rPr>
                        <a:t>رأس المال</a:t>
                      </a:r>
                      <a:r>
                        <a:rPr lang="ar-BH" sz="2000" b="1" baseline="0" dirty="0" smtClean="0">
                          <a:solidFill>
                            <a:srgbClr val="00B050"/>
                          </a:solidFill>
                          <a:latin typeface="Sakkal Majalla" panose="02000000000000000000" pitchFamily="2" charset="-78"/>
                          <a:cs typeface="Sakkal Majalla" panose="02000000000000000000" pitchFamily="2" charset="-78"/>
                        </a:rPr>
                        <a:t> أول المدة</a:t>
                      </a:r>
                    </a:p>
                  </a:txBody>
                  <a:tcPr anchor="ctr">
                    <a:solidFill>
                      <a:srgbClr val="FFEDB3"/>
                    </a:solidFill>
                  </a:tcPr>
                </a:tc>
              </a:tr>
            </a:tbl>
          </a:graphicData>
        </a:graphic>
      </p:graphicFrame>
      <p:sp>
        <p:nvSpPr>
          <p:cNvPr id="6" name="TextBox 5">
            <a:extLst>
              <a:ext uri="{FF2B5EF4-FFF2-40B4-BE49-F238E27FC236}">
                <a16:creationId xmlns="" xmlns:a16="http://schemas.microsoft.com/office/drawing/2014/main" id="{D15A1D6A-409E-4D93-AF2E-FF63CD26B369}"/>
              </a:ext>
            </a:extLst>
          </p:cNvPr>
          <p:cNvSpPr txBox="1"/>
          <p:nvPr/>
        </p:nvSpPr>
        <p:spPr>
          <a:xfrm>
            <a:off x="6877318" y="4440921"/>
            <a:ext cx="5064522" cy="954107"/>
          </a:xfrm>
          <a:prstGeom prst="rect">
            <a:avLst/>
          </a:prstGeom>
          <a:noFill/>
        </p:spPr>
        <p:txBody>
          <a:bodyPr wrap="square" rtlCol="0">
            <a:spAutoFit/>
          </a:bodyPr>
          <a:lstStyle/>
          <a:p>
            <a:pPr algn="just" rtl="1"/>
            <a:r>
              <a:rPr lang="ar-BH" sz="2800" b="1" dirty="0">
                <a:solidFill>
                  <a:srgbClr val="FF0000"/>
                </a:solidFill>
                <a:latin typeface="Sakkal Majalla" panose="02000000000000000000" pitchFamily="2" charset="-78"/>
                <a:cs typeface="Sakkal Majalla" panose="02000000000000000000" pitchFamily="2" charset="-78"/>
              </a:rPr>
              <a:t>المطلوب : </a:t>
            </a:r>
            <a:r>
              <a:rPr lang="ar-BH" sz="2800" b="1" dirty="0" smtClean="0">
                <a:solidFill>
                  <a:srgbClr val="FF0000"/>
                </a:solidFill>
                <a:latin typeface="Sakkal Majalla" panose="02000000000000000000" pitchFamily="2" charset="-78"/>
                <a:cs typeface="Sakkal Majalla" panose="02000000000000000000" pitchFamily="2" charset="-78"/>
              </a:rPr>
              <a:t>إعداد </a:t>
            </a:r>
            <a:r>
              <a:rPr lang="ar-BH" sz="2800" b="1" dirty="0">
                <a:solidFill>
                  <a:srgbClr val="FF0000"/>
                </a:solidFill>
                <a:latin typeface="Sakkal Majalla" panose="02000000000000000000" pitchFamily="2" charset="-78"/>
                <a:cs typeface="Sakkal Majalla" panose="02000000000000000000" pitchFamily="2" charset="-78"/>
              </a:rPr>
              <a:t>قائمة الدخل عن الفترة المنتهية</a:t>
            </a:r>
          </a:p>
          <a:p>
            <a:pPr algn="just" rtl="1"/>
            <a:r>
              <a:rPr lang="ar-BH" sz="2800" b="1" dirty="0">
                <a:solidFill>
                  <a:srgbClr val="FF0000"/>
                </a:solidFill>
                <a:latin typeface="Sakkal Majalla" panose="02000000000000000000" pitchFamily="2" charset="-78"/>
                <a:cs typeface="Sakkal Majalla" panose="02000000000000000000" pitchFamily="2" charset="-78"/>
              </a:rPr>
              <a:t> </a:t>
            </a:r>
            <a:r>
              <a:rPr lang="en-US" sz="2800" b="1" dirty="0" smtClean="0">
                <a:solidFill>
                  <a:srgbClr val="FF0000"/>
                </a:solidFill>
                <a:latin typeface="Sakkal Majalla" panose="02000000000000000000" pitchFamily="2" charset="-78"/>
                <a:cs typeface="Sakkal Majalla" panose="02000000000000000000" pitchFamily="2" charset="-78"/>
              </a:rPr>
              <a:t>31/12/2020</a:t>
            </a:r>
            <a:endParaRPr lang="en-US" sz="28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0" name="Table 9">
            <a:extLst>
              <a:ext uri="{FF2B5EF4-FFF2-40B4-BE49-F238E27FC236}">
                <a16:creationId xmlns="" xmlns:a16="http://schemas.microsoft.com/office/drawing/2014/main" id="{898DF3B3-BBB2-43F2-8408-38FB1E487E21}"/>
              </a:ext>
            </a:extLst>
          </p:cNvPr>
          <p:cNvGraphicFramePr>
            <a:graphicFrameLocks noGrp="1"/>
          </p:cNvGraphicFramePr>
          <p:nvPr>
            <p:extLst>
              <p:ext uri="{D42A27DB-BD31-4B8C-83A1-F6EECF244321}">
                <p14:modId xmlns:p14="http://schemas.microsoft.com/office/powerpoint/2010/main" val="1651375711"/>
              </p:ext>
            </p:extLst>
          </p:nvPr>
        </p:nvGraphicFramePr>
        <p:xfrm>
          <a:off x="200623" y="1915048"/>
          <a:ext cx="6400800" cy="4383389"/>
        </p:xfrm>
        <a:graphic>
          <a:graphicData uri="http://schemas.openxmlformats.org/drawingml/2006/table">
            <a:tbl>
              <a:tblPr firstRow="1" bandRow="1">
                <a:effectLst>
                  <a:innerShdw blurRad="114300">
                    <a:prstClr val="black"/>
                  </a:innerShdw>
                </a:effectLst>
                <a:tableStyleId>{5C22544A-7EE6-4342-B048-85BDC9FD1C3A}</a:tableStyleId>
              </a:tblPr>
              <a:tblGrid>
                <a:gridCol w="21336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484033">
                <a:tc>
                  <a:txBody>
                    <a:bodyPr/>
                    <a:lstStyle/>
                    <a:p>
                      <a:pPr marL="0" algn="ctr" defTabSz="914400" rtl="0" eaLnBrk="1" latinLnBrk="0" hangingPunct="1"/>
                      <a:endParaRPr lang="en-US" sz="2000" b="1" kern="1200" dirty="0">
                        <a:solidFill>
                          <a:schemeClr val="accent2"/>
                        </a:solidFill>
                        <a:latin typeface="Sakkal Majalla" panose="02000000000000000000" pitchFamily="2" charset="-78"/>
                        <a:ea typeface="+mn-ea"/>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7000</a:t>
                      </a:r>
                      <a:endParaRPr lang="en-US" sz="2000" b="1" dirty="0">
                        <a:solidFill>
                          <a:schemeClr val="accent2"/>
                        </a:solidFill>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defTabSz="914400" rtl="0" eaLnBrk="1" latinLnBrk="0" hangingPunct="1"/>
                      <a:r>
                        <a:rPr lang="ar-BH" sz="2000" b="1" dirty="0" smtClean="0">
                          <a:solidFill>
                            <a:schemeClr val="accent2"/>
                          </a:solidFill>
                          <a:latin typeface="Sakkal Majalla" panose="02000000000000000000" pitchFamily="2" charset="-78"/>
                          <a:cs typeface="Sakkal Majalla" panose="02000000000000000000" pitchFamily="2" charset="-78"/>
                        </a:rPr>
                        <a:t>إيراد</a:t>
                      </a:r>
                      <a:r>
                        <a:rPr lang="ar-BH" sz="2000" b="1" baseline="0" dirty="0" smtClean="0">
                          <a:solidFill>
                            <a:schemeClr val="accent2"/>
                          </a:solidFill>
                          <a:latin typeface="Sakkal Majalla" panose="02000000000000000000" pitchFamily="2" charset="-78"/>
                          <a:cs typeface="Sakkal Majalla" panose="02000000000000000000" pitchFamily="2" charset="-78"/>
                        </a:rPr>
                        <a:t> خدمات</a:t>
                      </a:r>
                      <a:endParaRPr lang="en-US" sz="2000" b="1" kern="1200" dirty="0">
                        <a:solidFill>
                          <a:srgbClr val="FF0000"/>
                        </a:solidFill>
                        <a:latin typeface="Sakkal Majalla" panose="02000000000000000000" pitchFamily="2" charset="-78"/>
                        <a:ea typeface="+mn-ea"/>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1"/>
                  </a:ext>
                </a:extLst>
              </a:tr>
              <a:tr h="38022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7000</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إجمالي الإيرادات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2"/>
                  </a:ext>
                </a:extLst>
              </a:tr>
              <a:tr h="491129">
                <a:tc>
                  <a:txBody>
                    <a:bodyPr/>
                    <a:lstStyle/>
                    <a:p>
                      <a:pPr algn="ctr"/>
                      <a:endParaRPr lang="en-US" sz="2000" b="1" dirty="0">
                        <a:solidFill>
                          <a:schemeClr val="tx2"/>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endParaRPr lang="en-US" sz="2000" b="1" dirty="0">
                        <a:solidFill>
                          <a:schemeClr val="tx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المصروفات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3"/>
                  </a:ext>
                </a:extLst>
              </a:tr>
              <a:tr h="396071">
                <a:tc>
                  <a:txBody>
                    <a:bodyPr/>
                    <a:lstStyle/>
                    <a:p>
                      <a:pPr marL="0" algn="ctr" defTabSz="914400" rtl="0" eaLnBrk="1" latinLnBrk="0" hangingPunct="1"/>
                      <a:endParaRPr lang="en-US" sz="2000" b="1" kern="1200" dirty="0">
                        <a:solidFill>
                          <a:schemeClr val="accent2"/>
                        </a:solidFill>
                        <a:latin typeface="Sakkal Majalla" panose="02000000000000000000" pitchFamily="2" charset="-78"/>
                        <a:ea typeface="+mn-ea"/>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500</a:t>
                      </a:r>
                      <a:endParaRPr lang="en-US"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مصروف التأمين</a:t>
                      </a:r>
                      <a:endParaRPr lang="ar-BH"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4"/>
                  </a:ext>
                </a:extLst>
              </a:tr>
              <a:tr h="396071">
                <a:tc>
                  <a:txBody>
                    <a:bodyPr/>
                    <a:lstStyle/>
                    <a:p>
                      <a:pPr marL="0" algn="ctr" defTabSz="914400" rtl="0" eaLnBrk="1" latinLnBrk="0" hangingPunct="1"/>
                      <a:endParaRPr lang="en-US" sz="2000" b="1" kern="1200" dirty="0">
                        <a:solidFill>
                          <a:schemeClr val="accent2"/>
                        </a:solidFill>
                        <a:latin typeface="Sakkal Majalla" panose="02000000000000000000" pitchFamily="2" charset="-78"/>
                        <a:ea typeface="+mn-ea"/>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700</a:t>
                      </a:r>
                      <a:endParaRPr lang="en-US"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مصروف الإعلان</a:t>
                      </a:r>
                      <a:endParaRPr lang="ar-BH"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5"/>
                  </a:ext>
                </a:extLst>
              </a:tr>
              <a:tr h="332700">
                <a:tc>
                  <a:txBody>
                    <a:bodyPr/>
                    <a:lstStyle/>
                    <a:p>
                      <a:pPr marL="0" algn="ctr" defTabSz="914400" rtl="0" eaLnBrk="1" latinLnBrk="0" hangingPunct="1"/>
                      <a:endParaRPr lang="en-US" sz="2000" b="1" kern="1200" dirty="0">
                        <a:solidFill>
                          <a:schemeClr val="accent2"/>
                        </a:solidFill>
                        <a:latin typeface="Sakkal Majalla" panose="02000000000000000000" pitchFamily="2" charset="-78"/>
                        <a:ea typeface="+mn-ea"/>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1300</a:t>
                      </a:r>
                      <a:endParaRPr lang="en-US"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مصروف الإيجار</a:t>
                      </a:r>
                      <a:endParaRPr lang="ar-BH"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6"/>
                  </a:ext>
                </a:extLst>
              </a:tr>
              <a:tr h="0">
                <a:tc>
                  <a:txBody>
                    <a:bodyPr/>
                    <a:lstStyle/>
                    <a:p>
                      <a:pPr marL="0" algn="ctr" defTabSz="914400" rtl="0" eaLnBrk="1" latinLnBrk="0" hangingPunct="1"/>
                      <a:endParaRPr lang="ar-BH" sz="2000" b="1" kern="1200" dirty="0">
                        <a:solidFill>
                          <a:schemeClr val="accent2"/>
                        </a:solidFill>
                        <a:latin typeface="Sakkal Majalla" panose="02000000000000000000" pitchFamily="2" charset="-78"/>
                        <a:ea typeface="+mn-ea"/>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2000</a:t>
                      </a:r>
                      <a:endParaRPr lang="en-US"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r>
                        <a:rPr lang="ar-BH" sz="2000" b="1" dirty="0" smtClean="0">
                          <a:solidFill>
                            <a:schemeClr val="accent2"/>
                          </a:solidFill>
                          <a:latin typeface="Sakkal Majalla" panose="02000000000000000000" pitchFamily="2" charset="-78"/>
                          <a:cs typeface="Sakkal Majalla" panose="02000000000000000000" pitchFamily="2" charset="-78"/>
                        </a:rPr>
                        <a:t>مصروف الأجور</a:t>
                      </a:r>
                      <a:endParaRPr lang="ar-BH" sz="2000" b="1" dirty="0">
                        <a:solidFill>
                          <a:schemeClr val="accent2"/>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7"/>
                  </a:ext>
                </a:extLst>
              </a:tr>
              <a:tr h="44476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4500</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اجمالي المصروفات</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937934845"/>
                  </a:ext>
                </a:extLst>
              </a:tr>
              <a:tr h="491129">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2500</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ar-BH" sz="2000" b="1" dirty="0">
                          <a:solidFill>
                            <a:srgbClr val="FF0000"/>
                          </a:solidFill>
                          <a:latin typeface="Sakkal Majalla" panose="02000000000000000000" pitchFamily="2" charset="-78"/>
                          <a:cs typeface="Sakkal Majalla" panose="02000000000000000000" pitchFamily="2" charset="-78"/>
                        </a:rPr>
                        <a:t>صافي الدخل (</a:t>
                      </a:r>
                      <a:r>
                        <a:rPr lang="ar-BH" sz="2000" b="1" baseline="0" dirty="0">
                          <a:solidFill>
                            <a:srgbClr val="FF0000"/>
                          </a:solidFill>
                          <a:latin typeface="Sakkal Majalla" panose="02000000000000000000" pitchFamily="2" charset="-78"/>
                          <a:cs typeface="Sakkal Majalla" panose="02000000000000000000" pitchFamily="2" charset="-78"/>
                        </a:rPr>
                        <a:t>  الربح  )</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2218562944"/>
                  </a:ext>
                </a:extLst>
              </a:tr>
              <a:tr h="491129">
                <a:tc>
                  <a:txBody>
                    <a:bodyPr/>
                    <a:lstStyle/>
                    <a:p>
                      <a:pPr algn="ct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sp>
        <p:nvSpPr>
          <p:cNvPr id="12" name="Rectangle 11">
            <a:extLst>
              <a:ext uri="{FF2B5EF4-FFF2-40B4-BE49-F238E27FC236}">
                <a16:creationId xmlns="" xmlns:a16="http://schemas.microsoft.com/office/drawing/2014/main" id="{FC65FD82-690D-4D03-ACEF-CF99D6988CB0}"/>
              </a:ext>
            </a:extLst>
          </p:cNvPr>
          <p:cNvSpPr/>
          <p:nvPr/>
        </p:nvSpPr>
        <p:spPr>
          <a:xfrm>
            <a:off x="1956115" y="742794"/>
            <a:ext cx="2680279" cy="1015663"/>
          </a:xfrm>
          <a:prstGeom prst="rect">
            <a:avLst/>
          </a:prstGeom>
        </p:spPr>
        <p:txBody>
          <a:bodyPr wrap="square">
            <a:spAutoFit/>
          </a:bodyPr>
          <a:lstStyle/>
          <a:p>
            <a:pPr algn="ctr"/>
            <a:r>
              <a:rPr lang="ar-BH" sz="2000" b="1" dirty="0" smtClean="0">
                <a:latin typeface="Sakkal Majalla" panose="02000000000000000000" pitchFamily="2" charset="-78"/>
                <a:cs typeface="Sakkal Majalla" panose="02000000000000000000" pitchFamily="2" charset="-78"/>
              </a:rPr>
              <a:t>مؤسسة السعادة لغسل الملابس</a:t>
            </a:r>
            <a:r>
              <a:rPr lang="ar-BH" b="1" dirty="0">
                <a:latin typeface="Sakkal Majalla" panose="02000000000000000000" pitchFamily="2" charset="-78"/>
                <a:cs typeface="Sakkal Majalla" panose="02000000000000000000" pitchFamily="2" charset="-78"/>
              </a:rPr>
              <a:t/>
            </a:r>
            <a:br>
              <a:rPr lang="ar-BH" b="1" dirty="0">
                <a:latin typeface="Sakkal Majalla" panose="02000000000000000000" pitchFamily="2" charset="-78"/>
                <a:cs typeface="Sakkal Majalla" panose="02000000000000000000" pitchFamily="2" charset="-78"/>
              </a:rPr>
            </a:br>
            <a:r>
              <a:rPr lang="ar-BH" sz="2000" b="1" dirty="0">
                <a:latin typeface="Sakkal Majalla" panose="02000000000000000000" pitchFamily="2" charset="-78"/>
                <a:cs typeface="Sakkal Majalla" panose="02000000000000000000" pitchFamily="2" charset="-78"/>
              </a:rPr>
              <a:t>قائمة </a:t>
            </a:r>
            <a:r>
              <a:rPr lang="ar-BH" sz="2000" b="1" dirty="0" smtClean="0">
                <a:latin typeface="Sakkal Majalla" panose="02000000000000000000" pitchFamily="2" charset="-78"/>
                <a:cs typeface="Sakkal Majalla" panose="02000000000000000000" pitchFamily="2" charset="-78"/>
              </a:rPr>
              <a:t>الدخل</a:t>
            </a:r>
            <a:r>
              <a:rPr lang="ar-BH" b="1" dirty="0">
                <a:latin typeface="Sakkal Majalla" panose="02000000000000000000" pitchFamily="2" charset="-78"/>
                <a:cs typeface="Sakkal Majalla" panose="02000000000000000000" pitchFamily="2" charset="-78"/>
              </a:rPr>
              <a:t/>
            </a:r>
            <a:br>
              <a:rPr lang="ar-BH" b="1" dirty="0">
                <a:latin typeface="Sakkal Majalla" panose="02000000000000000000" pitchFamily="2" charset="-78"/>
                <a:cs typeface="Sakkal Majalla" panose="02000000000000000000" pitchFamily="2" charset="-78"/>
              </a:rPr>
            </a:br>
            <a:r>
              <a:rPr lang="ar-BH" sz="2000" b="1" dirty="0" smtClean="0">
                <a:latin typeface="Sakkal Majalla" panose="02000000000000000000" pitchFamily="2" charset="-78"/>
                <a:cs typeface="Sakkal Majalla" panose="02000000000000000000" pitchFamily="2" charset="-78"/>
              </a:rPr>
              <a:t>عن السنة المنتهية 2019/12/31</a:t>
            </a:r>
            <a:endParaRPr lang="en-US" sz="2000" b="1" dirty="0">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 xmlns:a16="http://schemas.microsoft.com/office/drawing/2014/main" id="{801960B0-C3F6-4005-83BF-55A5F4810ED4}"/>
              </a:ext>
            </a:extLst>
          </p:cNvPr>
          <p:cNvSpPr txBox="1"/>
          <p:nvPr/>
        </p:nvSpPr>
        <p:spPr>
          <a:xfrm>
            <a:off x="8282991" y="5395028"/>
            <a:ext cx="3000652" cy="461665"/>
          </a:xfrm>
          <a:prstGeom prst="rect">
            <a:avLst/>
          </a:prstGeom>
          <a:noFill/>
        </p:spPr>
        <p:txBody>
          <a:bodyPr wrap="square" rtlCol="0">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يرحل الناتج الى قائمة رأس المال</a:t>
            </a:r>
            <a:endParaRPr lang="en-US" sz="2400" b="1" dirty="0">
              <a:solidFill>
                <a:srgbClr val="C00000"/>
              </a:solidFill>
              <a:latin typeface="Sakkal Majalla" panose="02000000000000000000" pitchFamily="2" charset="-78"/>
              <a:cs typeface="Sakkal Majalla" panose="02000000000000000000" pitchFamily="2" charset="-78"/>
            </a:endParaRPr>
          </a:p>
        </p:txBody>
      </p:sp>
      <p:cxnSp>
        <p:nvCxnSpPr>
          <p:cNvPr id="15" name="Straight Arrow Connector 14">
            <a:extLst>
              <a:ext uri="{FF2B5EF4-FFF2-40B4-BE49-F238E27FC236}">
                <a16:creationId xmlns="" xmlns:a16="http://schemas.microsoft.com/office/drawing/2014/main" id="{B516FCDA-FF57-4812-9D97-89DD941E061F}"/>
              </a:ext>
            </a:extLst>
          </p:cNvPr>
          <p:cNvCxnSpPr/>
          <p:nvPr/>
        </p:nvCxnSpPr>
        <p:spPr>
          <a:xfrm>
            <a:off x="6877318" y="5602777"/>
            <a:ext cx="1238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977761" y="820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 xmlns:a16="http://schemas.microsoft.com/office/drawing/2014/main" id="{FC65FD82-690D-4D03-ACEF-CF99D6988CB0}"/>
              </a:ext>
            </a:extLst>
          </p:cNvPr>
          <p:cNvSpPr/>
          <p:nvPr/>
        </p:nvSpPr>
        <p:spPr>
          <a:xfrm>
            <a:off x="4349046" y="1215455"/>
            <a:ext cx="1633693" cy="584775"/>
          </a:xfrm>
          <a:prstGeom prst="rect">
            <a:avLst/>
          </a:prstGeom>
        </p:spPr>
        <p:txBody>
          <a:bodyPr wrap="square">
            <a:spAutoFit/>
          </a:bodyPr>
          <a:lstStyle/>
          <a:p>
            <a:pPr algn="ctr"/>
            <a:r>
              <a:rPr lang="ar-BH" sz="3200" b="1" dirty="0" smtClean="0">
                <a:solidFill>
                  <a:srgbClr val="FF0000"/>
                </a:solidFill>
                <a:latin typeface="Sakkal Majalla" panose="02000000000000000000" pitchFamily="2" charset="-78"/>
                <a:cs typeface="Sakkal Majalla" panose="02000000000000000000" pitchFamily="2" charset="-78"/>
              </a:rPr>
              <a:t>الحل:</a:t>
            </a:r>
            <a:endParaRPr lang="en-US" sz="3200" b="1" dirty="0">
              <a:solidFill>
                <a:srgbClr val="FF0000"/>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1" name="Rectangle 2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5014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0" y="6477000"/>
            <a:ext cx="12192000" cy="2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FC65FD82-690D-4D03-ACEF-CF99D6988CB0}"/>
              </a:ext>
            </a:extLst>
          </p:cNvPr>
          <p:cNvSpPr/>
          <p:nvPr/>
        </p:nvSpPr>
        <p:spPr>
          <a:xfrm>
            <a:off x="2934910" y="578865"/>
            <a:ext cx="2680279" cy="1015663"/>
          </a:xfrm>
          <a:prstGeom prst="rect">
            <a:avLst/>
          </a:prstGeom>
        </p:spPr>
        <p:txBody>
          <a:bodyPr wrap="square">
            <a:spAutoFit/>
          </a:bodyPr>
          <a:lstStyle/>
          <a:p>
            <a:pPr algn="ctr"/>
            <a:r>
              <a:rPr lang="ar-BH" sz="2000" b="1" dirty="0" smtClean="0">
                <a:solidFill>
                  <a:srgbClr val="C00000"/>
                </a:solidFill>
                <a:latin typeface="Sakkal Majalla" panose="02000000000000000000" pitchFamily="2" charset="-78"/>
                <a:cs typeface="Sakkal Majalla" panose="02000000000000000000" pitchFamily="2" charset="-78"/>
              </a:rPr>
              <a:t>مؤسسة السعادة لغسل الملابس</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a:solidFill>
                  <a:srgbClr val="C00000"/>
                </a:solidFill>
                <a:latin typeface="Sakkal Majalla" panose="02000000000000000000" pitchFamily="2" charset="-78"/>
                <a:cs typeface="Sakkal Majalla" panose="02000000000000000000" pitchFamily="2" charset="-78"/>
              </a:rPr>
              <a:t>قائمة </a:t>
            </a:r>
            <a:r>
              <a:rPr lang="ar-BH" sz="2000" b="1" dirty="0" smtClean="0">
                <a:solidFill>
                  <a:srgbClr val="C00000"/>
                </a:solidFill>
                <a:latin typeface="Sakkal Majalla" panose="02000000000000000000" pitchFamily="2" charset="-78"/>
                <a:cs typeface="Sakkal Majalla" panose="02000000000000000000" pitchFamily="2" charset="-78"/>
              </a:rPr>
              <a:t>رأس المال</a:t>
            </a:r>
            <a:r>
              <a:rPr lang="ar-BH" b="1" dirty="0">
                <a:solidFill>
                  <a:srgbClr val="C00000"/>
                </a:solidFill>
                <a:latin typeface="Sakkal Majalla" panose="02000000000000000000" pitchFamily="2" charset="-78"/>
                <a:cs typeface="Sakkal Majalla" panose="02000000000000000000" pitchFamily="2" charset="-78"/>
              </a:rPr>
              <a:t/>
            </a:r>
            <a:br>
              <a:rPr lang="ar-BH" b="1" dirty="0">
                <a:solidFill>
                  <a:srgbClr val="C00000"/>
                </a:solidFill>
                <a:latin typeface="Sakkal Majalla" panose="02000000000000000000" pitchFamily="2" charset="-78"/>
                <a:cs typeface="Sakkal Majalla" panose="02000000000000000000" pitchFamily="2" charset="-78"/>
              </a:rPr>
            </a:br>
            <a:r>
              <a:rPr lang="ar-BH" sz="2000" b="1" dirty="0" smtClean="0">
                <a:solidFill>
                  <a:srgbClr val="C00000"/>
                </a:solidFill>
                <a:latin typeface="Sakkal Majalla" panose="02000000000000000000" pitchFamily="2" charset="-78"/>
                <a:cs typeface="Sakkal Majalla" panose="02000000000000000000" pitchFamily="2" charset="-78"/>
              </a:rPr>
              <a:t>عن السنة المنتهية 2019/12/31</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3977761" y="820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قائمة الدخل ورأس المال</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602" y="0"/>
            <a:ext cx="1258798" cy="348303"/>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ثقف101 - 801</a:t>
            </a:r>
            <a:endParaRPr lang="ar-BH" sz="1400" b="1" dirty="0">
              <a:solidFill>
                <a:srgbClr val="FF0000"/>
              </a:solidFill>
              <a:latin typeface="Sakkal Majalla" panose="02000000000000000000" pitchFamily="2" charset="-78"/>
              <a:cs typeface="Sakkal Majalla" panose="02000000000000000000" pitchFamily="2" charset="-78"/>
            </a:endParaRPr>
          </a:p>
        </p:txBody>
      </p:sp>
      <p:graphicFrame>
        <p:nvGraphicFramePr>
          <p:cNvPr id="17" name="Table 16">
            <a:extLst>
              <a:ext uri="{FF2B5EF4-FFF2-40B4-BE49-F238E27FC236}">
                <a16:creationId xmlns="" xmlns:a16="http://schemas.microsoft.com/office/drawing/2014/main" id="{898DF3B3-BBB2-43F2-8408-38FB1E487E21}"/>
              </a:ext>
            </a:extLst>
          </p:cNvPr>
          <p:cNvGraphicFramePr>
            <a:graphicFrameLocks noGrp="1"/>
          </p:cNvGraphicFramePr>
          <p:nvPr>
            <p:extLst>
              <p:ext uri="{D42A27DB-BD31-4B8C-83A1-F6EECF244321}">
                <p14:modId xmlns:p14="http://schemas.microsoft.com/office/powerpoint/2010/main" val="910819283"/>
              </p:ext>
            </p:extLst>
          </p:nvPr>
        </p:nvGraphicFramePr>
        <p:xfrm>
          <a:off x="1024871" y="1771501"/>
          <a:ext cx="6148660" cy="3777414"/>
        </p:xfrm>
        <a:graphic>
          <a:graphicData uri="http://schemas.openxmlformats.org/drawingml/2006/table">
            <a:tbl>
              <a:tblPr firstRow="1" bandRow="1">
                <a:effectLst>
                  <a:innerShdw blurRad="114300">
                    <a:prstClr val="black"/>
                  </a:innerShdw>
                </a:effectLst>
                <a:tableStyleId>{5C22544A-7EE6-4342-B048-85BDC9FD1C3A}</a:tableStyleId>
              </a:tblPr>
              <a:tblGrid>
                <a:gridCol w="2463001">
                  <a:extLst>
                    <a:ext uri="{9D8B030D-6E8A-4147-A177-3AD203B41FA5}">
                      <a16:colId xmlns="" xmlns:a16="http://schemas.microsoft.com/office/drawing/2014/main" val="20001"/>
                    </a:ext>
                  </a:extLst>
                </a:gridCol>
                <a:gridCol w="3685659">
                  <a:extLst>
                    <a:ext uri="{9D8B030D-6E8A-4147-A177-3AD203B41FA5}">
                      <a16:colId xmlns="" xmlns:a16="http://schemas.microsoft.com/office/drawing/2014/main" val="20002"/>
                    </a:ext>
                  </a:extLst>
                </a:gridCol>
              </a:tblGrid>
              <a:tr h="673135">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12000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رأس</a:t>
                      </a:r>
                      <a:r>
                        <a:rPr lang="ar-BH" sz="2000" b="1" baseline="0" dirty="0" smtClean="0">
                          <a:solidFill>
                            <a:srgbClr val="0070C0"/>
                          </a:solidFill>
                          <a:latin typeface="Sakkal Majalla" panose="02000000000000000000" pitchFamily="2" charset="-78"/>
                          <a:cs typeface="Sakkal Majalla" panose="02000000000000000000" pitchFamily="2" charset="-78"/>
                        </a:rPr>
                        <a:t> المال في أول المدة</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1"/>
                  </a:ext>
                </a:extLst>
              </a:tr>
              <a:tr h="605777">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2500</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ar-BH" sz="2800" b="1" dirty="0" smtClean="0">
                          <a:solidFill>
                            <a:srgbClr val="FF0000"/>
                          </a:solidFill>
                          <a:latin typeface="Sakkal Majalla" panose="02000000000000000000" pitchFamily="2" charset="-78"/>
                          <a:cs typeface="Sakkal Majalla" panose="02000000000000000000" pitchFamily="2" charset="-78"/>
                        </a:rPr>
                        <a:t>+</a:t>
                      </a:r>
                      <a:r>
                        <a:rPr lang="ar-BH" sz="2000" b="1" dirty="0" smtClean="0">
                          <a:solidFill>
                            <a:srgbClr val="FF0000"/>
                          </a:solidFill>
                          <a:latin typeface="Sakkal Majalla" panose="02000000000000000000" pitchFamily="2" charset="-78"/>
                          <a:cs typeface="Sakkal Majalla" panose="02000000000000000000" pitchFamily="2" charset="-78"/>
                        </a:rPr>
                        <a:t>  صافي الدخل (الربح)</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2"/>
                  </a:ext>
                </a:extLst>
              </a:tr>
              <a:tr h="656823">
                <a:tc>
                  <a:txBody>
                    <a:bodyPr/>
                    <a:lstStyle/>
                    <a:p>
                      <a:pPr algn="ctr"/>
                      <a:r>
                        <a:rPr lang="ar-BH" sz="2000" b="1" dirty="0" smtClean="0">
                          <a:solidFill>
                            <a:schemeClr val="tx2"/>
                          </a:solidFill>
                          <a:latin typeface="Sakkal Majalla" panose="02000000000000000000" pitchFamily="2" charset="-78"/>
                          <a:cs typeface="Sakkal Majalla" panose="02000000000000000000" pitchFamily="2" charset="-78"/>
                        </a:rPr>
                        <a:t>14500</a:t>
                      </a:r>
                      <a:endParaRPr lang="en-US" sz="2000" b="1" dirty="0">
                        <a:solidFill>
                          <a:schemeClr val="tx2"/>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3"/>
                  </a:ext>
                </a:extLst>
              </a:tr>
              <a:tr h="605307">
                <a:tc>
                  <a:txBody>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500</a:t>
                      </a:r>
                      <a:endParaRPr lang="en-US"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ar-BH" sz="2000" b="1" baseline="0" dirty="0" smtClean="0">
                          <a:solidFill>
                            <a:srgbClr val="FF0000"/>
                          </a:solidFill>
                          <a:latin typeface="Sakkal Majalla" panose="02000000000000000000" pitchFamily="2" charset="-78"/>
                          <a:cs typeface="Sakkal Majalla" panose="02000000000000000000" pitchFamily="2" charset="-78"/>
                        </a:rPr>
                        <a:t>                         </a:t>
                      </a:r>
                      <a:r>
                        <a:rPr lang="ar-BH" sz="2800" b="1" dirty="0" smtClean="0">
                          <a:solidFill>
                            <a:srgbClr val="FF0000"/>
                          </a:solidFill>
                          <a:latin typeface="Sakkal Majalla" panose="02000000000000000000" pitchFamily="2" charset="-78"/>
                          <a:cs typeface="Sakkal Majalla" panose="02000000000000000000" pitchFamily="2" charset="-78"/>
                        </a:rPr>
                        <a:t>-</a:t>
                      </a:r>
                      <a:r>
                        <a:rPr lang="ar-BH" sz="2000" b="1" baseline="0" dirty="0" smtClean="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 المسحوبات</a:t>
                      </a:r>
                      <a:endParaRPr lang="ar-BH" sz="2000" b="1" dirty="0">
                        <a:solidFill>
                          <a:srgbClr val="FF000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4"/>
                  </a:ext>
                </a:extLst>
              </a:tr>
              <a:tr h="631065">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14000</a:t>
                      </a: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ar-BH" sz="2000" b="1" dirty="0" smtClean="0">
                          <a:solidFill>
                            <a:srgbClr val="0070C0"/>
                          </a:solidFill>
                          <a:latin typeface="Sakkal Majalla" panose="02000000000000000000" pitchFamily="2" charset="-78"/>
                          <a:cs typeface="Sakkal Majalla" panose="02000000000000000000" pitchFamily="2" charset="-78"/>
                        </a:rPr>
                        <a:t>رأس المال في نهاية المدة</a:t>
                      </a:r>
                      <a:endParaRPr lang="ar-BH"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5"/>
                  </a:ext>
                </a:extLst>
              </a:tr>
              <a:tr h="605307">
                <a:tc>
                  <a:txBody>
                    <a:bodyPr/>
                    <a:lstStyle/>
                    <a:p>
                      <a:pPr algn="ctr"/>
                      <a:endParaRPr lang="en-US"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ar-BH" sz="2000" b="1" dirty="0">
                        <a:solidFill>
                          <a:srgbClr val="0070C0"/>
                        </a:solidFill>
                        <a:latin typeface="Sakkal Majalla" panose="02000000000000000000" pitchFamily="2" charset="-78"/>
                        <a:cs typeface="Sakkal Majalla" panose="02000000000000000000" pitchFamily="2" charset="-7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7"/>
                  </a:ext>
                </a:extLst>
              </a:tr>
            </a:tbl>
          </a:graphicData>
        </a:graphic>
      </p:graphicFrame>
      <p:cxnSp>
        <p:nvCxnSpPr>
          <p:cNvPr id="21" name="Straight Arrow Connector 20">
            <a:extLst>
              <a:ext uri="{FF2B5EF4-FFF2-40B4-BE49-F238E27FC236}">
                <a16:creationId xmlns="" xmlns:a16="http://schemas.microsoft.com/office/drawing/2014/main" id="{B516FCDA-FF57-4812-9D97-89DD941E061F}"/>
              </a:ext>
            </a:extLst>
          </p:cNvPr>
          <p:cNvCxnSpPr/>
          <p:nvPr/>
        </p:nvCxnSpPr>
        <p:spPr>
          <a:xfrm>
            <a:off x="7263686" y="4634887"/>
            <a:ext cx="12384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 xmlns:a16="http://schemas.microsoft.com/office/drawing/2014/main" id="{801960B0-C3F6-4005-83BF-55A5F4810ED4}"/>
              </a:ext>
            </a:extLst>
          </p:cNvPr>
          <p:cNvSpPr txBox="1"/>
          <p:nvPr/>
        </p:nvSpPr>
        <p:spPr>
          <a:xfrm>
            <a:off x="8901176" y="4219388"/>
            <a:ext cx="3000652" cy="830997"/>
          </a:xfrm>
          <a:prstGeom prst="rect">
            <a:avLst/>
          </a:prstGeom>
          <a:noFill/>
        </p:spPr>
        <p:txBody>
          <a:bodyPr wrap="square" rtlCol="0">
            <a:spAutoFit/>
          </a:bodyPr>
          <a:lstStyle/>
          <a:p>
            <a:pPr algn="r" rtl="1"/>
            <a:r>
              <a:rPr lang="ar-BH" sz="2400" b="1" dirty="0">
                <a:solidFill>
                  <a:srgbClr val="C00000"/>
                </a:solidFill>
                <a:latin typeface="Sakkal Majalla" panose="02000000000000000000" pitchFamily="2" charset="-78"/>
                <a:cs typeface="Sakkal Majalla" panose="02000000000000000000" pitchFamily="2" charset="-78"/>
              </a:rPr>
              <a:t>يرحل الناتج الى قائمة </a:t>
            </a:r>
            <a:r>
              <a:rPr lang="ar-BH" sz="2400" b="1" dirty="0" smtClean="0">
                <a:solidFill>
                  <a:srgbClr val="C00000"/>
                </a:solidFill>
                <a:latin typeface="Sakkal Majalla" panose="02000000000000000000" pitchFamily="2" charset="-78"/>
                <a:cs typeface="Sakkal Majalla" panose="02000000000000000000" pitchFamily="2" charset="-78"/>
              </a:rPr>
              <a:t>المركز المالي (الميزانية العمومية).</a:t>
            </a:r>
            <a:endParaRPr lang="en-US" sz="2400" b="1" dirty="0">
              <a:solidFill>
                <a:srgbClr val="C00000"/>
              </a:solidFill>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1" name="Rectangle 10"/>
          <p:cNvSpPr>
            <a:spLocks/>
          </p:cNvSpPr>
          <p:nvPr/>
        </p:nvSpPr>
        <p:spPr>
          <a:xfrm>
            <a:off x="8686119" y="647700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607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theme/theme1.xml><?xml version="1.0" encoding="utf-8"?>
<a:theme xmlns:a="http://schemas.openxmlformats.org/drawingml/2006/main" name="Presentation - Cop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Presentation - Copy</Template>
  <TotalTime>3652</TotalTime>
  <Words>623</Words>
  <Application>Microsoft Office PowerPoint</Application>
  <PresentationFormat>Widescreen</PresentationFormat>
  <Paragraphs>164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Lucida Sans Unicode</vt:lpstr>
      <vt:lpstr>Sakkal Majalla</vt:lpstr>
      <vt:lpstr>Wingdings</vt:lpstr>
      <vt:lpstr>Presentation - Copy</vt:lpstr>
      <vt:lpstr>الثقافة التجارية  (ثقف101 - 801)</vt:lpstr>
      <vt:lpstr>PowerPoint Presentation</vt:lpstr>
      <vt:lpstr>أنواع القوائم المالية</vt:lpstr>
      <vt:lpstr>قائمة رأس المال </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Ebrahim Mohammed Abu Edress</cp:lastModifiedBy>
  <cp:revision>390</cp:revision>
  <dcterms:created xsi:type="dcterms:W3CDTF">2020-03-05T04:19:13Z</dcterms:created>
  <dcterms:modified xsi:type="dcterms:W3CDTF">2021-01-25T03:59:12Z</dcterms:modified>
</cp:coreProperties>
</file>