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721" r:id="rId3"/>
  </p:sldMasterIdLst>
  <p:notesMasterIdLst>
    <p:notesMasterId r:id="rId19"/>
  </p:notesMasterIdLst>
  <p:sldIdLst>
    <p:sldId id="256" r:id="rId4"/>
    <p:sldId id="264" r:id="rId5"/>
    <p:sldId id="358" r:id="rId6"/>
    <p:sldId id="435" r:id="rId7"/>
    <p:sldId id="419" r:id="rId8"/>
    <p:sldId id="470" r:id="rId9"/>
    <p:sldId id="421" r:id="rId10"/>
    <p:sldId id="471" r:id="rId11"/>
    <p:sldId id="444" r:id="rId12"/>
    <p:sldId id="445" r:id="rId13"/>
    <p:sldId id="466" r:id="rId14"/>
    <p:sldId id="467" r:id="rId15"/>
    <p:sldId id="468" r:id="rId16"/>
    <p:sldId id="469" r:id="rId17"/>
    <p:sldId id="3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029FB"/>
    <a:srgbClr val="FFFFCC"/>
    <a:srgbClr val="FFA3A3"/>
    <a:srgbClr val="FF9999"/>
    <a:srgbClr val="FF6699"/>
    <a:srgbClr val="FFCCCC"/>
    <a:srgbClr val="ED8733"/>
    <a:srgbClr val="E7E208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5829-666A-4E6A-8E3A-6172CC816988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8D5CB-3F95-4902-ACA3-A3C1D4A5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4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20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6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4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24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30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6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3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45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7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2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7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2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06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89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93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15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75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80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8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44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6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17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279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71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0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32" y="6492899"/>
            <a:ext cx="2133600" cy="365125"/>
          </a:xfrm>
        </p:spPr>
        <p:txBody>
          <a:bodyPr/>
          <a:lstStyle/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1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 descr="logo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291571" y="142071"/>
            <a:ext cx="9649390" cy="623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E3ABF-9749-4419-825D-322CE8914577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9539B-10F2-4B51-8CEA-241F9C053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6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383EE-90B1-4EEE-B5B6-CDFD959A62D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1623-43E0-46A1-BB75-EFFC0F1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6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5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7.wav"/><Relationship Id="rId7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audio" Target="../media/audio9.wav"/><Relationship Id="rId10" Type="http://schemas.openxmlformats.org/officeDocument/2006/relationships/image" Target="../media/image9.png"/><Relationship Id="rId4" Type="http://schemas.openxmlformats.org/officeDocument/2006/relationships/audio" Target="../media/audio8.wav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audio" Target="../media/audio1.wav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audio" Target="../media/audio7.wav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9.wav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audio" Target="../media/audio4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5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45" y="1425037"/>
            <a:ext cx="6586970" cy="1470025"/>
          </a:xfrm>
        </p:spPr>
        <p:txBody>
          <a:bodyPr>
            <a:noAutofit/>
          </a:bodyPr>
          <a:lstStyle/>
          <a:p>
            <a:pPr rtl="1"/>
            <a:r>
              <a:rPr lang="en-US" sz="3600" b="1" dirty="0">
                <a:latin typeface="Century Gothic" panose="020B0502020202020204" pitchFamily="34" charset="0"/>
                <a:cs typeface="+mn-cs"/>
              </a:rPr>
              <a:t>Finding the value of annuity</a:t>
            </a:r>
            <a:br>
              <a:rPr lang="en-US" sz="3600" b="1" dirty="0">
                <a:latin typeface="Century Gothic" panose="020B0502020202020204" pitchFamily="34" charset="0"/>
                <a:cs typeface="+mn-cs"/>
              </a:rPr>
            </a:br>
            <a:r>
              <a:rPr lang="en-US" sz="3600" b="1" dirty="0">
                <a:latin typeface="Century Gothic" panose="020B0502020202020204" pitchFamily="34" charset="0"/>
              </a:rPr>
              <a:t>Units 15</a:t>
            </a:r>
            <a:endParaRPr lang="en-US" sz="3600" b="1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5" name="AutoShape 2" descr="Image result for شعار علم البحرين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774" y="6263919"/>
            <a:ext cx="8736013" cy="375188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First semester                                          Class: second                                                  Pages: 77-87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0887" y="2764764"/>
            <a:ext cx="6034875" cy="1698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609600" y="4583546"/>
            <a:ext cx="4875674" cy="95410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FINANCIAL MATHEMATICS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 111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914400" y="251574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82" y="407837"/>
            <a:ext cx="8972550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lvl="0"/>
            <a:r>
              <a:rPr lang="en-US" sz="2300" b="1" dirty="0">
                <a:latin typeface="Century Gothic" panose="020B0502020202020204" pitchFamily="34" charset="0"/>
              </a:rPr>
              <a:t>2) Isa deposits a sum of money at the beginning of each </a:t>
            </a:r>
          </a:p>
          <a:p>
            <a:pPr lvl="0"/>
            <a:r>
              <a:rPr lang="en-US" sz="2300" b="1" dirty="0">
                <a:latin typeface="Century Gothic" panose="020B0502020202020204" pitchFamily="34" charset="0"/>
              </a:rPr>
              <a:t>      year at 4% annually and the amount of annuity became </a:t>
            </a:r>
          </a:p>
          <a:p>
            <a:pPr lvl="0"/>
            <a:r>
              <a:rPr lang="en-US" sz="2300" b="1" dirty="0">
                <a:latin typeface="Century Gothic" panose="020B0502020202020204" pitchFamily="34" charset="0"/>
              </a:rPr>
              <a:t>      BD1872.960 after 10 years .What was the value of each       </a:t>
            </a:r>
          </a:p>
          <a:p>
            <a:pPr lvl="0"/>
            <a:r>
              <a:rPr lang="en-US" sz="2300" b="1" dirty="0">
                <a:latin typeface="Century Gothic" panose="020B0502020202020204" pitchFamily="34" charset="0"/>
              </a:rPr>
              <a:t>      annuity?</a:t>
            </a:r>
          </a:p>
        </p:txBody>
      </p:sp>
      <p:sp>
        <p:nvSpPr>
          <p:cNvPr id="6" name="Flowchart: Terminator 5">
            <a:hlinkClick r:id="rId3" action="ppaction://hlinksldjump"/>
          </p:cNvPr>
          <p:cNvSpPr/>
          <p:nvPr/>
        </p:nvSpPr>
        <p:spPr>
          <a:xfrm>
            <a:off x="457200" y="2474991"/>
            <a:ext cx="36886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BD485.208 </a:t>
            </a:r>
          </a:p>
        </p:txBody>
      </p:sp>
      <p:sp>
        <p:nvSpPr>
          <p:cNvPr id="11" name="Flowchart: Terminator 10">
            <a:hlinkClick r:id="rId3" action="ppaction://hlinksldjump"/>
          </p:cNvPr>
          <p:cNvSpPr/>
          <p:nvPr/>
        </p:nvSpPr>
        <p:spPr>
          <a:xfrm>
            <a:off x="457200" y="3750559"/>
            <a:ext cx="362617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BD97.899</a:t>
            </a:r>
          </a:p>
        </p:txBody>
      </p:sp>
      <p:sp>
        <p:nvSpPr>
          <p:cNvPr id="12" name="Flowchart: Terminator 11">
            <a:hlinkClick r:id="rId3" action="ppaction://hlinksldjump"/>
          </p:cNvPr>
          <p:cNvSpPr/>
          <p:nvPr/>
        </p:nvSpPr>
        <p:spPr>
          <a:xfrm>
            <a:off x="4800600" y="3854840"/>
            <a:ext cx="361826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BD421.208</a:t>
            </a:r>
          </a:p>
        </p:txBody>
      </p:sp>
      <p:sp>
        <p:nvSpPr>
          <p:cNvPr id="14" name="Flowchart: Terminator 13">
            <a:hlinkClick r:id="rId4" action="ppaction://hlinksldjump"/>
          </p:cNvPr>
          <p:cNvSpPr/>
          <p:nvPr/>
        </p:nvSpPr>
        <p:spPr>
          <a:xfrm>
            <a:off x="4953000" y="2474991"/>
            <a:ext cx="361826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 150.000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3187" y="6405977"/>
            <a:ext cx="5116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Annuities       FINANCILA  MATHEMATICS      Fin: 111</a:t>
            </a:r>
          </a:p>
        </p:txBody>
      </p:sp>
    </p:spTree>
    <p:extLst>
      <p:ext uri="{BB962C8B-B14F-4D97-AF65-F5344CB8AC3E}">
        <p14:creationId xmlns:p14="http://schemas.microsoft.com/office/powerpoint/2010/main" val="6712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2023094"/>
            <a:ext cx="7934351" cy="3996706"/>
            <a:chOff x="685800" y="2023094"/>
            <a:chExt cx="7934351" cy="3996706"/>
          </a:xfrm>
        </p:grpSpPr>
        <p:grpSp>
          <p:nvGrpSpPr>
            <p:cNvPr id="2" name="Group 1"/>
            <p:cNvGrpSpPr/>
            <p:nvPr/>
          </p:nvGrpSpPr>
          <p:grpSpPr>
            <a:xfrm>
              <a:off x="685800" y="2023094"/>
              <a:ext cx="7934351" cy="3996706"/>
              <a:chOff x="685800" y="2023094"/>
              <a:chExt cx="7934351" cy="3996706"/>
            </a:xfrm>
          </p:grpSpPr>
          <p:sp>
            <p:nvSpPr>
              <p:cNvPr id="7" name="Action Button: Back or Previous 6">
                <a:hlinkClick r:id="rId3" action="ppaction://hlinksldjump" highlightClick="1"/>
              </p:cNvPr>
              <p:cNvSpPr/>
              <p:nvPr/>
            </p:nvSpPr>
            <p:spPr>
              <a:xfrm>
                <a:off x="685800" y="48768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ular Callout 8"/>
              <p:cNvSpPr/>
              <p:nvPr/>
            </p:nvSpPr>
            <p:spPr>
              <a:xfrm>
                <a:off x="3657600" y="2023094"/>
                <a:ext cx="4962551" cy="1786906"/>
              </a:xfrm>
              <a:prstGeom prst="wedgeRectCallout">
                <a:avLst>
                  <a:gd name="adj1" fmla="val -67160"/>
                  <a:gd name="adj2" fmla="val 3266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chemeClr val="bg1"/>
                    </a:solidFill>
                  </a:rPr>
                  <a:t>R =</a:t>
                </a:r>
                <a:r>
                  <a:rPr lang="en-US" sz="2000" b="1" u="sng" dirty="0">
                    <a:solidFill>
                      <a:schemeClr val="bg1"/>
                    </a:solidFill>
                  </a:rPr>
                  <a:t>      1086.409         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=  </a:t>
                </a:r>
                <a:r>
                  <a:rPr lang="en-US" sz="2000" b="1" u="sng" dirty="0">
                    <a:solidFill>
                      <a:schemeClr val="bg1"/>
                    </a:solidFill>
                  </a:rPr>
                  <a:t>1086.409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 =  95  </a:t>
                </a:r>
                <a:r>
                  <a:rPr lang="en-US" sz="2000" b="1" u="sng" dirty="0">
                    <a:solidFill>
                      <a:schemeClr val="bg1"/>
                    </a:solidFill>
                  </a:rPr>
                  <a:t>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chemeClr val="bg1"/>
                    </a:solidFill>
                  </a:rPr>
                  <a:t>     (</a:t>
                </a:r>
                <a:r>
                  <a:rPr lang="en-US" sz="2000" dirty="0">
                    <a:solidFill>
                      <a:schemeClr val="bg1"/>
                    </a:solidFill>
                  </a:rPr>
                  <a:t>(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1+ 10%</a:t>
                </a:r>
                <a:r>
                  <a:rPr lang="en-US" sz="2000" dirty="0">
                    <a:solidFill>
                      <a:schemeClr val="bg1"/>
                    </a:solidFill>
                  </a:rPr>
                  <a:t>)</a:t>
                </a:r>
                <a:r>
                  <a:rPr lang="en-US" sz="2000" b="1" baseline="30000" dirty="0">
                    <a:solidFill>
                      <a:schemeClr val="bg1"/>
                    </a:solidFill>
                  </a:rPr>
                  <a:t>8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- 1)÷ 10%    11.4358</a:t>
                </a:r>
              </a:p>
            </p:txBody>
          </p:sp>
        </p:grpSp>
        <p:sp>
          <p:nvSpPr>
            <p:cNvPr id="6" name="Pentagon 5"/>
            <p:cNvSpPr/>
            <p:nvPr/>
          </p:nvSpPr>
          <p:spPr>
            <a:xfrm flipH="1">
              <a:off x="2057400" y="487680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28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972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miley Face 11"/>
          <p:cNvSpPr/>
          <p:nvPr/>
        </p:nvSpPr>
        <p:spPr>
          <a:xfrm>
            <a:off x="685800" y="1981200"/>
            <a:ext cx="2133600" cy="2109330"/>
          </a:xfrm>
          <a:prstGeom prst="smileyFace">
            <a:avLst>
              <a:gd name="adj" fmla="val 46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85800" y="2529479"/>
            <a:ext cx="8229600" cy="3490321"/>
            <a:chOff x="685800" y="2529479"/>
            <a:chExt cx="8229600" cy="3490321"/>
          </a:xfrm>
        </p:grpSpPr>
        <p:grpSp>
          <p:nvGrpSpPr>
            <p:cNvPr id="3" name="Group 2"/>
            <p:cNvGrpSpPr/>
            <p:nvPr/>
          </p:nvGrpSpPr>
          <p:grpSpPr>
            <a:xfrm>
              <a:off x="685800" y="2529479"/>
              <a:ext cx="8229600" cy="3490321"/>
              <a:chOff x="685800" y="2529479"/>
              <a:chExt cx="8229600" cy="3490321"/>
            </a:xfrm>
          </p:grpSpPr>
          <p:sp>
            <p:nvSpPr>
              <p:cNvPr id="7" name="Action Button: Back or Previous 6">
                <a:hlinkClick r:id="" action="ppaction://hlinkshowjump?jump=lastslide" highlightClick="1"/>
              </p:cNvPr>
              <p:cNvSpPr/>
              <p:nvPr/>
            </p:nvSpPr>
            <p:spPr>
              <a:xfrm>
                <a:off x="685800" y="4876800"/>
                <a:ext cx="1371600" cy="1143000"/>
              </a:xfrm>
              <a:prstGeom prst="actionButtonBackPrevious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ular Callout 5"/>
              <p:cNvSpPr/>
              <p:nvPr/>
            </p:nvSpPr>
            <p:spPr>
              <a:xfrm>
                <a:off x="3810000" y="2529479"/>
                <a:ext cx="5105400" cy="1561051"/>
              </a:xfrm>
              <a:prstGeom prst="wedgeRectCallout">
                <a:avLst>
                  <a:gd name="adj1" fmla="val -69198"/>
                  <a:gd name="adj2" fmla="val -7169"/>
                </a:avLst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chemeClr val="bg1"/>
                    </a:solidFill>
                  </a:rPr>
                  <a:t>R =</a:t>
                </a:r>
                <a:r>
                  <a:rPr lang="en-US" sz="2000" b="1" u="sng" dirty="0">
                    <a:solidFill>
                      <a:schemeClr val="bg1"/>
                    </a:solidFill>
                  </a:rPr>
                  <a:t>             1872.960               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=  </a:t>
                </a:r>
                <a:r>
                  <a:rPr lang="en-US" sz="2000" b="1" u="sng" dirty="0">
                    <a:solidFill>
                      <a:schemeClr val="bg1"/>
                    </a:solidFill>
                  </a:rPr>
                  <a:t>1872.960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= 150  </a:t>
                </a:r>
                <a:r>
                  <a:rPr lang="en-US" sz="2000" b="1" u="sng" dirty="0">
                    <a:solidFill>
                      <a:schemeClr val="bg1"/>
                    </a:solidFill>
                  </a:rPr>
                  <a:t>  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>
                    <a:solidFill>
                      <a:schemeClr val="bg1"/>
                    </a:solidFill>
                  </a:rPr>
                  <a:t>     (</a:t>
                </a:r>
                <a:r>
                  <a:rPr lang="en-US" sz="2000" dirty="0">
                    <a:solidFill>
                      <a:schemeClr val="bg1"/>
                    </a:solidFill>
                  </a:rPr>
                  <a:t>(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1+ 4%</a:t>
                </a:r>
                <a:r>
                  <a:rPr lang="en-US" sz="2000" dirty="0">
                    <a:solidFill>
                      <a:schemeClr val="bg1"/>
                    </a:solidFill>
                  </a:rPr>
                  <a:t>)</a:t>
                </a:r>
                <a:r>
                  <a:rPr lang="en-US" sz="2000" b="1" baseline="30000" dirty="0">
                    <a:solidFill>
                      <a:schemeClr val="bg1"/>
                    </a:solidFill>
                  </a:rPr>
                  <a:t>10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- 1)÷ 4% x(1.04)   12.48635</a:t>
                </a:r>
              </a:p>
            </p:txBody>
          </p:sp>
        </p:grpSp>
        <p:sp>
          <p:nvSpPr>
            <p:cNvPr id="8" name="Pentagon 7"/>
            <p:cNvSpPr/>
            <p:nvPr/>
          </p:nvSpPr>
          <p:spPr>
            <a:xfrm flipH="1">
              <a:off x="2057400" y="4876800"/>
              <a:ext cx="1371600" cy="1143000"/>
            </a:xfrm>
            <a:prstGeom prst="homePlate">
              <a:avLst>
                <a:gd name="adj" fmla="val 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Click on the arrow for the next question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5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914400"/>
            <a:ext cx="7162800" cy="5392163"/>
            <a:chOff x="304800" y="914400"/>
            <a:chExt cx="7162800" cy="5392163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" y="914400"/>
              <a:ext cx="7162800" cy="5392163"/>
              <a:chOff x="304800" y="914400"/>
              <a:chExt cx="7162800" cy="539216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295400" y="914400"/>
                <a:ext cx="6172200" cy="5029200"/>
                <a:chOff x="5791200" y="3826235"/>
                <a:chExt cx="876300" cy="760080"/>
              </a:xfrm>
            </p:grpSpPr>
            <p:sp>
              <p:nvSpPr>
                <p:cNvPr id="5" name="Smiley Face 4"/>
                <p:cNvSpPr/>
                <p:nvPr/>
              </p:nvSpPr>
              <p:spPr>
                <a:xfrm>
                  <a:off x="5791200" y="3826235"/>
                  <a:ext cx="876300" cy="760080"/>
                </a:xfrm>
                <a:prstGeom prst="smileyFace">
                  <a:avLst>
                    <a:gd name="adj" fmla="val -4653"/>
                  </a:avLst>
                </a:prstGeom>
                <a:solidFill>
                  <a:srgbClr val="FF0000"/>
                </a:solidFill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6" name="Straight Connector 5"/>
                <p:cNvCxnSpPr/>
                <p:nvPr/>
              </p:nvCxnSpPr>
              <p:spPr>
                <a:xfrm flipV="1">
                  <a:off x="5967329" y="3859401"/>
                  <a:ext cx="417315" cy="695397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 flipH="1" flipV="1">
                  <a:off x="5967329" y="3887285"/>
                  <a:ext cx="571840" cy="605434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Action Button: Back or Previous 7">
                <a:hlinkClick r:id="rId2" action="ppaction://hlinksldjump" highlightClick="1"/>
              </p:cNvPr>
              <p:cNvSpPr/>
              <p:nvPr/>
            </p:nvSpPr>
            <p:spPr>
              <a:xfrm>
                <a:off x="304800" y="5163563"/>
                <a:ext cx="1371600" cy="1143000"/>
              </a:xfrm>
              <a:prstGeom prst="actionButtonBackPrevious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Pentagon 9"/>
            <p:cNvSpPr/>
            <p:nvPr/>
          </p:nvSpPr>
          <p:spPr>
            <a:xfrm flipH="1">
              <a:off x="1676400" y="5163563"/>
              <a:ext cx="1905000" cy="1143000"/>
            </a:xfrm>
            <a:prstGeom prst="homePlate">
              <a:avLst>
                <a:gd name="adj" fmla="val 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BH" sz="20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Click the arrow to return to the question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357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miley Face 8"/>
          <p:cNvSpPr/>
          <p:nvPr/>
        </p:nvSpPr>
        <p:spPr>
          <a:xfrm>
            <a:off x="752601" y="263281"/>
            <a:ext cx="7543800" cy="5550133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5400" dirty="0"/>
              <a:t> </a:t>
            </a:r>
            <a:endParaRPr lang="en-US" sz="5400" dirty="0">
              <a:latin typeface="Sakkal Majall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8604" y="1189043"/>
            <a:ext cx="49717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The lesson ended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We hope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Success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Lesson Objective</a:t>
            </a:r>
            <a:r>
              <a:rPr lang="ar-BH" sz="3200" b="1" dirty="0">
                <a:solidFill>
                  <a:schemeClr val="bg1"/>
                </a:solidFill>
                <a:latin typeface="Sakkal Majalla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Sakkal Majalla"/>
              </a:rPr>
              <a:t> Thank you</a:t>
            </a:r>
            <a:endParaRPr lang="ar-BH" sz="3200" b="1" dirty="0">
              <a:solidFill>
                <a:schemeClr val="bg1"/>
              </a:solidFill>
              <a:latin typeface="Sakkal Majalla"/>
            </a:endParaRPr>
          </a:p>
          <a:p>
            <a:pPr algn="ctr"/>
            <a:r>
              <a:rPr lang="ar-BH" sz="3200" b="1" dirty="0">
                <a:latin typeface="Sakkal Majalla"/>
              </a:rPr>
              <a:t> </a:t>
            </a:r>
            <a:endParaRPr lang="en-US" sz="3200" b="1" dirty="0">
              <a:latin typeface="Sakkal Majall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60343" y="3961464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Sakkal Majalla"/>
              </a:rPr>
              <a:t>For more information:</a:t>
            </a:r>
          </a:p>
          <a:p>
            <a:r>
              <a:rPr lang="ar-BH" sz="2400" dirty="0">
                <a:latin typeface="Sakkal Majalla"/>
              </a:rPr>
              <a:t>    </a:t>
            </a:r>
            <a:r>
              <a:rPr lang="en-US" sz="2400" dirty="0">
                <a:latin typeface="Sakkal Majalla"/>
              </a:rPr>
              <a:t>Visit the</a:t>
            </a:r>
            <a:r>
              <a:rPr lang="ar-BH" sz="2400" dirty="0">
                <a:latin typeface="Sakkal Majalla"/>
              </a:rPr>
              <a:t>  </a:t>
            </a:r>
            <a:r>
              <a:rPr lang="en-US" sz="2400" dirty="0">
                <a:latin typeface="Sakkal Majalla"/>
              </a:rPr>
              <a:t>www.Edunet.com</a:t>
            </a:r>
          </a:p>
          <a:p>
            <a:r>
              <a:rPr lang="ar-BH" sz="2400" dirty="0">
                <a:latin typeface="Sakkal Majalla"/>
              </a:rPr>
              <a:t>   </a:t>
            </a:r>
            <a:r>
              <a:rPr lang="en-US" sz="2400" dirty="0">
                <a:latin typeface="Sakkal Majalla"/>
              </a:rPr>
              <a:t>Questions and activities of the book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187" y="6405977"/>
            <a:ext cx="5116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Annuities       FINANCILA  MATHEMATICS      Fin: 111</a:t>
            </a:r>
          </a:p>
        </p:txBody>
      </p:sp>
    </p:spTree>
    <p:extLst>
      <p:ext uri="{BB962C8B-B14F-4D97-AF65-F5344CB8AC3E}">
        <p14:creationId xmlns:p14="http://schemas.microsoft.com/office/powerpoint/2010/main" val="23400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6206"/>
            <a:ext cx="6464733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Objectives</a:t>
            </a: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330188"/>
            <a:ext cx="90678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GB" sz="2700" b="1" u="sng" dirty="0">
                <a:latin typeface="Century Gothic" panose="020B0502020202020204" pitchFamily="34" charset="0"/>
              </a:rPr>
              <a:t>At the end of this lesson, Student should be able to: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83" y="419912"/>
            <a:ext cx="1966091" cy="15144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Annuities       FINANCILA  MATHEMATICS      Fin: 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429000"/>
            <a:ext cx="6359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b="1" dirty="0">
                <a:latin typeface="Century Gothic" panose="020B0502020202020204" pitchFamily="34" charset="0"/>
              </a:rPr>
              <a:t>1- Finding Unknown factors of ordinary annuities.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3096" y="3908515"/>
            <a:ext cx="63591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en-US" b="1" dirty="0">
                <a:latin typeface="Century Gothic" panose="020B0502020202020204" pitchFamily="34" charset="0"/>
              </a:rPr>
              <a:t>2- Finding Unknown factors of annuities due. </a:t>
            </a:r>
          </a:p>
        </p:txBody>
      </p:sp>
    </p:spTree>
    <p:extLst>
      <p:ext uri="{BB962C8B-B14F-4D97-AF65-F5344CB8AC3E}">
        <p14:creationId xmlns:p14="http://schemas.microsoft.com/office/powerpoint/2010/main" val="7633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6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93910"/>
            <a:ext cx="4582236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Types of annuities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0278" y="1593172"/>
            <a:ext cx="4582236" cy="349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879" y="2823082"/>
            <a:ext cx="5906618" cy="7146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8641" y="5512889"/>
            <a:ext cx="5906618" cy="7146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94" y="4683360"/>
            <a:ext cx="963614" cy="8510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7546" y="4667905"/>
            <a:ext cx="963614" cy="8510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2262" y="4657469"/>
            <a:ext cx="963614" cy="85103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08214" y="4667905"/>
            <a:ext cx="963614" cy="85103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0803" y="1950601"/>
            <a:ext cx="963614" cy="8510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20624" y="1983569"/>
            <a:ext cx="963614" cy="85103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1578" y="1936198"/>
            <a:ext cx="963614" cy="85103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01987" y="1983569"/>
            <a:ext cx="963614" cy="85103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0" y="1061243"/>
            <a:ext cx="44958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Payment/Ordinary  Annuities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0" y="3907575"/>
            <a:ext cx="405722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Investment/Due  Annuities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8600" y="4437401"/>
            <a:ext cx="4690025" cy="247495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5867400" y="361131"/>
            <a:ext cx="3124199" cy="919331"/>
          </a:xfrm>
          <a:prstGeom prst="cloudCallout">
            <a:avLst>
              <a:gd name="adj1" fmla="val -35543"/>
              <a:gd name="adj2" fmla="val 120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Is a paid at the </a:t>
            </a:r>
            <a:r>
              <a:rPr lang="en-US" b="1" dirty="0">
                <a:solidFill>
                  <a:srgbClr val="FF0000"/>
                </a:solidFill>
              </a:rPr>
              <a:t>end</a:t>
            </a:r>
            <a:r>
              <a:rPr lang="en-US" b="1" dirty="0"/>
              <a:t> of each period.</a:t>
            </a:r>
            <a:endParaRPr lang="en-US" dirty="0"/>
          </a:p>
        </p:txBody>
      </p:sp>
      <p:sp>
        <p:nvSpPr>
          <p:cNvPr id="45" name="Cloud Callout 44"/>
          <p:cNvSpPr/>
          <p:nvPr/>
        </p:nvSpPr>
        <p:spPr>
          <a:xfrm>
            <a:off x="5650584" y="3715134"/>
            <a:ext cx="3124199" cy="1003039"/>
          </a:xfrm>
          <a:prstGeom prst="cloudCallout">
            <a:avLst>
              <a:gd name="adj1" fmla="val -71801"/>
              <a:gd name="adj2" fmla="val 486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Is a paid at the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beginning </a:t>
            </a:r>
            <a:r>
              <a:rPr lang="en-US" b="1" dirty="0"/>
              <a:t>of each period.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-51421" y="6414571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Annuities       FINANCILA  MATHEMATICS      Fin: 111</a:t>
            </a:r>
          </a:p>
        </p:txBody>
      </p:sp>
    </p:spTree>
    <p:extLst>
      <p:ext uri="{BB962C8B-B14F-4D97-AF65-F5344CB8AC3E}">
        <p14:creationId xmlns:p14="http://schemas.microsoft.com/office/powerpoint/2010/main" val="26016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3" grpId="0" animBg="1"/>
      <p:bldP spid="44" grpId="0" animBg="1"/>
      <p:bldP spid="12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0" y="6274165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88185"/>
            <a:ext cx="586817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Formula of Compound  Amount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987151" y="4191564"/>
            <a:ext cx="1923327" cy="571071"/>
          </a:xfrm>
          <a:prstGeom prst="borderCallout1">
            <a:avLst>
              <a:gd name="adj1" fmla="val -4619"/>
              <a:gd name="adj2" fmla="val 77564"/>
              <a:gd name="adj3" fmla="val -45095"/>
              <a:gd name="adj4" fmla="val 106983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>
            <a:prstShdw prst="shdw13" dist="63500" dir="13987806">
              <a:srgbClr val="FFFFFF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The value</a:t>
            </a:r>
            <a:r>
              <a:rPr kumimoji="0" lang="en-US" altLang="en-US" sz="17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 </a:t>
            </a:r>
            <a:r>
              <a:rPr kumimoji="0" lang="en-US" altLang="en-US" sz="17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Arial" panose="020B0604020202020204" pitchFamily="34" charset="0"/>
              </a:rPr>
              <a:t>of each annuity.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6016331" y="4204920"/>
            <a:ext cx="3009055" cy="571071"/>
          </a:xfrm>
          <a:prstGeom prst="borderCallout1">
            <a:avLst>
              <a:gd name="adj1" fmla="val -12683"/>
              <a:gd name="adj2" fmla="val 44587"/>
              <a:gd name="adj3" fmla="val -70803"/>
              <a:gd name="adj4" fmla="val 2514"/>
            </a:avLst>
          </a:prstGeom>
          <a:gradFill rotWithShape="1">
            <a:gsLst>
              <a:gs pos="0">
                <a:srgbClr val="FFFFFF"/>
              </a:gs>
              <a:gs pos="100000">
                <a:srgbClr val="57C23E">
                  <a:alpha val="32001"/>
                </a:srgbClr>
              </a:gs>
            </a:gsLst>
            <a:lin ang="18900000" scaled="1"/>
          </a:gradFill>
          <a:ln w="12700" algn="ctr">
            <a:solidFill>
              <a:srgbClr val="000000"/>
            </a:solidFill>
            <a:miter lim="800000"/>
            <a:headEnd type="triangle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63500" dir="13987806" algn="ctr" rotWithShape="0">
                    <a:srgbClr val="FFFFFF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en-US" altLang="en-US" sz="1700" b="1" dirty="0">
                <a:latin typeface="Century Gothic" panose="020B0502020202020204" pitchFamily="34" charset="0"/>
                <a:ea typeface="Arial" panose="020B0604020202020204" pitchFamily="34" charset="0"/>
              </a:rPr>
              <a:t>The number of annuities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1284" y="4918129"/>
            <a:ext cx="1064618" cy="908474"/>
          </a:xfrm>
          <a:prstGeom prst="rect">
            <a:avLst/>
          </a:prstGeom>
        </p:spPr>
      </p:pic>
      <p:grpSp>
        <p:nvGrpSpPr>
          <p:cNvPr id="28" name="Group 2"/>
          <p:cNvGrpSpPr>
            <a:grpSpLocks/>
          </p:cNvGrpSpPr>
          <p:nvPr/>
        </p:nvGrpSpPr>
        <p:grpSpPr bwMode="auto">
          <a:xfrm rot="1194128">
            <a:off x="1424450" y="5044912"/>
            <a:ext cx="1048725" cy="1144188"/>
            <a:chOff x="5565" y="10230"/>
            <a:chExt cx="4330" cy="3200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52270">
              <a:off x="5565" y="10230"/>
              <a:ext cx="378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8111">
              <a:off x="5565" y="10590"/>
              <a:ext cx="3795" cy="18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" y="10940"/>
              <a:ext cx="3825" cy="18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0866">
              <a:off x="5811" y="11315"/>
              <a:ext cx="3795" cy="17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32043">
              <a:off x="6085" y="11600"/>
              <a:ext cx="3810" cy="18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25516" y="4800054"/>
            <a:ext cx="2751547" cy="1332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2407" y="2105622"/>
            <a:ext cx="7738863" cy="11525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2407" y="3299104"/>
            <a:ext cx="7934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Compound Amount = </a:t>
            </a:r>
            <a:r>
              <a:rPr lang="en-US" sz="2000" b="1" dirty="0">
                <a:solidFill>
                  <a:srgbClr val="FF0000"/>
                </a:solidFill>
              </a:rPr>
              <a:t>Annuity</a:t>
            </a:r>
            <a:r>
              <a:rPr lang="en-US" sz="2000" b="1" dirty="0"/>
              <a:t> x ((</a:t>
            </a:r>
            <a:r>
              <a:rPr lang="en-US" sz="2000" dirty="0"/>
              <a:t>(</a:t>
            </a:r>
            <a:r>
              <a:rPr lang="en-US" sz="2000" b="1" dirty="0"/>
              <a:t>1+ </a:t>
            </a:r>
            <a:r>
              <a:rPr lang="en-US" sz="2000" b="1" dirty="0">
                <a:solidFill>
                  <a:srgbClr val="00B050"/>
                </a:solidFill>
              </a:rPr>
              <a:t>interest rate</a:t>
            </a:r>
            <a:r>
              <a:rPr lang="en-US" sz="2000" dirty="0"/>
              <a:t>)</a:t>
            </a:r>
            <a:r>
              <a:rPr lang="en-US" sz="2000" b="1" baseline="30000" dirty="0">
                <a:solidFill>
                  <a:srgbClr val="6029FB"/>
                </a:solidFill>
              </a:rPr>
              <a:t>number of period/Time</a:t>
            </a:r>
            <a:r>
              <a:rPr lang="en-US" sz="2000" b="1" dirty="0"/>
              <a:t> - 1) ÷  </a:t>
            </a:r>
            <a:r>
              <a:rPr lang="en-US" sz="2000" b="1" dirty="0" err="1">
                <a:solidFill>
                  <a:srgbClr val="00B050"/>
                </a:solidFill>
              </a:rPr>
              <a:t>i</a:t>
            </a:r>
            <a:endParaRPr lang="en-US" sz="2000" b="1" dirty="0">
              <a:solidFill>
                <a:srgbClr val="00B05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             </a:t>
            </a:r>
            <a:r>
              <a:rPr lang="en-US" sz="2000" b="1" dirty="0" err="1"/>
              <a:t>Sn</a:t>
            </a:r>
            <a:r>
              <a:rPr lang="en-US" sz="2000" b="1" dirty="0"/>
              <a:t>                    =    </a:t>
            </a:r>
            <a:r>
              <a:rPr lang="en-US" sz="2000" b="1" dirty="0">
                <a:solidFill>
                  <a:srgbClr val="FF0000"/>
                </a:solidFill>
              </a:rPr>
              <a:t>R</a:t>
            </a:r>
            <a:r>
              <a:rPr lang="en-US" sz="2000" b="1" dirty="0"/>
              <a:t>           x ( </a:t>
            </a:r>
            <a:r>
              <a:rPr lang="en-US" sz="2000" dirty="0"/>
              <a:t>(</a:t>
            </a:r>
            <a:r>
              <a:rPr lang="en-US" sz="2000" b="1" dirty="0"/>
              <a:t>1+   </a:t>
            </a:r>
            <a:r>
              <a:rPr lang="en-US" sz="2000" b="1" dirty="0" err="1">
                <a:solidFill>
                  <a:srgbClr val="00B050"/>
                </a:solidFill>
              </a:rPr>
              <a:t>i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/>
              <a:t>                  </a:t>
            </a:r>
            <a:r>
              <a:rPr lang="en-US" sz="2000" dirty="0"/>
              <a:t>)</a:t>
            </a:r>
            <a:r>
              <a:rPr lang="en-US" sz="2000" b="1" baseline="30000" dirty="0">
                <a:solidFill>
                  <a:srgbClr val="6029FB"/>
                </a:solidFill>
              </a:rPr>
              <a:t>n                                       </a:t>
            </a:r>
            <a:r>
              <a:rPr lang="en-US" sz="2000" b="1" dirty="0"/>
              <a:t> - 1 ) ÷  </a:t>
            </a:r>
            <a:r>
              <a:rPr lang="en-US" sz="2000" b="1" dirty="0" err="1">
                <a:solidFill>
                  <a:srgbClr val="00B050"/>
                </a:solidFill>
              </a:rPr>
              <a:t>i</a:t>
            </a:r>
            <a:endParaRPr lang="en-US" sz="2000" dirty="0">
              <a:solidFill>
                <a:srgbClr val="00B05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29448" y="3889074"/>
            <a:ext cx="4747752" cy="890903"/>
            <a:chOff x="3329448" y="3889074"/>
            <a:chExt cx="4747752" cy="890903"/>
          </a:xfrm>
        </p:grpSpPr>
        <p:sp>
          <p:nvSpPr>
            <p:cNvPr id="9" name="AutoShape 4"/>
            <p:cNvSpPr>
              <a:spLocks/>
            </p:cNvSpPr>
            <p:nvPr/>
          </p:nvSpPr>
          <p:spPr bwMode="auto">
            <a:xfrm>
              <a:off x="3329448" y="4204920"/>
              <a:ext cx="2351809" cy="575057"/>
            </a:xfrm>
            <a:prstGeom prst="borderCallout1">
              <a:avLst>
                <a:gd name="adj1" fmla="val -1781"/>
                <a:gd name="adj2" fmla="val 72797"/>
                <a:gd name="adj3" fmla="val -46183"/>
                <a:gd name="adj4" fmla="val 59721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57C23E">
                    <a:alpha val="31000"/>
                  </a:srgbClr>
                </a:gs>
              </a:gsLst>
              <a:lin ang="18900000" scaled="1"/>
            </a:gradFill>
            <a:ln w="12700" algn="ctr">
              <a:solidFill>
                <a:srgbClr val="000000"/>
              </a:solidFill>
              <a:miter lim="800000"/>
              <a:headEnd type="triangl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63500" dir="13987806" algn="ctr" rotWithShape="0">
                      <a:srgbClr val="FFFFF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lang="en-US" altLang="en-US" sz="1700" b="1" dirty="0">
                  <a:latin typeface="Century Gothic" panose="020B0502020202020204" pitchFamily="34" charset="0"/>
                  <a:ea typeface="Arial" panose="020B0604020202020204" pitchFamily="34" charset="0"/>
                </a:rPr>
                <a:t>The percentage (%) of interest.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5029201" y="3889074"/>
              <a:ext cx="3047999" cy="253387"/>
            </a:xfrm>
            <a:prstGeom prst="straightConnector1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-7254" y="1525571"/>
            <a:ext cx="6162514" cy="584775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Payment/Ordinary  Annuities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3187" y="6405977"/>
            <a:ext cx="5116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Annuities       FINANCILA  MATHEMATICS      Fin: 111</a:t>
            </a:r>
          </a:p>
        </p:txBody>
      </p:sp>
    </p:spTree>
    <p:extLst>
      <p:ext uri="{BB962C8B-B14F-4D97-AF65-F5344CB8AC3E}">
        <p14:creationId xmlns:p14="http://schemas.microsoft.com/office/powerpoint/2010/main" val="34691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2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417" y="1428605"/>
            <a:ext cx="850949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/>
              <a:t>Mona pays a loan at the end of each six months for </a:t>
            </a:r>
            <a:r>
              <a:rPr lang="en-US" sz="2000" b="1" dirty="0">
                <a:solidFill>
                  <a:srgbClr val="6029FB"/>
                </a:solidFill>
              </a:rPr>
              <a:t>10 years </a:t>
            </a:r>
            <a:r>
              <a:rPr lang="en-US" sz="2000" b="1" dirty="0"/>
              <a:t>at </a:t>
            </a:r>
            <a:r>
              <a:rPr lang="en-US" sz="2000" b="1" dirty="0">
                <a:solidFill>
                  <a:srgbClr val="00B050"/>
                </a:solidFill>
              </a:rPr>
              <a:t>5 % annually compounded semi - annually</a:t>
            </a:r>
            <a:r>
              <a:rPr lang="en-US" sz="2000" b="1" dirty="0"/>
              <a:t>. If the compound amount of annuities at the end of the period was  </a:t>
            </a:r>
            <a:r>
              <a:rPr lang="en-US" sz="2000" b="1" dirty="0">
                <a:solidFill>
                  <a:srgbClr val="FF0000"/>
                </a:solidFill>
              </a:rPr>
              <a:t>BD3831.699</a:t>
            </a:r>
            <a:r>
              <a:rPr lang="en-US" sz="2000" b="1" dirty="0"/>
              <a:t>. what is the value of each ordinary annuity?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17060" y="883419"/>
            <a:ext cx="6162514" cy="584775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Payment/Ordinary  Annuities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81031"/>
            <a:ext cx="5486400" cy="75405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Finding value of annuity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31569" y="3408325"/>
            <a:ext cx="8202613" cy="2312548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    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/>
              <a:t> =     </a:t>
            </a:r>
            <a:r>
              <a:rPr lang="en-US" sz="2400" b="1" u="sng" dirty="0">
                <a:solidFill>
                  <a:srgbClr val="FFFFCC"/>
                </a:solidFill>
              </a:rPr>
              <a:t>.</a:t>
            </a:r>
            <a:r>
              <a:rPr lang="en-US" sz="2400" b="1" u="sng" dirty="0"/>
              <a:t>             </a:t>
            </a:r>
            <a:r>
              <a:rPr lang="en-US" sz="2400" b="1" u="sng" dirty="0" err="1">
                <a:solidFill>
                  <a:srgbClr val="FF0000"/>
                </a:solidFill>
              </a:rPr>
              <a:t>Sn</a:t>
            </a:r>
            <a:r>
              <a:rPr lang="en-US" sz="2400" b="1" u="sng" dirty="0"/>
              <a:t>                   </a:t>
            </a:r>
            <a:r>
              <a:rPr lang="en-US" sz="2400" b="1" dirty="0">
                <a:solidFill>
                  <a:srgbClr val="FFFFCC"/>
                </a:solidFill>
              </a:rPr>
              <a:t>.</a:t>
            </a:r>
            <a:r>
              <a:rPr lang="en-US" sz="2400" b="1" u="sng" dirty="0"/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                 ( </a:t>
            </a:r>
            <a:r>
              <a:rPr lang="en-US" sz="2400" dirty="0"/>
              <a:t>(</a:t>
            </a:r>
            <a:r>
              <a:rPr lang="en-US" sz="2400" b="1" dirty="0"/>
              <a:t>1+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n</a:t>
            </a:r>
            <a:r>
              <a:rPr lang="en-US" sz="2400" b="1" dirty="0"/>
              <a:t> - 1 )   ÷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endParaRPr lang="en-US" sz="2400" b="1" dirty="0">
              <a:solidFill>
                <a:srgbClr val="00B05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B050"/>
                </a:solidFill>
              </a:rPr>
              <a:t>  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b="1" dirty="0"/>
              <a:t>        =  </a:t>
            </a:r>
            <a:r>
              <a:rPr lang="en-US" sz="2400" b="1" u="sng" dirty="0">
                <a:solidFill>
                  <a:srgbClr val="FFFFCC"/>
                </a:solidFill>
              </a:rPr>
              <a:t>.</a:t>
            </a:r>
            <a:r>
              <a:rPr lang="en-US" sz="2400" b="1" u="sng" dirty="0"/>
              <a:t>               </a:t>
            </a:r>
            <a:r>
              <a:rPr lang="en-US" sz="2400" b="1" u="sng" dirty="0">
                <a:solidFill>
                  <a:srgbClr val="FF0000"/>
                </a:solidFill>
              </a:rPr>
              <a:t>3831.699</a:t>
            </a:r>
            <a:r>
              <a:rPr lang="en-US" sz="2400" b="1" u="sng" dirty="0"/>
              <a:t>               </a:t>
            </a:r>
            <a:r>
              <a:rPr lang="en-US" sz="2400" b="1" u="sng" dirty="0">
                <a:solidFill>
                  <a:srgbClr val="FFFFCC"/>
                </a:solidFill>
              </a:rPr>
              <a:t>. </a:t>
            </a:r>
            <a:r>
              <a:rPr lang="en-US" sz="2400" b="1" dirty="0"/>
              <a:t>=     </a:t>
            </a:r>
            <a:r>
              <a:rPr lang="en-US" sz="2400" b="1" u="sng" dirty="0">
                <a:solidFill>
                  <a:srgbClr val="FF0000"/>
                </a:solidFill>
              </a:rPr>
              <a:t>3831.699</a:t>
            </a:r>
            <a:r>
              <a:rPr lang="en-US" sz="2400" b="1" dirty="0"/>
              <a:t>   = BD 150</a:t>
            </a:r>
          </a:p>
          <a:p>
            <a:r>
              <a:rPr lang="en-US" sz="2400" b="1" dirty="0"/>
              <a:t>             ( </a:t>
            </a:r>
            <a:r>
              <a:rPr lang="en-US" sz="2400" dirty="0"/>
              <a:t>(</a:t>
            </a:r>
            <a:r>
              <a:rPr lang="en-US" sz="2400" b="1" dirty="0"/>
              <a:t> 1+ </a:t>
            </a:r>
            <a:r>
              <a:rPr lang="en-US" sz="2400" b="1" dirty="0">
                <a:solidFill>
                  <a:srgbClr val="00B050"/>
                </a:solidFill>
              </a:rPr>
              <a:t>2. 5%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20</a:t>
            </a:r>
            <a:r>
              <a:rPr lang="en-US" sz="2400" b="1" dirty="0"/>
              <a:t> - 1  )  ÷  </a:t>
            </a:r>
            <a:r>
              <a:rPr lang="en-US" sz="2400" b="1" dirty="0">
                <a:solidFill>
                  <a:srgbClr val="00B050"/>
                </a:solidFill>
              </a:rPr>
              <a:t>2. 5%       </a:t>
            </a:r>
            <a:r>
              <a:rPr lang="en-US" sz="2400" b="1" dirty="0"/>
              <a:t>25.54465</a:t>
            </a:r>
            <a:endParaRPr kumimoji="0" lang="ar-BH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Callout 1 29"/>
          <p:cNvSpPr/>
          <p:nvPr/>
        </p:nvSpPr>
        <p:spPr>
          <a:xfrm flipH="1">
            <a:off x="731011" y="5439191"/>
            <a:ext cx="1579265" cy="357287"/>
          </a:xfrm>
          <a:prstGeom prst="borderCallout1">
            <a:avLst>
              <a:gd name="adj1" fmla="val 106986"/>
              <a:gd name="adj2" fmla="val 10968"/>
              <a:gd name="adj3" fmla="val -85753"/>
              <a:gd name="adj4" fmla="val -36753"/>
            </a:avLst>
          </a:prstGeom>
          <a:solidFill>
            <a:srgbClr val="6029FB"/>
          </a:solidFill>
          <a:ln>
            <a:solidFill>
              <a:srgbClr val="602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n= 10 x2=20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692727" y="5236351"/>
            <a:ext cx="1734868" cy="691563"/>
            <a:chOff x="3576173" y="5257800"/>
            <a:chExt cx="1734868" cy="691563"/>
          </a:xfrm>
        </p:grpSpPr>
        <p:sp>
          <p:nvSpPr>
            <p:cNvPr id="7" name="Line Callout 1 6"/>
            <p:cNvSpPr/>
            <p:nvPr/>
          </p:nvSpPr>
          <p:spPr>
            <a:xfrm>
              <a:off x="3576173" y="5592076"/>
              <a:ext cx="1734868" cy="357287"/>
            </a:xfrm>
            <a:prstGeom prst="borderCallout1">
              <a:avLst>
                <a:gd name="adj1" fmla="val -1153"/>
                <a:gd name="adj2" fmla="val -2394"/>
                <a:gd name="adj3" fmla="val -89359"/>
                <a:gd name="adj4" fmla="val -62087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i</a:t>
              </a:r>
              <a:r>
                <a:rPr lang="en-US" b="1" dirty="0"/>
                <a:t>= 5%</a:t>
              </a:r>
              <a:r>
                <a:rPr lang="ar-BH" b="1" dirty="0"/>
                <a:t>÷</a:t>
              </a:r>
              <a:r>
                <a:rPr lang="en-US" b="1" dirty="0"/>
                <a:t>2=2.5%                                  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 flipV="1">
              <a:off x="3581400" y="5257800"/>
              <a:ext cx="479319" cy="347156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03187" y="6405977"/>
            <a:ext cx="5116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Annuities       FINANCILA  MATHEMATICS      Fin: 111</a:t>
            </a:r>
          </a:p>
        </p:txBody>
      </p:sp>
    </p:spTree>
    <p:extLst>
      <p:ext uri="{BB962C8B-B14F-4D97-AF65-F5344CB8AC3E}">
        <p14:creationId xmlns:p14="http://schemas.microsoft.com/office/powerpoint/2010/main" val="229310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  <p:bldP spid="22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417" y="1582494"/>
            <a:ext cx="8509497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/>
              <a:t>Awatef</a:t>
            </a:r>
            <a:r>
              <a:rPr lang="en-US" altLang="en-US" sz="2000" b="1" dirty="0"/>
              <a:t> paid at the end of each year sum of money at 2%annually so that the amount of annuities after 11 years was BD973.496. What was the value of each annuity?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17060" y="883419"/>
            <a:ext cx="6162514" cy="584775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Payment/Ordinary  Annuities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81031"/>
            <a:ext cx="5486400" cy="75405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Finding Annuity of annuity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31569" y="3408325"/>
            <a:ext cx="8202613" cy="2312548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    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/>
              <a:t> =     </a:t>
            </a:r>
            <a:r>
              <a:rPr lang="en-US" sz="2400" b="1" u="sng" dirty="0">
                <a:solidFill>
                  <a:srgbClr val="FFFFCC"/>
                </a:solidFill>
              </a:rPr>
              <a:t>.</a:t>
            </a:r>
            <a:r>
              <a:rPr lang="en-US" sz="2400" b="1" u="sng" dirty="0"/>
              <a:t>             </a:t>
            </a:r>
            <a:r>
              <a:rPr lang="en-US" sz="2400" b="1" u="sng" dirty="0" err="1">
                <a:solidFill>
                  <a:srgbClr val="FF0000"/>
                </a:solidFill>
              </a:rPr>
              <a:t>Sn</a:t>
            </a:r>
            <a:r>
              <a:rPr lang="en-US" sz="2400" b="1" u="sng" dirty="0"/>
              <a:t>                   </a:t>
            </a:r>
            <a:r>
              <a:rPr lang="en-US" sz="2400" b="1" dirty="0">
                <a:solidFill>
                  <a:srgbClr val="FFFFCC"/>
                </a:solidFill>
              </a:rPr>
              <a:t>.</a:t>
            </a:r>
            <a:r>
              <a:rPr lang="en-US" sz="2400" b="1" u="sng" dirty="0"/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                 ( </a:t>
            </a:r>
            <a:r>
              <a:rPr lang="en-US" sz="2400" dirty="0"/>
              <a:t>(</a:t>
            </a:r>
            <a:r>
              <a:rPr lang="en-US" sz="2400" b="1" dirty="0"/>
              <a:t>1+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n</a:t>
            </a:r>
            <a:r>
              <a:rPr lang="en-US" sz="2400" b="1" dirty="0"/>
              <a:t> - 1 )   ÷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endParaRPr lang="en-US" sz="2400" b="1" dirty="0">
              <a:solidFill>
                <a:srgbClr val="00B05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B050"/>
                </a:solidFill>
              </a:rPr>
              <a:t>  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b="1" dirty="0"/>
              <a:t>        =  </a:t>
            </a:r>
            <a:r>
              <a:rPr lang="en-US" sz="2400" b="1" u="sng" dirty="0">
                <a:solidFill>
                  <a:srgbClr val="FFFFCC"/>
                </a:solidFill>
              </a:rPr>
              <a:t>.</a:t>
            </a:r>
            <a:r>
              <a:rPr lang="en-US" sz="2400" b="1" u="sng" dirty="0"/>
              <a:t>               </a:t>
            </a:r>
            <a:r>
              <a:rPr lang="en-US" sz="2400" b="1" u="sng" dirty="0">
                <a:solidFill>
                  <a:srgbClr val="FF0000"/>
                </a:solidFill>
              </a:rPr>
              <a:t>973.496</a:t>
            </a:r>
            <a:r>
              <a:rPr lang="en-US" sz="2400" b="1" u="sng" dirty="0"/>
              <a:t>               </a:t>
            </a:r>
            <a:r>
              <a:rPr lang="en-US" sz="2400" b="1" u="sng" dirty="0">
                <a:solidFill>
                  <a:srgbClr val="FFFFCC"/>
                </a:solidFill>
              </a:rPr>
              <a:t>. </a:t>
            </a:r>
            <a:r>
              <a:rPr lang="en-US" sz="2400" b="1" dirty="0"/>
              <a:t>=     </a:t>
            </a:r>
            <a:r>
              <a:rPr lang="en-US" sz="2400" b="1" u="sng" dirty="0">
                <a:solidFill>
                  <a:srgbClr val="FF0000"/>
                </a:solidFill>
              </a:rPr>
              <a:t>973.496</a:t>
            </a:r>
            <a:r>
              <a:rPr lang="en-US" sz="2400" b="1" dirty="0"/>
              <a:t>   = BD 80</a:t>
            </a:r>
          </a:p>
          <a:p>
            <a:r>
              <a:rPr lang="en-US" sz="2400" b="1" dirty="0"/>
              <a:t>             ( </a:t>
            </a:r>
            <a:r>
              <a:rPr lang="en-US" sz="2400" dirty="0"/>
              <a:t>(</a:t>
            </a:r>
            <a:r>
              <a:rPr lang="en-US" sz="2400" b="1" dirty="0"/>
              <a:t> 1+ </a:t>
            </a:r>
            <a:r>
              <a:rPr lang="en-US" sz="2400" b="1" dirty="0">
                <a:solidFill>
                  <a:srgbClr val="00B050"/>
                </a:solidFill>
              </a:rPr>
              <a:t>2%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11</a:t>
            </a:r>
            <a:r>
              <a:rPr lang="en-US" sz="2400" b="1" dirty="0"/>
              <a:t> - 1  )  ÷  </a:t>
            </a:r>
            <a:r>
              <a:rPr lang="en-US" sz="2400" b="1" dirty="0">
                <a:solidFill>
                  <a:srgbClr val="00B050"/>
                </a:solidFill>
              </a:rPr>
              <a:t>2%            </a:t>
            </a:r>
            <a:r>
              <a:rPr lang="en-US" sz="2400" b="1" dirty="0"/>
              <a:t>12.1687</a:t>
            </a:r>
            <a:endParaRPr kumimoji="0" lang="ar-BH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3187" y="6405977"/>
            <a:ext cx="5116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Annuities       FINANCILA  MATHEMATICS      Fin: 111</a:t>
            </a:r>
          </a:p>
        </p:txBody>
      </p:sp>
    </p:spTree>
    <p:extLst>
      <p:ext uri="{BB962C8B-B14F-4D97-AF65-F5344CB8AC3E}">
        <p14:creationId xmlns:p14="http://schemas.microsoft.com/office/powerpoint/2010/main" val="14565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685" y="1716910"/>
            <a:ext cx="850949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/>
              <a:t>What quarterly investment will accumulate to </a:t>
            </a:r>
            <a:r>
              <a:rPr lang="en-US" sz="2000" b="1" dirty="0">
                <a:solidFill>
                  <a:srgbClr val="FF0000"/>
                </a:solidFill>
              </a:rPr>
              <a:t>BD5812.062</a:t>
            </a:r>
            <a:r>
              <a:rPr lang="en-US" sz="2000" b="1" dirty="0"/>
              <a:t> in </a:t>
            </a:r>
          </a:p>
          <a:p>
            <a:r>
              <a:rPr lang="en-US" sz="2000" b="1" dirty="0">
                <a:solidFill>
                  <a:srgbClr val="6029FB"/>
                </a:solidFill>
              </a:rPr>
              <a:t>five years </a:t>
            </a:r>
            <a:r>
              <a:rPr lang="en-US" sz="2000" b="1" dirty="0"/>
              <a:t>at </a:t>
            </a:r>
            <a:r>
              <a:rPr lang="en-US" sz="2000" b="1" dirty="0">
                <a:solidFill>
                  <a:srgbClr val="00B050"/>
                </a:solidFill>
              </a:rPr>
              <a:t>3%</a:t>
            </a:r>
            <a:r>
              <a:rPr lang="en-US" sz="2000" b="1" dirty="0"/>
              <a:t> quarterly?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17060" y="883419"/>
            <a:ext cx="6162514" cy="584775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Investment/Due  Annuities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81031"/>
            <a:ext cx="5486400" cy="75405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Finding Annuity of annuity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31569" y="3408325"/>
            <a:ext cx="8202613" cy="2312548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    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/>
              <a:t> =     </a:t>
            </a:r>
            <a:r>
              <a:rPr lang="en-US" sz="2400" b="1" u="sng" dirty="0">
                <a:solidFill>
                  <a:srgbClr val="FFFFCC"/>
                </a:solidFill>
              </a:rPr>
              <a:t>.</a:t>
            </a:r>
            <a:r>
              <a:rPr lang="en-US" sz="2400" b="1" u="sng" dirty="0"/>
              <a:t>             </a:t>
            </a:r>
            <a:r>
              <a:rPr lang="en-US" sz="2400" b="1" u="sng" dirty="0" err="1">
                <a:solidFill>
                  <a:srgbClr val="FF0000"/>
                </a:solidFill>
              </a:rPr>
              <a:t>Sn</a:t>
            </a:r>
            <a:r>
              <a:rPr lang="en-US" sz="2400" b="1" u="sng" dirty="0"/>
              <a:t>                   </a:t>
            </a:r>
            <a:r>
              <a:rPr lang="en-US" sz="2400" b="1" dirty="0">
                <a:solidFill>
                  <a:srgbClr val="FFFFCC"/>
                </a:solidFill>
              </a:rPr>
              <a:t>.</a:t>
            </a:r>
            <a:r>
              <a:rPr lang="en-US" sz="2400" b="1" u="sng" dirty="0"/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                 [ </a:t>
            </a:r>
            <a:r>
              <a:rPr lang="en-US" sz="2400" dirty="0"/>
              <a:t>(</a:t>
            </a:r>
            <a:r>
              <a:rPr lang="en-US" sz="2400" b="1" dirty="0"/>
              <a:t>1+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n</a:t>
            </a:r>
            <a:r>
              <a:rPr lang="en-US" sz="2400" b="1" dirty="0"/>
              <a:t> - 1 )   ÷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/>
              <a:t>]×</a:t>
            </a:r>
            <a:r>
              <a:rPr lang="en-US" sz="2400" b="1" dirty="0">
                <a:solidFill>
                  <a:srgbClr val="00B050"/>
                </a:solidFill>
              </a:rPr>
              <a:t>(1+i)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B050"/>
                </a:solidFill>
              </a:rPr>
              <a:t>  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b="1" dirty="0"/>
              <a:t>        =  </a:t>
            </a:r>
            <a:r>
              <a:rPr lang="en-US" sz="2400" b="1" u="sng" dirty="0">
                <a:solidFill>
                  <a:srgbClr val="FFFFCC"/>
                </a:solidFill>
              </a:rPr>
              <a:t>.</a:t>
            </a:r>
            <a:r>
              <a:rPr lang="en-US" sz="2400" b="1" u="sng" dirty="0"/>
              <a:t>                      </a:t>
            </a:r>
            <a:r>
              <a:rPr lang="en-US" sz="2400" b="1" u="sng" dirty="0">
                <a:solidFill>
                  <a:srgbClr val="FF0000"/>
                </a:solidFill>
              </a:rPr>
              <a:t>5812.062</a:t>
            </a:r>
            <a:r>
              <a:rPr lang="en-US" sz="2400" b="1" u="sng" dirty="0"/>
              <a:t>                  </a:t>
            </a:r>
            <a:r>
              <a:rPr lang="en-US" sz="2400" b="1" u="sng" dirty="0">
                <a:solidFill>
                  <a:srgbClr val="FFFFCC"/>
                </a:solidFill>
              </a:rPr>
              <a:t>. </a:t>
            </a:r>
            <a:r>
              <a:rPr lang="en-US" sz="2400" b="1" dirty="0"/>
              <a:t>=  </a:t>
            </a:r>
            <a:r>
              <a:rPr lang="en-US" sz="2400" b="1" u="sng" dirty="0">
                <a:solidFill>
                  <a:srgbClr val="FF0000"/>
                </a:solidFill>
              </a:rPr>
              <a:t>5812.062</a:t>
            </a:r>
            <a:r>
              <a:rPr lang="en-US" sz="2400" b="1" dirty="0"/>
              <a:t>  =BD 210</a:t>
            </a:r>
          </a:p>
          <a:p>
            <a:r>
              <a:rPr lang="en-US" sz="2400" b="1" dirty="0"/>
              <a:t>             ( </a:t>
            </a:r>
            <a:r>
              <a:rPr lang="en-US" sz="2400" dirty="0"/>
              <a:t>(</a:t>
            </a:r>
            <a:r>
              <a:rPr lang="en-US" sz="2400" b="1" dirty="0"/>
              <a:t> 1+ </a:t>
            </a:r>
            <a:r>
              <a:rPr lang="en-US" sz="2400" b="1" dirty="0">
                <a:solidFill>
                  <a:srgbClr val="00B050"/>
                </a:solidFill>
              </a:rPr>
              <a:t>3%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20</a:t>
            </a:r>
            <a:r>
              <a:rPr lang="en-US" sz="2400" b="1" dirty="0"/>
              <a:t> - 1  )  ÷  </a:t>
            </a:r>
            <a:r>
              <a:rPr lang="en-US" sz="2400" b="1" dirty="0">
                <a:solidFill>
                  <a:srgbClr val="00B050"/>
                </a:solidFill>
              </a:rPr>
              <a:t>3% x (1+3%)      27.67648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Callout 1 29"/>
          <p:cNvSpPr/>
          <p:nvPr/>
        </p:nvSpPr>
        <p:spPr>
          <a:xfrm flipH="1">
            <a:off x="718132" y="5397666"/>
            <a:ext cx="1579265" cy="357287"/>
          </a:xfrm>
          <a:prstGeom prst="borderCallout1">
            <a:avLst>
              <a:gd name="adj1" fmla="val 106986"/>
              <a:gd name="adj2" fmla="val 10968"/>
              <a:gd name="adj3" fmla="val -89358"/>
              <a:gd name="adj4" fmla="val -17997"/>
            </a:avLst>
          </a:prstGeom>
          <a:solidFill>
            <a:srgbClr val="6029FB"/>
          </a:solidFill>
          <a:ln>
            <a:solidFill>
              <a:srgbClr val="602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n= 5 x4=20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187" y="6405977"/>
            <a:ext cx="5116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Annuities       FINANCILA  MATHEMATICS      Fin: 111</a:t>
            </a:r>
          </a:p>
        </p:txBody>
      </p:sp>
    </p:spTree>
    <p:extLst>
      <p:ext uri="{BB962C8B-B14F-4D97-AF65-F5344CB8AC3E}">
        <p14:creationId xmlns:p14="http://schemas.microsoft.com/office/powerpoint/2010/main" val="294654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  <p:bldP spid="22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" y="6272314"/>
            <a:ext cx="90408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719" y="6340475"/>
            <a:ext cx="4676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1" y="2489274"/>
            <a:ext cx="18473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685" y="1563022"/>
            <a:ext cx="8509497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22638" algn="ctr"/>
                <a:tab pos="6140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322638" algn="ctr"/>
                <a:tab pos="6140450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Example:</a:t>
            </a:r>
          </a:p>
          <a:p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/>
              <a:t>Fahad</a:t>
            </a:r>
            <a:r>
              <a:rPr lang="en-US" sz="2000" b="1" dirty="0"/>
              <a:t> deposited a sum of money at the beginning of each year at 2.5% annually and the amount of annuity became BD746.428 after 10 years.</a:t>
            </a:r>
            <a:r>
              <a:rPr lang="en-US" altLang="en-US" sz="2000" b="1" dirty="0"/>
              <a:t> What was the value of each annuity?</a:t>
            </a:r>
            <a:r>
              <a:rPr lang="en-US" sz="2000" b="1" dirty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17060" y="883419"/>
            <a:ext cx="6162514" cy="584775"/>
          </a:xfrm>
          <a:prstGeom prst="rect">
            <a:avLst/>
          </a:prstGeom>
          <a:solidFill>
            <a:srgbClr val="FFA3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Investment/Due  Annuities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81031"/>
            <a:ext cx="5486400" cy="75405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endParaRPr lang="en-US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Finding Annuity of annuity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31569" y="3408325"/>
            <a:ext cx="8202613" cy="2312548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    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dirty="0"/>
              <a:t> =     </a:t>
            </a:r>
            <a:r>
              <a:rPr lang="en-US" sz="2400" b="1" u="sng" dirty="0">
                <a:solidFill>
                  <a:srgbClr val="FFFFCC"/>
                </a:solidFill>
              </a:rPr>
              <a:t>.</a:t>
            </a:r>
            <a:r>
              <a:rPr lang="en-US" sz="2400" b="1" u="sng" dirty="0"/>
              <a:t>             </a:t>
            </a:r>
            <a:r>
              <a:rPr lang="en-US" sz="2400" b="1" u="sng" dirty="0" err="1">
                <a:solidFill>
                  <a:srgbClr val="FF0000"/>
                </a:solidFill>
              </a:rPr>
              <a:t>Sn</a:t>
            </a:r>
            <a:r>
              <a:rPr lang="en-US" sz="2400" b="1" u="sng" dirty="0"/>
              <a:t>                   </a:t>
            </a:r>
            <a:r>
              <a:rPr lang="en-US" sz="2400" b="1" dirty="0">
                <a:solidFill>
                  <a:srgbClr val="FFFFCC"/>
                </a:solidFill>
              </a:rPr>
              <a:t>.</a:t>
            </a:r>
            <a:r>
              <a:rPr lang="en-US" sz="2400" b="1" u="sng" dirty="0"/>
              <a:t>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                  [ </a:t>
            </a:r>
            <a:r>
              <a:rPr lang="en-US" sz="2400" dirty="0"/>
              <a:t>(</a:t>
            </a:r>
            <a:r>
              <a:rPr lang="en-US" sz="2400" b="1" dirty="0"/>
              <a:t>1+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n</a:t>
            </a:r>
            <a:r>
              <a:rPr lang="en-US" sz="2400" b="1" dirty="0"/>
              <a:t> - 1 )   ÷   </a:t>
            </a:r>
            <a:r>
              <a:rPr lang="en-US" sz="2400" b="1" dirty="0" err="1">
                <a:solidFill>
                  <a:srgbClr val="00B050"/>
                </a:solidFill>
              </a:rPr>
              <a:t>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/>
              <a:t>]×</a:t>
            </a:r>
            <a:r>
              <a:rPr lang="en-US" sz="2400" b="1" dirty="0">
                <a:solidFill>
                  <a:srgbClr val="00B050"/>
                </a:solidFill>
              </a:rPr>
              <a:t>(1+i)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B050"/>
                </a:solidFill>
              </a:rPr>
              <a:t>  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b="1" dirty="0"/>
              <a:t>        =  </a:t>
            </a:r>
            <a:r>
              <a:rPr lang="en-US" sz="2400" b="1" u="sng" dirty="0">
                <a:solidFill>
                  <a:srgbClr val="FFFFCC"/>
                </a:solidFill>
              </a:rPr>
              <a:t>.</a:t>
            </a:r>
            <a:r>
              <a:rPr lang="en-US" sz="2400" b="1" u="sng" dirty="0"/>
              <a:t>                      </a:t>
            </a:r>
            <a:r>
              <a:rPr lang="en-US" sz="2400" b="1" u="sng" dirty="0">
                <a:solidFill>
                  <a:srgbClr val="FF0000"/>
                </a:solidFill>
              </a:rPr>
              <a:t>746.428</a:t>
            </a:r>
            <a:r>
              <a:rPr lang="en-US" sz="2400" b="1" u="sng" dirty="0"/>
              <a:t>                </a:t>
            </a:r>
            <a:r>
              <a:rPr lang="en-US" sz="2400" b="1" u="sng" dirty="0">
                <a:solidFill>
                  <a:srgbClr val="FFFFCC"/>
                </a:solidFill>
              </a:rPr>
              <a:t>.          </a:t>
            </a:r>
            <a:r>
              <a:rPr lang="en-US" sz="2400" b="1" dirty="0"/>
              <a:t>=  </a:t>
            </a:r>
            <a:r>
              <a:rPr lang="en-US" sz="2400" b="1" u="sng" dirty="0">
                <a:solidFill>
                  <a:srgbClr val="FF0000"/>
                </a:solidFill>
              </a:rPr>
              <a:t>746.428</a:t>
            </a:r>
            <a:r>
              <a:rPr lang="en-US" sz="2400" b="1" dirty="0"/>
              <a:t>  =BD 65</a:t>
            </a:r>
          </a:p>
          <a:p>
            <a:r>
              <a:rPr lang="en-US" sz="2400" b="1" dirty="0"/>
              <a:t>        ( </a:t>
            </a:r>
            <a:r>
              <a:rPr lang="en-US" sz="2400" dirty="0"/>
              <a:t>(</a:t>
            </a:r>
            <a:r>
              <a:rPr lang="en-US" sz="2400" b="1" dirty="0"/>
              <a:t> 1+ </a:t>
            </a:r>
            <a:r>
              <a:rPr lang="en-US" sz="2400" b="1" dirty="0">
                <a:solidFill>
                  <a:srgbClr val="00B050"/>
                </a:solidFill>
              </a:rPr>
              <a:t>2.5%</a:t>
            </a:r>
            <a:r>
              <a:rPr lang="en-US" sz="2400" dirty="0"/>
              <a:t>)</a:t>
            </a:r>
            <a:r>
              <a:rPr lang="en-US" sz="2400" b="1" baseline="30000" dirty="0">
                <a:solidFill>
                  <a:srgbClr val="6029FB"/>
                </a:solidFill>
              </a:rPr>
              <a:t>10</a:t>
            </a:r>
            <a:r>
              <a:rPr lang="en-US" sz="2400" b="1" dirty="0"/>
              <a:t> - 1  )  ÷  </a:t>
            </a:r>
            <a:r>
              <a:rPr lang="en-US" sz="2400" b="1" dirty="0">
                <a:solidFill>
                  <a:srgbClr val="00B050"/>
                </a:solidFill>
              </a:rPr>
              <a:t>2.5% x (1+2.5%)     11.4835</a:t>
            </a:r>
            <a:endParaRPr kumimoji="0" lang="ar-B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187" y="6405977"/>
            <a:ext cx="5116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Annuities       FINANCILA  MATHEMATICS      Fin: 111</a:t>
            </a:r>
          </a:p>
        </p:txBody>
      </p:sp>
    </p:spTree>
    <p:extLst>
      <p:ext uri="{BB962C8B-B14F-4D97-AF65-F5344CB8AC3E}">
        <p14:creationId xmlns:p14="http://schemas.microsoft.com/office/powerpoint/2010/main" val="26948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81000"/>
            <a:ext cx="8616720" cy="150810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3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1) Calculate the value of Payment annuity of the following: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951724"/>
          <a:ext cx="7969664" cy="796544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{5C22544A-7EE6-4342-B048-85BDC9FD1C3A}</a:tableStyleId>
              </a:tblPr>
              <a:tblGrid>
                <a:gridCol w="2546586">
                  <a:extLst>
                    <a:ext uri="{9D8B030D-6E8A-4147-A177-3AD203B41FA5}">
                      <a16:colId xmlns:a16="http://schemas.microsoft.com/office/drawing/2014/main" val="4266136382"/>
                    </a:ext>
                  </a:extLst>
                </a:gridCol>
                <a:gridCol w="1813968">
                  <a:extLst>
                    <a:ext uri="{9D8B030D-6E8A-4147-A177-3AD203B41FA5}">
                      <a16:colId xmlns:a16="http://schemas.microsoft.com/office/drawing/2014/main" val="2590886637"/>
                    </a:ext>
                  </a:extLst>
                </a:gridCol>
                <a:gridCol w="1915744">
                  <a:extLst>
                    <a:ext uri="{9D8B030D-6E8A-4147-A177-3AD203B41FA5}">
                      <a16:colId xmlns:a16="http://schemas.microsoft.com/office/drawing/2014/main" val="1724853998"/>
                    </a:ext>
                  </a:extLst>
                </a:gridCol>
                <a:gridCol w="1693366">
                  <a:extLst>
                    <a:ext uri="{9D8B030D-6E8A-4147-A177-3AD203B41FA5}">
                      <a16:colId xmlns:a16="http://schemas.microsoft.com/office/drawing/2014/main" val="1955095814"/>
                    </a:ext>
                  </a:extLst>
                </a:gridCol>
              </a:tblGrid>
              <a:tr h="113665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Sn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entury Gothic" panose="020B0502020202020204" pitchFamily="34" charset="0"/>
                        </a:rPr>
                        <a:t>Time / Period</a:t>
                      </a:r>
                      <a:endParaRPr lang="en-US" sz="20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Interest Rate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27094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</a:rPr>
                        <a:t>BD1086.409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8 Years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10 % annually</a:t>
                      </a:r>
                      <a:r>
                        <a:rPr lang="en-US" sz="2000" baseline="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entury Gothic" panose="020B0502020202020204" pitchFamily="34" charset="0"/>
                        </a:rPr>
                        <a:t>BD ???</a:t>
                      </a:r>
                      <a:endParaRPr lang="en-US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4816883"/>
                  </a:ext>
                </a:extLst>
              </a:tr>
            </a:tbl>
          </a:graphicData>
        </a:graphic>
      </p:graphicFrame>
      <p:sp>
        <p:nvSpPr>
          <p:cNvPr id="9" name="Flowchart: Terminator 8">
            <a:hlinkClick r:id="rId3" action="ppaction://hlinksldjump"/>
          </p:cNvPr>
          <p:cNvSpPr/>
          <p:nvPr/>
        </p:nvSpPr>
        <p:spPr>
          <a:xfrm>
            <a:off x="349788" y="2238973"/>
            <a:ext cx="368860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a- BD90 </a:t>
            </a:r>
          </a:p>
        </p:txBody>
      </p:sp>
      <p:sp>
        <p:nvSpPr>
          <p:cNvPr id="14" name="Flowchart: Terminator 13">
            <a:hlinkClick r:id="rId3" action="ppaction://hlinksldjump"/>
          </p:cNvPr>
          <p:cNvSpPr/>
          <p:nvPr/>
        </p:nvSpPr>
        <p:spPr>
          <a:xfrm>
            <a:off x="381000" y="3575685"/>
            <a:ext cx="3626176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c- BD100</a:t>
            </a:r>
          </a:p>
        </p:txBody>
      </p:sp>
      <p:sp>
        <p:nvSpPr>
          <p:cNvPr id="15" name="Flowchart: Terminator 14">
            <a:hlinkClick r:id="rId3" action="ppaction://hlinksldjump"/>
          </p:cNvPr>
          <p:cNvSpPr/>
          <p:nvPr/>
        </p:nvSpPr>
        <p:spPr>
          <a:xfrm>
            <a:off x="4749848" y="3578774"/>
            <a:ext cx="361826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d- BD105</a:t>
            </a:r>
          </a:p>
        </p:txBody>
      </p:sp>
      <p:sp>
        <p:nvSpPr>
          <p:cNvPr id="16" name="Flowchart: Terminator 15">
            <a:hlinkClick r:id="rId4" action="ppaction://hlinksldjump"/>
          </p:cNvPr>
          <p:cNvSpPr/>
          <p:nvPr/>
        </p:nvSpPr>
        <p:spPr>
          <a:xfrm>
            <a:off x="4884804" y="2156073"/>
            <a:ext cx="3618260" cy="820800"/>
          </a:xfrm>
          <a:prstGeom prst="flowChartTerminator">
            <a:avLst/>
          </a:prstGeom>
          <a:solidFill>
            <a:schemeClr val="accent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b-  BD95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03187" y="6405977"/>
            <a:ext cx="5116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Annuities       FINANCILA  MATHEMATICS      Fin: 111</a:t>
            </a:r>
          </a:p>
        </p:txBody>
      </p:sp>
    </p:spTree>
    <p:extLst>
      <p:ext uri="{BB962C8B-B14F-4D97-AF65-F5344CB8AC3E}">
        <p14:creationId xmlns:p14="http://schemas.microsoft.com/office/powerpoint/2010/main" val="7467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a:spPr>
      <a:bodyPr rtlCol="0" anchor="ctr"/>
      <a:lstStyle>
        <a:defPPr marL="342900" indent="-342900" algn="ctr">
          <a:defRPr sz="3600" b="1" dirty="0" smtClean="0">
            <a:solidFill>
              <a:schemeClr val="bg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قالب الدروس الإلكترونية المعتمد (1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9656</TotalTime>
  <Words>798</Words>
  <Application>Microsoft Office PowerPoint</Application>
  <PresentationFormat>عرض على الشاشة (4:3)</PresentationFormat>
  <Paragraphs>119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Sakkal Majalla</vt:lpstr>
      <vt:lpstr>1_Office Theme</vt:lpstr>
      <vt:lpstr>Office Theme</vt:lpstr>
      <vt:lpstr>قالب الدروس الإلكترونية المعتمد (1)</vt:lpstr>
      <vt:lpstr>Finding the value of annuity Units 15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مكونات سوق التأمين في مملكة البحرين</dc:title>
  <dc:creator>Amina Alseddiqi</dc:creator>
  <cp:lastModifiedBy>Lenovo</cp:lastModifiedBy>
  <cp:revision>674</cp:revision>
  <dcterms:created xsi:type="dcterms:W3CDTF">2020-03-03T05:49:03Z</dcterms:created>
  <dcterms:modified xsi:type="dcterms:W3CDTF">2020-10-20T20:37:37Z</dcterms:modified>
</cp:coreProperties>
</file>