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32"/>
  </p:notesMasterIdLst>
  <p:sldIdLst>
    <p:sldId id="256" r:id="rId4"/>
    <p:sldId id="264" r:id="rId5"/>
    <p:sldId id="358" r:id="rId6"/>
    <p:sldId id="435" r:id="rId7"/>
    <p:sldId id="472" r:id="rId8"/>
    <p:sldId id="415" r:id="rId9"/>
    <p:sldId id="473" r:id="rId10"/>
    <p:sldId id="417" r:id="rId11"/>
    <p:sldId id="474" r:id="rId12"/>
    <p:sldId id="437" r:id="rId13"/>
    <p:sldId id="442" r:id="rId14"/>
    <p:sldId id="446" r:id="rId15"/>
    <p:sldId id="447" r:id="rId16"/>
    <p:sldId id="448" r:id="rId17"/>
    <p:sldId id="443" r:id="rId18"/>
    <p:sldId id="454" r:id="rId19"/>
    <p:sldId id="453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3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029FB"/>
    <a:srgbClr val="FFFFCC"/>
    <a:srgbClr val="FFA3A3"/>
    <a:srgbClr val="FF9999"/>
    <a:srgbClr val="FF6699"/>
    <a:srgbClr val="FFCCCC"/>
    <a:srgbClr val="ED8733"/>
    <a:srgbClr val="E7E208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>
      <p:cViewPr varScale="1">
        <p:scale>
          <a:sx n="69" d="100"/>
          <a:sy n="69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7.wav"/><Relationship Id="rId7" Type="http://schemas.openxmlformats.org/officeDocument/2006/relationships/slide" Target="slide16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slide" Target="slide17.xml"/><Relationship Id="rId4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slide" Target="slide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audio" Target="../media/audio7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774" y="6263919"/>
            <a:ext cx="8736013" cy="3751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First semester                                          Class: second                                                  Pages: </a:t>
            </a:r>
            <a:r>
              <a:rPr lang="en-US" dirty="0" smtClean="0">
                <a:solidFill>
                  <a:schemeClr val="tx1"/>
                </a:solidFill>
              </a:rPr>
              <a:t>77-83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2571317"/>
            <a:ext cx="5653875" cy="171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609600" y="4583546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790718" y="378276"/>
            <a:ext cx="7162800" cy="118221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762000" y="2571317"/>
            <a:ext cx="658697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3600" b="1" dirty="0" smtClean="0">
                <a:latin typeface="Century Gothic" panose="020B0502020202020204" pitchFamily="34" charset="0"/>
                <a:cs typeface="+mn-cs"/>
              </a:rPr>
              <a:t>Amount and interest </a:t>
            </a:r>
            <a:br>
              <a:rPr lang="en-US" sz="3600" b="1" dirty="0" smtClean="0">
                <a:latin typeface="Century Gothic" panose="020B0502020202020204" pitchFamily="34" charset="0"/>
                <a:cs typeface="+mn-cs"/>
              </a:rPr>
            </a:br>
            <a:r>
              <a:rPr lang="en-US" sz="3600" b="1" dirty="0" smtClean="0">
                <a:latin typeface="Century Gothic" panose="020B0502020202020204" pitchFamily="34" charset="0"/>
                <a:cs typeface="+mn-cs"/>
              </a:rPr>
              <a:t> of</a:t>
            </a:r>
          </a:p>
          <a:p>
            <a:pPr rtl="1"/>
            <a:r>
              <a:rPr lang="en-US" sz="3600" b="1" dirty="0" smtClean="0">
                <a:latin typeface="Century Gothic" panose="020B0502020202020204" pitchFamily="34" charset="0"/>
                <a:cs typeface="+mn-cs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Payment/Ordinary </a:t>
            </a:r>
          </a:p>
          <a:p>
            <a:pPr rtl="1"/>
            <a:r>
              <a:rPr lang="en-US" sz="3600" b="1" dirty="0" smtClean="0">
                <a:latin typeface="Century Gothic" panose="020B0502020202020204" pitchFamily="34" charset="0"/>
                <a:cs typeface="+mn-cs"/>
              </a:rPr>
              <a:t>annuities</a:t>
            </a:r>
            <a:r>
              <a:rPr lang="en-US" sz="4800" b="1" dirty="0" smtClean="0">
                <a:latin typeface="Century Gothic" panose="020B0502020202020204" pitchFamily="34" charset="0"/>
                <a:cs typeface="+mn-cs"/>
              </a:rPr>
              <a:t/>
            </a:r>
            <a:br>
              <a:rPr lang="en-US" sz="4800" b="1" dirty="0" smtClean="0">
                <a:latin typeface="Century Gothic" panose="020B0502020202020204" pitchFamily="34" charset="0"/>
                <a:cs typeface="+mn-cs"/>
              </a:rPr>
            </a:br>
            <a:r>
              <a:rPr lang="en-US" sz="3600" b="1" dirty="0" smtClean="0">
                <a:latin typeface="Century Gothic" panose="020B0502020202020204" pitchFamily="34" charset="0"/>
              </a:rPr>
              <a:t>Units 13-14</a:t>
            </a:r>
            <a:endParaRPr lang="en-US" sz="3600" b="1" dirty="0"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60477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rtl="1"/>
            <a:r>
              <a:rPr lang="en-US" sz="2300" b="1" dirty="0">
                <a:latin typeface="Century Gothic" panose="020B0502020202020204" pitchFamily="34" charset="0"/>
              </a:rPr>
              <a:t>1) Find the Compound Amount of BD150 paid at the end of </a:t>
            </a:r>
          </a:p>
          <a:p>
            <a:pPr rtl="1"/>
            <a:r>
              <a:rPr lang="en-US" sz="2300" b="1" dirty="0">
                <a:latin typeface="Century Gothic" panose="020B0502020202020204" pitchFamily="34" charset="0"/>
              </a:rPr>
              <a:t>    year at 4½%  annually for 10 years. </a:t>
            </a: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140248" y="31242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BD82.945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1520160"/>
            <a:ext cx="6766596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Choose the correct answer for the following</a:t>
            </a:r>
            <a:r>
              <a:rPr lang="ar-BH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0" y="-1632"/>
            <a:ext cx="1790700" cy="1247775"/>
          </a:xfrm>
          <a:prstGeom prst="rect">
            <a:avLst/>
          </a:prstGeom>
        </p:spPr>
      </p:pic>
      <p:sp>
        <p:nvSpPr>
          <p:cNvPr id="11" name="Flowchart: Terminator 10">
            <a:hlinkClick r:id="rId5" action="ppaction://hlinksldjump"/>
          </p:cNvPr>
          <p:cNvSpPr/>
          <p:nvPr/>
        </p:nvSpPr>
        <p:spPr>
          <a:xfrm>
            <a:off x="110268" y="4620887"/>
            <a:ext cx="402253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BD232.945</a:t>
            </a:r>
          </a:p>
        </p:txBody>
      </p:sp>
      <p:sp>
        <p:nvSpPr>
          <p:cNvPr id="12" name="Flowchart: Terminator 11">
            <a:hlinkClick r:id="rId5" action="ppaction://hlinksldjump"/>
          </p:cNvPr>
          <p:cNvSpPr/>
          <p:nvPr/>
        </p:nvSpPr>
        <p:spPr>
          <a:xfrm>
            <a:off x="4341589" y="4656505"/>
            <a:ext cx="429950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BD1693.231</a:t>
            </a:r>
          </a:p>
        </p:txBody>
      </p:sp>
      <p:sp>
        <p:nvSpPr>
          <p:cNvPr id="14" name="Flowchart: Terminator 13">
            <a:hlinkClick r:id="rId7" action="ppaction://hlinksldjump"/>
          </p:cNvPr>
          <p:cNvSpPr/>
          <p:nvPr/>
        </p:nvSpPr>
        <p:spPr>
          <a:xfrm>
            <a:off x="4678698" y="31242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BD1843.231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9465" y="6486716"/>
            <a:ext cx="5847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FINANCILA  MATHEMATICS      Fin: 111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3764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94446"/>
            <a:ext cx="9144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Century Gothic" panose="020B0502020202020204" pitchFamily="34" charset="0"/>
              </a:rPr>
              <a:t>2) Calculate the compound interest of an ordinary annuity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  of BD50 paid 4 times a year for 6 years if interest rate is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  4% quarterly?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1000" y="2996978"/>
            <a:ext cx="36886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BD1954.130 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341706" y="4284600"/>
            <a:ext cx="36261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BD344.915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876800" y="4277673"/>
            <a:ext cx="361826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BD754.130</a:t>
            </a:r>
          </a:p>
        </p:txBody>
      </p:sp>
      <p:sp>
        <p:nvSpPr>
          <p:cNvPr id="14" name="Flowchart: Terminator 13">
            <a:hlinkClick r:id="rId3" action="ppaction://hlinksldjump"/>
          </p:cNvPr>
          <p:cNvSpPr/>
          <p:nvPr/>
        </p:nvSpPr>
        <p:spPr>
          <a:xfrm>
            <a:off x="4876800" y="2996978"/>
            <a:ext cx="361826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 BD1904.130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3186" y="6405977"/>
            <a:ext cx="6069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  FINANCILA  MATHEMATICS      Fin: 111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0" y="-1632"/>
            <a:ext cx="17907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92619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11295"/>
            <a:ext cx="91440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3) Calculate the compound Amount of the following: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53291" y="3289553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BD5894.869</a:t>
            </a: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4668982" y="332418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BD3334.963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353291" y="4478184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BD3061.130</a:t>
            </a: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634345" y="45894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BD3144.869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562566"/>
              </p:ext>
            </p:extLst>
          </p:nvPr>
        </p:nvGraphicFramePr>
        <p:xfrm>
          <a:off x="564736" y="1752600"/>
          <a:ext cx="7969664" cy="9144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606428">
                  <a:extLst>
                    <a:ext uri="{9D8B030D-6E8A-4147-A177-3AD203B41FA5}">
                      <a16:colId xmlns:a16="http://schemas.microsoft.com/office/drawing/2014/main" val="4266136382"/>
                    </a:ext>
                  </a:extLst>
                </a:gridCol>
                <a:gridCol w="2063838">
                  <a:extLst>
                    <a:ext uri="{9D8B030D-6E8A-4147-A177-3AD203B41FA5}">
                      <a16:colId xmlns:a16="http://schemas.microsoft.com/office/drawing/2014/main" val="2590886637"/>
                    </a:ext>
                  </a:extLst>
                </a:gridCol>
                <a:gridCol w="1853486">
                  <a:extLst>
                    <a:ext uri="{9D8B030D-6E8A-4147-A177-3AD203B41FA5}">
                      <a16:colId xmlns:a16="http://schemas.microsoft.com/office/drawing/2014/main" val="1724853998"/>
                    </a:ext>
                  </a:extLst>
                </a:gridCol>
                <a:gridCol w="2445912">
                  <a:extLst>
                    <a:ext uri="{9D8B030D-6E8A-4147-A177-3AD203B41FA5}">
                      <a16:colId xmlns:a16="http://schemas.microsoft.com/office/drawing/2014/main" val="1955095814"/>
                    </a:ext>
                  </a:extLst>
                </a:gridCol>
              </a:tblGrid>
              <a:tr h="11366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SN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Time / Period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Interest Rate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Annuity</a:t>
                      </a: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ordinary) 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270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BD??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4 Years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1 % monthly</a:t>
                      </a: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BD 50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816883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03186" y="6405977"/>
            <a:ext cx="6145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  FINANCILA  MATHEMATICS      Fin: 111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0" y="-1632"/>
            <a:ext cx="17907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2504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84238"/>
            <a:ext cx="9144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4) What is the compound interest of $ 400 investment </a:t>
            </a:r>
          </a:p>
          <a:p>
            <a:r>
              <a:rPr lang="en-US" dirty="0"/>
              <a:t>    </a:t>
            </a:r>
            <a:r>
              <a:rPr lang="en-US" dirty="0" smtClean="0"/>
              <a:t>end </a:t>
            </a:r>
            <a:r>
              <a:rPr lang="en-US" dirty="0"/>
              <a:t>of each year for at 7% annually 8 years? 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1000" y="266220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$903.92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4648200" y="2695472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$1191.20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381000" y="391237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$503.92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648200" y="397980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$9639.20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0" y="-1632"/>
            <a:ext cx="17907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92743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45049"/>
            <a:ext cx="9144000" cy="1169551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5) Find the compound  interest of KD70 for 6 years  </a:t>
            </a:r>
          </a:p>
          <a:p>
            <a:r>
              <a:rPr lang="en-US" dirty="0" smtClean="0"/>
              <a:t>at </a:t>
            </a:r>
            <a:r>
              <a:rPr lang="en-US" dirty="0"/>
              <a:t>5% thirdly.</a:t>
            </a:r>
            <a:r>
              <a:rPr lang="en-US" sz="2400" dirty="0"/>
              <a:t> (Ordinary  Annuity)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19548" y="3114023"/>
            <a:ext cx="4100052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KD1804.964</a:t>
            </a: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4800600" y="3190205"/>
            <a:ext cx="3996143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KD1969.267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354184" y="4158537"/>
            <a:ext cx="395995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ar-BH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KD225.000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861486" y="4208400"/>
            <a:ext cx="387436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KD709.267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3186" y="6405977"/>
            <a:ext cx="584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  FINANCILA  MATHEMATICS      Fin: 111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0" y="-1632"/>
            <a:ext cx="17907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03077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37510"/>
            <a:ext cx="9144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Century Gothic" panose="020B0502020202020204" pitchFamily="34" charset="0"/>
              </a:rPr>
              <a:t>6) Find the compound amount  of </a:t>
            </a:r>
            <a:r>
              <a:rPr lang="en-US" sz="2300" b="1" dirty="0" smtClean="0">
                <a:latin typeface="Century Gothic" panose="020B0502020202020204" pitchFamily="34" charset="0"/>
              </a:rPr>
              <a:t>Ordinary </a:t>
            </a:r>
            <a:r>
              <a:rPr lang="en-US" sz="2300" b="1" dirty="0">
                <a:latin typeface="Century Gothic" panose="020B0502020202020204" pitchFamily="34" charset="0"/>
              </a:rPr>
              <a:t>Annuities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  of BD70 paid each a year for 6 years if interest rate is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  5.75% annually ?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57200" y="3199462"/>
            <a:ext cx="36886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BD 485.208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457200" y="4425405"/>
            <a:ext cx="36261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28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BD458.208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724400" y="4437000"/>
            <a:ext cx="361826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BD421.208</a:t>
            </a:r>
          </a:p>
        </p:txBody>
      </p:sp>
      <p:sp>
        <p:nvSpPr>
          <p:cNvPr id="14" name="Flowchart: Terminator 13">
            <a:hlinkClick r:id="rId4" action="ppaction://hlinksldjump"/>
          </p:cNvPr>
          <p:cNvSpPr/>
          <p:nvPr/>
        </p:nvSpPr>
        <p:spPr>
          <a:xfrm>
            <a:off x="4724400" y="3254740"/>
            <a:ext cx="361826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 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BD 513.104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3186" y="6405977"/>
            <a:ext cx="5916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  FINANCILA  MATHEMATICS      Fin: 111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00745" cy="868194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0" y="-1632"/>
            <a:ext cx="17907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19250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1728332"/>
            <a:ext cx="7042355" cy="4468138"/>
            <a:chOff x="653845" y="1728332"/>
            <a:chExt cx="7042355" cy="4468138"/>
          </a:xfrm>
        </p:grpSpPr>
        <p:grpSp>
          <p:nvGrpSpPr>
            <p:cNvPr id="3" name="Group 2"/>
            <p:cNvGrpSpPr/>
            <p:nvPr/>
          </p:nvGrpSpPr>
          <p:grpSpPr>
            <a:xfrm>
              <a:off x="653845" y="1728332"/>
              <a:ext cx="7042355" cy="4468138"/>
              <a:chOff x="653845" y="1728332"/>
              <a:chExt cx="7042355" cy="4468138"/>
            </a:xfrm>
          </p:grpSpPr>
          <p:sp>
            <p:nvSpPr>
              <p:cNvPr id="7" name="Action Button: Back or Previous 6">
                <a:hlinkClick r:id="rId2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ular Callout 8"/>
              <p:cNvSpPr/>
              <p:nvPr/>
            </p:nvSpPr>
            <p:spPr>
              <a:xfrm>
                <a:off x="3352800" y="1728332"/>
                <a:ext cx="4343400" cy="2362198"/>
              </a:xfrm>
              <a:prstGeom prst="wedgeRectCallout">
                <a:avLst>
                  <a:gd name="adj1" fmla="val -63120"/>
                  <a:gd name="adj2" fmla="val -9230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/>
                <a:r>
                  <a:rPr lang="en-US" sz="2000" b="1" dirty="0" err="1">
                    <a:solidFill>
                      <a:schemeClr val="bg1"/>
                    </a:solidFill>
                  </a:rPr>
                  <a:t>Sn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= 150 x((1+ 4½%)</a:t>
                </a:r>
                <a:r>
                  <a:rPr lang="en-US" sz="20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baseline="30000" dirty="0">
                    <a:solidFill>
                      <a:schemeClr val="bg1"/>
                    </a:solidFill>
                  </a:rPr>
                  <a:t>10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-1) </a:t>
                </a:r>
                <a:r>
                  <a:rPr lang="ar-BH" sz="2000" b="1" dirty="0">
                    <a:solidFill>
                      <a:schemeClr val="bg1"/>
                    </a:solidFill>
                  </a:rPr>
                  <a:t>÷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>
                    <a:latin typeface="Century Gothic" panose="020B0502020202020204" pitchFamily="34" charset="0"/>
                  </a:rPr>
                  <a:t>4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½%</a:t>
                </a:r>
                <a:r>
                  <a:rPr 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=  BD1843.231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5056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03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981200"/>
            <a:ext cx="7461404" cy="4215270"/>
            <a:chOff x="653845" y="1981200"/>
            <a:chExt cx="7461404" cy="4215270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981200"/>
              <a:ext cx="7461404" cy="4215270"/>
              <a:chOff x="653845" y="1981200"/>
              <a:chExt cx="7461404" cy="42152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ular Callout 5"/>
              <p:cNvSpPr/>
              <p:nvPr/>
            </p:nvSpPr>
            <p:spPr>
              <a:xfrm>
                <a:off x="3581400" y="1981200"/>
                <a:ext cx="4533849" cy="1981200"/>
              </a:xfrm>
              <a:prstGeom prst="wedgeRectCallout">
                <a:avLst>
                  <a:gd name="adj1" fmla="val -67303"/>
                  <a:gd name="adj2" fmla="val 6156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000" b="1" dirty="0"/>
                  <a:t>Sn= 50 x((1+4%)</a:t>
                </a:r>
                <a:r>
                  <a:rPr lang="en-US" sz="2000" b="1" baseline="30000" dirty="0">
                    <a:solidFill>
                      <a:schemeClr val="bg1"/>
                    </a:solidFill>
                  </a:rPr>
                  <a:t>24</a:t>
                </a:r>
                <a:r>
                  <a:rPr lang="en-US" sz="2000" b="1" dirty="0"/>
                  <a:t> -1)÷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4%=BD1954.130 </a:t>
                </a:r>
                <a:endParaRPr lang="en-US" sz="2000" dirty="0">
                  <a:solidFill>
                    <a:schemeClr val="bg1"/>
                  </a:solidFill>
                </a:endParaRPr>
              </a:p>
              <a:p>
                <a:r>
                  <a:rPr lang="en-US" sz="2000" b="1" dirty="0"/>
                  <a:t>CI = 1954.130 – (50x24) BD 754.130</a:t>
                </a:r>
              </a:p>
            </p:txBody>
          </p:sp>
        </p:grpSp>
        <p:sp>
          <p:nvSpPr>
            <p:cNvPr id="8" name="Pentagon 7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250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2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6206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0188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>
                <a:latin typeface="Century Gothic" panose="020B0502020202020204" pitchFamily="34" charset="0"/>
              </a:rPr>
              <a:t>At the end of this course, Student should be able to: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83" y="419912"/>
            <a:ext cx="1966091" cy="1514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Ordinary annuity       FINANCILA  MATHEMATICS      Fin: 111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179" y="3333715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en-US" b="1" dirty="0">
                <a:latin typeface="Century Gothic" panose="020B0502020202020204" pitchFamily="34" charset="0"/>
              </a:rPr>
              <a:t>1-ldentify the different  between types of annuities.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178" y="3815331"/>
            <a:ext cx="7866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2- Calculate the compound amount of </a:t>
            </a:r>
            <a:r>
              <a:rPr lang="en-US" b="1" dirty="0" smtClean="0">
                <a:latin typeface="Century Gothic" panose="020B0502020202020204" pitchFamily="34" charset="0"/>
              </a:rPr>
              <a:t> Payment/Ordinary annuities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2613" y="4296947"/>
            <a:ext cx="7883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3- Calculate the compound interest of Payment/Ordinary annuities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/>
      <p:bldP spid="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2286000"/>
            <a:ext cx="6966155" cy="3910470"/>
            <a:chOff x="653845" y="2286000"/>
            <a:chExt cx="6966155" cy="3910470"/>
          </a:xfrm>
        </p:grpSpPr>
        <p:sp>
          <p:nvSpPr>
            <p:cNvPr id="7" name="Action Button: Back or Previous 6">
              <a:hlinkClick r:id="rId3" action="ppaction://hlinksldjump" highlightClick="1"/>
            </p:cNvPr>
            <p:cNvSpPr/>
            <p:nvPr/>
          </p:nvSpPr>
          <p:spPr>
            <a:xfrm>
              <a:off x="653845" y="5053470"/>
              <a:ext cx="1371600" cy="1143000"/>
            </a:xfrm>
            <a:prstGeom prst="actionButtonBackPrevious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3429000" y="2286000"/>
              <a:ext cx="4191000" cy="1600200"/>
            </a:xfrm>
            <a:prstGeom prst="wedgeRectCallout">
              <a:avLst>
                <a:gd name="adj1" fmla="val -64370"/>
                <a:gd name="adj2" fmla="val -8392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/>
                <a:t>Sn</a:t>
              </a:r>
              <a:r>
                <a:rPr lang="en-US" sz="2000" b="1" dirty="0"/>
                <a:t> = 50 x((1+ 1%)</a:t>
              </a:r>
              <a:r>
                <a:rPr lang="en-US" sz="2000" baseline="30000" dirty="0"/>
                <a:t> </a:t>
              </a:r>
              <a:r>
                <a:rPr lang="en-US" sz="2400" b="1" baseline="30000" dirty="0"/>
                <a:t>48</a:t>
              </a:r>
              <a:r>
                <a:rPr lang="en-US" sz="2000" b="1" dirty="0"/>
                <a:t> -1) </a:t>
              </a:r>
              <a:r>
                <a:rPr lang="ar-BH" sz="2000" b="1" dirty="0"/>
                <a:t>÷</a:t>
              </a:r>
              <a:r>
                <a:rPr lang="en-US" sz="2000" b="1" dirty="0"/>
                <a:t> 1%=  BD3061.130</a:t>
              </a:r>
            </a:p>
          </p:txBody>
        </p:sp>
        <p:sp>
          <p:nvSpPr>
            <p:cNvPr id="5" name="Pentagon 4"/>
            <p:cNvSpPr/>
            <p:nvPr/>
          </p:nvSpPr>
          <p:spPr>
            <a:xfrm flipH="1">
              <a:off x="2018518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57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65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2362200"/>
            <a:ext cx="7124712" cy="3834270"/>
            <a:chOff x="653845" y="2362200"/>
            <a:chExt cx="7124712" cy="3834270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2362200"/>
              <a:ext cx="7124712" cy="3834270"/>
              <a:chOff x="653845" y="2362200"/>
              <a:chExt cx="7124712" cy="38342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ular Callout 4"/>
              <p:cNvSpPr/>
              <p:nvPr/>
            </p:nvSpPr>
            <p:spPr>
              <a:xfrm>
                <a:off x="3200400" y="2362200"/>
                <a:ext cx="4578157" cy="1930669"/>
              </a:xfrm>
              <a:prstGeom prst="wedgeRectCallout">
                <a:avLst>
                  <a:gd name="adj1" fmla="val -58827"/>
                  <a:gd name="adj2" fmla="val -17889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err="1"/>
                  <a:t>Sn</a:t>
                </a:r>
                <a:r>
                  <a:rPr lang="en-US" sz="2000" b="1" dirty="0"/>
                  <a:t> = 400 x((1+7%)</a:t>
                </a:r>
                <a:r>
                  <a:rPr lang="en-US" sz="2800" b="1" baseline="30000" dirty="0"/>
                  <a:t>8</a:t>
                </a:r>
                <a:r>
                  <a:rPr lang="en-US" sz="2000" b="1" dirty="0"/>
                  <a:t> -1)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 7% </a:t>
                </a:r>
                <a:r>
                  <a:rPr lang="en-US" sz="2000" b="1" dirty="0" smtClean="0"/>
                  <a:t>=$4103.92</a:t>
                </a:r>
                <a:endParaRPr lang="en-US" sz="2000" b="1" dirty="0"/>
              </a:p>
              <a:p>
                <a:r>
                  <a:rPr lang="en-US" sz="2000" b="1" dirty="0"/>
                  <a:t> CI = </a:t>
                </a:r>
                <a:r>
                  <a:rPr lang="en-US" sz="2000" b="1" dirty="0" smtClean="0"/>
                  <a:t>4103.92 </a:t>
                </a:r>
                <a:r>
                  <a:rPr lang="en-US" sz="2000" b="1" dirty="0"/>
                  <a:t>– (400×8) =$ </a:t>
                </a:r>
                <a:r>
                  <a:rPr lang="en-US" sz="2000" b="1" dirty="0" smtClean="0"/>
                  <a:t>903.92</a:t>
                </a:r>
                <a:endParaRPr lang="en-US" sz="2000" b="1" dirty="0"/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00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90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2286000"/>
            <a:ext cx="7250764" cy="3910470"/>
            <a:chOff x="653845" y="2286000"/>
            <a:chExt cx="7250764" cy="3910470"/>
          </a:xfrm>
        </p:grpSpPr>
        <p:grpSp>
          <p:nvGrpSpPr>
            <p:cNvPr id="3" name="Group 2"/>
            <p:cNvGrpSpPr/>
            <p:nvPr/>
          </p:nvGrpSpPr>
          <p:grpSpPr>
            <a:xfrm>
              <a:off x="653845" y="2286000"/>
              <a:ext cx="7250764" cy="3910470"/>
              <a:chOff x="653845" y="2286000"/>
              <a:chExt cx="7250764" cy="39104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ular Callout 5"/>
              <p:cNvSpPr/>
              <p:nvPr/>
            </p:nvSpPr>
            <p:spPr>
              <a:xfrm>
                <a:off x="3352800" y="2286000"/>
                <a:ext cx="4551809" cy="1804530"/>
              </a:xfrm>
              <a:prstGeom prst="wedgeRectCallout">
                <a:avLst>
                  <a:gd name="adj1" fmla="val -62544"/>
                  <a:gd name="adj2" fmla="val -7880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/>
                  <a:t>Sn</a:t>
                </a:r>
                <a:r>
                  <a:rPr lang="en-US" sz="2000" b="1" dirty="0"/>
                  <a:t> = 70  x((1+ 5%)</a:t>
                </a:r>
                <a:r>
                  <a:rPr lang="en-US" sz="2000" b="1" baseline="30000" dirty="0"/>
                  <a:t> </a:t>
                </a:r>
                <a:r>
                  <a:rPr lang="en-US" sz="2800" b="1" baseline="30000" dirty="0"/>
                  <a:t>18</a:t>
                </a:r>
                <a:r>
                  <a:rPr lang="en-US" sz="2000" b="1" dirty="0"/>
                  <a:t> -1) 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5%=  KD1969.267</a:t>
                </a:r>
              </a:p>
              <a:p>
                <a:r>
                  <a:rPr lang="en-US" sz="2000" b="1" dirty="0"/>
                  <a:t>  CI = 1969.267  -  1260   = KD 709.267</a:t>
                </a:r>
              </a:p>
            </p:txBody>
          </p:sp>
        </p:grpSp>
        <p:sp>
          <p:nvSpPr>
            <p:cNvPr id="8" name="Pentagon 7"/>
            <p:cNvSpPr/>
            <p:nvPr/>
          </p:nvSpPr>
          <p:spPr>
            <a:xfrm flipH="1">
              <a:off x="2025445" y="5039615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989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9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855523"/>
            <a:ext cx="7956755" cy="4340947"/>
            <a:chOff x="653845" y="1855523"/>
            <a:chExt cx="7956755" cy="4340947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855523"/>
              <a:ext cx="7956755" cy="4340947"/>
              <a:chOff x="653845" y="1855523"/>
              <a:chExt cx="8343876" cy="4340947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ular Callout 7"/>
              <p:cNvSpPr/>
              <p:nvPr/>
            </p:nvSpPr>
            <p:spPr>
              <a:xfrm>
                <a:off x="3657600" y="1855523"/>
                <a:ext cx="5340121" cy="2411677"/>
              </a:xfrm>
              <a:prstGeom prst="wedgeRectCallout">
                <a:avLst>
                  <a:gd name="adj1" fmla="val -68381"/>
                  <a:gd name="adj2" fmla="val -5298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000" b="1" dirty="0"/>
                  <a:t>Sn= </a:t>
                </a:r>
                <a:r>
                  <a:rPr lang="ar-BH" sz="2000" b="1" dirty="0"/>
                  <a:t>7</a:t>
                </a:r>
                <a:r>
                  <a:rPr lang="en-US" sz="2000" b="1" dirty="0"/>
                  <a:t>0 x((1+5.75%)</a:t>
                </a:r>
                <a:r>
                  <a:rPr lang="en-US" sz="2000" b="1" baseline="30000" dirty="0">
                    <a:solidFill>
                      <a:schemeClr val="bg1"/>
                    </a:solidFill>
                  </a:rPr>
                  <a:t>6</a:t>
                </a:r>
                <a:r>
                  <a:rPr lang="en-US" sz="2000" b="1" dirty="0"/>
                  <a:t> -1)÷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5.75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% 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=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BD485.208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1975663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slide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25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43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752601" y="263281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hope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60343" y="3961464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For more information:</a:t>
            </a:r>
          </a:p>
          <a:p>
            <a:r>
              <a:rPr lang="ar-BH" sz="2400" dirty="0">
                <a:latin typeface="Sakkal Majalla"/>
              </a:rPr>
              <a:t>    </a:t>
            </a:r>
            <a:r>
              <a:rPr lang="en-US" sz="2400" dirty="0">
                <a:latin typeface="Sakkal Majalla"/>
              </a:rPr>
              <a:t>Visit the</a:t>
            </a:r>
            <a:r>
              <a:rPr lang="ar-BH" sz="2400" dirty="0">
                <a:latin typeface="Sakkal Majalla"/>
              </a:rPr>
              <a:t>  </a:t>
            </a:r>
            <a:r>
              <a:rPr lang="en-US" sz="2400" dirty="0">
                <a:latin typeface="Sakkal Majalla"/>
              </a:rPr>
              <a:t>www.Edunet.com</a:t>
            </a:r>
          </a:p>
          <a:p>
            <a:r>
              <a:rPr lang="ar-BH" sz="2400" dirty="0">
                <a:latin typeface="Sakkal Majalla"/>
              </a:rPr>
              <a:t>   </a:t>
            </a:r>
            <a:r>
              <a:rPr lang="en-US" sz="2400" dirty="0">
                <a:latin typeface="Sakkal Majalla"/>
              </a:rPr>
              <a:t>Questions and activities of the book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186" y="6405977"/>
            <a:ext cx="5764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  FINANCILA  MATHEMATICS      Fin: 111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34005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3612" y="80647"/>
            <a:ext cx="458223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Types of annuities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3695" y="3515123"/>
            <a:ext cx="6335020" cy="434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878" y="4771772"/>
            <a:ext cx="8166001" cy="8892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0802" y="3899290"/>
            <a:ext cx="1332213" cy="10590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0623" y="3932258"/>
            <a:ext cx="1332213" cy="10590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1577" y="3884887"/>
            <a:ext cx="1332213" cy="10590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1986" y="3932258"/>
            <a:ext cx="1332213" cy="105902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0" y="1061243"/>
            <a:ext cx="4495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Payment/Ordinary  Annuities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84341" y="1048519"/>
            <a:ext cx="405722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Investment/Due  Annuities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555986" y="1525423"/>
            <a:ext cx="3124199" cy="919331"/>
          </a:xfrm>
          <a:prstGeom prst="cloudCallout">
            <a:avLst>
              <a:gd name="adj1" fmla="val 65122"/>
              <a:gd name="adj2" fmla="val 178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Is a paid at the </a:t>
            </a:r>
            <a:r>
              <a:rPr lang="en-US" b="1" dirty="0">
                <a:solidFill>
                  <a:srgbClr val="FF0000"/>
                </a:solidFill>
              </a:rPr>
              <a:t>end</a:t>
            </a:r>
            <a:r>
              <a:rPr lang="en-US" b="1" dirty="0"/>
              <a:t> of each period.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51421" y="6414571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Ordinary </a:t>
            </a:r>
            <a:r>
              <a:rPr lang="en-US" dirty="0" smtClean="0"/>
              <a:t>annuity       </a:t>
            </a:r>
            <a:r>
              <a:rPr lang="en-US" dirty="0"/>
              <a:t>FINANCILA  MATHEMATICS      Fin: 111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6016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 animBg="1"/>
      <p:bldP spid="4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0" y="6274165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88185"/>
            <a:ext cx="58681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 of Compound  Amount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987151" y="4191564"/>
            <a:ext cx="1923327" cy="571071"/>
          </a:xfrm>
          <a:prstGeom prst="borderCallout1">
            <a:avLst>
              <a:gd name="adj1" fmla="val -4619"/>
              <a:gd name="adj2" fmla="val 77564"/>
              <a:gd name="adj3" fmla="val -45095"/>
              <a:gd name="adj4" fmla="val 106983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>
            <a:prstShdw prst="shdw13" dist="63500" dir="13987806">
              <a:srgbClr val="FFFFFF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The value</a:t>
            </a:r>
            <a:r>
              <a:rPr kumimoji="0" lang="en-US" altLang="en-US" sz="17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of each annuity.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6016331" y="4204920"/>
            <a:ext cx="3009055" cy="571071"/>
          </a:xfrm>
          <a:prstGeom prst="borderCallout1">
            <a:avLst>
              <a:gd name="adj1" fmla="val -12683"/>
              <a:gd name="adj2" fmla="val 44587"/>
              <a:gd name="adj3" fmla="val -70803"/>
              <a:gd name="adj4" fmla="val 2514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number of annuities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284" y="4918129"/>
            <a:ext cx="1064618" cy="908474"/>
          </a:xfrm>
          <a:prstGeom prst="rect">
            <a:avLst/>
          </a:prstGeom>
        </p:spPr>
      </p:pic>
      <p:grpSp>
        <p:nvGrpSpPr>
          <p:cNvPr id="28" name="Group 2"/>
          <p:cNvGrpSpPr>
            <a:grpSpLocks/>
          </p:cNvGrpSpPr>
          <p:nvPr/>
        </p:nvGrpSpPr>
        <p:grpSpPr bwMode="auto">
          <a:xfrm rot="1194128">
            <a:off x="1424450" y="5044912"/>
            <a:ext cx="1048725" cy="1144188"/>
            <a:chOff x="5565" y="10230"/>
            <a:chExt cx="4330" cy="320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2270">
              <a:off x="5565" y="10230"/>
              <a:ext cx="378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8111">
              <a:off x="5565" y="10590"/>
              <a:ext cx="3795" cy="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0940"/>
              <a:ext cx="3825" cy="1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866">
              <a:off x="5811" y="11315"/>
              <a:ext cx="3795" cy="1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2043">
              <a:off x="6085" y="11600"/>
              <a:ext cx="381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5516" y="4800054"/>
            <a:ext cx="2751547" cy="1332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407" y="2105622"/>
            <a:ext cx="7738863" cy="11525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407" y="3299104"/>
            <a:ext cx="7934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Compound Amount = </a:t>
            </a:r>
            <a:r>
              <a:rPr lang="en-US" sz="2000" b="1" dirty="0">
                <a:solidFill>
                  <a:srgbClr val="FF0000"/>
                </a:solidFill>
              </a:rPr>
              <a:t>Annuity</a:t>
            </a:r>
            <a:r>
              <a:rPr lang="en-US" sz="2000" b="1" dirty="0"/>
              <a:t> x ((</a:t>
            </a:r>
            <a:r>
              <a:rPr lang="en-US" sz="2000" dirty="0"/>
              <a:t>(</a:t>
            </a:r>
            <a:r>
              <a:rPr lang="en-US" sz="2000" b="1" dirty="0"/>
              <a:t>1+ </a:t>
            </a:r>
            <a:r>
              <a:rPr lang="en-US" sz="2000" b="1" dirty="0">
                <a:solidFill>
                  <a:srgbClr val="00B050"/>
                </a:solidFill>
              </a:rPr>
              <a:t>interest rate</a:t>
            </a:r>
            <a:r>
              <a:rPr lang="en-US" sz="2000" dirty="0"/>
              <a:t>)</a:t>
            </a:r>
            <a:r>
              <a:rPr lang="en-US" sz="2000" b="1" baseline="30000" dirty="0">
                <a:solidFill>
                  <a:srgbClr val="6029FB"/>
                </a:solidFill>
              </a:rPr>
              <a:t>number of period/Time</a:t>
            </a:r>
            <a:r>
              <a:rPr lang="en-US" sz="2000" b="1" dirty="0"/>
              <a:t> - 1) ÷  </a:t>
            </a:r>
            <a:r>
              <a:rPr lang="en-US" sz="2000" b="1" dirty="0" err="1">
                <a:solidFill>
                  <a:srgbClr val="00B050"/>
                </a:solidFill>
              </a:rPr>
              <a:t>i</a:t>
            </a:r>
            <a:endParaRPr lang="en-US" sz="2000" b="1" dirty="0">
              <a:solidFill>
                <a:srgbClr val="00B05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             </a:t>
            </a:r>
            <a:r>
              <a:rPr lang="en-US" sz="2000" b="1" dirty="0" err="1"/>
              <a:t>Sn</a:t>
            </a:r>
            <a:r>
              <a:rPr lang="en-US" sz="2000" b="1" dirty="0"/>
              <a:t>                    =    </a:t>
            </a:r>
            <a:r>
              <a:rPr lang="en-US" sz="2000" b="1" dirty="0">
                <a:solidFill>
                  <a:srgbClr val="FF0000"/>
                </a:solidFill>
              </a:rPr>
              <a:t>R</a:t>
            </a:r>
            <a:r>
              <a:rPr lang="en-US" sz="2000" b="1" dirty="0"/>
              <a:t>           x ( </a:t>
            </a:r>
            <a:r>
              <a:rPr lang="en-US" sz="2000" dirty="0"/>
              <a:t>(</a:t>
            </a:r>
            <a:r>
              <a:rPr lang="en-US" sz="2000" b="1" dirty="0"/>
              <a:t>1+   </a:t>
            </a:r>
            <a:r>
              <a:rPr lang="en-US" sz="2000" b="1" dirty="0" err="1">
                <a:solidFill>
                  <a:srgbClr val="00B050"/>
                </a:solidFill>
              </a:rPr>
              <a:t>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                  </a:t>
            </a:r>
            <a:r>
              <a:rPr lang="en-US" sz="2000" dirty="0"/>
              <a:t>)</a:t>
            </a:r>
            <a:r>
              <a:rPr lang="en-US" sz="2000" b="1" baseline="30000" dirty="0">
                <a:solidFill>
                  <a:srgbClr val="6029FB"/>
                </a:solidFill>
              </a:rPr>
              <a:t>n                                       </a:t>
            </a:r>
            <a:r>
              <a:rPr lang="en-US" sz="2000" b="1" dirty="0"/>
              <a:t> - 1 ) ÷  </a:t>
            </a:r>
            <a:r>
              <a:rPr lang="en-US" sz="2000" b="1" dirty="0" err="1">
                <a:solidFill>
                  <a:srgbClr val="00B050"/>
                </a:solidFill>
              </a:rPr>
              <a:t>i</a:t>
            </a:r>
            <a:endParaRPr lang="en-US" sz="2000" dirty="0">
              <a:solidFill>
                <a:srgbClr val="00B05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29448" y="3889074"/>
            <a:ext cx="4747752" cy="890903"/>
            <a:chOff x="3329448" y="3889074"/>
            <a:chExt cx="4747752" cy="890903"/>
          </a:xfrm>
        </p:grpSpPr>
        <p:sp>
          <p:nvSpPr>
            <p:cNvPr id="9" name="AutoShape 4"/>
            <p:cNvSpPr>
              <a:spLocks/>
            </p:cNvSpPr>
            <p:nvPr/>
          </p:nvSpPr>
          <p:spPr bwMode="auto">
            <a:xfrm>
              <a:off x="3329448" y="4204920"/>
              <a:ext cx="2351809" cy="575057"/>
            </a:xfrm>
            <a:prstGeom prst="borderCallout1">
              <a:avLst>
                <a:gd name="adj1" fmla="val -1781"/>
                <a:gd name="adj2" fmla="val 72797"/>
                <a:gd name="adj3" fmla="val -46183"/>
                <a:gd name="adj4" fmla="val 5972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57C23E">
                    <a:alpha val="31000"/>
                  </a:srgbClr>
                </a:gs>
              </a:gsLst>
              <a:lin ang="18900000" scaled="1"/>
            </a:gradFill>
            <a:ln w="12700" algn="ctr">
              <a:solidFill>
                <a:srgbClr val="000000"/>
              </a:solidFill>
              <a:miter lim="800000"/>
              <a:headEnd type="triangl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13987806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en-US" altLang="en-US" sz="1700" b="1" dirty="0">
                  <a:latin typeface="Century Gothic" panose="020B0502020202020204" pitchFamily="34" charset="0"/>
                  <a:ea typeface="Arial" panose="020B0604020202020204" pitchFamily="34" charset="0"/>
                </a:rPr>
                <a:t>The percentage (%) of interest.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029201" y="3889074"/>
              <a:ext cx="3047999" cy="25338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-7254" y="1525571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Payment/Ordinary  Annuities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3186" y="6405977"/>
            <a:ext cx="572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  FINANCILA  MATHEMATICS      Fin: 111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4691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2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0" y="6274165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88185"/>
            <a:ext cx="58681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 of Compound  </a:t>
            </a:r>
            <a:r>
              <a:rPr lang="en-US" sz="3200" b="1" dirty="0" smtClean="0">
                <a:solidFill>
                  <a:schemeClr val="bg1"/>
                </a:solidFill>
              </a:rPr>
              <a:t>Interest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103" y="3230140"/>
            <a:ext cx="85529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Compound Interest </a:t>
            </a:r>
            <a:r>
              <a:rPr lang="en-US" sz="2000" b="1" dirty="0"/>
              <a:t>= </a:t>
            </a:r>
            <a:r>
              <a:rPr lang="en-US" sz="2000" b="1" dirty="0" smtClean="0"/>
              <a:t>Compound Amount -  (</a:t>
            </a:r>
            <a:r>
              <a:rPr lang="en-US" sz="2000" b="1" dirty="0" smtClean="0">
                <a:solidFill>
                  <a:srgbClr val="FF0000"/>
                </a:solidFill>
              </a:rPr>
              <a:t>Annuity</a:t>
            </a:r>
            <a:r>
              <a:rPr lang="en-US" sz="2000" b="1" dirty="0" smtClean="0"/>
              <a:t> </a:t>
            </a:r>
            <a:r>
              <a:rPr lang="en-US" sz="2000" b="1" dirty="0"/>
              <a:t>x </a:t>
            </a:r>
            <a:r>
              <a:rPr lang="en-US" sz="2000" b="1" dirty="0">
                <a:solidFill>
                  <a:srgbClr val="FF0000"/>
                </a:solidFill>
              </a:rPr>
              <a:t>number of period/Time </a:t>
            </a:r>
            <a:r>
              <a:rPr lang="en-US" sz="2000" b="1" dirty="0" smtClean="0"/>
              <a:t>)</a:t>
            </a:r>
            <a:endParaRPr lang="en-US" sz="2000" b="1" dirty="0">
              <a:solidFill>
                <a:srgbClr val="00B050"/>
              </a:solidFill>
            </a:endParaRP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/>
              <a:t>       CI     =        Sn   -       ( R – n)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7254" y="1525571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Payment/Ordinary </a:t>
            </a:r>
            <a:r>
              <a:rPr lang="en-US" sz="3200" b="1" dirty="0" smtClean="0">
                <a:latin typeface="Century Gothic" panose="020B0502020202020204" pitchFamily="34" charset="0"/>
              </a:rPr>
              <a:t>Annuities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187" y="6405977"/>
            <a:ext cx="5764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  FINANCILA  MATHEMATICS      Fin: 111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148348"/>
            <a:ext cx="8196063" cy="10445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1095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8600" y="2364954"/>
            <a:ext cx="81319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/>
              <a:t>A  man paid an annuity of </a:t>
            </a:r>
            <a:r>
              <a:rPr lang="en-US" sz="2000" b="1" dirty="0">
                <a:solidFill>
                  <a:srgbClr val="FF0000"/>
                </a:solidFill>
              </a:rPr>
              <a:t>BD100</a:t>
            </a:r>
            <a:r>
              <a:rPr lang="en-US" sz="2000" b="1" dirty="0"/>
              <a:t> the </a:t>
            </a:r>
            <a:r>
              <a:rPr lang="en-US" sz="2000" b="1" u="sng" dirty="0">
                <a:solidFill>
                  <a:srgbClr val="FF0000"/>
                </a:solidFill>
              </a:rPr>
              <a:t>end</a:t>
            </a:r>
            <a:r>
              <a:rPr lang="en-US" sz="2000" b="1" dirty="0"/>
              <a:t> of each year for </a:t>
            </a:r>
            <a:r>
              <a:rPr lang="en-US" sz="2000" b="1" dirty="0">
                <a:solidFill>
                  <a:srgbClr val="6029FB"/>
                </a:solidFill>
              </a:rPr>
              <a:t>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/>
              <a:t>years at an interest rate of </a:t>
            </a:r>
            <a:r>
              <a:rPr lang="en-US" sz="2000" b="1" dirty="0">
                <a:solidFill>
                  <a:srgbClr val="00B050"/>
                </a:solidFill>
              </a:rPr>
              <a:t>7%</a:t>
            </a:r>
            <a:r>
              <a:rPr lang="en-US" sz="2000" b="1" dirty="0"/>
              <a:t>  annually. Find the compound amount.</a:t>
            </a:r>
            <a:endParaRPr lang="en-US" sz="20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32" y="3802032"/>
            <a:ext cx="7203684" cy="212370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3187" y="6405977"/>
            <a:ext cx="5764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  FINANCILA  MATHEMATICS      Fin: 111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88185"/>
            <a:ext cx="58681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 of Compound  Amount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254" y="1525571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Payment/Ordinary  Annuities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1865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01792" y="3449147"/>
            <a:ext cx="8202613" cy="2494453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Compound Amount = </a:t>
            </a:r>
            <a:r>
              <a:rPr lang="en-US" sz="2000" b="1" dirty="0">
                <a:solidFill>
                  <a:srgbClr val="FF0000"/>
                </a:solidFill>
              </a:rPr>
              <a:t>Annuity</a:t>
            </a:r>
            <a:r>
              <a:rPr lang="en-US" sz="2000" b="1" dirty="0"/>
              <a:t> x (( </a:t>
            </a:r>
            <a:r>
              <a:rPr lang="en-US" sz="2000" dirty="0"/>
              <a:t>(</a:t>
            </a:r>
            <a:r>
              <a:rPr lang="en-US" sz="2000" b="1" dirty="0"/>
              <a:t>1+ </a:t>
            </a:r>
            <a:r>
              <a:rPr lang="en-US" sz="2000" b="1" dirty="0">
                <a:solidFill>
                  <a:srgbClr val="00B050"/>
                </a:solidFill>
              </a:rPr>
              <a:t>interest rate </a:t>
            </a:r>
            <a:r>
              <a:rPr lang="en-US" sz="2000" dirty="0"/>
              <a:t>)</a:t>
            </a:r>
            <a:r>
              <a:rPr lang="en-US" sz="2000" b="1" baseline="30000" dirty="0">
                <a:solidFill>
                  <a:srgbClr val="6029FB"/>
                </a:solidFill>
              </a:rPr>
              <a:t>number of period/Time</a:t>
            </a:r>
            <a:r>
              <a:rPr lang="en-US" sz="2000" b="1" dirty="0"/>
              <a:t> - 1 ) ÷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marR="0" lvl="0" indent="0" algn="l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             Sn             =   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      x ( </a:t>
            </a:r>
            <a:r>
              <a:rPr lang="en-US" sz="2400" dirty="0"/>
              <a:t>(</a:t>
            </a:r>
            <a:r>
              <a:rPr lang="en-US" sz="2400" b="1" dirty="0"/>
              <a:t>1+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/>
              <a:t>  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n</a:t>
            </a:r>
            <a:r>
              <a:rPr lang="en-US" sz="2400" b="1" dirty="0"/>
              <a:t> - 1 )   ÷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/>
              <a:t>                               = </a:t>
            </a:r>
            <a:r>
              <a:rPr lang="en-US" sz="2400" b="1" dirty="0">
                <a:solidFill>
                  <a:srgbClr val="FF0000"/>
                </a:solidFill>
              </a:rPr>
              <a:t>100    </a:t>
            </a:r>
            <a:r>
              <a:rPr lang="en-US" sz="2400" b="1" dirty="0"/>
              <a:t> x ( </a:t>
            </a:r>
            <a:r>
              <a:rPr lang="en-US" sz="2400" dirty="0"/>
              <a:t>(</a:t>
            </a:r>
            <a:r>
              <a:rPr lang="en-US" sz="2400" b="1" dirty="0"/>
              <a:t> 1+ </a:t>
            </a:r>
            <a:r>
              <a:rPr lang="en-US" sz="2400" b="1" dirty="0">
                <a:solidFill>
                  <a:srgbClr val="00B050"/>
                </a:solidFill>
              </a:rPr>
              <a:t>7%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4</a:t>
            </a:r>
            <a:r>
              <a:rPr lang="en-US" sz="2400" b="1" dirty="0"/>
              <a:t> - 1  )  ÷  </a:t>
            </a:r>
            <a:r>
              <a:rPr lang="en-US" sz="2400" b="1" dirty="0">
                <a:solidFill>
                  <a:srgbClr val="00B050"/>
                </a:solidFill>
              </a:rPr>
              <a:t>7%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                               = BD 443.994</a:t>
            </a:r>
            <a:endParaRPr lang="en-US" sz="2400" dirty="0"/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2422" y="1848782"/>
            <a:ext cx="81319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/>
              <a:t>A  man paid an annuity of </a:t>
            </a:r>
            <a:r>
              <a:rPr lang="en-US" sz="2000" b="1" dirty="0">
                <a:solidFill>
                  <a:srgbClr val="FF0000"/>
                </a:solidFill>
              </a:rPr>
              <a:t>BD100</a:t>
            </a:r>
            <a:r>
              <a:rPr lang="en-US" sz="2000" b="1" dirty="0"/>
              <a:t> the </a:t>
            </a:r>
            <a:r>
              <a:rPr lang="en-US" sz="2000" b="1" u="sng" dirty="0">
                <a:solidFill>
                  <a:srgbClr val="FF0000"/>
                </a:solidFill>
              </a:rPr>
              <a:t>end</a:t>
            </a:r>
            <a:r>
              <a:rPr lang="en-US" sz="2000" b="1" dirty="0"/>
              <a:t> of each year for </a:t>
            </a:r>
            <a:r>
              <a:rPr lang="en-US" sz="2000" b="1" dirty="0">
                <a:solidFill>
                  <a:srgbClr val="6029FB"/>
                </a:solidFill>
              </a:rPr>
              <a:t>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/>
              <a:t>years at an interest rate of </a:t>
            </a:r>
            <a:r>
              <a:rPr lang="en-US" sz="2000" b="1" dirty="0">
                <a:solidFill>
                  <a:srgbClr val="00B050"/>
                </a:solidFill>
              </a:rPr>
              <a:t>7%</a:t>
            </a:r>
            <a:r>
              <a:rPr lang="en-US" sz="2000" b="1" dirty="0"/>
              <a:t>  annually. Find the compound amount.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048000" y="2684077"/>
            <a:ext cx="1012720" cy="1512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906308" y="2975392"/>
            <a:ext cx="3113492" cy="1286552"/>
            <a:chOff x="3049626" y="2989403"/>
            <a:chExt cx="3113492" cy="1286552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066411" y="2997071"/>
              <a:ext cx="1496507" cy="122452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049626" y="2989403"/>
              <a:ext cx="3113492" cy="128655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 flipH="1">
            <a:off x="4876800" y="2621761"/>
            <a:ext cx="2511651" cy="1640183"/>
          </a:xfrm>
          <a:prstGeom prst="straightConnector1">
            <a:avLst/>
          </a:prstGeom>
          <a:ln>
            <a:solidFill>
              <a:srgbClr val="602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3186" y="6405977"/>
            <a:ext cx="5916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  FINANCILA  MATHEMATICS      Fin: 111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88185"/>
            <a:ext cx="58681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 of Compound  Amount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7" y="1025164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Payment/Ordinary  Annuities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4848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0072" y="1685369"/>
            <a:ext cx="84629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/>
              <a:t>Calculate the compound interest of an ordinary annuity of </a:t>
            </a:r>
            <a:r>
              <a:rPr lang="en-US" sz="2000" b="1" dirty="0">
                <a:solidFill>
                  <a:srgbClr val="FF0000"/>
                </a:solidFill>
              </a:rPr>
              <a:t>BD200</a:t>
            </a:r>
            <a:r>
              <a:rPr lang="en-US" sz="2000" b="1" dirty="0"/>
              <a:t> paid each quarterly  for </a:t>
            </a:r>
            <a:r>
              <a:rPr lang="en-US" sz="2000" b="1" dirty="0">
                <a:solidFill>
                  <a:srgbClr val="6029FB"/>
                </a:solidFill>
              </a:rPr>
              <a:t>6 years </a:t>
            </a:r>
            <a:r>
              <a:rPr lang="en-US" sz="2000" b="1" dirty="0"/>
              <a:t>if the nominal rate is </a:t>
            </a:r>
            <a:r>
              <a:rPr lang="en-US" sz="2000" b="1" dirty="0">
                <a:solidFill>
                  <a:srgbClr val="00B050"/>
                </a:solidFill>
              </a:rPr>
              <a:t>9% annually </a:t>
            </a:r>
            <a:r>
              <a:rPr lang="en-US" sz="2000" b="1" dirty="0"/>
              <a:t>?</a:t>
            </a:r>
          </a:p>
          <a:p>
            <a:pPr rtl="1"/>
            <a:r>
              <a:rPr lang="en-US" b="1" dirty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1052242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Payment/Ordinary  Annuities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81031"/>
            <a:ext cx="4582236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Compound Interest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10072" y="3688991"/>
            <a:ext cx="8202613" cy="1796777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Sn</a:t>
            </a:r>
            <a:r>
              <a:rPr lang="en-US" sz="2400" b="1" dirty="0"/>
              <a:t>             =   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      x ( </a:t>
            </a:r>
            <a:r>
              <a:rPr lang="en-US" sz="2400" dirty="0"/>
              <a:t>(</a:t>
            </a:r>
            <a:r>
              <a:rPr lang="en-US" sz="2400" b="1" dirty="0"/>
              <a:t>1+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/>
              <a:t>         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n</a:t>
            </a:r>
            <a:r>
              <a:rPr lang="en-US" sz="2400" b="1" dirty="0"/>
              <a:t> - 1 )   ÷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dirty="0"/>
              <a:t>                  = </a:t>
            </a:r>
            <a:r>
              <a:rPr lang="en-US" sz="2400" b="1" dirty="0">
                <a:solidFill>
                  <a:srgbClr val="FF0000"/>
                </a:solidFill>
              </a:rPr>
              <a:t>200    </a:t>
            </a:r>
            <a:r>
              <a:rPr lang="en-US" sz="2400" b="1" dirty="0"/>
              <a:t> x ( </a:t>
            </a:r>
            <a:r>
              <a:rPr lang="en-US" sz="2400" dirty="0"/>
              <a:t>(</a:t>
            </a:r>
            <a:r>
              <a:rPr lang="en-US" sz="2400" b="1" dirty="0"/>
              <a:t> 1+ </a:t>
            </a:r>
            <a:r>
              <a:rPr lang="en-US" sz="2400" b="1" dirty="0">
                <a:solidFill>
                  <a:srgbClr val="00B050"/>
                </a:solidFill>
              </a:rPr>
              <a:t>2.25%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24</a:t>
            </a:r>
            <a:r>
              <a:rPr lang="en-US" sz="2400" b="1" dirty="0"/>
              <a:t> - 1  )  ÷  </a:t>
            </a:r>
            <a:r>
              <a:rPr lang="en-US" sz="2400" b="1" dirty="0">
                <a:solidFill>
                  <a:srgbClr val="00B050"/>
                </a:solidFill>
              </a:rPr>
              <a:t>2.25% </a:t>
            </a:r>
            <a:r>
              <a:rPr lang="en-US" sz="2400" b="1" dirty="0"/>
              <a:t> = BD 6273.481</a:t>
            </a:r>
            <a:endParaRPr lang="en-US" sz="240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158221" y="3123925"/>
            <a:ext cx="1734868" cy="357287"/>
          </a:xfrm>
          <a:prstGeom prst="borderCallout1">
            <a:avLst>
              <a:gd name="adj1" fmla="val 110591"/>
              <a:gd name="adj2" fmla="val -2394"/>
              <a:gd name="adj3" fmla="val 159361"/>
              <a:gd name="adj4" fmla="val -145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</a:t>
            </a:r>
            <a:r>
              <a:rPr lang="en-US" b="1" dirty="0"/>
              <a:t>= 9%</a:t>
            </a:r>
            <a:r>
              <a:rPr lang="ar-BH" b="1" dirty="0"/>
              <a:t>÷</a:t>
            </a:r>
            <a:r>
              <a:rPr lang="en-US" b="1" dirty="0"/>
              <a:t>4=2.25%</a:t>
            </a:r>
          </a:p>
        </p:txBody>
      </p:sp>
      <p:sp>
        <p:nvSpPr>
          <p:cNvPr id="30" name="Line Callout 1 29"/>
          <p:cNvSpPr/>
          <p:nvPr/>
        </p:nvSpPr>
        <p:spPr>
          <a:xfrm flipH="1">
            <a:off x="2971800" y="3153860"/>
            <a:ext cx="1579265" cy="357287"/>
          </a:xfrm>
          <a:prstGeom prst="borderCallout1">
            <a:avLst>
              <a:gd name="adj1" fmla="val 106986"/>
              <a:gd name="adj2" fmla="val 10968"/>
              <a:gd name="adj3" fmla="val 162966"/>
              <a:gd name="adj4" fmla="val -3318"/>
            </a:avLst>
          </a:prstGeom>
          <a:solidFill>
            <a:srgbClr val="6029FB"/>
          </a:solidFill>
          <a:ln>
            <a:solidFill>
              <a:srgbClr val="602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n= 6 x4=24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186" y="6405977"/>
            <a:ext cx="5764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  FINANCILA  MATHEMATICS      Fin: 111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9115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  <p:bldP spid="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0072" y="1685369"/>
            <a:ext cx="84629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/>
              <a:t>Calculate the compound interest of an ordinary annuity of </a:t>
            </a:r>
            <a:r>
              <a:rPr lang="en-US" sz="2000" b="1" dirty="0">
                <a:solidFill>
                  <a:srgbClr val="FF0000"/>
                </a:solidFill>
              </a:rPr>
              <a:t>BD200</a:t>
            </a:r>
            <a:r>
              <a:rPr lang="en-US" sz="2000" b="1" dirty="0"/>
              <a:t> paid each quarterly  for </a:t>
            </a:r>
            <a:r>
              <a:rPr lang="en-US" sz="2000" b="1" dirty="0">
                <a:solidFill>
                  <a:srgbClr val="6029FB"/>
                </a:solidFill>
              </a:rPr>
              <a:t>6 years </a:t>
            </a:r>
            <a:r>
              <a:rPr lang="en-US" sz="2000" b="1" dirty="0"/>
              <a:t>if the nominal rate is </a:t>
            </a:r>
            <a:r>
              <a:rPr lang="en-US" sz="2000" b="1" dirty="0">
                <a:solidFill>
                  <a:srgbClr val="00B050"/>
                </a:solidFill>
              </a:rPr>
              <a:t>9% annually </a:t>
            </a:r>
            <a:r>
              <a:rPr lang="en-US" sz="2000" b="1" dirty="0"/>
              <a:t>?</a:t>
            </a:r>
          </a:p>
          <a:p>
            <a:pPr rtl="1"/>
            <a:r>
              <a:rPr lang="en-US" b="1" dirty="0"/>
              <a:t>.</a:t>
            </a:r>
            <a:endParaRPr lang="en-US" dirty="0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969665" y="4928953"/>
            <a:ext cx="7162799" cy="925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1"/>
            <a:r>
              <a:rPr lang="en-US" sz="2400" b="1" dirty="0"/>
              <a:t>                  CI =      Sn       -    ( 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   x   </a:t>
            </a:r>
            <a:r>
              <a:rPr lang="en-US" sz="2400" b="1" dirty="0">
                <a:solidFill>
                  <a:srgbClr val="6029FB"/>
                </a:solidFill>
              </a:rPr>
              <a:t>n</a:t>
            </a:r>
            <a:r>
              <a:rPr lang="en-US" sz="2400" b="1" dirty="0"/>
              <a:t>   )</a:t>
            </a:r>
          </a:p>
          <a:p>
            <a:r>
              <a:rPr lang="en-US" sz="2400" b="1" dirty="0"/>
              <a:t>                  = 6273.481  -    ( </a:t>
            </a:r>
            <a:r>
              <a:rPr lang="en-US" sz="2400" b="1" dirty="0">
                <a:solidFill>
                  <a:srgbClr val="FF0000"/>
                </a:solidFill>
              </a:rPr>
              <a:t>200 </a:t>
            </a:r>
            <a:r>
              <a:rPr lang="en-US" sz="2400" b="1" dirty="0"/>
              <a:t> x  </a:t>
            </a:r>
            <a:r>
              <a:rPr lang="en-US" sz="2400" b="1" dirty="0">
                <a:solidFill>
                  <a:srgbClr val="6029FB"/>
                </a:solidFill>
              </a:rPr>
              <a:t>24</a:t>
            </a:r>
            <a:r>
              <a:rPr lang="en-US" sz="2400" b="1" dirty="0"/>
              <a:t>  )   = BD 1473.481</a:t>
            </a:r>
            <a:endParaRPr lang="en-US" sz="240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052242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Payment/Ordinary  Annuities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81031"/>
            <a:ext cx="4582236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Compound Interest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10072" y="3688992"/>
            <a:ext cx="8202613" cy="1002246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/>
              <a:t>Sn</a:t>
            </a:r>
            <a:r>
              <a:rPr lang="en-US" sz="2400" b="1" dirty="0"/>
              <a:t>             =   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      x ( </a:t>
            </a:r>
            <a:r>
              <a:rPr lang="en-US" sz="2400" dirty="0"/>
              <a:t>(</a:t>
            </a:r>
            <a:r>
              <a:rPr lang="en-US" sz="2400" b="1" dirty="0"/>
              <a:t>1+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/>
              <a:t>         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n</a:t>
            </a:r>
            <a:r>
              <a:rPr lang="en-US" sz="2400" b="1" dirty="0"/>
              <a:t> - 1 )   ÷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b="1" dirty="0"/>
              <a:t>                  = </a:t>
            </a:r>
            <a:r>
              <a:rPr lang="en-US" sz="2400" b="1" dirty="0">
                <a:solidFill>
                  <a:srgbClr val="FF0000"/>
                </a:solidFill>
              </a:rPr>
              <a:t>200    </a:t>
            </a:r>
            <a:r>
              <a:rPr lang="en-US" sz="2400" b="1" dirty="0"/>
              <a:t> x ( </a:t>
            </a:r>
            <a:r>
              <a:rPr lang="en-US" sz="2400" dirty="0"/>
              <a:t>(</a:t>
            </a:r>
            <a:r>
              <a:rPr lang="en-US" sz="2400" b="1" dirty="0"/>
              <a:t> 1+ </a:t>
            </a:r>
            <a:r>
              <a:rPr lang="en-US" sz="2400" b="1" dirty="0">
                <a:solidFill>
                  <a:srgbClr val="00B050"/>
                </a:solidFill>
              </a:rPr>
              <a:t>2.25%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24</a:t>
            </a:r>
            <a:r>
              <a:rPr lang="en-US" sz="2400" b="1" dirty="0"/>
              <a:t> - 1  )  ÷  </a:t>
            </a:r>
            <a:r>
              <a:rPr lang="en-US" sz="2400" b="1" dirty="0">
                <a:solidFill>
                  <a:srgbClr val="00B050"/>
                </a:solidFill>
              </a:rPr>
              <a:t>2.25% </a:t>
            </a:r>
            <a:r>
              <a:rPr lang="en-US" sz="2400" b="1" dirty="0"/>
              <a:t> = BD 6273.481</a:t>
            </a:r>
            <a:endParaRPr lang="en-US" sz="240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581400" y="4413131"/>
            <a:ext cx="3291255" cy="65849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Callout 1 6"/>
          <p:cNvSpPr/>
          <p:nvPr/>
        </p:nvSpPr>
        <p:spPr>
          <a:xfrm>
            <a:off x="6158221" y="3123925"/>
            <a:ext cx="1734868" cy="357287"/>
          </a:xfrm>
          <a:prstGeom prst="borderCallout1">
            <a:avLst>
              <a:gd name="adj1" fmla="val 110591"/>
              <a:gd name="adj2" fmla="val -2394"/>
              <a:gd name="adj3" fmla="val 159361"/>
              <a:gd name="adj4" fmla="val -1457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i</a:t>
            </a:r>
            <a:r>
              <a:rPr lang="en-US" b="1" dirty="0"/>
              <a:t>= 9%</a:t>
            </a:r>
            <a:r>
              <a:rPr lang="ar-BH" b="1" dirty="0"/>
              <a:t>÷</a:t>
            </a:r>
            <a:r>
              <a:rPr lang="en-US" b="1" dirty="0"/>
              <a:t>4=2.25%</a:t>
            </a:r>
          </a:p>
        </p:txBody>
      </p:sp>
      <p:sp>
        <p:nvSpPr>
          <p:cNvPr id="30" name="Line Callout 1 29"/>
          <p:cNvSpPr/>
          <p:nvPr/>
        </p:nvSpPr>
        <p:spPr>
          <a:xfrm flipH="1">
            <a:off x="2971800" y="3153860"/>
            <a:ext cx="1579265" cy="357287"/>
          </a:xfrm>
          <a:prstGeom prst="borderCallout1">
            <a:avLst>
              <a:gd name="adj1" fmla="val 106986"/>
              <a:gd name="adj2" fmla="val 10968"/>
              <a:gd name="adj3" fmla="val 162966"/>
              <a:gd name="adj4" fmla="val -3318"/>
            </a:avLst>
          </a:prstGeom>
          <a:solidFill>
            <a:srgbClr val="6029FB"/>
          </a:solidFill>
          <a:ln>
            <a:solidFill>
              <a:srgbClr val="602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n= 6 x4=24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186" y="6405977"/>
            <a:ext cx="584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Ordinary annuity      FINANCILA  MATHEMATICS      Fin: 111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59591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 animBg="1"/>
      <p:bldP spid="20" grpId="0" animBg="1"/>
      <p:bldP spid="21" grpId="0" animBg="1"/>
      <p:bldP spid="22" grpId="0" animBg="1"/>
      <p:bldP spid="7" grpId="0" animBg="1"/>
      <p:bldP spid="3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9723</TotalTime>
  <Words>1138</Words>
  <Application>Microsoft Office PowerPoint</Application>
  <PresentationFormat>On-screen Show (4:3)</PresentationFormat>
  <Paragraphs>188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Sakkal Majalla</vt:lpstr>
      <vt:lpstr>Times New Roman</vt:lpstr>
      <vt:lpstr>1_Office Theme</vt:lpstr>
      <vt:lpstr>Office Theme</vt:lpstr>
      <vt:lpstr>قالب الدروس الإلكترونية المعتمد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Evaluation</vt:lpstr>
      <vt:lpstr>Evaluation</vt:lpstr>
      <vt:lpstr>Evaluation</vt:lpstr>
      <vt:lpstr>Evaluation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687</cp:revision>
  <dcterms:created xsi:type="dcterms:W3CDTF">2020-03-03T05:49:03Z</dcterms:created>
  <dcterms:modified xsi:type="dcterms:W3CDTF">2021-09-02T06:35:05Z</dcterms:modified>
</cp:coreProperties>
</file>