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  <p:sldMasterId id="2147483721" r:id="rId3"/>
  </p:sldMasterIdLst>
  <p:notesMasterIdLst>
    <p:notesMasterId r:id="rId31"/>
  </p:notesMasterIdLst>
  <p:sldIdLst>
    <p:sldId id="256" r:id="rId4"/>
    <p:sldId id="264" r:id="rId5"/>
    <p:sldId id="358" r:id="rId6"/>
    <p:sldId id="475" r:id="rId7"/>
    <p:sldId id="472" r:id="rId8"/>
    <p:sldId id="476" r:id="rId9"/>
    <p:sldId id="477" r:id="rId10"/>
    <p:sldId id="478" r:id="rId11"/>
    <p:sldId id="437" r:id="rId12"/>
    <p:sldId id="442" r:id="rId13"/>
    <p:sldId id="446" r:id="rId14"/>
    <p:sldId id="447" r:id="rId15"/>
    <p:sldId id="448" r:id="rId16"/>
    <p:sldId id="479" r:id="rId17"/>
    <p:sldId id="454" r:id="rId18"/>
    <p:sldId id="453" r:id="rId19"/>
    <p:sldId id="456" r:id="rId20"/>
    <p:sldId id="457" r:id="rId21"/>
    <p:sldId id="458" r:id="rId22"/>
    <p:sldId id="459" r:id="rId23"/>
    <p:sldId id="460" r:id="rId24"/>
    <p:sldId id="461" r:id="rId25"/>
    <p:sldId id="462" r:id="rId26"/>
    <p:sldId id="463" r:id="rId27"/>
    <p:sldId id="464" r:id="rId28"/>
    <p:sldId id="465" r:id="rId29"/>
    <p:sldId id="37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6029FB"/>
    <a:srgbClr val="FFFFCC"/>
    <a:srgbClr val="FFA3A3"/>
    <a:srgbClr val="FF9999"/>
    <a:srgbClr val="FF6699"/>
    <a:srgbClr val="FFCCCC"/>
    <a:srgbClr val="ED8733"/>
    <a:srgbClr val="E7E208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>
      <p:cViewPr varScale="1">
        <p:scale>
          <a:sx n="72" d="100"/>
          <a:sy n="72" d="100"/>
        </p:scale>
        <p:origin x="7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5829-666A-4E6A-8E3A-6172CC816988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8D5CB-3F95-4902-ACA3-A3C1D4A53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4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 id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4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20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6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43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24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30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68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34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45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7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2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97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2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06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89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93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15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75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80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48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089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44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6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17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790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71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2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7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0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9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0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2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 descr="logo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91571" y="142071"/>
            <a:ext cx="9649390" cy="623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4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3ABF-9749-4419-825D-322CE891457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6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6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slide" Target="slide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slide" Target="slide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slide" Target="slide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audio" Target="../media/audio6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4.wav"/><Relationship Id="rId7" Type="http://schemas.openxmlformats.org/officeDocument/2006/relationships/image" Target="../media/image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audio" Target="../media/audio8.wav"/><Relationship Id="rId4" Type="http://schemas.openxmlformats.org/officeDocument/2006/relationships/audio" Target="../media/audio7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1.wav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audio" Target="../media/audio6.wav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2.wav"/><Relationship Id="rId7" Type="http://schemas.openxmlformats.org/officeDocument/2006/relationships/audio" Target="../media/audio10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5.wav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4.wav"/><Relationship Id="rId7" Type="http://schemas.openxmlformats.org/officeDocument/2006/relationships/slide" Target="slide15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slide" Target="slide16.xml"/><Relationship Id="rId4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4774" y="6263919"/>
            <a:ext cx="8736013" cy="37518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First semester                                          Class: second                                                  Pages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77-85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790718" y="378276"/>
            <a:ext cx="7162800" cy="118221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24774" y="2571317"/>
            <a:ext cx="5109226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3600" b="1" dirty="0" smtClean="0">
                <a:latin typeface="Century Gothic" panose="020B0502020202020204" pitchFamily="34" charset="0"/>
                <a:cs typeface="+mn-cs"/>
              </a:rPr>
              <a:t>Amount and interest </a:t>
            </a:r>
            <a:br>
              <a:rPr lang="en-US" sz="3600" b="1" dirty="0" smtClean="0">
                <a:latin typeface="Century Gothic" panose="020B0502020202020204" pitchFamily="34" charset="0"/>
                <a:cs typeface="+mn-cs"/>
              </a:rPr>
            </a:br>
            <a:r>
              <a:rPr lang="en-US" sz="3600" b="1" dirty="0" smtClean="0">
                <a:latin typeface="Century Gothic" panose="020B0502020202020204" pitchFamily="34" charset="0"/>
                <a:cs typeface="+mn-cs"/>
              </a:rPr>
              <a:t> of</a:t>
            </a:r>
          </a:p>
          <a:p>
            <a:pPr rtl="1"/>
            <a:r>
              <a:rPr lang="en-US" sz="3600" b="1" dirty="0" smtClean="0">
                <a:latin typeface="Century Gothic" panose="020B0502020202020204" pitchFamily="34" charset="0"/>
                <a:cs typeface="+mn-cs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+mn-cs"/>
              </a:rPr>
              <a:t>Investment/Due</a:t>
            </a:r>
          </a:p>
          <a:p>
            <a:pPr rtl="1"/>
            <a:r>
              <a:rPr lang="en-US" sz="3600" b="1" dirty="0" smtClean="0">
                <a:latin typeface="Century Gothic" panose="020B0502020202020204" pitchFamily="34" charset="0"/>
                <a:cs typeface="+mn-cs"/>
              </a:rPr>
              <a:t>annuities</a:t>
            </a:r>
            <a:r>
              <a:rPr lang="en-US" sz="4800" b="1" dirty="0" smtClean="0">
                <a:latin typeface="Century Gothic" panose="020B0502020202020204" pitchFamily="34" charset="0"/>
                <a:cs typeface="+mn-cs"/>
              </a:rPr>
              <a:t/>
            </a:r>
            <a:br>
              <a:rPr lang="en-US" sz="4800" b="1" dirty="0" smtClean="0">
                <a:latin typeface="Century Gothic" panose="020B0502020202020204" pitchFamily="34" charset="0"/>
                <a:cs typeface="+mn-cs"/>
              </a:rPr>
            </a:br>
            <a:r>
              <a:rPr lang="en-US" sz="3600" b="1" dirty="0" smtClean="0">
                <a:latin typeface="Century Gothic" panose="020B0502020202020204" pitchFamily="34" charset="0"/>
              </a:rPr>
              <a:t>Units 13-14</a:t>
            </a:r>
            <a:endParaRPr lang="en-US" sz="3600" b="1" dirty="0"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04895">
            <a:off x="4185428" y="2537439"/>
            <a:ext cx="4486275" cy="16668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4583546"/>
            <a:ext cx="4875674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FINANCIAL MATHEMATICS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 111</a:t>
            </a:r>
          </a:p>
        </p:txBody>
      </p:sp>
    </p:spTree>
    <p:extLst>
      <p:ext uri="{BB962C8B-B14F-4D97-AF65-F5344CB8AC3E}">
        <p14:creationId xmlns:p14="http://schemas.microsoft.com/office/powerpoint/2010/main" val="33674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04299"/>
            <a:ext cx="9168062" cy="1169551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300" b="1" dirty="0">
                <a:latin typeface="Century Gothic" panose="020B0502020202020204" pitchFamily="34" charset="0"/>
              </a:rPr>
              <a:t>2) Calculate the compound interest of an </a:t>
            </a:r>
            <a:r>
              <a:rPr lang="en-US" sz="2400" b="1" dirty="0">
                <a:latin typeface="Century Gothic" panose="020B0502020202020204" pitchFamily="34" charset="0"/>
              </a:rPr>
              <a:t>Investment</a:t>
            </a:r>
            <a:r>
              <a:rPr lang="en-US" sz="2300" b="1" dirty="0" smtClean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annuity </a:t>
            </a:r>
          </a:p>
          <a:p>
            <a:r>
              <a:rPr lang="en-US" sz="2300" b="1" dirty="0">
                <a:latin typeface="Century Gothic" panose="020B0502020202020204" pitchFamily="34" charset="0"/>
              </a:rPr>
              <a:t>   of BD50 paid 4 times a year for 6 years if interest rate is </a:t>
            </a:r>
          </a:p>
          <a:p>
            <a:r>
              <a:rPr lang="en-US" sz="2300" b="1" dirty="0">
                <a:latin typeface="Century Gothic" panose="020B0502020202020204" pitchFamily="34" charset="0"/>
              </a:rPr>
              <a:t>   4% quarterly? </a:t>
            </a: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381000" y="2768378"/>
            <a:ext cx="36886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BD1954.130 </a:t>
            </a:r>
          </a:p>
        </p:txBody>
      </p:sp>
      <p:sp>
        <p:nvSpPr>
          <p:cNvPr id="11" name="Flowchart: Terminator 10">
            <a:hlinkClick r:id="rId3" action="ppaction://hlinksldjump"/>
          </p:cNvPr>
          <p:cNvSpPr/>
          <p:nvPr/>
        </p:nvSpPr>
        <p:spPr>
          <a:xfrm>
            <a:off x="341706" y="4056000"/>
            <a:ext cx="362617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BD754.130</a:t>
            </a:r>
          </a:p>
        </p:txBody>
      </p:sp>
      <p:sp>
        <p:nvSpPr>
          <p:cNvPr id="12" name="Flowchart: Terminator 11">
            <a:hlinkClick r:id="rId4" action="ppaction://hlinksldjump"/>
          </p:cNvPr>
          <p:cNvSpPr/>
          <p:nvPr/>
        </p:nvSpPr>
        <p:spPr>
          <a:xfrm>
            <a:off x="4876800" y="4049073"/>
            <a:ext cx="361826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</a:t>
            </a: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BD </a:t>
            </a:r>
            <a:r>
              <a:rPr lang="en-US" sz="2800" b="1" dirty="0" smtClean="0"/>
              <a:t>832.295</a:t>
            </a:r>
            <a:endParaRPr lang="en-US" sz="2800" b="1" dirty="0"/>
          </a:p>
        </p:txBody>
      </p:sp>
      <p:sp>
        <p:nvSpPr>
          <p:cNvPr id="14" name="Flowchart: Terminator 13">
            <a:hlinkClick r:id="rId3" action="ppaction://hlinksldjump"/>
          </p:cNvPr>
          <p:cNvSpPr/>
          <p:nvPr/>
        </p:nvSpPr>
        <p:spPr>
          <a:xfrm>
            <a:off x="4876800" y="2768378"/>
            <a:ext cx="361826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 BD1904.130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3187" y="6405977"/>
            <a:ext cx="5116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Annuities       FINANCILA  MATHEMATICS      Fin: 111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00745" cy="868194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399" y="14837"/>
            <a:ext cx="1395663" cy="97251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745704" y="6436754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7644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8055"/>
            <a:ext cx="9168062" cy="150810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3) Calculate the compound Amount of the following: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381000" y="3078569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BD3061.130</a:t>
            </a:r>
          </a:p>
        </p:txBody>
      </p:sp>
      <p:sp>
        <p:nvSpPr>
          <p:cNvPr id="10" name="Flowchart: Terminator 9">
            <a:hlinkClick r:id="rId3" action="ppaction://hlinksldjump"/>
          </p:cNvPr>
          <p:cNvSpPr/>
          <p:nvPr/>
        </p:nvSpPr>
        <p:spPr>
          <a:xfrm>
            <a:off x="4696691" y="3113205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BD3334.963</a:t>
            </a:r>
          </a:p>
        </p:txBody>
      </p:sp>
      <p:sp>
        <p:nvSpPr>
          <p:cNvPr id="11" name="Flowchart: Terminator 10">
            <a:hlinkClick r:id="rId4" action="ppaction://hlinksldjump"/>
          </p:cNvPr>
          <p:cNvSpPr/>
          <p:nvPr/>
        </p:nvSpPr>
        <p:spPr>
          <a:xfrm>
            <a:off x="381000" y="4267200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BD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3091.741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lowchart: Terminator 11">
            <a:hlinkClick r:id="rId3" action="ppaction://hlinksldjump"/>
          </p:cNvPr>
          <p:cNvSpPr/>
          <p:nvPr/>
        </p:nvSpPr>
        <p:spPr>
          <a:xfrm>
            <a:off x="4662054" y="4378416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BD3144.869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393106"/>
              </p:ext>
            </p:extLst>
          </p:nvPr>
        </p:nvGraphicFramePr>
        <p:xfrm>
          <a:off x="401053" y="1449244"/>
          <a:ext cx="7969664" cy="91440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1606428">
                  <a:extLst>
                    <a:ext uri="{9D8B030D-6E8A-4147-A177-3AD203B41FA5}">
                      <a16:colId xmlns:a16="http://schemas.microsoft.com/office/drawing/2014/main" xmlns="" val="4266136382"/>
                    </a:ext>
                  </a:extLst>
                </a:gridCol>
                <a:gridCol w="2063838">
                  <a:extLst>
                    <a:ext uri="{9D8B030D-6E8A-4147-A177-3AD203B41FA5}">
                      <a16:colId xmlns:a16="http://schemas.microsoft.com/office/drawing/2014/main" xmlns="" val="2590886637"/>
                    </a:ext>
                  </a:extLst>
                </a:gridCol>
                <a:gridCol w="1853486">
                  <a:extLst>
                    <a:ext uri="{9D8B030D-6E8A-4147-A177-3AD203B41FA5}">
                      <a16:colId xmlns:a16="http://schemas.microsoft.com/office/drawing/2014/main" xmlns="" val="1724853998"/>
                    </a:ext>
                  </a:extLst>
                </a:gridCol>
                <a:gridCol w="2445912">
                  <a:extLst>
                    <a:ext uri="{9D8B030D-6E8A-4147-A177-3AD203B41FA5}">
                      <a16:colId xmlns:a16="http://schemas.microsoft.com/office/drawing/2014/main" xmlns="" val="1955095814"/>
                    </a:ext>
                  </a:extLst>
                </a:gridCol>
              </a:tblGrid>
              <a:tr h="11366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SN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Time / Period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Interest Rate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Annuity</a:t>
                      </a:r>
                      <a:r>
                        <a:rPr lang="en-US" sz="2000" baseline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effectLst/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due) 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22709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BD??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4 Years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1 % monthly</a:t>
                      </a:r>
                      <a:r>
                        <a:rPr lang="en-US" sz="2000" baseline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BD 50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04816883"/>
                  </a:ext>
                </a:extLst>
              </a:tr>
            </a:tbl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00745" cy="868194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399" y="14837"/>
            <a:ext cx="1395663" cy="97251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3186" y="6405977"/>
            <a:ext cx="6678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Investment/Due </a:t>
            </a:r>
            <a:r>
              <a:rPr lang="en-US" dirty="0" smtClean="0"/>
              <a:t>Annuities       </a:t>
            </a:r>
            <a:r>
              <a:rPr lang="en-US" dirty="0"/>
              <a:t>FINANCILA  MATHEMATICS      Fin: 111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745704" y="6436754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18557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03764"/>
            <a:ext cx="9144000" cy="1154162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4)  </a:t>
            </a:r>
            <a:r>
              <a:rPr lang="en-US" dirty="0"/>
              <a:t>What is the compound interest of $ 400 investment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 beginning</a:t>
            </a:r>
            <a:r>
              <a:rPr lang="en-US" dirty="0" smtClean="0"/>
              <a:t> </a:t>
            </a:r>
            <a:r>
              <a:rPr lang="en-US" dirty="0"/>
              <a:t>of each year for at 7% annually 8 years? </a:t>
            </a:r>
          </a:p>
          <a:p>
            <a:r>
              <a:rPr lang="en-US" dirty="0"/>
              <a:t> </a:t>
            </a: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381000" y="3043208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$ </a:t>
            </a:r>
            <a:r>
              <a:rPr lang="en-US" sz="3600" b="1" dirty="0" smtClean="0"/>
              <a:t>1191.20</a:t>
            </a:r>
            <a:endParaRPr lang="en-US" sz="3600" b="1" dirty="0"/>
          </a:p>
        </p:txBody>
      </p:sp>
      <p:sp>
        <p:nvSpPr>
          <p:cNvPr id="10" name="Flowchart: Terminator 9">
            <a:hlinkClick r:id="rId4" action="ppaction://hlinksldjump"/>
          </p:cNvPr>
          <p:cNvSpPr/>
          <p:nvPr/>
        </p:nvSpPr>
        <p:spPr>
          <a:xfrm>
            <a:off x="4648200" y="3076472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$1911.20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Flowchart: Terminator 10">
            <a:hlinkClick r:id="rId4" action="ppaction://hlinksldjump"/>
          </p:cNvPr>
          <p:cNvSpPr/>
          <p:nvPr/>
        </p:nvSpPr>
        <p:spPr>
          <a:xfrm>
            <a:off x="381000" y="4293371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$503.92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lowchart: Terminator 11">
            <a:hlinkClick r:id="rId4" action="ppaction://hlinksldjump"/>
          </p:cNvPr>
          <p:cNvSpPr/>
          <p:nvPr/>
        </p:nvSpPr>
        <p:spPr>
          <a:xfrm>
            <a:off x="4648200" y="4360800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$903.92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3187" y="6405977"/>
            <a:ext cx="5116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Annuities       FINANCILA  MATHEMATICS      Fin: 111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00745" cy="868194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399" y="14837"/>
            <a:ext cx="1395663" cy="97251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745704" y="6436754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270529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27452"/>
            <a:ext cx="9144000" cy="1184940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300" b="1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en-US" dirty="0"/>
              <a:t>5) Find the compound  interest of KD70 for 6 years </a:t>
            </a:r>
            <a:r>
              <a:rPr lang="en-US" dirty="0" smtClean="0"/>
              <a:t>at </a:t>
            </a:r>
            <a:r>
              <a:rPr lang="en-US" dirty="0"/>
              <a:t>5% thirdly.</a:t>
            </a:r>
            <a:r>
              <a:rPr lang="en-US" sz="2400" dirty="0"/>
              <a:t> </a:t>
            </a:r>
            <a:r>
              <a:rPr lang="en-US" sz="2400" dirty="0" smtClean="0"/>
              <a:t>                           (</a:t>
            </a:r>
            <a:r>
              <a:rPr lang="en-US" sz="2400" dirty="0"/>
              <a:t>Due Annuities</a:t>
            </a:r>
            <a:r>
              <a:rPr lang="en-US" sz="2400" dirty="0" smtClean="0"/>
              <a:t>)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319548" y="3190223"/>
            <a:ext cx="410005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KD1804.964</a:t>
            </a:r>
          </a:p>
        </p:txBody>
      </p:sp>
      <p:sp>
        <p:nvSpPr>
          <p:cNvPr id="10" name="Flowchart: Terminator 9">
            <a:hlinkClick r:id="rId3" action="ppaction://hlinksldjump"/>
          </p:cNvPr>
          <p:cNvSpPr/>
          <p:nvPr/>
        </p:nvSpPr>
        <p:spPr>
          <a:xfrm>
            <a:off x="4800600" y="3266405"/>
            <a:ext cx="3996143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KD1969.267</a:t>
            </a:r>
          </a:p>
        </p:txBody>
      </p:sp>
      <p:sp>
        <p:nvSpPr>
          <p:cNvPr id="11" name="Flowchart: Terminator 10">
            <a:hlinkClick r:id="rId3" action="ppaction://hlinksldjump"/>
          </p:cNvPr>
          <p:cNvSpPr/>
          <p:nvPr/>
        </p:nvSpPr>
        <p:spPr>
          <a:xfrm>
            <a:off x="354184" y="4234737"/>
            <a:ext cx="3959958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</a:t>
            </a:r>
            <a:r>
              <a:rPr lang="ar-BH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KD709.267</a:t>
            </a:r>
          </a:p>
        </p:txBody>
      </p:sp>
      <p:sp>
        <p:nvSpPr>
          <p:cNvPr id="12" name="Flowchart: Terminator 11">
            <a:hlinkClick r:id="rId4" action="ppaction://hlinksldjump"/>
          </p:cNvPr>
          <p:cNvSpPr/>
          <p:nvPr/>
        </p:nvSpPr>
        <p:spPr>
          <a:xfrm>
            <a:off x="4861486" y="4284600"/>
            <a:ext cx="387436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KD </a:t>
            </a:r>
            <a:r>
              <a:rPr lang="en-US" sz="3600" b="1" dirty="0" smtClean="0"/>
              <a:t>807.730</a:t>
            </a:r>
            <a:endParaRPr lang="en-US" sz="36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00745" cy="868194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399" y="14837"/>
            <a:ext cx="1395663" cy="9725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3186" y="6405977"/>
            <a:ext cx="6678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Investment/Due </a:t>
            </a:r>
            <a:r>
              <a:rPr lang="en-US" dirty="0" smtClean="0"/>
              <a:t>Annuities       </a:t>
            </a:r>
            <a:r>
              <a:rPr lang="en-US" dirty="0"/>
              <a:t>FINANCILA  MATHEMATICS      Fin: 111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745704" y="6436754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20431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374" y="1104407"/>
            <a:ext cx="9144000" cy="1154162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7) What is the difference between the compound amount of due and ordinary for payment annuity BD300 at 3% annually  paid each year  for 6 years.  </a:t>
            </a: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257496" y="3289021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</a:t>
            </a:r>
            <a:r>
              <a:rPr lang="en-US" sz="3600" b="1" dirty="0">
                <a:latin typeface="Century Gothic" panose="020B0502020202020204" pitchFamily="34" charset="0"/>
              </a:rPr>
              <a:t>BD</a:t>
            </a: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58.216</a:t>
            </a:r>
          </a:p>
        </p:txBody>
      </p:sp>
      <p:sp>
        <p:nvSpPr>
          <p:cNvPr id="10" name="Flowchart: Terminator 9">
            <a:hlinkClick r:id="rId4" action="ppaction://hlinksldjump"/>
          </p:cNvPr>
          <p:cNvSpPr/>
          <p:nvPr/>
        </p:nvSpPr>
        <p:spPr>
          <a:xfrm>
            <a:off x="4724400" y="3176357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BD1940.523</a:t>
            </a:r>
          </a:p>
        </p:txBody>
      </p:sp>
      <p:sp>
        <p:nvSpPr>
          <p:cNvPr id="11" name="Flowchart: Terminator 10">
            <a:hlinkClick r:id="rId4" action="ppaction://hlinksldjump"/>
          </p:cNvPr>
          <p:cNvSpPr/>
          <p:nvPr/>
        </p:nvSpPr>
        <p:spPr>
          <a:xfrm>
            <a:off x="228222" y="4499565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BD1998.739</a:t>
            </a:r>
          </a:p>
        </p:txBody>
      </p:sp>
      <p:sp>
        <p:nvSpPr>
          <p:cNvPr id="12" name="Flowchart: Terminator 11">
            <a:hlinkClick r:id="rId4" action="ppaction://hlinksldjump"/>
          </p:cNvPr>
          <p:cNvSpPr/>
          <p:nvPr/>
        </p:nvSpPr>
        <p:spPr>
          <a:xfrm>
            <a:off x="4564626" y="4589400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BD0.000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3187" y="6405977"/>
            <a:ext cx="5116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Annuities       FINANCILA  MATHEMATICS      Fin: 111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00745" cy="868194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399" y="14837"/>
            <a:ext cx="1395663" cy="97251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745704" y="6436754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4356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53845" y="1728332"/>
            <a:ext cx="7042355" cy="4468138"/>
            <a:chOff x="653845" y="1728332"/>
            <a:chExt cx="7042355" cy="4468138"/>
          </a:xfrm>
        </p:grpSpPr>
        <p:grpSp>
          <p:nvGrpSpPr>
            <p:cNvPr id="3" name="Group 2"/>
            <p:cNvGrpSpPr/>
            <p:nvPr/>
          </p:nvGrpSpPr>
          <p:grpSpPr>
            <a:xfrm>
              <a:off x="653845" y="1728332"/>
              <a:ext cx="7042355" cy="4468138"/>
              <a:chOff x="653845" y="1728332"/>
              <a:chExt cx="7042355" cy="4468138"/>
            </a:xfrm>
          </p:grpSpPr>
          <p:sp>
            <p:nvSpPr>
              <p:cNvPr id="7" name="Action Button: Back or Previous 6">
                <a:hlinkClick r:id="rId2" action="ppaction://hlinksldjump" highlightClick="1"/>
              </p:cNvPr>
              <p:cNvSpPr/>
              <p:nvPr/>
            </p:nvSpPr>
            <p:spPr>
              <a:xfrm>
                <a:off x="653845" y="505347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ular Callout 8"/>
              <p:cNvSpPr/>
              <p:nvPr/>
            </p:nvSpPr>
            <p:spPr>
              <a:xfrm>
                <a:off x="2971800" y="1728332"/>
                <a:ext cx="4724400" cy="2362198"/>
              </a:xfrm>
              <a:prstGeom prst="wedgeRectCallout">
                <a:avLst>
                  <a:gd name="adj1" fmla="val -63120"/>
                  <a:gd name="adj2" fmla="val -9230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/>
                <a:r>
                  <a:rPr lang="en-US" sz="2000" b="1" dirty="0" err="1">
                    <a:solidFill>
                      <a:schemeClr val="bg1"/>
                    </a:solidFill>
                  </a:rPr>
                  <a:t>Sn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= 150 x((1+ 4½%)</a:t>
                </a:r>
                <a:r>
                  <a:rPr lang="en-US" sz="2000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b="1" baseline="30000" dirty="0">
                    <a:solidFill>
                      <a:schemeClr val="bg1"/>
                    </a:solidFill>
                  </a:rPr>
                  <a:t>10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-1) </a:t>
                </a:r>
                <a:r>
                  <a:rPr lang="ar-BH" sz="2000" b="1" dirty="0">
                    <a:solidFill>
                      <a:schemeClr val="bg1"/>
                    </a:solidFill>
                  </a:rPr>
                  <a:t>÷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>
                    <a:latin typeface="Century Gothic" panose="020B0502020202020204" pitchFamily="34" charset="0"/>
                  </a:rPr>
                  <a:t>4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½%</a:t>
                </a:r>
                <a:r>
                  <a:rPr lang="en-US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x (1+4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½)</a:t>
                </a:r>
              </a:p>
              <a:p>
                <a:pPr marL="342900" indent="-342900"/>
                <a:r>
                  <a:rPr lang="en-US" sz="2000" b="1" dirty="0" smtClean="0">
                    <a:solidFill>
                      <a:schemeClr val="bg1"/>
                    </a:solidFill>
                  </a:rPr>
                  <a:t>  =  BD 1926.176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Pentagon 5"/>
            <p:cNvSpPr/>
            <p:nvPr/>
          </p:nvSpPr>
          <p:spPr>
            <a:xfrm flipH="1">
              <a:off x="2025445" y="505347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Click on the arrow for the next question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75056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63563"/>
              <a:ext cx="19050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Click the arrow to return to the question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903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53845" y="1981200"/>
            <a:ext cx="7461404" cy="4215270"/>
            <a:chOff x="653845" y="1981200"/>
            <a:chExt cx="7461404" cy="4215270"/>
          </a:xfrm>
        </p:grpSpPr>
        <p:grpSp>
          <p:nvGrpSpPr>
            <p:cNvPr id="2" name="Group 1"/>
            <p:cNvGrpSpPr/>
            <p:nvPr/>
          </p:nvGrpSpPr>
          <p:grpSpPr>
            <a:xfrm>
              <a:off x="653845" y="1981200"/>
              <a:ext cx="7461404" cy="4215270"/>
              <a:chOff x="653845" y="1981200"/>
              <a:chExt cx="7461404" cy="421527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53845" y="505347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ular Callout 5"/>
              <p:cNvSpPr/>
              <p:nvPr/>
            </p:nvSpPr>
            <p:spPr>
              <a:xfrm>
                <a:off x="3581400" y="1981200"/>
                <a:ext cx="4533849" cy="1981200"/>
              </a:xfrm>
              <a:prstGeom prst="wedgeRectCallout">
                <a:avLst>
                  <a:gd name="adj1" fmla="val -67303"/>
                  <a:gd name="adj2" fmla="val 6156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2000" b="1" dirty="0"/>
                  <a:t>Sn= 50 x((1+4%)</a:t>
                </a:r>
                <a:r>
                  <a:rPr lang="en-US" sz="2000" b="1" baseline="30000" dirty="0">
                    <a:solidFill>
                      <a:schemeClr val="bg1"/>
                    </a:solidFill>
                  </a:rPr>
                  <a:t>24</a:t>
                </a:r>
                <a:r>
                  <a:rPr lang="en-US" sz="2000" b="1" dirty="0"/>
                  <a:t> -1)÷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4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% x(1+4%) 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=BD2032.2952 </a:t>
                </a:r>
                <a:endParaRPr lang="en-US" sz="2000" dirty="0">
                  <a:solidFill>
                    <a:schemeClr val="bg1"/>
                  </a:solidFill>
                </a:endParaRPr>
              </a:p>
              <a:p>
                <a:r>
                  <a:rPr lang="en-US" sz="2000" b="1" dirty="0"/>
                  <a:t>CI = 2032.2952 – (50x24) BD </a:t>
                </a:r>
                <a:r>
                  <a:rPr lang="en-US" sz="2000" b="1" dirty="0" smtClean="0"/>
                  <a:t>832.295</a:t>
                </a:r>
                <a:endParaRPr lang="en-US" sz="2000" b="1" dirty="0"/>
              </a:p>
            </p:txBody>
          </p:sp>
        </p:grpSp>
        <p:sp>
          <p:nvSpPr>
            <p:cNvPr id="8" name="Pentagon 7"/>
            <p:cNvSpPr/>
            <p:nvPr/>
          </p:nvSpPr>
          <p:spPr>
            <a:xfrm flipH="1">
              <a:off x="2025445" y="505347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Click on the arrow for the next question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22502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63563"/>
              <a:ext cx="19050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Click the arrow to return to the question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8227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53845" y="2286000"/>
            <a:ext cx="6966155" cy="3910470"/>
            <a:chOff x="653845" y="2286000"/>
            <a:chExt cx="6966155" cy="3910470"/>
          </a:xfrm>
        </p:grpSpPr>
        <p:sp>
          <p:nvSpPr>
            <p:cNvPr id="7" name="Action Button: Back or Previous 6">
              <a:hlinkClick r:id="rId3" action="ppaction://hlinksldjump" highlightClick="1"/>
            </p:cNvPr>
            <p:cNvSpPr/>
            <p:nvPr/>
          </p:nvSpPr>
          <p:spPr>
            <a:xfrm>
              <a:off x="653845" y="5053470"/>
              <a:ext cx="1371600" cy="1143000"/>
            </a:xfrm>
            <a:prstGeom prst="actionButtonBackPrevious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ular Callout 7"/>
            <p:cNvSpPr/>
            <p:nvPr/>
          </p:nvSpPr>
          <p:spPr>
            <a:xfrm>
              <a:off x="3429000" y="2286000"/>
              <a:ext cx="4191000" cy="1600200"/>
            </a:xfrm>
            <a:prstGeom prst="wedgeRectCallout">
              <a:avLst>
                <a:gd name="adj1" fmla="val -64370"/>
                <a:gd name="adj2" fmla="val -8392"/>
              </a:avLst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/>
                <a:t>Sn</a:t>
              </a:r>
              <a:r>
                <a:rPr lang="en-US" sz="2000" b="1" dirty="0"/>
                <a:t> = 50 x((1+ 1%)</a:t>
              </a:r>
              <a:r>
                <a:rPr lang="en-US" sz="2000" baseline="30000" dirty="0"/>
                <a:t> </a:t>
              </a:r>
              <a:r>
                <a:rPr lang="en-US" sz="2400" b="1" baseline="30000" dirty="0"/>
                <a:t>48</a:t>
              </a:r>
              <a:r>
                <a:rPr lang="en-US" sz="2000" b="1" dirty="0"/>
                <a:t> -1) </a:t>
              </a:r>
              <a:r>
                <a:rPr lang="ar-BH" sz="2000" b="1" dirty="0"/>
                <a:t>÷</a:t>
              </a:r>
              <a:r>
                <a:rPr lang="en-US" sz="2000" b="1" dirty="0"/>
                <a:t> 1</a:t>
              </a:r>
              <a:r>
                <a:rPr lang="en-US" sz="2000" b="1" dirty="0" smtClean="0"/>
                <a:t>% (1+1</a:t>
              </a:r>
              <a:r>
                <a:rPr lang="en-US" sz="2000" b="1" dirty="0"/>
                <a:t>%)=  </a:t>
              </a:r>
              <a:r>
                <a:rPr lang="en-US" sz="2000" b="1" dirty="0" smtClean="0"/>
                <a:t>BD3091.741</a:t>
              </a:r>
              <a:endParaRPr lang="en-US" sz="2000" b="1" dirty="0"/>
            </a:p>
          </p:txBody>
        </p:sp>
        <p:sp>
          <p:nvSpPr>
            <p:cNvPr id="5" name="Pentagon 4"/>
            <p:cNvSpPr/>
            <p:nvPr/>
          </p:nvSpPr>
          <p:spPr>
            <a:xfrm flipH="1">
              <a:off x="2018518" y="505347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Click on the arrow for the next question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577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46206"/>
            <a:ext cx="6464733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Objectives</a:t>
            </a: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330188"/>
            <a:ext cx="90678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GB" sz="2700" b="1" u="sng" dirty="0">
                <a:latin typeface="Century Gothic" panose="020B0502020202020204" pitchFamily="34" charset="0"/>
              </a:rPr>
              <a:t>At the end of this course, Student should be able to: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883" y="419912"/>
            <a:ext cx="1966091" cy="15144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9179" y="3333715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1"/>
            <a:r>
              <a:rPr lang="en-US" b="1" dirty="0">
                <a:latin typeface="Century Gothic" panose="020B0502020202020204" pitchFamily="34" charset="0"/>
              </a:rPr>
              <a:t>1-ldentify the different  between types of annuities.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39178" y="3815331"/>
            <a:ext cx="7866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2- Calculate the compound amount of Investment/Due</a:t>
            </a:r>
            <a:r>
              <a:rPr lang="en-US" b="1" dirty="0" smtClean="0">
                <a:latin typeface="Century Gothic" panose="020B0502020202020204" pitchFamily="34" charset="0"/>
              </a:rPr>
              <a:t> annuities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22613" y="4296947"/>
            <a:ext cx="7883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3- Calculate the compound interest of Investment/Due annuities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3186" y="6405977"/>
            <a:ext cx="6678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Investment/Due </a:t>
            </a:r>
            <a:r>
              <a:rPr lang="en-US" dirty="0" smtClean="0"/>
              <a:t>Annuities       </a:t>
            </a:r>
            <a:r>
              <a:rPr lang="en-US" dirty="0"/>
              <a:t>FINANCILA  MATHEMATICS      Fin: 111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745704" y="6436754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76330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/>
      <p:bldP spid="4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63563"/>
              <a:ext cx="19050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Click the arrow to return to the question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265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53845" y="2362200"/>
            <a:ext cx="7124712" cy="3834270"/>
            <a:chOff x="653845" y="2362200"/>
            <a:chExt cx="7124712" cy="3834270"/>
          </a:xfrm>
        </p:grpSpPr>
        <p:grpSp>
          <p:nvGrpSpPr>
            <p:cNvPr id="2" name="Group 1"/>
            <p:cNvGrpSpPr/>
            <p:nvPr/>
          </p:nvGrpSpPr>
          <p:grpSpPr>
            <a:xfrm>
              <a:off x="653845" y="2362200"/>
              <a:ext cx="7124712" cy="3834270"/>
              <a:chOff x="653845" y="2362200"/>
              <a:chExt cx="7124712" cy="383427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53845" y="505347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ular Callout 4"/>
              <p:cNvSpPr/>
              <p:nvPr/>
            </p:nvSpPr>
            <p:spPr>
              <a:xfrm>
                <a:off x="3200400" y="2362200"/>
                <a:ext cx="4578157" cy="1930669"/>
              </a:xfrm>
              <a:prstGeom prst="wedgeRectCallout">
                <a:avLst>
                  <a:gd name="adj1" fmla="val -58827"/>
                  <a:gd name="adj2" fmla="val -17889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 err="1"/>
                  <a:t>Sn</a:t>
                </a:r>
                <a:r>
                  <a:rPr lang="en-US" sz="2000" b="1" dirty="0"/>
                  <a:t> = 400 x((1+7%)</a:t>
                </a:r>
                <a:r>
                  <a:rPr lang="en-US" sz="2800" b="1" baseline="30000" dirty="0"/>
                  <a:t>8</a:t>
                </a:r>
                <a:r>
                  <a:rPr lang="en-US" sz="2000" b="1" dirty="0"/>
                  <a:t> -1)</a:t>
                </a:r>
                <a:r>
                  <a:rPr lang="ar-BH" sz="2000" b="1" dirty="0"/>
                  <a:t>÷</a:t>
                </a:r>
                <a:r>
                  <a:rPr lang="en-US" sz="2000" b="1" dirty="0"/>
                  <a:t> 7% </a:t>
                </a:r>
                <a:r>
                  <a:rPr lang="en-US" sz="2000" b="1" dirty="0" smtClean="0"/>
                  <a:t>(</a:t>
                </a:r>
                <a:r>
                  <a:rPr lang="en-US" sz="2000" b="1" dirty="0"/>
                  <a:t>1+7%)=$</a:t>
                </a:r>
                <a:r>
                  <a:rPr lang="en-US" sz="2000" b="1" dirty="0" smtClean="0"/>
                  <a:t>4391.19</a:t>
                </a:r>
              </a:p>
              <a:p>
                <a:r>
                  <a:rPr lang="en-US" sz="2000" b="1" dirty="0" smtClean="0"/>
                  <a:t> </a:t>
                </a:r>
                <a:r>
                  <a:rPr lang="en-US" sz="2000" b="1" dirty="0"/>
                  <a:t>CI = </a:t>
                </a:r>
                <a:r>
                  <a:rPr lang="en-US" sz="2000" b="1" dirty="0" smtClean="0"/>
                  <a:t>4391.19 </a:t>
                </a:r>
                <a:r>
                  <a:rPr lang="en-US" sz="2000" b="1" dirty="0"/>
                  <a:t>– (400×8) =$ </a:t>
                </a:r>
                <a:r>
                  <a:rPr lang="en-US" sz="2000" b="1" dirty="0" smtClean="0"/>
                  <a:t>1191.20</a:t>
                </a:r>
                <a:endParaRPr lang="en-US" sz="2000" b="1" dirty="0"/>
              </a:p>
            </p:txBody>
          </p:sp>
        </p:grpSp>
        <p:sp>
          <p:nvSpPr>
            <p:cNvPr id="6" name="Pentagon 5"/>
            <p:cNvSpPr/>
            <p:nvPr/>
          </p:nvSpPr>
          <p:spPr>
            <a:xfrm flipH="1">
              <a:off x="2025445" y="505347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Click on the arrow for the next question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60081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63563"/>
              <a:ext cx="19050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Click the arrow to return to the question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903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53845" y="2286000"/>
            <a:ext cx="7250764" cy="3910470"/>
            <a:chOff x="653845" y="2286000"/>
            <a:chExt cx="7250764" cy="3910470"/>
          </a:xfrm>
        </p:grpSpPr>
        <p:grpSp>
          <p:nvGrpSpPr>
            <p:cNvPr id="3" name="Group 2"/>
            <p:cNvGrpSpPr/>
            <p:nvPr/>
          </p:nvGrpSpPr>
          <p:grpSpPr>
            <a:xfrm>
              <a:off x="653845" y="2286000"/>
              <a:ext cx="7250764" cy="3910470"/>
              <a:chOff x="653845" y="2286000"/>
              <a:chExt cx="7250764" cy="391047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53845" y="505347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ular Callout 5"/>
              <p:cNvSpPr/>
              <p:nvPr/>
            </p:nvSpPr>
            <p:spPr>
              <a:xfrm>
                <a:off x="3352800" y="2286000"/>
                <a:ext cx="4551809" cy="1804530"/>
              </a:xfrm>
              <a:prstGeom prst="wedgeRectCallout">
                <a:avLst>
                  <a:gd name="adj1" fmla="val -62544"/>
                  <a:gd name="adj2" fmla="val -7880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err="1"/>
                  <a:t>Sn</a:t>
                </a:r>
                <a:r>
                  <a:rPr lang="en-US" sz="2000" b="1" dirty="0"/>
                  <a:t> = 70  x((1+ 5%)</a:t>
                </a:r>
                <a:r>
                  <a:rPr lang="en-US" sz="2000" b="1" baseline="30000" dirty="0"/>
                  <a:t> </a:t>
                </a:r>
                <a:r>
                  <a:rPr lang="en-US" sz="2800" b="1" baseline="30000" dirty="0"/>
                  <a:t>18</a:t>
                </a:r>
                <a:r>
                  <a:rPr lang="en-US" sz="2000" b="1" dirty="0"/>
                  <a:t> -1) </a:t>
                </a:r>
                <a:r>
                  <a:rPr lang="ar-BH" sz="2000" b="1" dirty="0"/>
                  <a:t>÷</a:t>
                </a:r>
                <a:r>
                  <a:rPr lang="en-US" sz="2000" b="1" dirty="0" smtClean="0"/>
                  <a:t>5%x(1.+5%)</a:t>
                </a:r>
              </a:p>
              <a:p>
                <a:r>
                  <a:rPr lang="en-US" sz="2000" b="1" dirty="0"/>
                  <a:t> </a:t>
                </a:r>
                <a:r>
                  <a:rPr lang="en-US" sz="2000" b="1" dirty="0" smtClean="0"/>
                  <a:t>       </a:t>
                </a:r>
                <a:r>
                  <a:rPr lang="en-US" sz="2000" b="1" dirty="0"/>
                  <a:t>=  </a:t>
                </a:r>
                <a:r>
                  <a:rPr lang="en-US" sz="2000" b="1" dirty="0" smtClean="0"/>
                  <a:t>KD2067.730</a:t>
                </a:r>
              </a:p>
              <a:p>
                <a:r>
                  <a:rPr lang="en-US" sz="2000" b="1" dirty="0" smtClean="0"/>
                  <a:t>  </a:t>
                </a:r>
                <a:r>
                  <a:rPr lang="en-US" sz="2000" b="1" dirty="0"/>
                  <a:t>CI = </a:t>
                </a:r>
                <a:r>
                  <a:rPr lang="en-US" sz="2000" b="1" dirty="0" smtClean="0"/>
                  <a:t>2067.730  </a:t>
                </a:r>
                <a:r>
                  <a:rPr lang="en-US" sz="2000" b="1" dirty="0"/>
                  <a:t>-  1260   = KD </a:t>
                </a:r>
                <a:r>
                  <a:rPr lang="en-US" sz="2000" b="1" dirty="0" smtClean="0"/>
                  <a:t>807.730</a:t>
                </a:r>
                <a:endParaRPr lang="en-US" sz="2000" b="1" dirty="0"/>
              </a:p>
            </p:txBody>
          </p:sp>
        </p:grpSp>
        <p:sp>
          <p:nvSpPr>
            <p:cNvPr id="8" name="Pentagon 7"/>
            <p:cNvSpPr/>
            <p:nvPr/>
          </p:nvSpPr>
          <p:spPr>
            <a:xfrm flipH="1">
              <a:off x="2025445" y="5039615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Click on the arrow for the next question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59895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63563"/>
              <a:ext cx="19050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Click the arrow to return to the question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9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53845" y="1855523"/>
            <a:ext cx="8261556" cy="4340947"/>
            <a:chOff x="653845" y="1855523"/>
            <a:chExt cx="8261556" cy="4340947"/>
          </a:xfrm>
        </p:grpSpPr>
        <p:grpSp>
          <p:nvGrpSpPr>
            <p:cNvPr id="2" name="Group 1"/>
            <p:cNvGrpSpPr/>
            <p:nvPr/>
          </p:nvGrpSpPr>
          <p:grpSpPr>
            <a:xfrm>
              <a:off x="653845" y="1855523"/>
              <a:ext cx="8261556" cy="4340947"/>
              <a:chOff x="653845" y="1855523"/>
              <a:chExt cx="8663506" cy="4340947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53845" y="505347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ular Callout 7"/>
              <p:cNvSpPr/>
              <p:nvPr/>
            </p:nvSpPr>
            <p:spPr>
              <a:xfrm>
                <a:off x="3657600" y="1855523"/>
                <a:ext cx="5659751" cy="2411677"/>
              </a:xfrm>
              <a:prstGeom prst="wedgeRectCallout">
                <a:avLst>
                  <a:gd name="adj1" fmla="val -68381"/>
                  <a:gd name="adj2" fmla="val -5298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 err="1"/>
                  <a:t>Sn</a:t>
                </a:r>
                <a:r>
                  <a:rPr lang="en-US" sz="2000" b="1" dirty="0"/>
                  <a:t>=300 x((1+ 3%)</a:t>
                </a:r>
                <a:r>
                  <a:rPr lang="en-US" sz="2000" b="1" baseline="30000" dirty="0"/>
                  <a:t> 6</a:t>
                </a:r>
                <a:r>
                  <a:rPr lang="en-US" sz="2000" b="1" dirty="0"/>
                  <a:t>-1)</a:t>
                </a:r>
                <a:r>
                  <a:rPr lang="ar-BH" sz="2000" b="1" dirty="0"/>
                  <a:t>÷</a:t>
                </a:r>
                <a:r>
                  <a:rPr lang="en-US" sz="2000" b="1" dirty="0"/>
                  <a:t> 3%= </a:t>
                </a:r>
                <a:r>
                  <a:rPr lang="en-US" sz="2000" dirty="0"/>
                  <a:t>BD </a:t>
                </a:r>
                <a:r>
                  <a:rPr lang="en-US" sz="2000" b="1" dirty="0"/>
                  <a:t>1940.523</a:t>
                </a:r>
              </a:p>
              <a:p>
                <a:r>
                  <a:rPr lang="en-US" sz="2000" b="1" dirty="0" err="1"/>
                  <a:t>Sn</a:t>
                </a:r>
                <a:r>
                  <a:rPr lang="en-US" sz="2000" b="1" dirty="0"/>
                  <a:t>=300 x((1+ 3%)</a:t>
                </a:r>
                <a:r>
                  <a:rPr lang="en-US" sz="2000" b="1" baseline="30000" dirty="0"/>
                  <a:t> 6</a:t>
                </a:r>
                <a:r>
                  <a:rPr lang="en-US" sz="2000" b="1" dirty="0"/>
                  <a:t>-1)</a:t>
                </a:r>
                <a:r>
                  <a:rPr lang="ar-BH" sz="2000" b="1" dirty="0"/>
                  <a:t>÷</a:t>
                </a:r>
                <a:r>
                  <a:rPr lang="en-US" sz="2000" b="1" dirty="0"/>
                  <a:t> 3%x(1+3%)=</a:t>
                </a:r>
                <a:r>
                  <a:rPr lang="en-US" sz="2000" dirty="0"/>
                  <a:t>BD</a:t>
                </a:r>
                <a:r>
                  <a:rPr lang="en-US" sz="2000" b="1" dirty="0"/>
                  <a:t>1998.739   </a:t>
                </a:r>
              </a:p>
              <a:p>
                <a:r>
                  <a:rPr lang="en-US" sz="2400" b="1" dirty="0"/>
                  <a:t>   </a:t>
                </a:r>
                <a:r>
                  <a:rPr lang="en-US" sz="2400" b="1" dirty="0" smtClean="0"/>
                  <a:t>Diff</a:t>
                </a:r>
                <a:r>
                  <a:rPr lang="en-US" sz="2400" b="1" dirty="0"/>
                  <a:t>= 1998.739 -1940.523 = BD 58.216</a:t>
                </a:r>
              </a:p>
            </p:txBody>
          </p:sp>
        </p:grpSp>
        <p:sp>
          <p:nvSpPr>
            <p:cNvPr id="6" name="Pentagon 5"/>
            <p:cNvSpPr/>
            <p:nvPr/>
          </p:nvSpPr>
          <p:spPr>
            <a:xfrm flipH="1">
              <a:off x="1975663" y="505347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Click on the arrow for the next slide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2577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63563"/>
              <a:ext cx="19050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Click the arrow to return to the question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43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miley Face 8"/>
          <p:cNvSpPr/>
          <p:nvPr/>
        </p:nvSpPr>
        <p:spPr>
          <a:xfrm>
            <a:off x="752601" y="263281"/>
            <a:ext cx="7543800" cy="5550133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/>
              <a:t> </a:t>
            </a:r>
            <a:endParaRPr lang="en-US" sz="5400" dirty="0">
              <a:latin typeface="Sakkal Majal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8604" y="1189043"/>
            <a:ext cx="49717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The lesson ended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We hope</a:t>
            </a:r>
            <a:endParaRPr lang="ar-BH" sz="3200" b="1" dirty="0">
              <a:solidFill>
                <a:schemeClr val="bg1"/>
              </a:solidFill>
              <a:latin typeface="Sakkal Majalla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Success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Lesson Objective</a:t>
            </a:r>
            <a:r>
              <a:rPr lang="ar-BH" sz="3200" b="1" dirty="0">
                <a:solidFill>
                  <a:schemeClr val="bg1"/>
                </a:solidFill>
                <a:latin typeface="Sakkal Majalla"/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 Thank you</a:t>
            </a:r>
            <a:endParaRPr lang="ar-BH" sz="3200" b="1" dirty="0">
              <a:solidFill>
                <a:schemeClr val="bg1"/>
              </a:solidFill>
              <a:latin typeface="Sakkal Majalla"/>
            </a:endParaRPr>
          </a:p>
          <a:p>
            <a:pPr algn="ctr"/>
            <a:r>
              <a:rPr lang="ar-BH" sz="3200" b="1" dirty="0">
                <a:latin typeface="Sakkal Majalla"/>
              </a:rPr>
              <a:t> </a:t>
            </a:r>
            <a:endParaRPr lang="en-US" sz="3200" b="1" dirty="0">
              <a:latin typeface="Sakkal Majall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60343" y="3961464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Sakkal Majalla"/>
              </a:rPr>
              <a:t>For more information:</a:t>
            </a:r>
          </a:p>
          <a:p>
            <a:r>
              <a:rPr lang="ar-BH" sz="2400" dirty="0">
                <a:latin typeface="Sakkal Majalla"/>
              </a:rPr>
              <a:t>    </a:t>
            </a:r>
            <a:r>
              <a:rPr lang="en-US" sz="2400" dirty="0">
                <a:latin typeface="Sakkal Majalla"/>
              </a:rPr>
              <a:t>Visit the</a:t>
            </a:r>
            <a:r>
              <a:rPr lang="ar-BH" sz="2400" dirty="0">
                <a:latin typeface="Sakkal Majalla"/>
              </a:rPr>
              <a:t>  </a:t>
            </a:r>
            <a:r>
              <a:rPr lang="en-US" sz="2400" dirty="0">
                <a:latin typeface="Sakkal Majalla"/>
              </a:rPr>
              <a:t>www.Edunet.com</a:t>
            </a:r>
          </a:p>
          <a:p>
            <a:r>
              <a:rPr lang="ar-BH" sz="2400" dirty="0">
                <a:latin typeface="Sakkal Majalla"/>
              </a:rPr>
              <a:t>   </a:t>
            </a:r>
            <a:r>
              <a:rPr lang="en-US" sz="2400" dirty="0">
                <a:latin typeface="Sakkal Majalla"/>
              </a:rPr>
              <a:t>Questions and activities of the book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45704" y="6436754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103186" y="6405977"/>
            <a:ext cx="6678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Investment/Due </a:t>
            </a:r>
            <a:r>
              <a:rPr lang="en-US" dirty="0" smtClean="0"/>
              <a:t>Annuities       </a:t>
            </a:r>
            <a:r>
              <a:rPr lang="en-US" dirty="0"/>
              <a:t>FINANCILA  MATHEMATICS      Fin: 111</a:t>
            </a:r>
          </a:p>
        </p:txBody>
      </p:sp>
    </p:spTree>
    <p:extLst>
      <p:ext uri="{BB962C8B-B14F-4D97-AF65-F5344CB8AC3E}">
        <p14:creationId xmlns:p14="http://schemas.microsoft.com/office/powerpoint/2010/main" val="2340054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73612" y="80647"/>
            <a:ext cx="4582236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Types of annuities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1061243"/>
            <a:ext cx="44958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Payment/Ordinary  Annuities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84341" y="1048519"/>
            <a:ext cx="4057221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Investment/Due  Annuities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  <p:sp>
        <p:nvSpPr>
          <p:cNvPr id="16" name="Cloud Callout 15"/>
          <p:cNvSpPr/>
          <p:nvPr/>
        </p:nvSpPr>
        <p:spPr>
          <a:xfrm>
            <a:off x="5334001" y="1530204"/>
            <a:ext cx="3307562" cy="1212996"/>
          </a:xfrm>
          <a:prstGeom prst="cloudCallout">
            <a:avLst>
              <a:gd name="adj1" fmla="val -81506"/>
              <a:gd name="adj2" fmla="val 947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Is a paid at the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beginning </a:t>
            </a:r>
            <a:r>
              <a:rPr lang="en-US" b="1" dirty="0"/>
              <a:t>of each period.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635" y="4975760"/>
            <a:ext cx="8228491" cy="9955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807" y="3743531"/>
            <a:ext cx="1342408" cy="11855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4187" y="3726369"/>
            <a:ext cx="1342408" cy="11855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1593" y="3750235"/>
            <a:ext cx="1342408" cy="118557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1725" y="3810935"/>
            <a:ext cx="1342408" cy="11855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413" y="3294316"/>
            <a:ext cx="6533649" cy="34478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03186" y="6405977"/>
            <a:ext cx="6678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Investment/Due </a:t>
            </a:r>
            <a:r>
              <a:rPr lang="en-US" dirty="0" smtClean="0"/>
              <a:t>Annuities       </a:t>
            </a:r>
            <a:r>
              <a:rPr lang="en-US" dirty="0"/>
              <a:t>FINANCILA  MATHEMATICS      Fin: 111</a:t>
            </a:r>
          </a:p>
        </p:txBody>
      </p:sp>
    </p:spTree>
    <p:extLst>
      <p:ext uri="{BB962C8B-B14F-4D97-AF65-F5344CB8AC3E}">
        <p14:creationId xmlns:p14="http://schemas.microsoft.com/office/powerpoint/2010/main" val="26016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3" grpId="0" animBg="1"/>
      <p:bldP spid="4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88185"/>
            <a:ext cx="586817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Formula of Compound  Amount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AutoShape 3"/>
          <p:cNvSpPr>
            <a:spLocks/>
          </p:cNvSpPr>
          <p:nvPr/>
        </p:nvSpPr>
        <p:spPr bwMode="auto">
          <a:xfrm>
            <a:off x="987151" y="4191564"/>
            <a:ext cx="1923327" cy="571071"/>
          </a:xfrm>
          <a:prstGeom prst="borderCallout1">
            <a:avLst>
              <a:gd name="adj1" fmla="val -4619"/>
              <a:gd name="adj2" fmla="val 77564"/>
              <a:gd name="adj3" fmla="val -51860"/>
              <a:gd name="adj4" fmla="val 96269"/>
            </a:avLst>
          </a:prstGeom>
          <a:gradFill rotWithShape="1">
            <a:gsLst>
              <a:gs pos="0">
                <a:srgbClr val="FFFFFF"/>
              </a:gs>
              <a:gs pos="100000">
                <a:srgbClr val="57C23E">
                  <a:alpha val="32001"/>
                </a:srgbClr>
              </a:gs>
            </a:gsLst>
            <a:lin ang="18900000" scaled="1"/>
          </a:gradFill>
          <a:ln w="12700" algn="ctr">
            <a:solidFill>
              <a:srgbClr val="000000"/>
            </a:solidFill>
            <a:miter lim="800000"/>
            <a:headEnd type="triangle" w="med" len="med"/>
            <a:tailEnd type="oval" w="med" len="med"/>
          </a:ln>
          <a:effectLst>
            <a:prstShdw prst="shdw13" dist="63500" dir="13987806">
              <a:srgbClr val="FFFFFF">
                <a:alpha val="50000"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The value</a:t>
            </a:r>
            <a:r>
              <a:rPr kumimoji="0" lang="en-US" altLang="en-US" sz="17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of each annuity.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AutoShape 5"/>
          <p:cNvSpPr>
            <a:spLocks/>
          </p:cNvSpPr>
          <p:nvPr/>
        </p:nvSpPr>
        <p:spPr bwMode="auto">
          <a:xfrm>
            <a:off x="6016331" y="4204920"/>
            <a:ext cx="3009055" cy="571071"/>
          </a:xfrm>
          <a:prstGeom prst="borderCallout1">
            <a:avLst>
              <a:gd name="adj1" fmla="val -12683"/>
              <a:gd name="adj2" fmla="val 44587"/>
              <a:gd name="adj3" fmla="val -77569"/>
              <a:gd name="adj4" fmla="val -17174"/>
            </a:avLst>
          </a:prstGeom>
          <a:gradFill rotWithShape="1">
            <a:gsLst>
              <a:gs pos="0">
                <a:srgbClr val="FFFFFF"/>
              </a:gs>
              <a:gs pos="100000">
                <a:srgbClr val="57C23E">
                  <a:alpha val="32001"/>
                </a:srgbClr>
              </a:gs>
            </a:gsLst>
            <a:lin ang="18900000" scaled="1"/>
          </a:gradFill>
          <a:ln w="12700" algn="ctr">
            <a:solidFill>
              <a:srgbClr val="000000"/>
            </a:solidFill>
            <a:miter lim="800000"/>
            <a:headEnd type="triangl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13987806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sz="1700" b="1" dirty="0">
                <a:latin typeface="Century Gothic" panose="020B0502020202020204" pitchFamily="34" charset="0"/>
                <a:ea typeface="Arial" panose="020B0604020202020204" pitchFamily="34" charset="0"/>
              </a:rPr>
              <a:t>The number of annuities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1284" y="4918129"/>
            <a:ext cx="1064618" cy="908474"/>
          </a:xfrm>
          <a:prstGeom prst="rect">
            <a:avLst/>
          </a:prstGeom>
        </p:spPr>
      </p:pic>
      <p:grpSp>
        <p:nvGrpSpPr>
          <p:cNvPr id="28" name="Group 2"/>
          <p:cNvGrpSpPr>
            <a:grpSpLocks/>
          </p:cNvGrpSpPr>
          <p:nvPr/>
        </p:nvGrpSpPr>
        <p:grpSpPr bwMode="auto">
          <a:xfrm rot="1194128">
            <a:off x="1424450" y="5044912"/>
            <a:ext cx="1048725" cy="1144188"/>
            <a:chOff x="5565" y="10230"/>
            <a:chExt cx="4330" cy="3200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52270">
              <a:off x="5565" y="10230"/>
              <a:ext cx="3780" cy="18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8111">
              <a:off x="5565" y="10590"/>
              <a:ext cx="3795" cy="18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" y="10940"/>
              <a:ext cx="3825" cy="1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00866">
              <a:off x="5811" y="11315"/>
              <a:ext cx="3795" cy="17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32043">
              <a:off x="6085" y="11600"/>
              <a:ext cx="3810" cy="18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25516" y="4800054"/>
            <a:ext cx="2751547" cy="13324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8796" y="3300148"/>
            <a:ext cx="7934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/>
              <a:t>Compound Amount = </a:t>
            </a:r>
            <a:r>
              <a:rPr lang="en-US" b="1" dirty="0">
                <a:solidFill>
                  <a:srgbClr val="FF0000"/>
                </a:solidFill>
              </a:rPr>
              <a:t>Annuity</a:t>
            </a:r>
            <a:r>
              <a:rPr lang="en-US" b="1" dirty="0"/>
              <a:t> x ((</a:t>
            </a:r>
            <a:r>
              <a:rPr lang="en-US" dirty="0"/>
              <a:t>(</a:t>
            </a:r>
            <a:r>
              <a:rPr lang="en-US" b="1" dirty="0"/>
              <a:t>1+ </a:t>
            </a:r>
            <a:r>
              <a:rPr lang="en-US" b="1" dirty="0">
                <a:solidFill>
                  <a:srgbClr val="00B050"/>
                </a:solidFill>
              </a:rPr>
              <a:t>interest rate</a:t>
            </a:r>
            <a:r>
              <a:rPr lang="en-US" dirty="0"/>
              <a:t>)</a:t>
            </a:r>
            <a:r>
              <a:rPr lang="en-US" b="1" baseline="30000" dirty="0">
                <a:solidFill>
                  <a:srgbClr val="6029FB"/>
                </a:solidFill>
              </a:rPr>
              <a:t>number of period/Time</a:t>
            </a:r>
            <a:r>
              <a:rPr lang="en-US" b="1" dirty="0"/>
              <a:t> - 1) ÷    </a:t>
            </a:r>
            <a:r>
              <a:rPr lang="en-US" b="1" dirty="0" err="1">
                <a:solidFill>
                  <a:srgbClr val="00B050"/>
                </a:solidFill>
              </a:rPr>
              <a:t>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/>
              <a:t>x (1+</a:t>
            </a:r>
            <a:r>
              <a:rPr lang="en-US" b="1" dirty="0">
                <a:solidFill>
                  <a:srgbClr val="00B050"/>
                </a:solidFill>
              </a:rPr>
              <a:t>i</a:t>
            </a:r>
            <a:r>
              <a:rPr lang="en-US" b="1" dirty="0"/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/>
              <a:t>             </a:t>
            </a:r>
            <a:r>
              <a:rPr lang="en-US" b="1" dirty="0" err="1"/>
              <a:t>Sn</a:t>
            </a:r>
            <a:r>
              <a:rPr lang="en-US" b="1" dirty="0"/>
              <a:t>                    =    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b="1" dirty="0"/>
              <a:t>           x ( </a:t>
            </a:r>
            <a:r>
              <a:rPr lang="en-US" dirty="0"/>
              <a:t>(</a:t>
            </a:r>
            <a:r>
              <a:rPr lang="en-US" b="1" dirty="0"/>
              <a:t>1+   </a:t>
            </a:r>
            <a:r>
              <a:rPr lang="en-US" b="1" dirty="0" err="1">
                <a:solidFill>
                  <a:srgbClr val="00B050"/>
                </a:solidFill>
              </a:rPr>
              <a:t>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/>
              <a:t>                  </a:t>
            </a:r>
            <a:r>
              <a:rPr lang="en-US" dirty="0"/>
              <a:t>)</a:t>
            </a:r>
            <a:r>
              <a:rPr lang="en-US" b="1" baseline="30000" dirty="0">
                <a:solidFill>
                  <a:srgbClr val="6029FB"/>
                </a:solidFill>
              </a:rPr>
              <a:t>n                                       </a:t>
            </a:r>
            <a:r>
              <a:rPr lang="en-US" b="1" dirty="0"/>
              <a:t> - 1 ) ÷  </a:t>
            </a:r>
            <a:r>
              <a:rPr lang="en-US" b="1" dirty="0" err="1">
                <a:solidFill>
                  <a:srgbClr val="00B050"/>
                </a:solidFill>
              </a:rPr>
              <a:t>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/>
              <a:t>x (1+</a:t>
            </a:r>
            <a:r>
              <a:rPr lang="en-US" b="1" dirty="0">
                <a:solidFill>
                  <a:srgbClr val="00B050"/>
                </a:solidFill>
              </a:rPr>
              <a:t>i</a:t>
            </a:r>
            <a:r>
              <a:rPr lang="en-US" b="1" dirty="0"/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1630" y="1653493"/>
            <a:ext cx="8543925" cy="115252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273048" y="3595100"/>
            <a:ext cx="4747752" cy="1213091"/>
            <a:chOff x="3329448" y="3566886"/>
            <a:chExt cx="4747752" cy="1213091"/>
          </a:xfrm>
        </p:grpSpPr>
        <p:grpSp>
          <p:nvGrpSpPr>
            <p:cNvPr id="18" name="Group 17"/>
            <p:cNvGrpSpPr/>
            <p:nvPr/>
          </p:nvGrpSpPr>
          <p:grpSpPr>
            <a:xfrm>
              <a:off x="3329448" y="3851015"/>
              <a:ext cx="4191410" cy="928962"/>
              <a:chOff x="3329448" y="3851015"/>
              <a:chExt cx="4191410" cy="928962"/>
            </a:xfrm>
          </p:grpSpPr>
          <p:sp>
            <p:nvSpPr>
              <p:cNvPr id="9" name="AutoShape 4"/>
              <p:cNvSpPr>
                <a:spLocks/>
              </p:cNvSpPr>
              <p:nvPr/>
            </p:nvSpPr>
            <p:spPr bwMode="auto">
              <a:xfrm>
                <a:off x="3329448" y="4204920"/>
                <a:ext cx="2351809" cy="575057"/>
              </a:xfrm>
              <a:prstGeom prst="borderCallout1">
                <a:avLst>
                  <a:gd name="adj1" fmla="val -1781"/>
                  <a:gd name="adj2" fmla="val 72797"/>
                  <a:gd name="adj3" fmla="val -59621"/>
                  <a:gd name="adj4" fmla="val 46031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7C23E">
                      <a:alpha val="31000"/>
                    </a:srgbClr>
                  </a:gs>
                </a:gsLst>
                <a:lin ang="18900000" scaled="1"/>
              </a:gradFill>
              <a:ln w="12700" algn="ctr">
                <a:solidFill>
                  <a:srgbClr val="000000"/>
                </a:solidFill>
                <a:miter lim="800000"/>
                <a:headEnd type="triangle" w="med" len="med"/>
                <a:tailEnd type="oval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13987806" algn="ctr" rotWithShape="0">
                        <a:srgbClr val="FFFFF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700" b="1" dirty="0">
                    <a:latin typeface="Century Gothic" panose="020B0502020202020204" pitchFamily="34" charset="0"/>
                    <a:ea typeface="Arial" panose="020B0604020202020204" pitchFamily="34" charset="0"/>
                  </a:rPr>
                  <a:t>The percentage (%) of interest.</a:t>
                </a: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H="1">
                <a:off x="5029200" y="3851015"/>
                <a:ext cx="2491658" cy="32984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Arrow Connector 25"/>
            <p:cNvCxnSpPr/>
            <p:nvPr/>
          </p:nvCxnSpPr>
          <p:spPr>
            <a:xfrm flipH="1">
              <a:off x="5155902" y="3566886"/>
              <a:ext cx="2921298" cy="613971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-17060" y="1053593"/>
            <a:ext cx="6162514" cy="584775"/>
          </a:xfrm>
          <a:prstGeom prst="rect">
            <a:avLst/>
          </a:prstGeom>
          <a:solidFill>
            <a:srgbClr val="FFA3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Investment/Due  Annuities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3186" y="6405977"/>
            <a:ext cx="6678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Investment/Due </a:t>
            </a:r>
            <a:r>
              <a:rPr lang="en-US" dirty="0" smtClean="0"/>
              <a:t>Annuities       </a:t>
            </a:r>
            <a:r>
              <a:rPr lang="en-US" dirty="0"/>
              <a:t>FINANCILA  MATHEMATICS      Fin: 111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6745704" y="6436754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275442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2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0" y="6274165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88185"/>
            <a:ext cx="586817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Formula of Compound  </a:t>
            </a:r>
            <a:r>
              <a:rPr lang="en-US" sz="3200" b="1" dirty="0" smtClean="0">
                <a:solidFill>
                  <a:schemeClr val="bg1"/>
                </a:solidFill>
              </a:rPr>
              <a:t>Interest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7103" y="3230140"/>
            <a:ext cx="85529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Compound Interest </a:t>
            </a:r>
            <a:r>
              <a:rPr lang="en-US" sz="2000" b="1" dirty="0"/>
              <a:t>= </a:t>
            </a:r>
            <a:r>
              <a:rPr lang="en-US" sz="2000" b="1" dirty="0" smtClean="0"/>
              <a:t>Compound Amount -  (</a:t>
            </a:r>
            <a:r>
              <a:rPr lang="en-US" sz="2000" b="1" dirty="0" smtClean="0">
                <a:solidFill>
                  <a:srgbClr val="FF0000"/>
                </a:solidFill>
              </a:rPr>
              <a:t>Annuity</a:t>
            </a:r>
            <a:r>
              <a:rPr lang="en-US" sz="2000" b="1" dirty="0" smtClean="0"/>
              <a:t> </a:t>
            </a:r>
            <a:r>
              <a:rPr lang="en-US" sz="2000" b="1" dirty="0"/>
              <a:t>x </a:t>
            </a:r>
            <a:r>
              <a:rPr lang="en-US" sz="2000" b="1" dirty="0">
                <a:solidFill>
                  <a:srgbClr val="FF0000"/>
                </a:solidFill>
              </a:rPr>
              <a:t>number of period/Time </a:t>
            </a:r>
            <a:r>
              <a:rPr lang="en-US" sz="2000" b="1" dirty="0" smtClean="0"/>
              <a:t>)</a:t>
            </a:r>
            <a:endParaRPr lang="en-US" sz="2000" b="1" dirty="0">
              <a:solidFill>
                <a:srgbClr val="00B050"/>
              </a:solidFill>
            </a:endParaRPr>
          </a:p>
          <a:p>
            <a:pPr lvl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/>
              <a:t>       CI     =        Sn   -       ( R – n) 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7254" y="1525571"/>
            <a:ext cx="6162514" cy="584775"/>
          </a:xfrm>
          <a:prstGeom prst="rect">
            <a:avLst/>
          </a:prstGeom>
          <a:solidFill>
            <a:srgbClr val="FFA3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Investment/Due </a:t>
            </a:r>
            <a:r>
              <a:rPr lang="en-US" sz="3200" b="1" dirty="0" smtClean="0">
                <a:latin typeface="Century Gothic" panose="020B0502020202020204" pitchFamily="34" charset="0"/>
              </a:rPr>
              <a:t>Annuities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148348"/>
            <a:ext cx="8196063" cy="104450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103186" y="6405977"/>
            <a:ext cx="6678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Investment/Due </a:t>
            </a:r>
            <a:r>
              <a:rPr lang="en-US" dirty="0" smtClean="0"/>
              <a:t>Annuities       </a:t>
            </a:r>
            <a:r>
              <a:rPr lang="en-US" dirty="0"/>
              <a:t>FINANCILA  MATHEMATICS      Fin: 111</a:t>
            </a:r>
          </a:p>
        </p:txBody>
      </p:sp>
    </p:spTree>
    <p:extLst>
      <p:ext uri="{BB962C8B-B14F-4D97-AF65-F5344CB8AC3E}">
        <p14:creationId xmlns:p14="http://schemas.microsoft.com/office/powerpoint/2010/main" val="210959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70" y="3581400"/>
            <a:ext cx="8554703" cy="2227465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8228" y="2038225"/>
            <a:ext cx="866926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pPr rtl="1"/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/>
              <a:t>A  man paid an annuity of </a:t>
            </a:r>
            <a:r>
              <a:rPr lang="en-US" b="1" dirty="0">
                <a:solidFill>
                  <a:srgbClr val="FF0000"/>
                </a:solidFill>
              </a:rPr>
              <a:t>BD100</a:t>
            </a:r>
            <a:r>
              <a:rPr lang="en-US" b="1" dirty="0"/>
              <a:t> at the </a:t>
            </a:r>
            <a:r>
              <a:rPr lang="en-US" sz="2800" b="1" u="sng" dirty="0">
                <a:solidFill>
                  <a:srgbClr val="FF0000"/>
                </a:solidFill>
              </a:rPr>
              <a:t>beginning</a:t>
            </a:r>
            <a:r>
              <a:rPr lang="en-US" b="1" dirty="0"/>
              <a:t>  of each year for </a:t>
            </a:r>
            <a:r>
              <a:rPr lang="en-US" b="1" dirty="0">
                <a:solidFill>
                  <a:srgbClr val="6029FB"/>
                </a:solidFill>
              </a:rPr>
              <a:t>4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/>
              <a:t>years at an interest rate of </a:t>
            </a:r>
            <a:r>
              <a:rPr lang="en-US" b="1" dirty="0">
                <a:solidFill>
                  <a:srgbClr val="00B050"/>
                </a:solidFill>
              </a:rPr>
              <a:t>7%</a:t>
            </a:r>
            <a:r>
              <a:rPr lang="en-US" b="1" dirty="0"/>
              <a:t>  annually. Find the compound amount.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" y="388185"/>
            <a:ext cx="38100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Compound  </a:t>
            </a:r>
            <a:r>
              <a:rPr lang="en-US" sz="3200" b="1" dirty="0">
                <a:solidFill>
                  <a:schemeClr val="bg1"/>
                </a:solidFill>
              </a:rPr>
              <a:t>Amount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76200" y="1101558"/>
            <a:ext cx="6162514" cy="584775"/>
          </a:xfrm>
          <a:prstGeom prst="rect">
            <a:avLst/>
          </a:prstGeom>
          <a:solidFill>
            <a:srgbClr val="FFA3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Investment/Due  Annuities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3186" y="6405977"/>
            <a:ext cx="6678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Investment/Due </a:t>
            </a:r>
            <a:r>
              <a:rPr lang="en-US" dirty="0" smtClean="0"/>
              <a:t>Annuities       </a:t>
            </a:r>
            <a:r>
              <a:rPr lang="en-US" dirty="0"/>
              <a:t>FINANCILA  MATHEMATICS      Fin: 111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745704" y="6436754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12480583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72967" y="4173165"/>
            <a:ext cx="8202613" cy="1702294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/>
              <a:t>Compound Amount = </a:t>
            </a:r>
            <a:r>
              <a:rPr lang="en-US" b="1" dirty="0">
                <a:solidFill>
                  <a:srgbClr val="FF0000"/>
                </a:solidFill>
              </a:rPr>
              <a:t>Annuity</a:t>
            </a:r>
            <a:r>
              <a:rPr lang="en-US" b="1" dirty="0"/>
              <a:t> x (( </a:t>
            </a:r>
            <a:r>
              <a:rPr lang="en-US" dirty="0"/>
              <a:t>(</a:t>
            </a:r>
            <a:r>
              <a:rPr lang="en-US" b="1" dirty="0"/>
              <a:t>1+ </a:t>
            </a:r>
            <a:r>
              <a:rPr lang="en-US" b="1" dirty="0">
                <a:solidFill>
                  <a:srgbClr val="00B050"/>
                </a:solidFill>
              </a:rPr>
              <a:t>interest rate </a:t>
            </a:r>
            <a:r>
              <a:rPr lang="en-US" dirty="0"/>
              <a:t>)</a:t>
            </a:r>
            <a:r>
              <a:rPr lang="en-US" b="1" baseline="30000" dirty="0">
                <a:solidFill>
                  <a:srgbClr val="6029FB"/>
                </a:solidFill>
              </a:rPr>
              <a:t>number of period/Time</a:t>
            </a:r>
            <a:r>
              <a:rPr lang="en-US" b="1" dirty="0"/>
              <a:t> - 1 ) ÷  </a:t>
            </a:r>
            <a:r>
              <a:rPr lang="en-US" sz="2000" b="1" dirty="0" err="1">
                <a:solidFill>
                  <a:srgbClr val="00B050"/>
                </a:solidFill>
              </a:rPr>
              <a:t>i</a:t>
            </a:r>
            <a:r>
              <a:rPr lang="en-US" b="1" dirty="0">
                <a:solidFill>
                  <a:srgbClr val="00B050"/>
                </a:solidFill>
              </a:rPr>
              <a:t>  </a:t>
            </a:r>
            <a:r>
              <a:rPr lang="en-US" b="1" dirty="0"/>
              <a:t>x  (1+</a:t>
            </a:r>
            <a:r>
              <a:rPr lang="en-US" sz="2000" b="1" dirty="0">
                <a:solidFill>
                  <a:srgbClr val="00B050"/>
                </a:solidFill>
              </a:rPr>
              <a:t>i</a:t>
            </a:r>
            <a:r>
              <a:rPr lang="en-US" b="1" dirty="0"/>
              <a:t>)</a:t>
            </a:r>
            <a:endParaRPr lang="en-US" b="1" dirty="0">
              <a:solidFill>
                <a:srgbClr val="00B05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/>
              <a:t>             Sn             =    </a:t>
            </a:r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b="1" dirty="0"/>
              <a:t>       x ( </a:t>
            </a:r>
            <a:r>
              <a:rPr lang="en-US" sz="2400" dirty="0"/>
              <a:t>(</a:t>
            </a:r>
            <a:r>
              <a:rPr lang="en-US" sz="2400" b="1" dirty="0"/>
              <a:t>1+   </a:t>
            </a:r>
            <a:r>
              <a:rPr lang="en-US" sz="2400" b="1" dirty="0" err="1">
                <a:solidFill>
                  <a:srgbClr val="00B050"/>
                </a:solidFill>
              </a:rPr>
              <a:t>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/>
              <a:t>  </a:t>
            </a:r>
            <a:r>
              <a:rPr lang="en-US" sz="2400" dirty="0"/>
              <a:t>)</a:t>
            </a:r>
            <a:r>
              <a:rPr lang="en-US" sz="2400" b="1" baseline="30000" dirty="0">
                <a:solidFill>
                  <a:srgbClr val="6029FB"/>
                </a:solidFill>
              </a:rPr>
              <a:t>n</a:t>
            </a:r>
            <a:r>
              <a:rPr lang="en-US" sz="2400" b="1" dirty="0"/>
              <a:t> - 1 )   ÷   </a:t>
            </a:r>
            <a:r>
              <a:rPr lang="en-US" sz="2400" b="1" dirty="0" err="1">
                <a:solidFill>
                  <a:srgbClr val="00B050"/>
                </a:solidFill>
              </a:rPr>
              <a:t>i</a:t>
            </a:r>
            <a:r>
              <a:rPr lang="en-US" sz="2400" b="1" dirty="0">
                <a:solidFill>
                  <a:srgbClr val="00B050"/>
                </a:solidFill>
              </a:rPr>
              <a:t>    </a:t>
            </a:r>
            <a:r>
              <a:rPr lang="en-US" sz="2400" b="1" dirty="0"/>
              <a:t>x</a:t>
            </a:r>
            <a:r>
              <a:rPr lang="en-US" sz="2400" b="1" dirty="0">
                <a:solidFill>
                  <a:srgbClr val="00B050"/>
                </a:solidFill>
              </a:rPr>
              <a:t>  </a:t>
            </a:r>
            <a:r>
              <a:rPr lang="en-US" sz="2400" b="1" dirty="0"/>
              <a:t>(1+</a:t>
            </a:r>
            <a:r>
              <a:rPr lang="en-US" sz="2400" b="1" dirty="0">
                <a:solidFill>
                  <a:srgbClr val="00B050"/>
                </a:solidFill>
              </a:rPr>
              <a:t>i </a:t>
            </a:r>
            <a:r>
              <a:rPr lang="en-US" sz="2400" b="1" dirty="0"/>
              <a:t>)</a:t>
            </a:r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/>
              <a:t>                               = </a:t>
            </a:r>
            <a:r>
              <a:rPr lang="en-US" sz="2400" b="1" dirty="0">
                <a:solidFill>
                  <a:srgbClr val="FF0000"/>
                </a:solidFill>
              </a:rPr>
              <a:t>100    </a:t>
            </a:r>
            <a:r>
              <a:rPr lang="en-US" sz="2400" b="1" dirty="0"/>
              <a:t> x ( </a:t>
            </a:r>
            <a:r>
              <a:rPr lang="en-US" sz="2400" dirty="0"/>
              <a:t>(</a:t>
            </a:r>
            <a:r>
              <a:rPr lang="en-US" sz="2400" b="1" dirty="0"/>
              <a:t> 1+ </a:t>
            </a:r>
            <a:r>
              <a:rPr lang="en-US" sz="2400" b="1" dirty="0">
                <a:solidFill>
                  <a:srgbClr val="00B050"/>
                </a:solidFill>
              </a:rPr>
              <a:t>7%</a:t>
            </a:r>
            <a:r>
              <a:rPr lang="en-US" sz="2400" dirty="0"/>
              <a:t>)</a:t>
            </a:r>
            <a:r>
              <a:rPr lang="en-US" sz="2400" b="1" baseline="30000" dirty="0">
                <a:solidFill>
                  <a:srgbClr val="6029FB"/>
                </a:solidFill>
              </a:rPr>
              <a:t>4</a:t>
            </a:r>
            <a:r>
              <a:rPr lang="en-US" sz="2400" b="1" dirty="0"/>
              <a:t> - 1  )  ÷  </a:t>
            </a:r>
            <a:r>
              <a:rPr lang="en-US" sz="2400" b="1" dirty="0">
                <a:solidFill>
                  <a:srgbClr val="00B050"/>
                </a:solidFill>
              </a:rPr>
              <a:t>7% </a:t>
            </a:r>
            <a:r>
              <a:rPr lang="en-US" sz="2400" b="1" dirty="0"/>
              <a:t>x</a:t>
            </a:r>
            <a:r>
              <a:rPr lang="en-US" sz="2400" b="1" dirty="0">
                <a:solidFill>
                  <a:srgbClr val="00B050"/>
                </a:solidFill>
              </a:rPr>
              <a:t>  </a:t>
            </a:r>
            <a:r>
              <a:rPr lang="en-US" sz="2400" b="1" dirty="0"/>
              <a:t>(1+</a:t>
            </a:r>
            <a:r>
              <a:rPr lang="en-US" sz="2400" b="1" dirty="0">
                <a:solidFill>
                  <a:srgbClr val="00B050"/>
                </a:solidFill>
              </a:rPr>
              <a:t>7% </a:t>
            </a:r>
            <a:r>
              <a:rPr lang="en-US" sz="2400" b="1" dirty="0"/>
              <a:t>)</a:t>
            </a:r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/>
              <a:t>                               = BD 475.069</a:t>
            </a:r>
            <a:endParaRPr lang="en-US" sz="2400" dirty="0"/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</a:t>
            </a: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061714" y="2820910"/>
            <a:ext cx="625201" cy="13522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899145" y="2781661"/>
            <a:ext cx="1403755" cy="1391504"/>
          </a:xfrm>
          <a:prstGeom prst="straightConnector1">
            <a:avLst/>
          </a:prstGeom>
          <a:ln>
            <a:solidFill>
              <a:srgbClr val="6029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39641" y="1906927"/>
            <a:ext cx="866926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pPr rtl="1"/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/>
              <a:t>A  man paid an annuity of </a:t>
            </a:r>
            <a:r>
              <a:rPr lang="en-US" b="1" dirty="0">
                <a:solidFill>
                  <a:srgbClr val="FF0000"/>
                </a:solidFill>
              </a:rPr>
              <a:t>BD100</a:t>
            </a:r>
            <a:r>
              <a:rPr lang="en-US" b="1" dirty="0"/>
              <a:t> at the </a:t>
            </a:r>
            <a:r>
              <a:rPr lang="en-US" sz="2800" b="1" u="sng" dirty="0">
                <a:solidFill>
                  <a:srgbClr val="FF0000"/>
                </a:solidFill>
              </a:rPr>
              <a:t>beginning</a:t>
            </a:r>
            <a:r>
              <a:rPr lang="en-US" b="1" dirty="0"/>
              <a:t>  of each year for </a:t>
            </a:r>
            <a:r>
              <a:rPr lang="en-US" b="1" dirty="0">
                <a:solidFill>
                  <a:srgbClr val="6029FB"/>
                </a:solidFill>
              </a:rPr>
              <a:t>4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/>
              <a:t>years at an interest rate of </a:t>
            </a:r>
            <a:r>
              <a:rPr lang="en-US" b="1" dirty="0">
                <a:solidFill>
                  <a:srgbClr val="00B050"/>
                </a:solidFill>
              </a:rPr>
              <a:t>7%</a:t>
            </a:r>
            <a:r>
              <a:rPr lang="en-US" b="1" dirty="0"/>
              <a:t>  annually. Find the compound amount.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347380" y="3112004"/>
            <a:ext cx="4759485" cy="1217782"/>
            <a:chOff x="-866653" y="1347889"/>
            <a:chExt cx="4759485" cy="1217782"/>
          </a:xfrm>
        </p:grpSpPr>
        <p:grpSp>
          <p:nvGrpSpPr>
            <p:cNvPr id="27" name="Group 26"/>
            <p:cNvGrpSpPr/>
            <p:nvPr/>
          </p:nvGrpSpPr>
          <p:grpSpPr>
            <a:xfrm>
              <a:off x="-866653" y="1347889"/>
              <a:ext cx="4759485" cy="1217782"/>
              <a:chOff x="1341614" y="2494886"/>
              <a:chExt cx="4759485" cy="1217782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>
                <a:off x="1341614" y="2494886"/>
                <a:ext cx="4014123" cy="121778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1428628" y="2527522"/>
                <a:ext cx="4672471" cy="111300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Arrow Connector 29"/>
            <p:cNvCxnSpPr/>
            <p:nvPr/>
          </p:nvCxnSpPr>
          <p:spPr>
            <a:xfrm>
              <a:off x="-835420" y="1381970"/>
              <a:ext cx="888587" cy="1130197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" y="388185"/>
            <a:ext cx="38100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Compound  </a:t>
            </a:r>
            <a:r>
              <a:rPr lang="en-US" sz="3200" b="1" dirty="0">
                <a:solidFill>
                  <a:schemeClr val="bg1"/>
                </a:solidFill>
              </a:rPr>
              <a:t>Amount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21" y="1077427"/>
            <a:ext cx="5478379" cy="584775"/>
          </a:xfrm>
          <a:prstGeom prst="rect">
            <a:avLst/>
          </a:prstGeom>
          <a:solidFill>
            <a:srgbClr val="FFA3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entury Gothic" panose="020B0502020202020204" pitchFamily="34" charset="0"/>
              </a:rPr>
              <a:t>Investment/Due </a:t>
            </a:r>
            <a:r>
              <a:rPr lang="en-US" sz="3200" b="1" dirty="0">
                <a:latin typeface="Century Gothic" panose="020B0502020202020204" pitchFamily="34" charset="0"/>
              </a:rPr>
              <a:t>Annuities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3186" y="6405977"/>
            <a:ext cx="6678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Investment/Due </a:t>
            </a:r>
            <a:r>
              <a:rPr lang="en-US" dirty="0" smtClean="0"/>
              <a:t>Annuities       </a:t>
            </a:r>
            <a:r>
              <a:rPr lang="en-US" dirty="0"/>
              <a:t>FINANCILA  MATHEMATICS      Fin: 111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745704" y="6436754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236816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10072" y="1823868"/>
            <a:ext cx="84629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/>
              <a:t>Calculate the compound interest of an annuity due of </a:t>
            </a:r>
            <a:r>
              <a:rPr lang="en-US" sz="2000" b="1" dirty="0">
                <a:solidFill>
                  <a:srgbClr val="FF0000"/>
                </a:solidFill>
              </a:rPr>
              <a:t>BD300</a:t>
            </a:r>
            <a:r>
              <a:rPr lang="en-US" sz="2000" b="1" dirty="0"/>
              <a:t> paid each 4 months  for </a:t>
            </a:r>
            <a:r>
              <a:rPr lang="en-US" sz="2000" b="1" dirty="0">
                <a:solidFill>
                  <a:srgbClr val="6029FB"/>
                </a:solidFill>
              </a:rPr>
              <a:t>7 years </a:t>
            </a:r>
            <a:r>
              <a:rPr lang="en-US" sz="2000" b="1" dirty="0"/>
              <a:t>if the nominal rate is </a:t>
            </a:r>
            <a:r>
              <a:rPr lang="en-US" sz="2000" b="1" dirty="0">
                <a:solidFill>
                  <a:srgbClr val="00B050"/>
                </a:solidFill>
              </a:rPr>
              <a:t>2% thirdly</a:t>
            </a:r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533401" y="4876800"/>
            <a:ext cx="7162799" cy="925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1"/>
            <a:r>
              <a:rPr lang="en-US" sz="2400" b="1" dirty="0"/>
              <a:t>                  CI =      </a:t>
            </a:r>
            <a:r>
              <a:rPr lang="en-US" sz="2400" b="1" dirty="0" err="1"/>
              <a:t>Sn</a:t>
            </a:r>
            <a:r>
              <a:rPr lang="en-US" sz="2400" b="1" dirty="0"/>
              <a:t>         -    (   </a:t>
            </a:r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b="1" dirty="0"/>
              <a:t>   x   </a:t>
            </a:r>
            <a:r>
              <a:rPr lang="en-US" sz="2400" b="1" dirty="0">
                <a:solidFill>
                  <a:srgbClr val="6029FB"/>
                </a:solidFill>
              </a:rPr>
              <a:t>n</a:t>
            </a:r>
            <a:r>
              <a:rPr lang="en-US" sz="2400" b="1" dirty="0"/>
              <a:t>  )</a:t>
            </a:r>
          </a:p>
          <a:p>
            <a:r>
              <a:rPr lang="en-US" sz="2400" b="1" dirty="0"/>
              <a:t>                      = </a:t>
            </a:r>
            <a:r>
              <a:rPr lang="en-US" sz="2400" b="1" dirty="0" smtClean="0"/>
              <a:t>7889.695 </a:t>
            </a:r>
            <a:r>
              <a:rPr lang="en-US" sz="2400" b="1" dirty="0"/>
              <a:t>-    ( </a:t>
            </a:r>
            <a:r>
              <a:rPr lang="en-US" sz="2400" b="1" dirty="0">
                <a:solidFill>
                  <a:srgbClr val="FF0000"/>
                </a:solidFill>
              </a:rPr>
              <a:t>300</a:t>
            </a:r>
            <a:r>
              <a:rPr lang="en-US" sz="2400" b="1" dirty="0"/>
              <a:t> x </a:t>
            </a:r>
            <a:r>
              <a:rPr lang="en-US" sz="2400" b="1" dirty="0">
                <a:solidFill>
                  <a:srgbClr val="6029FB"/>
                </a:solidFill>
              </a:rPr>
              <a:t>21</a:t>
            </a:r>
            <a:r>
              <a:rPr lang="en-US" sz="2400" b="1" dirty="0"/>
              <a:t>  )   = BD </a:t>
            </a:r>
            <a:r>
              <a:rPr lang="en-US" sz="2400" b="1" dirty="0" smtClean="0"/>
              <a:t>1589.695</a:t>
            </a:r>
            <a:endParaRPr lang="en-US" sz="2400" dirty="0"/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7060" y="1053593"/>
            <a:ext cx="6162514" cy="584775"/>
          </a:xfrm>
          <a:prstGeom prst="rect">
            <a:avLst/>
          </a:prstGeom>
          <a:solidFill>
            <a:srgbClr val="FFA3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Investment/Due  Annuities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81031"/>
            <a:ext cx="4582236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en-US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Compound Interest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533401" y="3693556"/>
            <a:ext cx="8581528" cy="1002246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/>
              <a:t>Sn</a:t>
            </a:r>
            <a:r>
              <a:rPr lang="en-US" sz="2400" b="1" dirty="0"/>
              <a:t>    =   </a:t>
            </a:r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b="1" dirty="0"/>
              <a:t>     x ( </a:t>
            </a:r>
            <a:r>
              <a:rPr lang="en-US" sz="2400" dirty="0"/>
              <a:t>(</a:t>
            </a:r>
            <a:r>
              <a:rPr lang="en-US" sz="2400" b="1" dirty="0"/>
              <a:t>1+   </a:t>
            </a:r>
            <a:r>
              <a:rPr lang="en-US" sz="2400" b="1" dirty="0" err="1">
                <a:solidFill>
                  <a:srgbClr val="00B050"/>
                </a:solidFill>
              </a:rPr>
              <a:t>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/>
              <a:t>    </a:t>
            </a:r>
            <a:r>
              <a:rPr lang="en-US" sz="2400" dirty="0"/>
              <a:t>)</a:t>
            </a:r>
            <a:r>
              <a:rPr lang="en-US" sz="2400" b="1" baseline="30000" dirty="0">
                <a:solidFill>
                  <a:srgbClr val="6029FB"/>
                </a:solidFill>
              </a:rPr>
              <a:t>n</a:t>
            </a:r>
            <a:r>
              <a:rPr lang="en-US" sz="2400" b="1" dirty="0"/>
              <a:t> - 1 )   ÷    </a:t>
            </a:r>
            <a:r>
              <a:rPr lang="en-US" sz="2400" b="1" dirty="0" err="1">
                <a:solidFill>
                  <a:srgbClr val="00B050"/>
                </a:solidFill>
              </a:rPr>
              <a:t>i</a:t>
            </a:r>
            <a:r>
              <a:rPr lang="en-US" sz="2400" b="1" dirty="0">
                <a:solidFill>
                  <a:srgbClr val="00B050"/>
                </a:solidFill>
              </a:rPr>
              <a:t>     </a:t>
            </a:r>
            <a:r>
              <a:rPr lang="en-US" sz="2400" b="1" dirty="0"/>
              <a:t>x (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/>
              <a:t>1+</a:t>
            </a:r>
            <a:r>
              <a:rPr lang="en-US" sz="2400" b="1" dirty="0">
                <a:solidFill>
                  <a:srgbClr val="00B050"/>
                </a:solidFill>
              </a:rPr>
              <a:t>i </a:t>
            </a:r>
            <a:r>
              <a:rPr lang="en-US" sz="2400" b="1" dirty="0"/>
              <a:t>)</a:t>
            </a:r>
            <a:endParaRPr lang="en-US" sz="2400" dirty="0"/>
          </a:p>
          <a:p>
            <a:r>
              <a:rPr lang="en-US" sz="2400" b="1" dirty="0"/>
              <a:t>        = </a:t>
            </a:r>
            <a:r>
              <a:rPr lang="en-US" sz="2400" b="1" dirty="0">
                <a:solidFill>
                  <a:srgbClr val="FF0000"/>
                </a:solidFill>
              </a:rPr>
              <a:t>300  </a:t>
            </a:r>
            <a:r>
              <a:rPr lang="en-US" sz="2400" b="1" dirty="0"/>
              <a:t> x ( </a:t>
            </a:r>
            <a:r>
              <a:rPr lang="en-US" sz="2400" dirty="0"/>
              <a:t>(</a:t>
            </a:r>
            <a:r>
              <a:rPr lang="en-US" sz="2400" b="1" dirty="0"/>
              <a:t> 1+ </a:t>
            </a:r>
            <a:r>
              <a:rPr lang="en-US" sz="2400" b="1" dirty="0">
                <a:solidFill>
                  <a:srgbClr val="00B050"/>
                </a:solidFill>
              </a:rPr>
              <a:t>2 %</a:t>
            </a:r>
            <a:r>
              <a:rPr lang="en-US" sz="2400" dirty="0"/>
              <a:t>)</a:t>
            </a:r>
            <a:r>
              <a:rPr lang="en-US" sz="2400" b="1" baseline="30000" dirty="0">
                <a:solidFill>
                  <a:srgbClr val="6029FB"/>
                </a:solidFill>
              </a:rPr>
              <a:t>21</a:t>
            </a:r>
            <a:r>
              <a:rPr lang="en-US" sz="2400" b="1" dirty="0"/>
              <a:t> - 1  )  ÷  </a:t>
            </a:r>
            <a:r>
              <a:rPr lang="en-US" sz="2400" b="1" dirty="0">
                <a:solidFill>
                  <a:srgbClr val="00B050"/>
                </a:solidFill>
              </a:rPr>
              <a:t>2% </a:t>
            </a:r>
            <a:r>
              <a:rPr lang="en-US" sz="2400" b="1" dirty="0"/>
              <a:t> x (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/>
              <a:t>1+</a:t>
            </a:r>
            <a:r>
              <a:rPr lang="en-US" sz="2400" b="1" dirty="0">
                <a:solidFill>
                  <a:srgbClr val="00B050"/>
                </a:solidFill>
              </a:rPr>
              <a:t>2% </a:t>
            </a:r>
            <a:r>
              <a:rPr lang="en-US" sz="2400" b="1" dirty="0"/>
              <a:t>)= BD </a:t>
            </a:r>
            <a:r>
              <a:rPr lang="en-US" sz="2400" b="1" dirty="0" smtClean="0"/>
              <a:t>7889.695</a:t>
            </a:r>
            <a:endParaRPr lang="en-US" sz="2400" dirty="0"/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064197" y="4413131"/>
            <a:ext cx="3808458" cy="65849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ine Callout 1 29"/>
          <p:cNvSpPr/>
          <p:nvPr/>
        </p:nvSpPr>
        <p:spPr>
          <a:xfrm flipH="1">
            <a:off x="1828800" y="3169185"/>
            <a:ext cx="1579265" cy="357287"/>
          </a:xfrm>
          <a:prstGeom prst="borderCallout1">
            <a:avLst>
              <a:gd name="adj1" fmla="val 106986"/>
              <a:gd name="adj2" fmla="val 10968"/>
              <a:gd name="adj3" fmla="val 162966"/>
              <a:gd name="adj4" fmla="val -3318"/>
            </a:avLst>
          </a:prstGeom>
          <a:solidFill>
            <a:srgbClr val="6029FB"/>
          </a:solidFill>
          <a:ln>
            <a:solidFill>
              <a:srgbClr val="602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n= 7 x3=21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3186" y="6405977"/>
            <a:ext cx="6678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Investment/Due </a:t>
            </a:r>
            <a:r>
              <a:rPr lang="en-US" dirty="0" smtClean="0"/>
              <a:t>Annuities       </a:t>
            </a:r>
            <a:r>
              <a:rPr lang="en-US" dirty="0"/>
              <a:t>FINANCILA  MATHEMATICS      Fin: 111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745704" y="6436754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35620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4" grpId="0" animBg="1"/>
      <p:bldP spid="20" grpId="0" animBg="1"/>
      <p:bldP spid="21" grpId="0" animBg="1"/>
      <p:bldP spid="22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4063"/>
            <a:ext cx="2500745" cy="868194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060477"/>
            <a:ext cx="914400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rtl="1"/>
            <a:r>
              <a:rPr lang="en-US" sz="2300" b="1" dirty="0" smtClean="0">
                <a:latin typeface="Century Gothic" panose="020B0502020202020204" pitchFamily="34" charset="0"/>
              </a:rPr>
              <a:t>1) Find </a:t>
            </a:r>
            <a:r>
              <a:rPr lang="en-US" sz="2300" b="1" dirty="0">
                <a:latin typeface="Century Gothic" panose="020B0502020202020204" pitchFamily="34" charset="0"/>
              </a:rPr>
              <a:t>the Compound Amount of BD150 paid at the beginning </a:t>
            </a:r>
            <a:endParaRPr lang="en-US" sz="2300" b="1" dirty="0" smtClean="0">
              <a:latin typeface="Century Gothic" panose="020B0502020202020204" pitchFamily="34" charset="0"/>
            </a:endParaRPr>
          </a:p>
          <a:p>
            <a:pPr rtl="1"/>
            <a:r>
              <a:rPr lang="en-US" sz="2300" b="1" dirty="0" smtClean="0">
                <a:latin typeface="Century Gothic" panose="020B0502020202020204" pitchFamily="34" charset="0"/>
              </a:rPr>
              <a:t>    of year </a:t>
            </a:r>
            <a:r>
              <a:rPr lang="en-US" sz="2300" b="1" dirty="0">
                <a:latin typeface="Century Gothic" panose="020B0502020202020204" pitchFamily="34" charset="0"/>
              </a:rPr>
              <a:t>at 4½%  annually for 10 years. </a:t>
            </a:r>
          </a:p>
        </p:txBody>
      </p:sp>
      <p:sp>
        <p:nvSpPr>
          <p:cNvPr id="6" name="Flowchart: Terminator 5">
            <a:hlinkClick r:id="rId5" action="ppaction://hlinksldjump"/>
          </p:cNvPr>
          <p:cNvSpPr/>
          <p:nvPr/>
        </p:nvSpPr>
        <p:spPr>
          <a:xfrm>
            <a:off x="140248" y="3124200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BD82.945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1123847"/>
            <a:ext cx="6766596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Choose the correct answer for the following</a:t>
            </a:r>
            <a:r>
              <a:rPr lang="ar-BH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: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7363" y="14836"/>
            <a:ext cx="1790700" cy="1247775"/>
          </a:xfrm>
          <a:prstGeom prst="rect">
            <a:avLst/>
          </a:prstGeom>
        </p:spPr>
      </p:pic>
      <p:sp>
        <p:nvSpPr>
          <p:cNvPr id="11" name="Flowchart: Terminator 10">
            <a:hlinkClick r:id="rId5" action="ppaction://hlinksldjump"/>
          </p:cNvPr>
          <p:cNvSpPr/>
          <p:nvPr/>
        </p:nvSpPr>
        <p:spPr>
          <a:xfrm>
            <a:off x="110268" y="4620887"/>
            <a:ext cx="402253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BD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1843.231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lowchart: Terminator 11">
            <a:hlinkClick r:id="rId5" action="ppaction://hlinksldjump"/>
          </p:cNvPr>
          <p:cNvSpPr/>
          <p:nvPr/>
        </p:nvSpPr>
        <p:spPr>
          <a:xfrm>
            <a:off x="4341589" y="4656505"/>
            <a:ext cx="429950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BD1693.231</a:t>
            </a:r>
          </a:p>
        </p:txBody>
      </p:sp>
      <p:sp>
        <p:nvSpPr>
          <p:cNvPr id="14" name="Flowchart: Terminator 13">
            <a:hlinkClick r:id="rId7" action="ppaction://hlinksldjump"/>
          </p:cNvPr>
          <p:cNvSpPr/>
          <p:nvPr/>
        </p:nvSpPr>
        <p:spPr>
          <a:xfrm>
            <a:off x="4678698" y="3124200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BD </a:t>
            </a:r>
            <a:r>
              <a:rPr lang="en-US" sz="3600" b="1" dirty="0" smtClean="0">
                <a:solidFill>
                  <a:schemeClr val="bg1"/>
                </a:solidFill>
              </a:rPr>
              <a:t>1926.176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9466" y="6486716"/>
            <a:ext cx="5116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Annuities       FINANCILA  MATHEMATICS      Fin: 111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745704" y="6436754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3376488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11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a:spPr>
      <a:bodyPr rtlCol="0" anchor="ctr"/>
      <a:lstStyle>
        <a:defPPr marL="342900" indent="-342900" algn="ctr">
          <a:defRPr sz="3600" b="1" dirty="0" smtClean="0">
            <a:solidFill>
              <a:schemeClr val="bg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قالب الدروس الإلكترونية المعتمد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10511</TotalTime>
  <Words>1109</Words>
  <Application>Microsoft Office PowerPoint</Application>
  <PresentationFormat>On-screen Show (4:3)</PresentationFormat>
  <Paragraphs>175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Sakkal Majalla</vt:lpstr>
      <vt:lpstr>Times New Roman</vt:lpstr>
      <vt:lpstr>1_Office Theme</vt:lpstr>
      <vt:lpstr>Office Theme</vt:lpstr>
      <vt:lpstr>قالب الدروس الإلكترونية المعتمد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</vt:lpstr>
      <vt:lpstr>Evaluation</vt:lpstr>
      <vt:lpstr>Evaluation</vt:lpstr>
      <vt:lpstr>Evaluation</vt:lpstr>
      <vt:lpstr>Evaluation</vt:lpstr>
      <vt:lpstr>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مكونات سوق التأمين في مملكة البحرين</dc:title>
  <dc:creator>Amina Alseddiqi</dc:creator>
  <cp:lastModifiedBy>Esmahan Mohamed Ali Aljoewder</cp:lastModifiedBy>
  <cp:revision>703</cp:revision>
  <dcterms:created xsi:type="dcterms:W3CDTF">2020-03-03T05:49:03Z</dcterms:created>
  <dcterms:modified xsi:type="dcterms:W3CDTF">2021-09-05T05:56:33Z</dcterms:modified>
</cp:coreProperties>
</file>