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81" r:id="rId12"/>
    <p:sldId id="282" r:id="rId13"/>
    <p:sldId id="298" r:id="rId14"/>
    <p:sldId id="294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6" r:id="rId25"/>
    <p:sldId id="301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A4E"/>
    <a:srgbClr val="CF6363"/>
    <a:srgbClr val="0070C0"/>
    <a:srgbClr val="F3EAA5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D1BD9-3EC6-4953-9DEE-A4DBBAFA1A13}" type="doc">
      <dgm:prSet loTypeId="urn:microsoft.com/office/officeart/2005/8/layout/radial1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4E6DB9-8091-465F-BDC0-60A8A07E6186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4Ps</a:t>
          </a:r>
          <a:endParaRPr lang="en-US" dirty="0"/>
        </a:p>
      </dgm:t>
    </dgm:pt>
    <dgm:pt modelId="{C2BC26A1-6308-44AF-8198-E69576601641}" type="parTrans" cxnId="{9F8F4C57-71F1-4C8A-868C-60BBBA69E694}">
      <dgm:prSet/>
      <dgm:spPr/>
      <dgm:t>
        <a:bodyPr/>
        <a:lstStyle/>
        <a:p>
          <a:endParaRPr lang="en-US"/>
        </a:p>
      </dgm:t>
    </dgm:pt>
    <dgm:pt modelId="{6861A519-8881-4621-A9F5-1DF08692A530}" type="sibTrans" cxnId="{9F8F4C57-71F1-4C8A-868C-60BBBA69E694}">
      <dgm:prSet/>
      <dgm:spPr/>
      <dgm:t>
        <a:bodyPr/>
        <a:lstStyle/>
        <a:p>
          <a:endParaRPr lang="en-US"/>
        </a:p>
      </dgm:t>
    </dgm:pt>
    <dgm:pt modelId="{AD76A944-8E4E-416B-833D-BEE8B2DA0DAA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 smtClean="0"/>
            <a:t>Product </a:t>
          </a:r>
          <a:endParaRPr lang="ar-BH" sz="2000" dirty="0" smtClean="0"/>
        </a:p>
        <a:p>
          <a:r>
            <a:rPr lang="ar-BH" sz="2000" dirty="0" smtClean="0"/>
            <a:t>السلعة</a:t>
          </a:r>
          <a:endParaRPr lang="en-US" sz="2000" dirty="0"/>
        </a:p>
      </dgm:t>
    </dgm:pt>
    <dgm:pt modelId="{1AECE365-A6A1-48C9-82F5-9EFD0934EAA5}" type="parTrans" cxnId="{AF4C7368-031D-4C04-B271-0EB0BCA79F45}">
      <dgm:prSet/>
      <dgm:spPr/>
      <dgm:t>
        <a:bodyPr/>
        <a:lstStyle/>
        <a:p>
          <a:endParaRPr lang="en-US"/>
        </a:p>
      </dgm:t>
    </dgm:pt>
    <dgm:pt modelId="{634C22BA-A409-4C60-8F5C-ED3306392418}" type="sibTrans" cxnId="{AF4C7368-031D-4C04-B271-0EB0BCA79F45}">
      <dgm:prSet/>
      <dgm:spPr/>
      <dgm:t>
        <a:bodyPr/>
        <a:lstStyle/>
        <a:p>
          <a:endParaRPr lang="en-US"/>
        </a:p>
      </dgm:t>
    </dgm:pt>
    <dgm:pt modelId="{97B121B9-A70F-4964-A341-D2C2FE6BD9FF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100" dirty="0" smtClean="0"/>
        </a:p>
        <a:p>
          <a:r>
            <a:rPr lang="en-US" sz="1800" dirty="0" smtClean="0"/>
            <a:t>Price</a:t>
          </a:r>
        </a:p>
        <a:p>
          <a:r>
            <a:rPr lang="ar-BH" sz="1800" dirty="0" smtClean="0"/>
            <a:t>السعر</a:t>
          </a:r>
          <a:endParaRPr lang="en-US" sz="1800" dirty="0"/>
        </a:p>
      </dgm:t>
    </dgm:pt>
    <dgm:pt modelId="{564945C8-3ACD-4F24-B89A-584BF270EBAD}" type="parTrans" cxnId="{3DCD43C2-BE1A-47EC-8439-38A65E7FE135}">
      <dgm:prSet/>
      <dgm:spPr/>
      <dgm:t>
        <a:bodyPr/>
        <a:lstStyle/>
        <a:p>
          <a:endParaRPr lang="en-US"/>
        </a:p>
      </dgm:t>
    </dgm:pt>
    <dgm:pt modelId="{D7B8AE38-9364-44A4-B155-F317461D9920}" type="sibTrans" cxnId="{3DCD43C2-BE1A-47EC-8439-38A65E7FE135}">
      <dgm:prSet/>
      <dgm:spPr/>
      <dgm:t>
        <a:bodyPr/>
        <a:lstStyle/>
        <a:p>
          <a:endParaRPr lang="en-US"/>
        </a:p>
      </dgm:t>
    </dgm:pt>
    <dgm:pt modelId="{B435F848-750B-405A-9674-AEE2B7F81DF5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BH" sz="1200" dirty="0" smtClean="0"/>
            <a:t>ا</a:t>
          </a:r>
        </a:p>
        <a:p>
          <a:r>
            <a:rPr lang="en-US" sz="1800" dirty="0" smtClean="0"/>
            <a:t>Promotion</a:t>
          </a:r>
        </a:p>
        <a:p>
          <a:r>
            <a:rPr lang="ar-BH" sz="1800" dirty="0" smtClean="0"/>
            <a:t>الترويج</a:t>
          </a:r>
          <a:endParaRPr lang="en-US" sz="1800" dirty="0"/>
        </a:p>
      </dgm:t>
    </dgm:pt>
    <dgm:pt modelId="{8CCB4172-0F50-4D2E-9E2F-F4DA5968EC93}" type="parTrans" cxnId="{2A5E49E4-1728-47B1-8BA9-9C83570BFD40}">
      <dgm:prSet/>
      <dgm:spPr/>
      <dgm:t>
        <a:bodyPr/>
        <a:lstStyle/>
        <a:p>
          <a:endParaRPr lang="en-US"/>
        </a:p>
      </dgm:t>
    </dgm:pt>
    <dgm:pt modelId="{0ADFC6E1-DA8B-4774-AA01-FB66CB7D159C}" type="sibTrans" cxnId="{2A5E49E4-1728-47B1-8BA9-9C83570BFD40}">
      <dgm:prSet/>
      <dgm:spPr/>
      <dgm:t>
        <a:bodyPr/>
        <a:lstStyle/>
        <a:p>
          <a:endParaRPr lang="en-US"/>
        </a:p>
      </dgm:t>
    </dgm:pt>
    <dgm:pt modelId="{DBF0C189-E1DC-47EC-84C7-ABA3241BBD0D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dirty="0" smtClean="0"/>
            <a:t>Place</a:t>
          </a:r>
        </a:p>
        <a:p>
          <a:r>
            <a:rPr lang="ar-BH" sz="1800" dirty="0" smtClean="0"/>
            <a:t>المكان</a:t>
          </a:r>
          <a:endParaRPr lang="en-US" sz="1800" dirty="0"/>
        </a:p>
      </dgm:t>
    </dgm:pt>
    <dgm:pt modelId="{D171A53C-EF33-41AD-AD9C-836B713DFECE}" type="parTrans" cxnId="{79C68E26-97C8-46EA-BC4C-3F611C87C9D8}">
      <dgm:prSet/>
      <dgm:spPr/>
      <dgm:t>
        <a:bodyPr/>
        <a:lstStyle/>
        <a:p>
          <a:endParaRPr lang="en-US"/>
        </a:p>
      </dgm:t>
    </dgm:pt>
    <dgm:pt modelId="{892E39CD-7108-4B02-A3EB-9CF702DAEA1D}" type="sibTrans" cxnId="{79C68E26-97C8-46EA-BC4C-3F611C87C9D8}">
      <dgm:prSet/>
      <dgm:spPr/>
      <dgm:t>
        <a:bodyPr/>
        <a:lstStyle/>
        <a:p>
          <a:endParaRPr lang="en-US"/>
        </a:p>
      </dgm:t>
    </dgm:pt>
    <dgm:pt modelId="{67A1D360-3CEE-4BC3-8EA7-0A7E0061913A}" type="pres">
      <dgm:prSet presAssocID="{461D1BD9-3EC6-4953-9DEE-A4DBBAFA1A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3E400-862C-4EE3-855D-4484E2350FC4}" type="pres">
      <dgm:prSet presAssocID="{2A4E6DB9-8091-465F-BDC0-60A8A07E6186}" presName="centerShape" presStyleLbl="node0" presStyleIdx="0" presStyleCnt="1"/>
      <dgm:spPr/>
      <dgm:t>
        <a:bodyPr/>
        <a:lstStyle/>
        <a:p>
          <a:endParaRPr lang="en-US"/>
        </a:p>
      </dgm:t>
    </dgm:pt>
    <dgm:pt modelId="{EE6DE238-FECE-4C54-AFF8-0D44275393E8}" type="pres">
      <dgm:prSet presAssocID="{1AECE365-A6A1-48C9-82F5-9EFD0934EAA5}" presName="Name9" presStyleLbl="parChTrans1D2" presStyleIdx="0" presStyleCnt="4"/>
      <dgm:spPr/>
      <dgm:t>
        <a:bodyPr/>
        <a:lstStyle/>
        <a:p>
          <a:endParaRPr lang="en-US"/>
        </a:p>
      </dgm:t>
    </dgm:pt>
    <dgm:pt modelId="{988C6E64-062F-4CE9-BB75-F065A86A8D79}" type="pres">
      <dgm:prSet presAssocID="{1AECE365-A6A1-48C9-82F5-9EFD0934EAA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CACBF8B-FCE8-4A18-9BCB-B6735F1DF945}" type="pres">
      <dgm:prSet presAssocID="{AD76A944-8E4E-416B-833D-BEE8B2DA0DAA}" presName="node" presStyleLbl="node1" presStyleIdx="0" presStyleCnt="4" custScaleX="151922" custScaleY="108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0952E-CC91-411B-AEAA-F5D1F5849B55}" type="pres">
      <dgm:prSet presAssocID="{564945C8-3ACD-4F24-B89A-584BF270EBAD}" presName="Name9" presStyleLbl="parChTrans1D2" presStyleIdx="1" presStyleCnt="4"/>
      <dgm:spPr/>
      <dgm:t>
        <a:bodyPr/>
        <a:lstStyle/>
        <a:p>
          <a:endParaRPr lang="en-US"/>
        </a:p>
      </dgm:t>
    </dgm:pt>
    <dgm:pt modelId="{25C2A15D-13F1-4E32-A2F0-9D02D64C05B4}" type="pres">
      <dgm:prSet presAssocID="{564945C8-3ACD-4F24-B89A-584BF270EBA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9DFDAE8-830C-437C-ADBC-ACE3BF0F7804}" type="pres">
      <dgm:prSet presAssocID="{97B121B9-A70F-4964-A341-D2C2FE6BD9FF}" presName="node" presStyleLbl="node1" presStyleIdx="1" presStyleCnt="4" custScaleX="152853" custScaleY="12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9ACC6-2632-4549-BF8C-1447AD6026F4}" type="pres">
      <dgm:prSet presAssocID="{8CCB4172-0F50-4D2E-9E2F-F4DA5968EC93}" presName="Name9" presStyleLbl="parChTrans1D2" presStyleIdx="2" presStyleCnt="4"/>
      <dgm:spPr/>
      <dgm:t>
        <a:bodyPr/>
        <a:lstStyle/>
        <a:p>
          <a:endParaRPr lang="en-US"/>
        </a:p>
      </dgm:t>
    </dgm:pt>
    <dgm:pt modelId="{060CA567-E6F8-40C9-9ADB-967367A057A4}" type="pres">
      <dgm:prSet presAssocID="{8CCB4172-0F50-4D2E-9E2F-F4DA5968EC9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64A4C2B-4C06-44D6-923E-1C0593189C08}" type="pres">
      <dgm:prSet presAssocID="{B435F848-750B-405A-9674-AEE2B7F81DF5}" presName="node" presStyleLbl="node1" presStyleIdx="2" presStyleCnt="4" custScaleX="182942" custScaleY="12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158A2-075B-4DB0-9D0E-C00D5F94CD36}" type="pres">
      <dgm:prSet presAssocID="{D171A53C-EF33-41AD-AD9C-836B713DFECE}" presName="Name9" presStyleLbl="parChTrans1D2" presStyleIdx="3" presStyleCnt="4"/>
      <dgm:spPr/>
      <dgm:t>
        <a:bodyPr/>
        <a:lstStyle/>
        <a:p>
          <a:endParaRPr lang="en-US"/>
        </a:p>
      </dgm:t>
    </dgm:pt>
    <dgm:pt modelId="{C8FD8B7F-5908-4AF4-93C4-F6354F19D643}" type="pres">
      <dgm:prSet presAssocID="{D171A53C-EF33-41AD-AD9C-836B713DFEC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D36E909-25C7-4B59-BFDD-CA92852F46B7}" type="pres">
      <dgm:prSet presAssocID="{DBF0C189-E1DC-47EC-84C7-ABA3241BBD0D}" presName="node" presStyleLbl="node1" presStyleIdx="3" presStyleCnt="4" custScaleX="159588" custScaleY="134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77932-151E-4C3B-8D05-F2045BFFB511}" type="presOf" srcId="{DBF0C189-E1DC-47EC-84C7-ABA3241BBD0D}" destId="{AD36E909-25C7-4B59-BFDD-CA92852F46B7}" srcOrd="0" destOrd="0" presId="urn:microsoft.com/office/officeart/2005/8/layout/radial1"/>
    <dgm:cxn modelId="{3DCD43C2-BE1A-47EC-8439-38A65E7FE135}" srcId="{2A4E6DB9-8091-465F-BDC0-60A8A07E6186}" destId="{97B121B9-A70F-4964-A341-D2C2FE6BD9FF}" srcOrd="1" destOrd="0" parTransId="{564945C8-3ACD-4F24-B89A-584BF270EBAD}" sibTransId="{D7B8AE38-9364-44A4-B155-F317461D9920}"/>
    <dgm:cxn modelId="{075F45FA-9E0E-4AF0-A126-B0B06FDC8349}" type="presOf" srcId="{8CCB4172-0F50-4D2E-9E2F-F4DA5968EC93}" destId="{060CA567-E6F8-40C9-9ADB-967367A057A4}" srcOrd="1" destOrd="0" presId="urn:microsoft.com/office/officeart/2005/8/layout/radial1"/>
    <dgm:cxn modelId="{79C68E26-97C8-46EA-BC4C-3F611C87C9D8}" srcId="{2A4E6DB9-8091-465F-BDC0-60A8A07E6186}" destId="{DBF0C189-E1DC-47EC-84C7-ABA3241BBD0D}" srcOrd="3" destOrd="0" parTransId="{D171A53C-EF33-41AD-AD9C-836B713DFECE}" sibTransId="{892E39CD-7108-4B02-A3EB-9CF702DAEA1D}"/>
    <dgm:cxn modelId="{9F8F4C57-71F1-4C8A-868C-60BBBA69E694}" srcId="{461D1BD9-3EC6-4953-9DEE-A4DBBAFA1A13}" destId="{2A4E6DB9-8091-465F-BDC0-60A8A07E6186}" srcOrd="0" destOrd="0" parTransId="{C2BC26A1-6308-44AF-8198-E69576601641}" sibTransId="{6861A519-8881-4621-A9F5-1DF08692A530}"/>
    <dgm:cxn modelId="{765FFBD9-7F8A-4C8A-A3F7-98CF192D3516}" type="presOf" srcId="{1AECE365-A6A1-48C9-82F5-9EFD0934EAA5}" destId="{988C6E64-062F-4CE9-BB75-F065A86A8D79}" srcOrd="1" destOrd="0" presId="urn:microsoft.com/office/officeart/2005/8/layout/radial1"/>
    <dgm:cxn modelId="{07108BEE-279B-430C-963C-C24581897D77}" type="presOf" srcId="{564945C8-3ACD-4F24-B89A-584BF270EBAD}" destId="{C2B0952E-CC91-411B-AEAA-F5D1F5849B55}" srcOrd="0" destOrd="0" presId="urn:microsoft.com/office/officeart/2005/8/layout/radial1"/>
    <dgm:cxn modelId="{6686D4F4-215E-486B-9139-8CF993AD08CC}" type="presOf" srcId="{97B121B9-A70F-4964-A341-D2C2FE6BD9FF}" destId="{89DFDAE8-830C-437C-ADBC-ACE3BF0F7804}" srcOrd="0" destOrd="0" presId="urn:microsoft.com/office/officeart/2005/8/layout/radial1"/>
    <dgm:cxn modelId="{A752FDF4-D021-4F7B-BC86-FACB24F01441}" type="presOf" srcId="{D171A53C-EF33-41AD-AD9C-836B713DFECE}" destId="{465158A2-075B-4DB0-9D0E-C00D5F94CD36}" srcOrd="0" destOrd="0" presId="urn:microsoft.com/office/officeart/2005/8/layout/radial1"/>
    <dgm:cxn modelId="{A3837E16-E372-4B8C-9B49-788484149843}" type="presOf" srcId="{AD76A944-8E4E-416B-833D-BEE8B2DA0DAA}" destId="{BCACBF8B-FCE8-4A18-9BCB-B6735F1DF945}" srcOrd="0" destOrd="0" presId="urn:microsoft.com/office/officeart/2005/8/layout/radial1"/>
    <dgm:cxn modelId="{26AC3FC3-3C69-42BD-A83B-1857BB52C497}" type="presOf" srcId="{D171A53C-EF33-41AD-AD9C-836B713DFECE}" destId="{C8FD8B7F-5908-4AF4-93C4-F6354F19D643}" srcOrd="1" destOrd="0" presId="urn:microsoft.com/office/officeart/2005/8/layout/radial1"/>
    <dgm:cxn modelId="{AF4C7368-031D-4C04-B271-0EB0BCA79F45}" srcId="{2A4E6DB9-8091-465F-BDC0-60A8A07E6186}" destId="{AD76A944-8E4E-416B-833D-BEE8B2DA0DAA}" srcOrd="0" destOrd="0" parTransId="{1AECE365-A6A1-48C9-82F5-9EFD0934EAA5}" sibTransId="{634C22BA-A409-4C60-8F5C-ED3306392418}"/>
    <dgm:cxn modelId="{F2260EA1-0E89-4A47-9BFF-90F54113D106}" type="presOf" srcId="{2A4E6DB9-8091-465F-BDC0-60A8A07E6186}" destId="{85F3E400-862C-4EE3-855D-4484E2350FC4}" srcOrd="0" destOrd="0" presId="urn:microsoft.com/office/officeart/2005/8/layout/radial1"/>
    <dgm:cxn modelId="{AB65425C-E4E4-4009-9FE2-FA77172F2FA1}" type="presOf" srcId="{1AECE365-A6A1-48C9-82F5-9EFD0934EAA5}" destId="{EE6DE238-FECE-4C54-AFF8-0D44275393E8}" srcOrd="0" destOrd="0" presId="urn:microsoft.com/office/officeart/2005/8/layout/radial1"/>
    <dgm:cxn modelId="{CC10F71A-590D-40F3-A02F-1249E1E83EB4}" type="presOf" srcId="{564945C8-3ACD-4F24-B89A-584BF270EBAD}" destId="{25C2A15D-13F1-4E32-A2F0-9D02D64C05B4}" srcOrd="1" destOrd="0" presId="urn:microsoft.com/office/officeart/2005/8/layout/radial1"/>
    <dgm:cxn modelId="{A301AE57-900B-434A-B1CD-895D977A84CF}" type="presOf" srcId="{461D1BD9-3EC6-4953-9DEE-A4DBBAFA1A13}" destId="{67A1D360-3CEE-4BC3-8EA7-0A7E0061913A}" srcOrd="0" destOrd="0" presId="urn:microsoft.com/office/officeart/2005/8/layout/radial1"/>
    <dgm:cxn modelId="{16F8B2D7-6781-426A-B56E-C72928D6E85D}" type="presOf" srcId="{8CCB4172-0F50-4D2E-9E2F-F4DA5968EC93}" destId="{3439ACC6-2632-4549-BF8C-1447AD6026F4}" srcOrd="0" destOrd="0" presId="urn:microsoft.com/office/officeart/2005/8/layout/radial1"/>
    <dgm:cxn modelId="{6BC337B1-A0A5-4888-870B-B7D50CE86AE4}" type="presOf" srcId="{B435F848-750B-405A-9674-AEE2B7F81DF5}" destId="{C64A4C2B-4C06-44D6-923E-1C0593189C08}" srcOrd="0" destOrd="0" presId="urn:microsoft.com/office/officeart/2005/8/layout/radial1"/>
    <dgm:cxn modelId="{2A5E49E4-1728-47B1-8BA9-9C83570BFD40}" srcId="{2A4E6DB9-8091-465F-BDC0-60A8A07E6186}" destId="{B435F848-750B-405A-9674-AEE2B7F81DF5}" srcOrd="2" destOrd="0" parTransId="{8CCB4172-0F50-4D2E-9E2F-F4DA5968EC93}" sibTransId="{0ADFC6E1-DA8B-4774-AA01-FB66CB7D159C}"/>
    <dgm:cxn modelId="{EF4852D1-FEC6-4A53-AB16-F02531399E10}" type="presParOf" srcId="{67A1D360-3CEE-4BC3-8EA7-0A7E0061913A}" destId="{85F3E400-862C-4EE3-855D-4484E2350FC4}" srcOrd="0" destOrd="0" presId="urn:microsoft.com/office/officeart/2005/8/layout/radial1"/>
    <dgm:cxn modelId="{C1B7182D-F334-4C0B-B036-545CA6C2ADE3}" type="presParOf" srcId="{67A1D360-3CEE-4BC3-8EA7-0A7E0061913A}" destId="{EE6DE238-FECE-4C54-AFF8-0D44275393E8}" srcOrd="1" destOrd="0" presId="urn:microsoft.com/office/officeart/2005/8/layout/radial1"/>
    <dgm:cxn modelId="{DD9EDB27-2C97-489F-99DB-C9A82F9E72ED}" type="presParOf" srcId="{EE6DE238-FECE-4C54-AFF8-0D44275393E8}" destId="{988C6E64-062F-4CE9-BB75-F065A86A8D79}" srcOrd="0" destOrd="0" presId="urn:microsoft.com/office/officeart/2005/8/layout/radial1"/>
    <dgm:cxn modelId="{6E18DD8D-1148-4111-BE24-A3B9A4082CB8}" type="presParOf" srcId="{67A1D360-3CEE-4BC3-8EA7-0A7E0061913A}" destId="{BCACBF8B-FCE8-4A18-9BCB-B6735F1DF945}" srcOrd="2" destOrd="0" presId="urn:microsoft.com/office/officeart/2005/8/layout/radial1"/>
    <dgm:cxn modelId="{FC102FF7-F28F-4969-9936-D8A7978E09FE}" type="presParOf" srcId="{67A1D360-3CEE-4BC3-8EA7-0A7E0061913A}" destId="{C2B0952E-CC91-411B-AEAA-F5D1F5849B55}" srcOrd="3" destOrd="0" presId="urn:microsoft.com/office/officeart/2005/8/layout/radial1"/>
    <dgm:cxn modelId="{F5441EE0-4CE4-48B8-9CA3-0BBFFCE58FD3}" type="presParOf" srcId="{C2B0952E-CC91-411B-AEAA-F5D1F5849B55}" destId="{25C2A15D-13F1-4E32-A2F0-9D02D64C05B4}" srcOrd="0" destOrd="0" presId="urn:microsoft.com/office/officeart/2005/8/layout/radial1"/>
    <dgm:cxn modelId="{D2C6E102-514B-40FF-A376-A3F202050E09}" type="presParOf" srcId="{67A1D360-3CEE-4BC3-8EA7-0A7E0061913A}" destId="{89DFDAE8-830C-437C-ADBC-ACE3BF0F7804}" srcOrd="4" destOrd="0" presId="urn:microsoft.com/office/officeart/2005/8/layout/radial1"/>
    <dgm:cxn modelId="{93691B31-E5A9-42BA-87E9-1BDD3A8656AD}" type="presParOf" srcId="{67A1D360-3CEE-4BC3-8EA7-0A7E0061913A}" destId="{3439ACC6-2632-4549-BF8C-1447AD6026F4}" srcOrd="5" destOrd="0" presId="urn:microsoft.com/office/officeart/2005/8/layout/radial1"/>
    <dgm:cxn modelId="{B3A989C1-573B-48C6-92A7-9E503AD89E5A}" type="presParOf" srcId="{3439ACC6-2632-4549-BF8C-1447AD6026F4}" destId="{060CA567-E6F8-40C9-9ADB-967367A057A4}" srcOrd="0" destOrd="0" presId="urn:microsoft.com/office/officeart/2005/8/layout/radial1"/>
    <dgm:cxn modelId="{130FE19A-AA45-40AC-B0F3-23A7ED81F11B}" type="presParOf" srcId="{67A1D360-3CEE-4BC3-8EA7-0A7E0061913A}" destId="{C64A4C2B-4C06-44D6-923E-1C0593189C08}" srcOrd="6" destOrd="0" presId="urn:microsoft.com/office/officeart/2005/8/layout/radial1"/>
    <dgm:cxn modelId="{8D120B74-C1FD-47A9-9966-FEBB0D0AC8C9}" type="presParOf" srcId="{67A1D360-3CEE-4BC3-8EA7-0A7E0061913A}" destId="{465158A2-075B-4DB0-9D0E-C00D5F94CD36}" srcOrd="7" destOrd="0" presId="urn:microsoft.com/office/officeart/2005/8/layout/radial1"/>
    <dgm:cxn modelId="{8717BDC4-5A54-41EC-B031-43D15D2CF1EF}" type="presParOf" srcId="{465158A2-075B-4DB0-9D0E-C00D5F94CD36}" destId="{C8FD8B7F-5908-4AF4-93C4-F6354F19D643}" srcOrd="0" destOrd="0" presId="urn:microsoft.com/office/officeart/2005/8/layout/radial1"/>
    <dgm:cxn modelId="{22FF9E25-74B6-4BDA-9004-41E982426BD8}" type="presParOf" srcId="{67A1D360-3CEE-4BC3-8EA7-0A7E0061913A}" destId="{AD36E909-25C7-4B59-BFDD-CA92852F46B7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554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495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21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7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90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64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31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86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9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3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61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haqaf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53" y="1687831"/>
            <a:ext cx="3256712" cy="407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74254" y="1806913"/>
            <a:ext cx="5429250" cy="15208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 </a:t>
            </a:r>
            <a:b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(ثقف101 - 801)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043489" y="3571441"/>
            <a:ext cx="5890780" cy="2084388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الثامن</a:t>
            </a:r>
            <a:r>
              <a:rPr lang="ar-BH" altLang="en-US" sz="32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التسويق وأهميته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5736" y="6419545"/>
            <a:ext cx="237626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BH" sz="14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الثاني 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5339" y="642541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72" y="6509697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93 - 99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1849583" y="504713"/>
            <a:ext cx="822960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رابعًا: المكان </a:t>
            </a:r>
            <a:r>
              <a:rPr lang="en-US" sz="3200" b="1" dirty="0" smtClean="0">
                <a:solidFill>
                  <a:srgbClr val="C00000"/>
                </a:solidFill>
              </a:rPr>
              <a:t>Place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80655" y="1804122"/>
            <a:ext cx="9712036" cy="45720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775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BH" sz="3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يتوافر للشركة عدة خيارات لتوزيع منتجاتها: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مباشرة إلى المستهلكين. 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قناة توزع يتخللها تجار الجملة وتجار التجزئة.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قناة مؤلفة من الشركة المنتجة وتجار التجزئة.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ar-BH" sz="31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BH" sz="3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قد تجد الشركة أن أفضل قناة لتسويق سلعتها يكون من خلال المتاجر المتخصصة أو المتاجر ذات السمعة الممتازة. </a:t>
            </a:r>
          </a:p>
          <a:p>
            <a:pPr marL="624078" indent="-514350" algn="r" rtl="1" eaLnBrk="1" fontAlgn="auto" hangingPunct="1">
              <a:spcAft>
                <a:spcPts val="0"/>
              </a:spcAft>
              <a:buNone/>
              <a:defRPr/>
            </a:pPr>
            <a:endParaRPr lang="ar-BH" sz="31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BH" sz="3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يتطلب هذا العنصر تحديد الآتي: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منافذ التوزيع.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التوزيع المادي.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ar-BH" sz="31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80110" lvl="1" indent="-514350" algn="just" rtl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ar-BH" sz="3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وهذه العناصر يمكن التحكم فيها ومراقبتها من جانب الشركة إلا أن هناك بعض القيود التي تقيد حرية الإدارة مثل: </a:t>
            </a:r>
            <a:r>
              <a:rPr lang="ar-BH" sz="31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الميزانية، طرائق الصناعة، مركز الشركات المنافسة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80110" lvl="1" indent="-514350" algn="r" rt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ar-BH" sz="2000" dirty="0" smtClean="0">
              <a:solidFill>
                <a:srgbClr val="C00000"/>
              </a:solidFill>
            </a:endParaRPr>
          </a:p>
          <a:p>
            <a:pPr marL="880110" lvl="1" indent="0" algn="r" rt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ar-BH" sz="20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875559" y="448253"/>
            <a:ext cx="7886700" cy="1063625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097665" y="1804988"/>
            <a:ext cx="7886700" cy="415908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1" algn="r" rtl="1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ar-BH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يتكون المزيج التسويقي من:</a:t>
            </a:r>
          </a:p>
          <a:p>
            <a:pPr marL="914400" lvl="1" indent="-457200" algn="r" rtl="1" eaLnBrk="1" hangingPunct="1">
              <a:lnSpc>
                <a:spcPct val="150000"/>
              </a:lnSpc>
              <a:buNone/>
            </a:pPr>
            <a:r>
              <a:rPr lang="ar-BH" altLang="en-US" sz="3200" dirty="0">
                <a:solidFill>
                  <a:srgbClr val="C43A4E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 </a:t>
            </a:r>
            <a:r>
              <a:rPr lang="ar-BH" altLang="en-US" sz="3200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أ) خمسة عناصر.</a:t>
            </a:r>
            <a:endParaRPr lang="ar-BH" altLang="en-US" sz="3200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 eaLnBrk="1" hangingPunct="1">
              <a:lnSpc>
                <a:spcPct val="150000"/>
              </a:lnSpc>
              <a:buNone/>
            </a:pPr>
            <a:r>
              <a:rPr lang="ar-BH" altLang="en-US" sz="3200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ب) أربعة</a:t>
            </a:r>
            <a:r>
              <a:rPr lang="en-US" altLang="en-US" sz="3200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 </a:t>
            </a:r>
            <a:r>
              <a:rPr lang="ar-BH" altLang="en-US" sz="3200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عناصر.</a:t>
            </a:r>
            <a:endParaRPr lang="ar-BH" altLang="en-US" sz="3200" u="sng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 eaLnBrk="1" hangingPunct="1">
              <a:lnSpc>
                <a:spcPct val="150000"/>
              </a:lnSpc>
              <a:buNone/>
            </a:pPr>
            <a:r>
              <a:rPr lang="ar-BH" altLang="en-US" sz="3200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ج) ستة عناصر.</a:t>
            </a:r>
            <a:endParaRPr lang="ar-BH" altLang="en-US" sz="3200" u="sng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 eaLnBrk="1" hangingPunct="1">
              <a:lnSpc>
                <a:spcPct val="150000"/>
              </a:lnSpc>
              <a:buNone/>
            </a:pPr>
            <a:r>
              <a:rPr lang="ar-BH" altLang="en-US" sz="3200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 د) سبعة عناصر.</a:t>
            </a:r>
            <a:endParaRPr lang="ar-BH" altLang="en-US" sz="3200" u="sng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 eaLnBrk="1" hangingPunct="1">
              <a:buFont typeface="Lucida Sans Unicode" pitchFamily="34" charset="0"/>
              <a:buAutoNum type="alphaLcParenR"/>
            </a:pPr>
            <a:endParaRPr lang="ar-BH" altLang="en-US" sz="3200" dirty="0" smtClean="0"/>
          </a:p>
          <a:p>
            <a:pPr marL="852488" indent="-742950" algn="r" rtl="1" eaLnBrk="1" hangingPunct="1">
              <a:buNone/>
            </a:pPr>
            <a:endParaRPr lang="en-US" alt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2947" y="1919086"/>
            <a:ext cx="9310254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</a:pPr>
            <a:r>
              <a:rPr lang="ar-BH" altLang="en-US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2.الترويج هو مجموعة من الخاصيات الملموسة وغير الملموسة كالتغليف واللون والعلامة التجارية.</a:t>
            </a:r>
          </a:p>
          <a:p>
            <a:pPr marL="852488" indent="-742950" algn="r" rtl="1">
              <a:lnSpc>
                <a:spcPct val="150000"/>
              </a:lnSpc>
            </a:pPr>
            <a:r>
              <a:rPr lang="ar-BH" altLang="en-US" sz="3600" dirty="0" smtClean="0">
                <a:solidFill>
                  <a:schemeClr val="accent1"/>
                </a:solidFill>
                <a:hlinkClick r:id="rId3" action="ppaction://hlinksldjump"/>
              </a:rPr>
              <a:t>   </a:t>
            </a:r>
            <a:r>
              <a:rPr lang="ar-BH" altLang="en-US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أ) صح</a:t>
            </a:r>
            <a:endParaRPr lang="ar-BH" altLang="en-US" sz="36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52488" indent="-742950" algn="r" rtl="1">
              <a:lnSpc>
                <a:spcPct val="150000"/>
              </a:lnSpc>
            </a:pPr>
            <a:r>
              <a:rPr lang="ar-BH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  ب) خطأ</a:t>
            </a:r>
            <a:endParaRPr lang="ar-BH" altLang="en-US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0318" y="1824904"/>
            <a:ext cx="7886700" cy="435133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365760" indent="-256032" algn="r" rtl="1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3.السوق هو المكان الذي يتم فيه تبادل السلع والخدمات.</a:t>
            </a: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  أ) صح</a:t>
            </a: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ب) خطأ</a:t>
            </a: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8754" y="1132177"/>
            <a:ext cx="7886700" cy="435133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يرمز إلى المزيج التسويقي بالرمز </a:t>
            </a:r>
            <a:r>
              <a:rPr lang="en-US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3Ps</a:t>
            </a: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  أ) صح</a:t>
            </a: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600" u="sng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ب) خطأ</a:t>
            </a:r>
            <a:endParaRPr lang="ar-BH" sz="3600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42214" y="915699"/>
            <a:ext cx="9353644" cy="503434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marL="365760" indent="-256032" algn="just" rtl="1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حدى عناصر المزيج التسويقي عبارة عن مجموعة من الخاصيات الملموسة وغير الملموسة.</a:t>
            </a:r>
          </a:p>
          <a:p>
            <a:pPr marL="365760" indent="-256032" algn="r" rtl="1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ar-BH" sz="32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أ) السعر</a:t>
            </a:r>
            <a:endParaRPr lang="ar-BH" sz="3200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2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ب) الترويج</a:t>
            </a:r>
            <a:endParaRPr lang="ar-BH" sz="3200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BH" sz="32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ج) المكان </a:t>
            </a:r>
            <a:endParaRPr lang="ar-BH" sz="3200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lnSpc>
                <a:spcPct val="150000"/>
              </a:lnSpc>
              <a:buNone/>
              <a:defRPr/>
            </a:pPr>
            <a:r>
              <a:rPr lang="ar-BH" sz="32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د)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السلعة</a:t>
            </a:r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9710" y="610136"/>
            <a:ext cx="29787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5556" y="5056910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 algn="r" rtl="1">
              <a:lnSpc>
                <a:spcPct val="150000"/>
              </a:lnSpc>
            </a:pP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ب) أربعة</a:t>
            </a:r>
            <a:r>
              <a:rPr lang="en-US" altLang="en-US" sz="3200" dirty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عناصر.</a:t>
            </a:r>
            <a:endParaRPr lang="ar-BH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218" y="193962"/>
            <a:ext cx="22721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/>
              <a:t> 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7491" y="5038419"/>
            <a:ext cx="2219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2488" indent="-742950" algn="r" rtl="1">
              <a:lnSpc>
                <a:spcPct val="150000"/>
              </a:lnSpc>
            </a:pPr>
            <a:r>
              <a:rPr lang="ar-BH" altLang="en-US" sz="3200" u="sng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 action="ppaction://hlinksldjump"/>
              </a:rPr>
              <a:t>ب) خطأ</a:t>
            </a:r>
            <a:r>
              <a:rPr lang="ar-BH" altLang="en-US" sz="3200" u="sng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السلعة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590801" y="1399308"/>
            <a:ext cx="6747164" cy="817419"/>
          </a:xfrm>
          <a:prstGeom prst="downArrowCallout">
            <a:avLst/>
          </a:prstGeom>
          <a:solidFill>
            <a:srgbClr val="FFC000"/>
          </a:solidFill>
          <a:ln cmpd="dbl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008552" y="2796276"/>
            <a:ext cx="10515600" cy="2355273"/>
          </a:xfr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lnSpcReduction="10000"/>
          </a:bodyPr>
          <a:lstStyle/>
          <a:p>
            <a:pPr marL="681038" indent="-571500" algn="r" rtl="1" eaLnBrk="1" fontAlgn="auto" hangingPunct="1">
              <a:spcAft>
                <a:spcPts val="0"/>
              </a:spcAft>
              <a:defRPr/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المتعلم في نهاية هذه الوحدة أن يكون قادرًا على:</a:t>
            </a:r>
          </a:p>
          <a:p>
            <a:pPr marL="681038" indent="-571500" algn="r" rt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ar-BH" altLang="en-US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36625" lvl="1" indent="-571500" algn="r" rtl="1" eaLnBrk="1" fontAlgn="auto" hangingPunct="1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التميز بين مفهوم السوق والتسويق.</a:t>
            </a:r>
          </a:p>
          <a:p>
            <a:pPr marL="936625" lvl="1" indent="-571500" algn="r" rtl="1" eaLnBrk="1" fontAlgn="auto" hangingPunct="1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أهمية التسويق في الأعمال التجارية. </a:t>
            </a:r>
          </a:p>
          <a:p>
            <a:pPr marL="936625" lvl="1" indent="-571500" algn="r" rtl="1" eaLnBrk="1" fontAlgn="auto" hangingPunct="1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مزيج السوق وأثره في عمليات البيع.</a:t>
            </a:r>
          </a:p>
          <a:p>
            <a:pPr marL="365125" lvl="1" indent="0" algn="r" rtl="1" eaLnBrk="1" fontAlgn="auto" hangingPunct="1">
              <a:spcAft>
                <a:spcPts val="0"/>
              </a:spcAft>
              <a:buNone/>
              <a:defRPr/>
            </a:pPr>
            <a:endParaRPr lang="ar-BH" altLang="en-US" sz="2000" dirty="0" smtClean="0"/>
          </a:p>
          <a:p>
            <a:pPr marL="936625" lvl="1" indent="-571500" algn="r" rtl="1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ar-BH" altLang="en-US" sz="2000" dirty="0" smtClean="0"/>
          </a:p>
          <a:p>
            <a:pPr marL="681038" indent="-571500" algn="r" rtl="1" eaLnBrk="1" fontAlgn="auto" hangingPunct="1">
              <a:spcAft>
                <a:spcPts val="0"/>
              </a:spcAft>
              <a:buFont typeface="Lucida Sans Unicode" pitchFamily="34" charset="0"/>
              <a:buAutoNum type="romanUcPeriod"/>
              <a:defRPr/>
            </a:pPr>
            <a:endParaRPr lang="en-US" alt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hlinkClick r:id="rId3" action="ppaction://hlinksldjump"/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hlinkClick r:id="rId3" action="ppaction://hlinksldjump"/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9158" y="5056910"/>
            <a:ext cx="2176587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2488" indent="-742950" algn="r" rtl="1">
              <a:lnSpc>
                <a:spcPct val="150000"/>
              </a:lnSpc>
            </a:pPr>
            <a:r>
              <a:rPr lang="ar-BH" altLang="en-US" sz="2800" u="sng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ب) خطأ</a:t>
            </a:r>
            <a:r>
              <a:rPr lang="ar-BH" alt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 - 4</a:t>
            </a:r>
            <a:r>
              <a:rPr lang="en-US" alt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lang="ar-BH" alt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252196" y="5095546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0056" y="5056910"/>
            <a:ext cx="2465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2488" indent="-742950" algn="r" rtl="1">
              <a:lnSpc>
                <a:spcPct val="150000"/>
              </a:lnSpc>
            </a:pPr>
            <a:r>
              <a:rPr lang="ar-BH" altLang="en-US" sz="2800" u="sng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ب) خطأ</a:t>
            </a:r>
            <a:r>
              <a:rPr lang="ar-BH" alt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ar-BH" altLang="en-US" sz="2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BH" alt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السلعة</a:t>
            </a:r>
            <a:endParaRPr lang="ar-BH" alt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34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033494" y="1792061"/>
            <a:ext cx="5520619" cy="2483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681038" indent="-571500">
              <a:buNone/>
              <a:defRPr/>
            </a:pPr>
            <a:endParaRPr lang="ar-BH" altLang="en-US" sz="800" dirty="0"/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التميز بين مفهوم السوق والتسويق.</a:t>
            </a: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أهمية التسويق في الأعمال التجارية. </a:t>
            </a: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مزيج السوق وأثره في عمليات البيع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65125" lvl="1" indent="0">
              <a:buNone/>
              <a:defRPr/>
            </a:pP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566894" y="4633159"/>
            <a:ext cx="4987219" cy="1799713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051537" y="5368737"/>
            <a:ext cx="1531476" cy="65002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316408" y="976127"/>
            <a:ext cx="266927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64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 l="37500" t="37607" r="39262" b="32676"/>
          <a:stretch>
            <a:fillRect/>
          </a:stretch>
        </p:blipFill>
        <p:spPr bwMode="auto">
          <a:xfrm>
            <a:off x="6719454" y="1870365"/>
            <a:ext cx="4738254" cy="383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Vertical Scroll 10"/>
          <p:cNvSpPr/>
          <p:nvPr/>
        </p:nvSpPr>
        <p:spPr>
          <a:xfrm>
            <a:off x="0" y="1634835"/>
            <a:ext cx="5458691" cy="4516582"/>
          </a:xfrm>
          <a:prstGeom prst="verticalScroll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94510" y="2524558"/>
            <a:ext cx="3616036" cy="292027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 lvl="1" algn="just" rtl="1" eaLnBrk="1" hangingPunct="1">
              <a:buNone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هو المكان الذي يتم فيه تبادل الخدمات والسلع.</a:t>
            </a:r>
            <a:endParaRPr lang="en-US" altLang="en-US" sz="2800" dirty="0" smtClean="0">
              <a:latin typeface="Sakkal Majalla" panose="02000000000000000000" pitchFamily="2" charset="-78"/>
              <a:cs typeface="Sakkal Majalla" panose="02000000000000000000" pitchFamily="2" charset="-78"/>
              <a:sym typeface="Wingdings 2" pitchFamily="18" charset="2"/>
            </a:endParaRPr>
          </a:p>
          <a:p>
            <a:pPr lvl="1" algn="just" rtl="1" eaLnBrk="1" hangingPunct="1">
              <a:buNone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 </a:t>
            </a:r>
          </a:p>
          <a:p>
            <a:pPr lvl="1" algn="just" rtl="1" eaLnBrk="1" hangingPunct="1">
              <a:buFont typeface="Verdana" pitchFamily="34" charset="0"/>
              <a:buNone/>
            </a:pP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مثال:</a:t>
            </a:r>
            <a:endParaRPr lang="en-US" altLang="en-US" sz="28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 2" pitchFamily="18" charset="2"/>
            </a:endParaRPr>
          </a:p>
          <a:p>
            <a:pPr lvl="1" algn="just" rtl="1" eaLnBrk="1" hangingPunct="1">
              <a:buFont typeface="Verdana" pitchFamily="34" charset="0"/>
              <a:buNone/>
            </a:pP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السوق المركزي</a:t>
            </a:r>
            <a:endParaRPr lang="en-US" altLang="en-US" sz="28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 2" pitchFamily="18" charset="2"/>
            </a:endParaRPr>
          </a:p>
          <a:p>
            <a:pPr lvl="1" algn="just" rtl="1" eaLnBrk="1" hangingPunct="1">
              <a:buFont typeface="Verdana" pitchFamily="34" charset="0"/>
              <a:buNone/>
            </a:pP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المجمعات التجارية </a:t>
            </a:r>
            <a:endParaRPr lang="en-US" altLang="en-US" sz="28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 2" pitchFamily="18" charset="2"/>
            </a:endParaRPr>
          </a:p>
          <a:p>
            <a:pPr lvl="1" algn="just" rtl="1" eaLnBrk="1" hangingPunct="1">
              <a:buFont typeface="Verdana" pitchFamily="34" charset="0"/>
              <a:buNone/>
            </a:pP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itchFamily="18" charset="2"/>
              </a:rPr>
              <a:t>سوق المزارعين</a:t>
            </a:r>
          </a:p>
          <a:p>
            <a:pPr lvl="1" algn="ctr" eaLnBrk="1" hangingPunct="1">
              <a:buFont typeface="Verdana" pitchFamily="34" charset="0"/>
              <a:buNone/>
            </a:pPr>
            <a:endParaRPr lang="ar-BH" altLang="en-US" dirty="0" smtClean="0"/>
          </a:p>
          <a:p>
            <a:pPr lvl="1" algn="ctr" eaLnBrk="1" hangingPunct="1">
              <a:buFont typeface="Verdana" pitchFamily="34" charset="0"/>
              <a:buNone/>
            </a:pPr>
            <a:endParaRPr lang="ar-BH" alt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4516582" y="235527"/>
            <a:ext cx="3948546" cy="1524001"/>
          </a:xfrm>
          <a:prstGeom prst="wedgeEllipse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3600" b="1" dirty="0" smtClean="0">
                <a:solidFill>
                  <a:srgbClr val="C00000"/>
                </a:solidFill>
              </a:rPr>
              <a:t>ما هو السوق</a:t>
            </a:r>
            <a:r>
              <a:rPr lang="ar-BH" sz="3200" b="1" dirty="0" smtClean="0">
                <a:solidFill>
                  <a:srgbClr val="C00000"/>
                </a:solidFill>
              </a:rPr>
              <a:t>؟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9593" y="96878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1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85518" y="428625"/>
            <a:ext cx="822960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هو التسويق؟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67996" y="1690254"/>
            <a:ext cx="7647710" cy="15794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r" rtl="1" eaLnBrk="1" hangingPunct="1"/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من الأنشطة التي تكتشف رغبات العملاء (المستهلك) وتطوير مجموعة من المنتجات أو الخدمات التي تلبي رغباتهم</a:t>
            </a:r>
            <a:r>
              <a:rPr lang="ar-BH" altLang="en-US" dirty="0" smtClean="0"/>
              <a:t>. 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ar-BH" altLang="en-US" dirty="0" smtClean="0"/>
          </a:p>
          <a:p>
            <a:pPr algn="r" rtl="1" eaLnBrk="1" hangingPunct="1"/>
            <a:endParaRPr lang="en-US" altLang="en-US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39262" t="24501" r="38461" b="62109"/>
          <a:stretch>
            <a:fillRect/>
          </a:stretch>
        </p:blipFill>
        <p:spPr bwMode="auto">
          <a:xfrm>
            <a:off x="2854037" y="3269674"/>
            <a:ext cx="5875628" cy="246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996354" y="396586"/>
            <a:ext cx="822960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التسويق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8255" y="1781608"/>
            <a:ext cx="10169236" cy="4071937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algn="just" rtl="1" eaLnBrk="1" hangingPunct="1"/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محور اهتمامات جميع المنظمات على اختلاف أنواعها في جميع الدول ويعتبر محدد لنجاحها.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ar-BH" altLang="en-US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1" hangingPunct="1"/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أهمية عظمى في إشباع حاجات الإنسان.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ar-BH" altLang="en-US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 eaLnBrk="1" hangingPunct="1"/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حل لمواجهة المنافسة القوية في الأسواق للمنظمات الخدمية وبصفة خاصة (البنوك وشركات الطيران) وعلى هذا الأساس بدأت الكثير من البنوك بإنشاء إدارات مستقلة لتسويق الخدمات المالية والمصرفية.</a:t>
            </a:r>
          </a:p>
          <a:p>
            <a:pPr marL="0" indent="0" algn="r" rtl="1" eaLnBrk="1" hangingPunct="1">
              <a:buNone/>
            </a:pPr>
            <a:endParaRPr lang="ar-BH" altLang="en-US" dirty="0" smtClean="0"/>
          </a:p>
          <a:p>
            <a:pPr algn="r" rtl="1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095482" y="557388"/>
            <a:ext cx="5975797" cy="1325563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4Ps </a:t>
            </a:r>
            <a:r>
              <a:rPr lang="ar-BH" sz="3600" b="1" dirty="0" smtClean="0">
                <a:solidFill>
                  <a:srgbClr val="C00000"/>
                </a:solidFill>
              </a:rPr>
              <a:t>المزيج التسويقي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4077315"/>
              </p:ext>
            </p:extLst>
          </p:nvPr>
        </p:nvGraphicFramePr>
        <p:xfrm>
          <a:off x="1047719" y="2859110"/>
          <a:ext cx="3898353" cy="337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790096" y="2079157"/>
            <a:ext cx="71628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التسويقي هو التسويق نفسه أو هو الإستراتيجية التسويقية الشاملة التي ترسمها الإدارة العليا للمشروع.</a:t>
            </a:r>
            <a:endParaRPr lang="en-US" altLang="en-US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F3E400-862C-4EE3-855D-4484E235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85F3E400-862C-4EE3-855D-4484E235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85F3E400-862C-4EE3-855D-4484E235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6DE238-FECE-4C54-AFF8-0D442753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E6DE238-FECE-4C54-AFF8-0D442753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EE6DE238-FECE-4C54-AFF8-0D442753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CBF8B-FCE8-4A18-9BCB-B6735F1D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BCACBF8B-FCE8-4A18-9BCB-B6735F1D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CACBF8B-FCE8-4A18-9BCB-B6735F1D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B0952E-CC91-411B-AEAA-F5D1F584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2B0952E-CC91-411B-AEAA-F5D1F584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C2B0952E-CC91-411B-AEAA-F5D1F584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DFDAE8-830C-437C-ADBC-ACE3BF0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89DFDAE8-830C-437C-ADBC-ACE3BF0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89DFDAE8-830C-437C-ADBC-ACE3BF0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39ACC6-2632-4549-BF8C-1447AD60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439ACC6-2632-4549-BF8C-1447AD60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3439ACC6-2632-4549-BF8C-1447AD60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4A4C2B-4C06-44D6-923E-1C059318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C64A4C2B-4C06-44D6-923E-1C059318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64A4C2B-4C06-44D6-923E-1C059318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158A2-075B-4DB0-9D0E-C00D5F94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465158A2-075B-4DB0-9D0E-C00D5F94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465158A2-075B-4DB0-9D0E-C00D5F94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6E909-25C7-4B59-BFDD-CA92852F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AD36E909-25C7-4B59-BFDD-CA92852F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AD36E909-25C7-4B59-BFDD-CA92852F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one"/>
        </p:bldSub>
      </p:bldGraphic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201118" y="382997"/>
            <a:ext cx="6194738" cy="1325563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Product 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أولا:السلعة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48445" y="1780743"/>
            <a:ext cx="8229600" cy="4525962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 eaLnBrk="1" hangingPunct="1"/>
            <a:r>
              <a:rPr lang="ar-BH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مجموعة من الخاصيات الملموسة وغير الملموسة مثل</a:t>
            </a:r>
            <a:r>
              <a:rPr lang="en-US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 eaLnBrk="1" hangingPunct="1">
              <a:buNone/>
            </a:pPr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التغليف، اللون، الشركة المنتجة، العلامة التجارية.</a:t>
            </a:r>
          </a:p>
          <a:p>
            <a:pPr algn="r" rtl="1" eaLnBrk="1" hangingPunct="1"/>
            <a:endParaRPr lang="ar-BH" altLang="en-US" dirty="0" smtClean="0"/>
          </a:p>
          <a:p>
            <a:pPr algn="r" rtl="1" eaLnBrk="1" hangingPunct="1"/>
            <a:r>
              <a:rPr lang="ar-BH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جوهر كل برنامج إعلاني ويشمل القرارات التالية:</a:t>
            </a:r>
          </a:p>
          <a:p>
            <a:pPr algn="r" rtl="1" eaLnBrk="1" hangingPunct="1">
              <a:buFont typeface="Wingdings 3" pitchFamily="18" charset="2"/>
              <a:buNone/>
            </a:pPr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تخطيط السلعة.</a:t>
            </a:r>
          </a:p>
          <a:p>
            <a:pPr algn="r" rtl="1" eaLnBrk="1" hangingPunct="1">
              <a:buFont typeface="Wingdings 3" pitchFamily="18" charset="2"/>
              <a:buNone/>
            </a:pPr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تمييز السلعة.</a:t>
            </a:r>
          </a:p>
          <a:p>
            <a:pPr algn="r" rtl="1" eaLnBrk="1" hangingPunct="1">
              <a:buFont typeface="Wingdings 3" pitchFamily="18" charset="2"/>
              <a:buNone/>
            </a:pPr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تغليف السلعة.</a:t>
            </a:r>
          </a:p>
          <a:p>
            <a:pPr algn="r" rtl="1" eaLnBrk="1" hangingPunct="1">
              <a:buFont typeface="Wingdings 3" pitchFamily="18" charset="2"/>
              <a:buNone/>
            </a:pPr>
            <a:r>
              <a:rPr lang="ar-BH" altLang="en-US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الخدمة.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37660" t="61823" r="54167" b="18234"/>
          <a:stretch>
            <a:fillRect/>
          </a:stretch>
        </p:blipFill>
        <p:spPr bwMode="auto">
          <a:xfrm>
            <a:off x="266071" y="3200134"/>
            <a:ext cx="3172416" cy="307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876541" y="503237"/>
            <a:ext cx="5653825" cy="1325563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Price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ثانيًا: السعر </a:t>
            </a:r>
            <a:r>
              <a:rPr lang="en-US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43570" y="1828800"/>
            <a:ext cx="9518939" cy="4263593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 eaLnBrk="1" hangingPunct="1"/>
            <a:r>
              <a:rPr lang="ar-BH" altLang="en-US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القيمة النقدية لوحدة سلعة أو خدمة.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964873" y="2535382"/>
            <a:ext cx="87976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1" hangingPunct="1"/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تخضع الأسعار للرقابة من جانب الحكومة أو </a:t>
            </a:r>
            <a:r>
              <a:rPr lang="ar-BH" altLang="en-US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تنظيم </a:t>
            </a: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من خلال سياسة الأسعار </a:t>
            </a:r>
            <a:r>
              <a:rPr lang="ar-BH" altLang="en-US" sz="2800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والمداخيل</a:t>
            </a: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ويشمل </a:t>
            </a:r>
            <a:r>
              <a:rPr lang="ar-BH" altLang="en-US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القرارات الآتية</a:t>
            </a:r>
            <a:r>
              <a:rPr lang="ar-BH" altLang="en-US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altLang="en-US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en-US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مستويات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en-US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سياسات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en-US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هامش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الربح للشركة.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</a:t>
            </a:r>
            <a:r>
              <a:rPr lang="en-US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هامش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الربح للشركة والوسطاء والموزعين.</a:t>
            </a:r>
            <a:endParaRPr lang="en-US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l="39102" t="26495" r="50320" b="51852"/>
          <a:stretch>
            <a:fillRect/>
          </a:stretch>
        </p:blipFill>
        <p:spPr bwMode="auto">
          <a:xfrm>
            <a:off x="522359" y="4235018"/>
            <a:ext cx="207168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allAtOnce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095482" y="571789"/>
            <a:ext cx="5254580" cy="1325563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Promotion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ثالثًا: الترويج 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75855" y="1970376"/>
            <a:ext cx="10565822" cy="3883025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just" rtl="1" eaLnBrk="1" hangingPunct="1"/>
            <a:r>
              <a:rPr lang="ar-BH" altLang="en-US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الضروري رسم البرامج الإعلانية بالتنسيق مع البرامج الترويجية مثل البيع الشخصي، تنشيط المبيعات، والعلاقات العامة. </a:t>
            </a:r>
          </a:p>
          <a:p>
            <a:pPr algn="r" rtl="1" eaLnBrk="1" hangingPunct="1">
              <a:buNone/>
            </a:pPr>
            <a:endParaRPr lang="ar-BH" altLang="en-US" sz="1600" dirty="0" smtClean="0"/>
          </a:p>
          <a:p>
            <a:pPr algn="r" rtl="1" eaLnBrk="1" hangingPunct="1"/>
            <a:r>
              <a:rPr lang="ar-BH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يتطلب الترويج اتخاذ القرارات الآتية:</a:t>
            </a:r>
          </a:p>
          <a:p>
            <a:pPr lvl="1" algn="r" rtl="1" eaLnBrk="1" hangingPunct="1"/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الإعلان. </a:t>
            </a:r>
          </a:p>
          <a:p>
            <a:pPr lvl="1" algn="r" rtl="1" eaLnBrk="1" hangingPunct="1"/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البيع الشخصي. </a:t>
            </a:r>
          </a:p>
          <a:p>
            <a:pPr lvl="1" algn="r" rtl="1" eaLnBrk="1" hangingPunct="1"/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ترويج المبيعات. </a:t>
            </a:r>
          </a:p>
          <a:p>
            <a:pPr lvl="1" algn="r" rtl="1" eaLnBrk="1" hangingPunct="1"/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النشر</a:t>
            </a:r>
            <a:r>
              <a:rPr lang="ar-BH" altLang="en-US" dirty="0" smtClean="0"/>
              <a:t>.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l="37820" t="55556" r="39423" b="20512"/>
          <a:stretch>
            <a:fillRect/>
          </a:stretch>
        </p:blipFill>
        <p:spPr bwMode="auto">
          <a:xfrm>
            <a:off x="981905" y="3429109"/>
            <a:ext cx="335756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 وأهميته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theme/theme1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 الإلكترونية المعتمد</Template>
  <TotalTime>658</TotalTime>
  <Words>965</Words>
  <Application>Microsoft Office PowerPoint</Application>
  <PresentationFormat>Widescreen</PresentationFormat>
  <Paragraphs>207</Paragraphs>
  <Slides>26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Sakkal Majalla</vt:lpstr>
      <vt:lpstr>Verdana</vt:lpstr>
      <vt:lpstr>Wingdings</vt:lpstr>
      <vt:lpstr>Wingdings 2</vt:lpstr>
      <vt:lpstr>Wingdings 3</vt:lpstr>
      <vt:lpstr>قالب الدروس الإلكترونية المعتمد</vt:lpstr>
      <vt:lpstr>الثقافة التجارية  (ثقف101 - 801)</vt:lpstr>
      <vt:lpstr>الأهداف:</vt:lpstr>
      <vt:lpstr>PowerPoint Presentation</vt:lpstr>
      <vt:lpstr>ما هو التسويق؟</vt:lpstr>
      <vt:lpstr>أهمية التسويق</vt:lpstr>
      <vt:lpstr> 4Ps المزيج التسويقي</vt:lpstr>
      <vt:lpstr> Product    أولا:السلعة</vt:lpstr>
      <vt:lpstr>Price ثانيًا: السعر  </vt:lpstr>
      <vt:lpstr>Promotionثالثًا: الترويج  </vt:lpstr>
      <vt:lpstr>رابعًا: المكان Place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198</cp:revision>
  <dcterms:created xsi:type="dcterms:W3CDTF">2020-03-04T10:47:58Z</dcterms:created>
  <dcterms:modified xsi:type="dcterms:W3CDTF">2021-01-25T03:57:37Z</dcterms:modified>
</cp:coreProperties>
</file>