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4" r:id="rId4"/>
    <p:sldId id="275" r:id="rId5"/>
    <p:sldId id="276" r:id="rId6"/>
    <p:sldId id="277" r:id="rId7"/>
    <p:sldId id="278" r:id="rId8"/>
    <p:sldId id="279" r:id="rId9"/>
    <p:sldId id="281" r:id="rId10"/>
    <p:sldId id="282" r:id="rId11"/>
    <p:sldId id="298" r:id="rId12"/>
    <p:sldId id="294" r:id="rId13"/>
    <p:sldId id="283" r:id="rId14"/>
    <p:sldId id="284" r:id="rId15"/>
    <p:sldId id="285" r:id="rId16"/>
    <p:sldId id="286" r:id="rId17"/>
    <p:sldId id="287" r:id="rId18"/>
    <p:sldId id="288" r:id="rId19"/>
    <p:sldId id="289" r:id="rId20"/>
    <p:sldId id="290" r:id="rId21"/>
    <p:sldId id="291" r:id="rId22"/>
    <p:sldId id="296" r:id="rId23"/>
    <p:sldId id="297" r:id="rId24"/>
    <p:sldId id="30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3EAA5"/>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6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886925672"/>
      </p:ext>
    </p:extLst>
  </p:cSld>
  <p:clrMapOvr>
    <a:masterClrMapping/>
  </p:clrMapOvr>
  <p:transition spd="slow">
    <p:pull dir="l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113652349"/>
      </p:ext>
    </p:extLst>
  </p:cSld>
  <p:clrMapOvr>
    <a:masterClrMapping/>
  </p:clrMapOvr>
  <p:transition spd="slow">
    <p:pull dir="l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411866720"/>
      </p:ext>
    </p:extLst>
  </p:cSld>
  <p:clrMapOvr>
    <a:masterClrMapping/>
  </p:clrMapOvr>
  <p:transition spd="slow">
    <p:pull dir="l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886060866"/>
      </p:ext>
    </p:extLst>
  </p:cSld>
  <p:clrMapOvr>
    <a:masterClrMapping/>
  </p:clrMapOvr>
  <p:transition spd="slow">
    <p:pull dir="l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914843226"/>
      </p:ext>
    </p:extLst>
  </p:cSld>
  <p:clrMapOvr>
    <a:masterClrMapping/>
  </p:clrMapOvr>
  <p:transition spd="slow">
    <p:pull dir="l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725083899"/>
      </p:ext>
    </p:extLst>
  </p:cSld>
  <p:clrMapOvr>
    <a:masterClrMapping/>
  </p:clrMapOvr>
  <p:transition spd="slow">
    <p:pull dir="l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pPr/>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798890492"/>
      </p:ext>
    </p:extLst>
  </p:cSld>
  <p:clrMapOvr>
    <a:masterClrMapping/>
  </p:clrMapOvr>
  <p:transition spd="slow">
    <p:pull dir="l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pPr/>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011770493"/>
      </p:ext>
    </p:extLst>
  </p:cSld>
  <p:clrMapOvr>
    <a:masterClrMapping/>
  </p:clrMapOvr>
  <p:transition spd="slow">
    <p:pull dir="l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pPr/>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849075310"/>
      </p:ext>
    </p:extLst>
  </p:cSld>
  <p:clrMapOvr>
    <a:masterClrMapping/>
  </p:clrMapOvr>
  <p:transition spd="slow">
    <p:pull dir="l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292996395"/>
      </p:ext>
    </p:extLst>
  </p:cSld>
  <p:clrMapOvr>
    <a:masterClrMapping/>
  </p:clrMapOvr>
  <p:transition spd="slow">
    <p:pull dir="l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929610434"/>
      </p:ext>
    </p:extLst>
  </p:cSld>
  <p:clrMapOvr>
    <a:masterClrMapping/>
  </p:clrMapOvr>
  <p:transition spd="slow">
    <p:pull dir="l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pPr/>
              <a:t>1/25/2021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pPr/>
              <a:t>‹#›</a:t>
            </a:fld>
            <a:endParaRPr lang="en-US"/>
          </a:p>
        </p:txBody>
      </p:sp>
    </p:spTree>
    <p:extLst>
      <p:ext uri="{BB962C8B-B14F-4D97-AF65-F5344CB8AC3E}">
        <p14:creationId xmlns:p14="http://schemas.microsoft.com/office/powerpoint/2010/main" val="3703498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dir="ld"/>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9.xml"/></Relationships>
</file>

<file path=ppt/slides/_rels/slide1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0.xml"/></Relationships>
</file>

<file path=ppt/slides/_rels/slide1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3.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haqaf-1.jpg"/>
          <p:cNvPicPr>
            <a:picLocks noChangeAspect="1"/>
          </p:cNvPicPr>
          <p:nvPr/>
        </p:nvPicPr>
        <p:blipFill>
          <a:blip r:embed="rId2"/>
          <a:srcRect/>
          <a:stretch>
            <a:fillRect/>
          </a:stretch>
        </p:blipFill>
        <p:spPr bwMode="auto">
          <a:xfrm>
            <a:off x="747253" y="1687831"/>
            <a:ext cx="3256712" cy="4079668"/>
          </a:xfrm>
          <a:prstGeom prst="rect">
            <a:avLst/>
          </a:prstGeom>
          <a:ln>
            <a:noFill/>
          </a:ln>
          <a:effectLst>
            <a:outerShdw blurRad="292100" dist="139700" dir="2700000" algn="tl" rotWithShape="0">
              <a:srgbClr val="333333">
                <a:alpha val="65000"/>
              </a:srgbClr>
            </a:outerShdw>
          </a:effectLst>
        </p:spPr>
      </p:pic>
      <p:sp>
        <p:nvSpPr>
          <p:cNvPr id="6" name="Title 1"/>
          <p:cNvSpPr>
            <a:spLocks noGrp="1"/>
          </p:cNvSpPr>
          <p:nvPr>
            <p:ph type="ctrTitle"/>
          </p:nvPr>
        </p:nvSpPr>
        <p:spPr>
          <a:xfrm>
            <a:off x="5274254" y="1785839"/>
            <a:ext cx="5429250" cy="15208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1" hangingPunct="1"/>
            <a:r>
              <a:rPr lang="ar-BH" sz="3600" b="1" dirty="0" smtClean="0">
                <a:latin typeface="Sakkal Majalla" panose="02000000000000000000" pitchFamily="2" charset="-78"/>
                <a:cs typeface="Sakkal Majalla" panose="02000000000000000000" pitchFamily="2" charset="-78"/>
              </a:rPr>
              <a:t>الثقافة التجارية </a:t>
            </a:r>
            <a:br>
              <a:rPr lang="ar-BH" sz="3600" b="1" dirty="0" smtClean="0">
                <a:latin typeface="Sakkal Majalla" panose="02000000000000000000" pitchFamily="2" charset="-78"/>
                <a:cs typeface="Sakkal Majalla" panose="02000000000000000000" pitchFamily="2" charset="-78"/>
              </a:rPr>
            </a:br>
            <a:r>
              <a:rPr lang="ar-BH" sz="3600" b="1" dirty="0" smtClean="0">
                <a:latin typeface="Sakkal Majalla" panose="02000000000000000000" pitchFamily="2" charset="-78"/>
                <a:cs typeface="Sakkal Majalla" panose="02000000000000000000" pitchFamily="2" charset="-78"/>
              </a:rPr>
              <a:t>(ثقف101 - 801)</a:t>
            </a:r>
            <a:endParaRPr lang="en-US" sz="3600" b="1" dirty="0" smtClean="0">
              <a:latin typeface="Sakkal Majalla" panose="02000000000000000000" pitchFamily="2" charset="-78"/>
              <a:cs typeface="Sakkal Majalla" panose="02000000000000000000" pitchFamily="2" charset="-78"/>
            </a:endParaRPr>
          </a:p>
        </p:txBody>
      </p:sp>
      <p:sp>
        <p:nvSpPr>
          <p:cNvPr id="4" name="Subtitle 2"/>
          <p:cNvSpPr>
            <a:spLocks noGrp="1"/>
          </p:cNvSpPr>
          <p:nvPr>
            <p:ph type="subTitle" idx="1"/>
          </p:nvPr>
        </p:nvSpPr>
        <p:spPr>
          <a:xfrm>
            <a:off x="5043489" y="3571441"/>
            <a:ext cx="5890780" cy="2084388"/>
          </a:xfr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nchor="ctr"/>
          <a:lstStyle/>
          <a:p>
            <a:pPr eaLnBrk="1" hangingPunct="1">
              <a:lnSpc>
                <a:spcPct val="80000"/>
              </a:lnSpc>
            </a:pPr>
            <a:r>
              <a:rPr lang="ar-BH" altLang="en-US" sz="3200" b="1" dirty="0" smtClean="0">
                <a:latin typeface="Sakkal Majalla" panose="02000000000000000000" pitchFamily="2" charset="-78"/>
                <a:cs typeface="Sakkal Majalla" panose="02000000000000000000" pitchFamily="2" charset="-78"/>
              </a:rPr>
              <a:t>الوحدة الثالثة </a:t>
            </a:r>
          </a:p>
          <a:p>
            <a:pPr eaLnBrk="1" hangingPunct="1">
              <a:lnSpc>
                <a:spcPct val="80000"/>
              </a:lnSpc>
            </a:pPr>
            <a:r>
              <a:rPr lang="ar-BH" altLang="en-US" sz="3200" b="1" dirty="0" smtClean="0">
                <a:latin typeface="Sakkal Majalla" panose="02000000000000000000" pitchFamily="2" charset="-78"/>
                <a:cs typeface="Sakkal Majalla" panose="02000000000000000000" pitchFamily="2" charset="-78"/>
              </a:rPr>
              <a:t> </a:t>
            </a:r>
            <a:r>
              <a:rPr lang="ar-BH" altLang="en-US" sz="3200" b="1" dirty="0" smtClean="0">
                <a:solidFill>
                  <a:srgbClr val="FF0000"/>
                </a:solidFill>
                <a:latin typeface="Sakkal Majalla" panose="02000000000000000000" pitchFamily="2" charset="-78"/>
                <a:cs typeface="Sakkal Majalla" panose="02000000000000000000" pitchFamily="2" charset="-78"/>
              </a:rPr>
              <a:t>التسويق</a:t>
            </a:r>
          </a:p>
          <a:p>
            <a:pPr eaLnBrk="1" hangingPunct="1">
              <a:lnSpc>
                <a:spcPct val="80000"/>
              </a:lnSpc>
            </a:pPr>
            <a:r>
              <a:rPr lang="ar-BH" altLang="en-US" sz="3200" b="1" smtClean="0">
                <a:solidFill>
                  <a:srgbClr val="FF0000"/>
                </a:solidFill>
                <a:latin typeface="Sakkal Majalla" panose="02000000000000000000" pitchFamily="2" charset="-78"/>
                <a:cs typeface="Sakkal Majalla" panose="02000000000000000000" pitchFamily="2" charset="-78"/>
              </a:rPr>
              <a:t>الدرس التاسع</a:t>
            </a:r>
            <a:r>
              <a:rPr lang="ar-BH" altLang="en-US" sz="3200" b="1" smtClean="0">
                <a:latin typeface="Sakkal Majalla" panose="02000000000000000000" pitchFamily="2" charset="-78"/>
                <a:cs typeface="Sakkal Majalla" panose="02000000000000000000" pitchFamily="2" charset="-78"/>
              </a:rPr>
              <a:t> </a:t>
            </a:r>
            <a:endParaRPr lang="ar-BH" altLang="en-US" sz="3200" b="1" dirty="0" smtClean="0">
              <a:latin typeface="Sakkal Majalla" panose="02000000000000000000" pitchFamily="2" charset="-78"/>
              <a:cs typeface="Sakkal Majalla" panose="02000000000000000000" pitchFamily="2" charset="-78"/>
            </a:endParaRPr>
          </a:p>
          <a:p>
            <a:pPr eaLnBrk="1" hangingPunct="1">
              <a:lnSpc>
                <a:spcPct val="80000"/>
              </a:lnSpc>
            </a:pPr>
            <a:r>
              <a:rPr lang="ar-BH" altLang="en-US" sz="3200" b="1" dirty="0" smtClean="0">
                <a:latin typeface="Sakkal Majalla" panose="02000000000000000000" pitchFamily="2" charset="-78"/>
                <a:cs typeface="Sakkal Majalla" panose="02000000000000000000" pitchFamily="2" charset="-78"/>
              </a:rPr>
              <a:t>حماية المستهلك والتجارة الإلكترونية</a:t>
            </a:r>
          </a:p>
        </p:txBody>
      </p:sp>
      <p:pic>
        <p:nvPicPr>
          <p:cNvPr id="5" name="Picture 4"/>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9815736" y="6489804"/>
            <a:ext cx="2376264"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smtClean="0">
                <a:solidFill>
                  <a:srgbClr val="FF0000"/>
                </a:solidFill>
                <a:latin typeface="Sakkal Majalla" panose="02000000000000000000" pitchFamily="2" charset="-78"/>
                <a:cs typeface="Sakkal Majalla" panose="02000000000000000000" pitchFamily="2" charset="-78"/>
              </a:rPr>
              <a:t>الفصل الدراسي الثاني -2020 </a:t>
            </a:r>
            <a:r>
              <a:rPr lang="ar-BH" sz="1400" b="1" dirty="0" smtClean="0">
                <a:solidFill>
                  <a:srgbClr val="FF0000"/>
                </a:solidFill>
                <a:latin typeface="Sakkal Majalla" panose="02000000000000000000" pitchFamily="2" charset="-78"/>
                <a:cs typeface="Sakkal Majalla" panose="02000000000000000000" pitchFamily="2" charset="-78"/>
              </a:rPr>
              <a:t>/2021م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5043489" y="6509696"/>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الأول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15872" y="6509697"/>
            <a:ext cx="1656184"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102 - 107</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fade">
                                      <p:cBhvr>
                                        <p:cTn id="10" dur="2000"/>
                                        <p:tgtEl>
                                          <p:spTgt spid="4">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2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20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2000"/>
                                        <p:tgtEl>
                                          <p:spTgt spid="4">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052947" y="1919086"/>
            <a:ext cx="9310254" cy="2308324"/>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1" algn="r" rtl="1">
              <a:lnSpc>
                <a:spcPct val="150000"/>
              </a:lnSpc>
            </a:pPr>
            <a:r>
              <a:rPr lang="ar-BH" altLang="en-US" sz="3200" dirty="0" smtClean="0">
                <a:solidFill>
                  <a:srgbClr val="C00000"/>
                </a:solidFill>
                <a:latin typeface="Sakkal Majalla" panose="02000000000000000000" pitchFamily="2" charset="-78"/>
                <a:cs typeface="Sakkal Majalla" panose="02000000000000000000" pitchFamily="2" charset="-78"/>
              </a:rPr>
              <a:t>2. تحتاج التجارة الإلكترونية إلى مستودعات. </a:t>
            </a:r>
          </a:p>
          <a:p>
            <a:pPr lvl="1" algn="r" rtl="1">
              <a:lnSpc>
                <a:spcPct val="150000"/>
              </a:lnSpc>
            </a:pPr>
            <a:r>
              <a:rPr lang="ar-BH" altLang="en-US" sz="3200" dirty="0" smtClean="0">
                <a:solidFill>
                  <a:schemeClr val="accent1"/>
                </a:solidFill>
                <a:latin typeface="Sakkal Majalla" panose="02000000000000000000" pitchFamily="2" charset="-78"/>
                <a:cs typeface="Sakkal Majalla" panose="02000000000000000000" pitchFamily="2" charset="-78"/>
                <a:hlinkClick r:id="rId3" action="ppaction://hlinksldjump"/>
              </a:rPr>
              <a:t>أ) صح</a:t>
            </a:r>
            <a:endParaRPr lang="ar-BH" altLang="en-US" sz="3200" dirty="0" smtClean="0">
              <a:solidFill>
                <a:schemeClr val="accent1"/>
              </a:solidFill>
              <a:latin typeface="Sakkal Majalla" panose="02000000000000000000" pitchFamily="2" charset="-78"/>
              <a:cs typeface="Sakkal Majalla" panose="02000000000000000000" pitchFamily="2" charset="-78"/>
            </a:endParaRPr>
          </a:p>
          <a:p>
            <a:pPr marL="852488" indent="-742950" algn="r" rtl="1">
              <a:lnSpc>
                <a:spcPct val="150000"/>
              </a:lnSpc>
            </a:pPr>
            <a:r>
              <a:rPr lang="ar-BH" altLang="en-US" sz="3200" dirty="0" smtClean="0">
                <a:latin typeface="Sakkal Majalla" panose="02000000000000000000" pitchFamily="2" charset="-78"/>
                <a:cs typeface="Sakkal Majalla" panose="02000000000000000000" pitchFamily="2" charset="-78"/>
                <a:hlinkClick r:id="rId4" action="ppaction://hlinksldjump"/>
              </a:rPr>
              <a:t>  ب) خطأ</a:t>
            </a:r>
            <a:endParaRPr lang="ar-BH" altLang="en-US" sz="3200" dirty="0" smtClean="0">
              <a:latin typeface="Sakkal Majalla" panose="02000000000000000000" pitchFamily="2" charset="-78"/>
              <a:cs typeface="Sakkal Majalla" panose="02000000000000000000" pitchFamily="2" charset="-78"/>
            </a:endParaRPr>
          </a:p>
        </p:txBody>
      </p:sp>
      <p:sp>
        <p:nvSpPr>
          <p:cNvPr id="3" name="Rectangle 2"/>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4" name="Rectangle 3"/>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Rectangle 7"/>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190318" y="1824905"/>
            <a:ext cx="7886700" cy="2863006"/>
          </a:xfr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ormAutofit/>
          </a:bodyPr>
          <a:lstStyle/>
          <a:p>
            <a:pPr marL="365760" indent="-256032" algn="r" rtl="1" eaLnBrk="1" fontAlgn="auto" hangingPunct="1">
              <a:lnSpc>
                <a:spcPct val="150000"/>
              </a:lnSpc>
              <a:spcAft>
                <a:spcPts val="0"/>
              </a:spcAft>
              <a:buFont typeface="Wingdings 3"/>
              <a:buNone/>
              <a:defRPr/>
            </a:pPr>
            <a:r>
              <a:rPr lang="ar-BH" sz="3200" dirty="0" smtClean="0">
                <a:solidFill>
                  <a:srgbClr val="C00000"/>
                </a:solidFill>
                <a:latin typeface="Sakkal Majalla" panose="02000000000000000000" pitchFamily="2" charset="-78"/>
                <a:cs typeface="Sakkal Majalla" panose="02000000000000000000" pitchFamily="2" charset="-78"/>
              </a:rPr>
              <a:t>3.السوق هو المكان الذي يتم فيه تبادل السلع والخدمات.</a:t>
            </a:r>
          </a:p>
          <a:p>
            <a:pPr marL="624078" indent="-514350" algn="r" rtl="1" eaLnBrk="1" fontAlgn="auto" hangingPunct="1">
              <a:lnSpc>
                <a:spcPct val="150000"/>
              </a:lnSpc>
              <a:spcAft>
                <a:spcPts val="0"/>
              </a:spcAft>
              <a:buNone/>
              <a:defRPr/>
            </a:pPr>
            <a:r>
              <a:rPr lang="ar-BH" sz="3200" dirty="0" smtClean="0">
                <a:latin typeface="Sakkal Majalla" panose="02000000000000000000" pitchFamily="2" charset="-78"/>
                <a:cs typeface="Sakkal Majalla" panose="02000000000000000000" pitchFamily="2" charset="-78"/>
                <a:hlinkClick r:id="rId3" action="ppaction://hlinksldjump"/>
              </a:rPr>
              <a:t>  أ) صح</a:t>
            </a:r>
            <a:endParaRPr lang="ar-BH" sz="3200" dirty="0" smtClean="0">
              <a:latin typeface="Sakkal Majalla" panose="02000000000000000000" pitchFamily="2" charset="-78"/>
              <a:cs typeface="Sakkal Majalla" panose="02000000000000000000" pitchFamily="2" charset="-78"/>
            </a:endParaRPr>
          </a:p>
          <a:p>
            <a:pPr marL="624078" indent="-514350" algn="r" rtl="1" eaLnBrk="1" fontAlgn="auto" hangingPunct="1">
              <a:lnSpc>
                <a:spcPct val="150000"/>
              </a:lnSpc>
              <a:spcAft>
                <a:spcPts val="0"/>
              </a:spcAft>
              <a:buNone/>
              <a:defRPr/>
            </a:pPr>
            <a:r>
              <a:rPr lang="ar-BH" sz="3200" dirty="0" smtClean="0">
                <a:latin typeface="Sakkal Majalla" panose="02000000000000000000" pitchFamily="2" charset="-78"/>
                <a:cs typeface="Sakkal Majalla" panose="02000000000000000000" pitchFamily="2" charset="-78"/>
                <a:hlinkClick r:id="rId4" action="ppaction://hlinksldjump"/>
              </a:rPr>
              <a:t>ب) خطأ</a:t>
            </a:r>
            <a:endParaRPr lang="ar-BH" sz="3200" dirty="0" smtClean="0">
              <a:latin typeface="Sakkal Majalla" panose="02000000000000000000" pitchFamily="2" charset="-78"/>
              <a:cs typeface="Sakkal Majalla" panose="02000000000000000000" pitchFamily="2" charset="-78"/>
            </a:endParaRPr>
          </a:p>
          <a:p>
            <a:pPr marL="624078" indent="-514350" algn="r" rtl="1" eaLnBrk="1" fontAlgn="auto" hangingPunct="1">
              <a:spcAft>
                <a:spcPts val="0"/>
              </a:spcAft>
              <a:buFont typeface="Wingdings 3"/>
              <a:buNone/>
              <a:defRPr/>
            </a:pPr>
            <a:endParaRPr lang="ar-BH" sz="3200" dirty="0" smtClean="0"/>
          </a:p>
          <a:p>
            <a:pPr marL="624078" indent="-514350" algn="r" rtl="1" eaLnBrk="1" fontAlgn="auto" hangingPunct="1">
              <a:spcAft>
                <a:spcPts val="0"/>
              </a:spcAft>
              <a:buFont typeface="Wingdings 3"/>
              <a:buNone/>
              <a:defRPr/>
            </a:pPr>
            <a:endParaRPr lang="en-US" sz="3200" dirty="0"/>
          </a:p>
        </p:txBody>
      </p:sp>
      <p:sp>
        <p:nvSpPr>
          <p:cNvPr id="3" name="Rectangle 2"/>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5" name="Rectangle 4"/>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Rectangle 7"/>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161632" y="1171978"/>
            <a:ext cx="7886700" cy="4108360"/>
          </a:xfr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ormAutofit/>
          </a:bodyPr>
          <a:lstStyle/>
          <a:p>
            <a:pPr marL="624078" indent="-514350" algn="just" rtl="1" eaLnBrk="1" fontAlgn="auto" hangingPunct="1">
              <a:lnSpc>
                <a:spcPct val="150000"/>
              </a:lnSpc>
              <a:spcAft>
                <a:spcPts val="0"/>
              </a:spcAft>
              <a:buFont typeface="Wingdings 3"/>
              <a:buNone/>
              <a:defRPr/>
            </a:pPr>
            <a:r>
              <a:rPr lang="ar-BH" sz="3200" dirty="0" smtClean="0">
                <a:solidFill>
                  <a:srgbClr val="C00000"/>
                </a:solidFill>
              </a:rPr>
              <a:t>4</a:t>
            </a:r>
            <a:r>
              <a:rPr lang="ar-BH" sz="3200" dirty="0" smtClean="0">
                <a:solidFill>
                  <a:srgbClr val="C00000"/>
                </a:solidFill>
                <a:latin typeface="Sakkal Majalla" panose="02000000000000000000" pitchFamily="2" charset="-78"/>
                <a:cs typeface="Sakkal Majalla" panose="02000000000000000000" pitchFamily="2" charset="-78"/>
              </a:rPr>
              <a:t>. بعض أشكال البيع والشراء عبر الإنترنت هي السوبر ماركت:</a:t>
            </a:r>
            <a:endParaRPr lang="en-US" sz="3200" dirty="0" smtClean="0">
              <a:solidFill>
                <a:srgbClr val="C00000"/>
              </a:solidFill>
              <a:latin typeface="Sakkal Majalla" panose="02000000000000000000" pitchFamily="2" charset="-78"/>
              <a:cs typeface="Sakkal Majalla" panose="02000000000000000000" pitchFamily="2" charset="-78"/>
            </a:endParaRPr>
          </a:p>
          <a:p>
            <a:pPr marL="624078" indent="-514350" algn="r" rtl="1" eaLnBrk="1" fontAlgn="auto" hangingPunct="1">
              <a:lnSpc>
                <a:spcPct val="150000"/>
              </a:lnSpc>
              <a:spcAft>
                <a:spcPts val="0"/>
              </a:spcAft>
              <a:buNone/>
              <a:defRPr/>
            </a:pPr>
            <a:r>
              <a:rPr lang="ar-BH" sz="3200" dirty="0" smtClean="0">
                <a:latin typeface="Sakkal Majalla" panose="02000000000000000000" pitchFamily="2" charset="-78"/>
                <a:cs typeface="Sakkal Majalla" panose="02000000000000000000" pitchFamily="2" charset="-78"/>
                <a:hlinkClick r:id="rId3" action="ppaction://hlinksldjump"/>
              </a:rPr>
              <a:t>  أ) صح</a:t>
            </a:r>
            <a:endParaRPr lang="ar-BH" sz="3200" dirty="0" smtClean="0">
              <a:latin typeface="Sakkal Majalla" panose="02000000000000000000" pitchFamily="2" charset="-78"/>
              <a:cs typeface="Sakkal Majalla" panose="02000000000000000000" pitchFamily="2" charset="-78"/>
            </a:endParaRPr>
          </a:p>
          <a:p>
            <a:pPr marL="624078" indent="-514350" algn="r" rtl="1" eaLnBrk="1" fontAlgn="auto" hangingPunct="1">
              <a:lnSpc>
                <a:spcPct val="150000"/>
              </a:lnSpc>
              <a:spcAft>
                <a:spcPts val="0"/>
              </a:spcAft>
              <a:buNone/>
              <a:defRPr/>
            </a:pPr>
            <a:r>
              <a:rPr lang="ar-BH" sz="3200" u="sng" dirty="0" smtClean="0">
                <a:latin typeface="Sakkal Majalla" panose="02000000000000000000" pitchFamily="2" charset="-78"/>
                <a:cs typeface="Sakkal Majalla" panose="02000000000000000000" pitchFamily="2" charset="-78"/>
                <a:hlinkClick r:id="rId4" action="ppaction://hlinksldjump"/>
              </a:rPr>
              <a:t>ب) خطأ</a:t>
            </a:r>
            <a:endParaRPr lang="ar-BH" sz="3200" u="sng" dirty="0" smtClean="0">
              <a:latin typeface="Sakkal Majalla" panose="02000000000000000000" pitchFamily="2" charset="-78"/>
              <a:cs typeface="Sakkal Majalla" panose="02000000000000000000" pitchFamily="2" charset="-78"/>
            </a:endParaRPr>
          </a:p>
        </p:txBody>
      </p:sp>
      <p:sp>
        <p:nvSpPr>
          <p:cNvPr id="3" name="Rectangle 2"/>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5" name="Rectangle 4"/>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Rectangle 7"/>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900546" y="915699"/>
            <a:ext cx="9715933" cy="4879793"/>
          </a:xfr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oAutofit/>
          </a:bodyPr>
          <a:lstStyle/>
          <a:p>
            <a:pPr marL="365760" indent="-256032" algn="r" rtl="1" eaLnBrk="1" fontAlgn="auto" hangingPunct="1">
              <a:lnSpc>
                <a:spcPct val="150000"/>
              </a:lnSpc>
              <a:spcAft>
                <a:spcPts val="0"/>
              </a:spcAft>
              <a:buFont typeface="Wingdings 3"/>
              <a:buNone/>
              <a:defRPr/>
            </a:pPr>
            <a:r>
              <a:rPr lang="en-US" sz="3200" dirty="0" smtClean="0">
                <a:solidFill>
                  <a:srgbClr val="C00000"/>
                </a:solidFill>
                <a:latin typeface="Sakkal Majalla" panose="02000000000000000000" pitchFamily="2" charset="-78"/>
                <a:cs typeface="Sakkal Majalla" panose="02000000000000000000" pitchFamily="2" charset="-78"/>
              </a:rPr>
              <a:t>5</a:t>
            </a:r>
            <a:r>
              <a:rPr lang="ar-BH" sz="3200" dirty="0" smtClean="0">
                <a:solidFill>
                  <a:srgbClr val="C00000"/>
                </a:solidFill>
                <a:latin typeface="Sakkal Majalla" panose="02000000000000000000" pitchFamily="2" charset="-78"/>
                <a:cs typeface="Sakkal Majalla" panose="02000000000000000000" pitchFamily="2" charset="-78"/>
              </a:rPr>
              <a:t>. تعامل الشركة مع الشركة يرمز له بالرمز:</a:t>
            </a:r>
          </a:p>
          <a:p>
            <a:pPr marL="365760" indent="-256032" algn="r" rtl="1" eaLnBrk="1" fontAlgn="auto" hangingPunct="1">
              <a:lnSpc>
                <a:spcPct val="150000"/>
              </a:lnSpc>
              <a:spcAft>
                <a:spcPts val="0"/>
              </a:spcAft>
              <a:buFont typeface="Wingdings 3"/>
              <a:buNone/>
              <a:defRPr/>
            </a:pPr>
            <a:r>
              <a:rPr lang="ar-BH" sz="3200" dirty="0" smtClean="0">
                <a:solidFill>
                  <a:srgbClr val="0070C0"/>
                </a:solidFill>
                <a:hlinkClick r:id="rId3" action="ppaction://hlinksldjump"/>
              </a:rPr>
              <a:t> أ) </a:t>
            </a:r>
            <a:r>
              <a:rPr lang="en-US" sz="3200" dirty="0" smtClean="0">
                <a:solidFill>
                  <a:srgbClr val="0070C0"/>
                </a:solidFill>
                <a:hlinkClick r:id="rId3" action="ppaction://hlinksldjump"/>
              </a:rPr>
              <a:t>B2B</a:t>
            </a:r>
            <a:r>
              <a:rPr lang="ar-BH" sz="3200" dirty="0" smtClean="0">
                <a:solidFill>
                  <a:srgbClr val="0070C0"/>
                </a:solidFill>
                <a:hlinkClick r:id="rId3" action="ppaction://hlinksldjump"/>
              </a:rPr>
              <a:t> </a:t>
            </a:r>
            <a:endParaRPr lang="ar-BH" sz="3200" dirty="0" smtClean="0">
              <a:solidFill>
                <a:srgbClr val="0070C0"/>
              </a:solidFill>
            </a:endParaRPr>
          </a:p>
          <a:p>
            <a:pPr marL="624078" indent="-514350" algn="r" rtl="1" eaLnBrk="1" fontAlgn="auto" hangingPunct="1">
              <a:lnSpc>
                <a:spcPct val="150000"/>
              </a:lnSpc>
              <a:spcAft>
                <a:spcPts val="0"/>
              </a:spcAft>
              <a:buNone/>
              <a:defRPr/>
            </a:pPr>
            <a:r>
              <a:rPr lang="ar-BH" sz="3200" dirty="0" smtClean="0">
                <a:solidFill>
                  <a:srgbClr val="0070C0"/>
                </a:solidFill>
                <a:hlinkClick r:id="rId4" action="ppaction://hlinksldjump"/>
              </a:rPr>
              <a:t>ب) </a:t>
            </a:r>
            <a:r>
              <a:rPr lang="en-US" sz="3200" dirty="0" smtClean="0">
                <a:solidFill>
                  <a:srgbClr val="0070C0"/>
                </a:solidFill>
                <a:hlinkClick r:id="rId4" action="ppaction://hlinksldjump"/>
              </a:rPr>
              <a:t>C2C</a:t>
            </a:r>
            <a:endParaRPr lang="ar-BH" sz="3200" dirty="0" smtClean="0">
              <a:solidFill>
                <a:srgbClr val="0070C0"/>
              </a:solidFill>
            </a:endParaRPr>
          </a:p>
          <a:p>
            <a:pPr marL="624078" indent="-514350" algn="r" rtl="1" eaLnBrk="1" fontAlgn="auto" hangingPunct="1">
              <a:lnSpc>
                <a:spcPct val="150000"/>
              </a:lnSpc>
              <a:spcAft>
                <a:spcPts val="0"/>
              </a:spcAft>
              <a:buNone/>
              <a:defRPr/>
            </a:pPr>
            <a:r>
              <a:rPr lang="ar-BH" sz="3200" dirty="0" smtClean="0">
                <a:solidFill>
                  <a:srgbClr val="0070C0"/>
                </a:solidFill>
                <a:hlinkClick r:id="rId4" action="ppaction://hlinksldjump"/>
              </a:rPr>
              <a:t>ج) </a:t>
            </a:r>
            <a:r>
              <a:rPr lang="en-US" sz="3200" dirty="0" smtClean="0">
                <a:solidFill>
                  <a:srgbClr val="0070C0"/>
                </a:solidFill>
                <a:hlinkClick r:id="rId4" action="ppaction://hlinksldjump"/>
              </a:rPr>
              <a:t>B2G</a:t>
            </a:r>
            <a:r>
              <a:rPr lang="ar-BH" sz="3200" dirty="0" smtClean="0">
                <a:solidFill>
                  <a:srgbClr val="0070C0"/>
                </a:solidFill>
                <a:hlinkClick r:id="rId4" action="ppaction://hlinksldjump"/>
              </a:rPr>
              <a:t> </a:t>
            </a:r>
            <a:endParaRPr lang="ar-BH" sz="3200" dirty="0" smtClean="0">
              <a:solidFill>
                <a:srgbClr val="0070C0"/>
              </a:solidFill>
            </a:endParaRPr>
          </a:p>
          <a:p>
            <a:pPr marL="624078" indent="-514350" algn="r" rtl="1" eaLnBrk="1" fontAlgn="auto" hangingPunct="1">
              <a:lnSpc>
                <a:spcPct val="150000"/>
              </a:lnSpc>
              <a:spcAft>
                <a:spcPts val="0"/>
              </a:spcAft>
              <a:buNone/>
              <a:defRPr/>
            </a:pPr>
            <a:r>
              <a:rPr lang="ar-BH" sz="3200" dirty="0" smtClean="0">
                <a:solidFill>
                  <a:srgbClr val="0070C0"/>
                </a:solidFill>
                <a:hlinkClick r:id="rId4" action="ppaction://hlinksldjump"/>
              </a:rPr>
              <a:t> د) </a:t>
            </a:r>
            <a:r>
              <a:rPr lang="en-US" sz="3200" u="sng" dirty="0" smtClean="0">
                <a:solidFill>
                  <a:srgbClr val="0070C0"/>
                </a:solidFill>
                <a:hlinkClick r:id="rId4" action="ppaction://hlinksldjump"/>
              </a:rPr>
              <a:t>C2G</a:t>
            </a:r>
            <a:endParaRPr lang="ar-BH" sz="3200" u="sng" dirty="0" smtClean="0">
              <a:solidFill>
                <a:srgbClr val="0070C0"/>
              </a:solidFill>
            </a:endParaRPr>
          </a:p>
          <a:p>
            <a:pPr marL="624078" indent="-514350" algn="r" rtl="1" eaLnBrk="1" fontAlgn="auto" hangingPunct="1">
              <a:spcAft>
                <a:spcPts val="0"/>
              </a:spcAft>
              <a:buFont typeface="+mj-lt"/>
              <a:buAutoNum type="alphaLcParenR"/>
              <a:defRPr/>
            </a:pPr>
            <a:endParaRPr lang="ar-BH" sz="3200" dirty="0" smtClean="0"/>
          </a:p>
          <a:p>
            <a:pPr marL="624078" indent="-514350" algn="r" rtl="1" eaLnBrk="1" fontAlgn="auto" hangingPunct="1">
              <a:spcAft>
                <a:spcPts val="0"/>
              </a:spcAft>
              <a:buFont typeface="Wingdings 3"/>
              <a:buNone/>
              <a:defRPr/>
            </a:pPr>
            <a:endParaRPr lang="ar-BH" sz="3200" dirty="0" smtClean="0"/>
          </a:p>
          <a:p>
            <a:pPr marL="624078" indent="-514350" algn="r" rtl="1" eaLnBrk="1" fontAlgn="auto" hangingPunct="1">
              <a:spcAft>
                <a:spcPts val="0"/>
              </a:spcAft>
              <a:buFont typeface="Wingdings 3"/>
              <a:buNone/>
              <a:defRPr/>
            </a:pPr>
            <a:endParaRPr lang="ar-BH" sz="3200" dirty="0" smtClean="0"/>
          </a:p>
        </p:txBody>
      </p:sp>
      <p:sp>
        <p:nvSpPr>
          <p:cNvPr id="3" name="Rectangle 2"/>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5" name="Rectangle 4"/>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Rectangle 7"/>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599710" y="610136"/>
            <a:ext cx="2978728" cy="6247864"/>
          </a:xfrm>
          <a:prstGeom prst="rect">
            <a:avLst/>
          </a:prstGeom>
          <a:noFill/>
        </p:spPr>
        <p:txBody>
          <a:bodyPr wrap="square" rtlCol="0">
            <a:spAutoFit/>
          </a:bodyPr>
          <a:lstStyle/>
          <a:p>
            <a:pPr algn="ctr"/>
            <a:r>
              <a:rPr lang="en-US" sz="40000" dirty="0" smtClean="0">
                <a:solidFill>
                  <a:srgbClr val="0070C0"/>
                </a:solidFill>
                <a:sym typeface="Wingdings"/>
              </a:rPr>
              <a:t></a:t>
            </a:r>
            <a:endParaRPr lang="en-US" sz="40000" dirty="0">
              <a:solidFill>
                <a:srgbClr val="0070C0"/>
              </a:solidFill>
            </a:endParaRPr>
          </a:p>
        </p:txBody>
      </p:sp>
      <p:sp>
        <p:nvSpPr>
          <p:cNvPr id="6" name="Left Arrow 5">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Next</a:t>
            </a:r>
            <a:endParaRPr lang="en-US" sz="2800" dirty="0">
              <a:solidFill>
                <a:schemeClr val="tx1"/>
              </a:solidFill>
            </a:endParaRPr>
          </a:p>
        </p:txBody>
      </p:sp>
      <p:sp>
        <p:nvSpPr>
          <p:cNvPr id="7" name="Rectangle 6"/>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16583" y="346364"/>
            <a:ext cx="2895600" cy="6247864"/>
          </a:xfrm>
          <a:prstGeom prst="rect">
            <a:avLst/>
          </a:prstGeom>
          <a:noFill/>
        </p:spPr>
        <p:txBody>
          <a:bodyPr wrap="square" rtlCol="0">
            <a:spAutoFit/>
          </a:bodyPr>
          <a:lstStyle/>
          <a:p>
            <a:pPr algn="ctr"/>
            <a:r>
              <a:rPr lang="en-US" sz="40000" dirty="0" smtClean="0">
                <a:solidFill>
                  <a:srgbClr val="FF0000"/>
                </a:solidFill>
                <a:sym typeface="Wingdings"/>
              </a:rPr>
              <a:t></a:t>
            </a:r>
            <a:endParaRPr lang="en-US" sz="40000" dirty="0">
              <a:solidFill>
                <a:srgbClr val="FF0000"/>
              </a:solidFill>
            </a:endParaRPr>
          </a:p>
        </p:txBody>
      </p:sp>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Back</a:t>
            </a:r>
          </a:p>
        </p:txBody>
      </p:sp>
      <p:sp>
        <p:nvSpPr>
          <p:cNvPr id="5" name="Rectangle 4"/>
          <p:cNvSpPr/>
          <p:nvPr/>
        </p:nvSpPr>
        <p:spPr>
          <a:xfrm>
            <a:off x="8172745" y="5056910"/>
            <a:ext cx="3028393" cy="830997"/>
          </a:xfrm>
          <a:prstGeom prst="rect">
            <a:avLst/>
          </a:prstGeom>
        </p:spPr>
        <p:txBody>
          <a:bodyPr wrap="none">
            <a:spAutoFit/>
          </a:bodyPr>
          <a:lstStyle/>
          <a:p>
            <a:pPr marL="914400" lvl="1" indent="-457200" algn="r" rtl="1">
              <a:lnSpc>
                <a:spcPct val="150000"/>
              </a:lnSpc>
            </a:pPr>
            <a:r>
              <a:rPr lang="ar-BH" altLang="en-US" sz="3200" dirty="0">
                <a:latin typeface="Sakkal Majalla" panose="02000000000000000000" pitchFamily="2" charset="-78"/>
                <a:cs typeface="Sakkal Majalla" panose="02000000000000000000" pitchFamily="2" charset="-78"/>
                <a:hlinkClick r:id="rId4" action="ppaction://hlinksldjump"/>
              </a:rPr>
              <a:t>ب) </a:t>
            </a:r>
            <a:r>
              <a:rPr lang="ar-BH" altLang="en-US" sz="3200" dirty="0" smtClean="0">
                <a:latin typeface="Sakkal Majalla" panose="02000000000000000000" pitchFamily="2" charset="-78"/>
                <a:cs typeface="Sakkal Majalla" panose="02000000000000000000" pitchFamily="2" charset="-78"/>
                <a:hlinkClick r:id="rId4" action="ppaction://hlinksldjump"/>
              </a:rPr>
              <a:t>انخفاض التكلفة.</a:t>
            </a:r>
            <a:endParaRPr lang="ar-BH" altLang="en-US" sz="3200" dirty="0">
              <a:latin typeface="Sakkal Majalla" panose="02000000000000000000" pitchFamily="2" charset="-78"/>
              <a:cs typeface="Sakkal Majalla" panose="02000000000000000000" pitchFamily="2" charset="-78"/>
            </a:endParaRPr>
          </a:p>
        </p:txBody>
      </p:sp>
      <p:sp>
        <p:nvSpPr>
          <p:cNvPr id="6" name="Rectangle 5"/>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Next</a:t>
            </a:r>
            <a:endParaRPr lang="en-US" sz="2800" dirty="0">
              <a:solidFill>
                <a:schemeClr val="tx1"/>
              </a:solidFill>
            </a:endParaRPr>
          </a:p>
        </p:txBody>
      </p:sp>
      <p:sp>
        <p:nvSpPr>
          <p:cNvPr id="4" name="Rectangle 3"/>
          <p:cNvSpPr/>
          <p:nvPr/>
        </p:nvSpPr>
        <p:spPr>
          <a:xfrm>
            <a:off x="4932218" y="193962"/>
            <a:ext cx="2272146" cy="6247864"/>
          </a:xfrm>
          <a:prstGeom prst="rect">
            <a:avLst/>
          </a:prstGeom>
        </p:spPr>
        <p:txBody>
          <a:bodyPr wrap="square">
            <a:spAutoFit/>
          </a:bodyPr>
          <a:lstStyle/>
          <a:p>
            <a:pPr algn="ctr"/>
            <a:r>
              <a:rPr lang="en-US" sz="40000" dirty="0" smtClean="0">
                <a:solidFill>
                  <a:srgbClr val="0070C0"/>
                </a:solidFill>
                <a:sym typeface="Wingdings"/>
              </a:rPr>
              <a:t></a:t>
            </a:r>
            <a:endParaRPr lang="en-US" sz="40000" dirty="0">
              <a:solidFill>
                <a:srgbClr val="0070C0"/>
              </a:solidFill>
            </a:endParaRPr>
          </a:p>
        </p:txBody>
      </p:sp>
      <p:sp>
        <p:nvSpPr>
          <p:cNvPr id="5" name="Rectangle 4"/>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9" name="Rectangle 8"/>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16583" y="346364"/>
            <a:ext cx="2895600" cy="6247864"/>
          </a:xfrm>
          <a:prstGeom prst="rect">
            <a:avLst/>
          </a:prstGeom>
          <a:noFill/>
        </p:spPr>
        <p:txBody>
          <a:bodyPr wrap="square" rtlCol="0">
            <a:spAutoFit/>
          </a:bodyPr>
          <a:lstStyle/>
          <a:p>
            <a:pPr algn="ctr"/>
            <a:r>
              <a:rPr lang="en-US" sz="40000" dirty="0" smtClean="0">
                <a:solidFill>
                  <a:srgbClr val="FF0000"/>
                </a:solidFill>
                <a:sym typeface="Wingdings"/>
              </a:rPr>
              <a:t></a:t>
            </a:r>
            <a:endParaRPr lang="en-US" sz="40000" dirty="0">
              <a:solidFill>
                <a:srgbClr val="FF0000"/>
              </a:solidFill>
            </a:endParaRPr>
          </a:p>
        </p:txBody>
      </p:sp>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t>     </a:t>
            </a:r>
            <a:r>
              <a:rPr lang="en-US" sz="2800" dirty="0" smtClean="0">
                <a:solidFill>
                  <a:schemeClr val="tx1"/>
                </a:solidFill>
              </a:rPr>
              <a:t>Back</a:t>
            </a:r>
            <a:endParaRPr lang="en-US" sz="2800" dirty="0">
              <a:solidFill>
                <a:schemeClr val="tx1"/>
              </a:solidFill>
            </a:endParaRPr>
          </a:p>
        </p:txBody>
      </p:sp>
      <p:sp>
        <p:nvSpPr>
          <p:cNvPr id="6" name="Rectangle 5"/>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hlinkClick r:id="rId3" action="ppaction://hlinksldjump"/>
              </a:rPr>
              <a:t>Next</a:t>
            </a:r>
            <a:endParaRPr lang="en-US" sz="2800" dirty="0">
              <a:solidFill>
                <a:schemeClr val="tx1"/>
              </a:solidFill>
            </a:endParaRPr>
          </a:p>
        </p:txBody>
      </p:sp>
      <p:sp>
        <p:nvSpPr>
          <p:cNvPr id="4" name="Rectangle 3"/>
          <p:cNvSpPr/>
          <p:nvPr/>
        </p:nvSpPr>
        <p:spPr>
          <a:xfrm>
            <a:off x="5015345" y="610136"/>
            <a:ext cx="3075710" cy="6247864"/>
          </a:xfrm>
          <a:prstGeom prst="rect">
            <a:avLst/>
          </a:prstGeom>
        </p:spPr>
        <p:txBody>
          <a:bodyPr wrap="square">
            <a:spAutoFit/>
          </a:bodyPr>
          <a:lstStyle/>
          <a:p>
            <a:pPr algn="ctr"/>
            <a:r>
              <a:rPr lang="en-US" sz="40000" dirty="0" smtClean="0">
                <a:solidFill>
                  <a:srgbClr val="0070C0"/>
                </a:solidFill>
                <a:sym typeface="Wingdings"/>
              </a:rPr>
              <a:t></a:t>
            </a:r>
            <a:endParaRPr lang="en-US" sz="40000" dirty="0">
              <a:solidFill>
                <a:srgbClr val="0070C0"/>
              </a:solidFill>
            </a:endParaRPr>
          </a:p>
        </p:txBody>
      </p:sp>
      <p:sp>
        <p:nvSpPr>
          <p:cNvPr id="5" name="Rectangle 4"/>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Rectangle 7"/>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16583" y="346364"/>
            <a:ext cx="2895600" cy="6247864"/>
          </a:xfrm>
          <a:prstGeom prst="rect">
            <a:avLst/>
          </a:prstGeom>
          <a:noFill/>
        </p:spPr>
        <p:txBody>
          <a:bodyPr wrap="square" rtlCol="0">
            <a:spAutoFit/>
          </a:bodyPr>
          <a:lstStyle/>
          <a:p>
            <a:pPr algn="ctr"/>
            <a:r>
              <a:rPr lang="en-US" sz="40000" dirty="0" smtClean="0">
                <a:solidFill>
                  <a:srgbClr val="FF0000"/>
                </a:solidFill>
                <a:sym typeface="Wingdings"/>
              </a:rPr>
              <a:t></a:t>
            </a:r>
            <a:endParaRPr lang="en-US" sz="40000" dirty="0">
              <a:solidFill>
                <a:srgbClr val="FF0000"/>
              </a:solidFill>
            </a:endParaRPr>
          </a:p>
        </p:txBody>
      </p:sp>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hlinkClick r:id="rId4" action="ppaction://hlinksldjump"/>
              </a:rPr>
              <a:t>Back</a:t>
            </a:r>
            <a:endParaRPr lang="en-US" sz="2800" dirty="0">
              <a:solidFill>
                <a:schemeClr val="tx1"/>
              </a:solidFill>
            </a:endParaRPr>
          </a:p>
        </p:txBody>
      </p:sp>
      <p:sp>
        <p:nvSpPr>
          <p:cNvPr id="4" name="Rectangle 3"/>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5" name="Rectangle 4"/>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Rectangle 7"/>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2590801" y="1399308"/>
            <a:ext cx="6747164" cy="817419"/>
          </a:xfrm>
          <a:prstGeom prst="downArrowCallout">
            <a:avLst/>
          </a:prstGeom>
          <a:solidFill>
            <a:srgbClr val="FFC000"/>
          </a:solidFill>
          <a:ln cmpd="dbl">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algn="r" rtl="1" eaLnBrk="1" fontAlgn="auto" hangingPunct="1">
              <a:spcAft>
                <a:spcPts val="0"/>
              </a:spcAft>
              <a:defRPr/>
            </a:pPr>
            <a:r>
              <a:rPr lang="ar-BH" sz="3200" b="1" dirty="0" smtClean="0">
                <a:solidFill>
                  <a:srgbClr val="C00000"/>
                </a:solidFill>
              </a:rPr>
              <a:t>الأهداف:</a:t>
            </a:r>
            <a:endParaRPr lang="en-US" sz="3200" b="1" dirty="0">
              <a:solidFill>
                <a:srgbClr val="C00000"/>
              </a:solidFill>
            </a:endParaRPr>
          </a:p>
        </p:txBody>
      </p:sp>
      <p:sp>
        <p:nvSpPr>
          <p:cNvPr id="5" name="Content Placeholder 1"/>
          <p:cNvSpPr>
            <a:spLocks noGrp="1"/>
          </p:cNvSpPr>
          <p:nvPr>
            <p:ph idx="1"/>
          </p:nvPr>
        </p:nvSpPr>
        <p:spPr>
          <a:xfrm>
            <a:off x="854006" y="2216727"/>
            <a:ext cx="10515600" cy="4196952"/>
          </a:xfr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ormAutofit/>
          </a:bodyPr>
          <a:lstStyle/>
          <a:p>
            <a:pPr marL="681038" indent="-571500" algn="r" rtl="1" eaLnBrk="1" fontAlgn="auto" hangingPunct="1">
              <a:spcAft>
                <a:spcPts val="0"/>
              </a:spcAft>
              <a:defRPr/>
            </a:pPr>
            <a:r>
              <a:rPr lang="ar-BH" altLang="en-US" b="1" dirty="0" smtClean="0">
                <a:solidFill>
                  <a:srgbClr val="002060"/>
                </a:solidFill>
                <a:latin typeface="Sakkal Majalla" panose="02000000000000000000" pitchFamily="2" charset="-78"/>
                <a:cs typeface="Sakkal Majalla" panose="02000000000000000000" pitchFamily="2" charset="-78"/>
              </a:rPr>
              <a:t>يتوقع من المتعلم في نهاية هذه الوحدة أن يكون قادرًا على:</a:t>
            </a:r>
          </a:p>
          <a:p>
            <a:pPr marL="681038" indent="-571500" algn="r" rtl="1" eaLnBrk="1" fontAlgn="auto" hangingPunct="1">
              <a:spcAft>
                <a:spcPts val="0"/>
              </a:spcAft>
              <a:buFont typeface="Wingdings 3" pitchFamily="18" charset="2"/>
              <a:buNone/>
              <a:defRPr/>
            </a:pPr>
            <a:endParaRPr lang="ar-BH" altLang="en-US" dirty="0" smtClean="0">
              <a:latin typeface="Sakkal Majalla" panose="02000000000000000000" pitchFamily="2" charset="-78"/>
              <a:cs typeface="Sakkal Majalla" panose="02000000000000000000" pitchFamily="2" charset="-78"/>
            </a:endParaRPr>
          </a:p>
          <a:p>
            <a:pPr marL="936625" lvl="1" indent="-571500" algn="r" rtl="1" eaLnBrk="1" fontAlgn="auto" hangingPunct="1">
              <a:spcAft>
                <a:spcPts val="0"/>
              </a:spcAft>
              <a:buFont typeface="Lucida Sans Unicode" pitchFamily="34" charset="0"/>
              <a:buAutoNum type="arabicPeriod"/>
              <a:defRPr/>
            </a:pPr>
            <a:r>
              <a:rPr lang="ar-BH" altLang="en-US" sz="2800" dirty="0" smtClean="0">
                <a:latin typeface="Sakkal Majalla" panose="02000000000000000000" pitchFamily="2" charset="-78"/>
                <a:cs typeface="Sakkal Majalla" panose="02000000000000000000" pitchFamily="2" charset="-78"/>
              </a:rPr>
              <a:t>تعرف كيفية حماية المستهلك.</a:t>
            </a:r>
          </a:p>
          <a:p>
            <a:pPr marL="936625" lvl="1" indent="-571500" algn="r" rtl="1" eaLnBrk="1" fontAlgn="auto" hangingPunct="1">
              <a:spcAft>
                <a:spcPts val="0"/>
              </a:spcAft>
              <a:buFont typeface="Lucida Sans Unicode" pitchFamily="34" charset="0"/>
              <a:buAutoNum type="arabicPeriod"/>
              <a:defRPr/>
            </a:pPr>
            <a:r>
              <a:rPr lang="ar-BH" altLang="en-US" sz="2800" dirty="0" smtClean="0">
                <a:latin typeface="Sakkal Majalla" panose="02000000000000000000" pitchFamily="2" charset="-78"/>
                <a:cs typeface="Sakkal Majalla" panose="02000000000000000000" pitchFamily="2" charset="-78"/>
              </a:rPr>
              <a:t>تعرف مفهوم التجارة الالكترونية.</a:t>
            </a:r>
          </a:p>
          <a:p>
            <a:pPr marL="936625" lvl="1" indent="-571500" algn="r" rtl="1" eaLnBrk="1" fontAlgn="auto" hangingPunct="1">
              <a:spcAft>
                <a:spcPts val="0"/>
              </a:spcAft>
              <a:buFont typeface="Lucida Sans Unicode" pitchFamily="34" charset="0"/>
              <a:buAutoNum type="arabicPeriod"/>
              <a:defRPr/>
            </a:pPr>
            <a:r>
              <a:rPr lang="ar-BH" altLang="en-US" sz="2800" dirty="0" smtClean="0">
                <a:latin typeface="Sakkal Majalla" panose="02000000000000000000" pitchFamily="2" charset="-78"/>
                <a:cs typeface="Sakkal Majalla" panose="02000000000000000000" pitchFamily="2" charset="-78"/>
              </a:rPr>
              <a:t>تعرف أهم أنواع المعاملات الالكترونية.</a:t>
            </a:r>
          </a:p>
          <a:p>
            <a:pPr marL="936625" lvl="1" indent="-571500" algn="r" rtl="1" eaLnBrk="1" fontAlgn="auto" hangingPunct="1">
              <a:spcAft>
                <a:spcPts val="0"/>
              </a:spcAft>
              <a:buFont typeface="Lucida Sans Unicode" pitchFamily="34" charset="0"/>
              <a:buAutoNum type="arabicPeriod"/>
              <a:defRPr/>
            </a:pPr>
            <a:r>
              <a:rPr lang="ar-BH" altLang="en-US" sz="2800" dirty="0" smtClean="0">
                <a:latin typeface="Sakkal Majalla" panose="02000000000000000000" pitchFamily="2" charset="-78"/>
                <a:cs typeface="Sakkal Majalla" panose="02000000000000000000" pitchFamily="2" charset="-78"/>
              </a:rPr>
              <a:t>تعرف مزايا التجارة الالكترونية وعيوبها.</a:t>
            </a:r>
          </a:p>
          <a:p>
            <a:pPr marL="936625" lvl="1" indent="-571500" algn="r" rtl="1" eaLnBrk="1" fontAlgn="auto" hangingPunct="1">
              <a:spcAft>
                <a:spcPts val="0"/>
              </a:spcAft>
              <a:buFont typeface="Lucida Sans Unicode" pitchFamily="34" charset="0"/>
              <a:buAutoNum type="arabicPeriod"/>
              <a:defRPr/>
            </a:pPr>
            <a:endParaRPr lang="ar-BH" altLang="en-US" sz="2000" dirty="0" smtClean="0"/>
          </a:p>
          <a:p>
            <a:pPr marL="936625" lvl="1" indent="-571500" algn="r" rtl="1" eaLnBrk="1" fontAlgn="auto" hangingPunct="1">
              <a:spcAft>
                <a:spcPts val="0"/>
              </a:spcAft>
              <a:buFont typeface="Verdana" pitchFamily="34" charset="0"/>
              <a:buNone/>
              <a:defRPr/>
            </a:pPr>
            <a:endParaRPr lang="ar-BH" altLang="en-US" sz="2000" dirty="0" smtClean="0"/>
          </a:p>
          <a:p>
            <a:pPr marL="681038" indent="-571500" algn="r" rtl="1" eaLnBrk="1" fontAlgn="auto" hangingPunct="1">
              <a:spcAft>
                <a:spcPts val="0"/>
              </a:spcAft>
              <a:buFont typeface="Lucida Sans Unicode" pitchFamily="34" charset="0"/>
              <a:buAutoNum type="romanUcPeriod"/>
              <a:defRPr/>
            </a:pPr>
            <a:endParaRPr lang="en-US" altLang="en-US" sz="2000" dirty="0" smtClean="0"/>
          </a:p>
        </p:txBody>
      </p:sp>
      <p:sp>
        <p:nvSpPr>
          <p:cNvPr id="6" name="Rectangle 5"/>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a:spLocks/>
          </p:cNvSpPr>
          <p:nvPr/>
        </p:nvSpPr>
        <p:spPr>
          <a:xfrm>
            <a:off x="867324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3317508"/>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down)">
                                      <p:cBhvr>
                                        <p:cTn id="12" dur="500"/>
                                        <p:tgtEl>
                                          <p:spTgt spid="5">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down)">
                                      <p:cBhvr>
                                        <p:cTn id="18" dur="500"/>
                                        <p:tgtEl>
                                          <p:spTgt spid="5">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down)">
                                      <p:cBhvr>
                                        <p:cTn id="21" dur="500"/>
                                        <p:tgtEl>
                                          <p:spTgt spid="5">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down)">
                                      <p:cBhvr>
                                        <p:cTn id="24" dur="500"/>
                                        <p:tgtEl>
                                          <p:spTgt spid="5">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hlinkClick r:id="rId3" action="ppaction://hlinksldjump"/>
              </a:rPr>
              <a:t>Next</a:t>
            </a:r>
            <a:endParaRPr lang="en-US" sz="2800" dirty="0">
              <a:solidFill>
                <a:schemeClr val="tx1"/>
              </a:solidFill>
            </a:endParaRPr>
          </a:p>
        </p:txBody>
      </p:sp>
      <p:sp>
        <p:nvSpPr>
          <p:cNvPr id="4" name="Rectangle 3"/>
          <p:cNvSpPr/>
          <p:nvPr/>
        </p:nvSpPr>
        <p:spPr>
          <a:xfrm>
            <a:off x="5015345" y="610136"/>
            <a:ext cx="3075710" cy="6247864"/>
          </a:xfrm>
          <a:prstGeom prst="rect">
            <a:avLst/>
          </a:prstGeom>
        </p:spPr>
        <p:txBody>
          <a:bodyPr wrap="square">
            <a:spAutoFit/>
          </a:bodyPr>
          <a:lstStyle/>
          <a:p>
            <a:pPr algn="ctr"/>
            <a:r>
              <a:rPr lang="en-US" sz="40000" dirty="0" smtClean="0">
                <a:solidFill>
                  <a:srgbClr val="0070C0"/>
                </a:solidFill>
                <a:sym typeface="Wingdings"/>
              </a:rPr>
              <a:t></a:t>
            </a:r>
            <a:endParaRPr lang="en-US" sz="40000" dirty="0">
              <a:solidFill>
                <a:srgbClr val="0070C0"/>
              </a:solidFill>
            </a:endParaRPr>
          </a:p>
        </p:txBody>
      </p:sp>
      <p:sp>
        <p:nvSpPr>
          <p:cNvPr id="2" name="Rectangle 1"/>
          <p:cNvSpPr/>
          <p:nvPr/>
        </p:nvSpPr>
        <p:spPr>
          <a:xfrm>
            <a:off x="4803820" y="5056910"/>
            <a:ext cx="6161926" cy="830997"/>
          </a:xfrm>
          <a:prstGeom prst="rect">
            <a:avLst/>
          </a:prstGeom>
        </p:spPr>
        <p:txBody>
          <a:bodyPr wrap="square">
            <a:spAutoFit/>
          </a:bodyPr>
          <a:lstStyle/>
          <a:p>
            <a:pPr marL="852488" indent="-742950" algn="r" rtl="1">
              <a:lnSpc>
                <a:spcPct val="150000"/>
              </a:lnSpc>
            </a:pPr>
            <a:r>
              <a:rPr lang="ar-BH" altLang="en-US" sz="2800" u="sng" dirty="0">
                <a:solidFill>
                  <a:schemeClr val="accent1">
                    <a:lumMod val="75000"/>
                  </a:schemeClr>
                </a:solidFill>
                <a:hlinkClick r:id="rId4" action="ppaction://hlinksldjump"/>
              </a:rPr>
              <a:t>ب) </a:t>
            </a:r>
            <a:r>
              <a:rPr lang="ar-BH" altLang="en-US" sz="3200" u="sng" dirty="0" smtClean="0">
                <a:solidFill>
                  <a:schemeClr val="accent1">
                    <a:lumMod val="75000"/>
                  </a:schemeClr>
                </a:solidFill>
                <a:latin typeface="Sakkal Majalla" panose="02000000000000000000" pitchFamily="2" charset="-78"/>
                <a:cs typeface="Sakkal Majalla" panose="02000000000000000000" pitchFamily="2" charset="-78"/>
                <a:hlinkClick r:id="rId4" action="ppaction://hlinksldjump"/>
              </a:rPr>
              <a:t>خطأ</a:t>
            </a:r>
            <a:r>
              <a:rPr lang="ar-BH" altLang="en-US" sz="3200" u="sng" dirty="0" smtClean="0">
                <a:solidFill>
                  <a:schemeClr val="accent1">
                    <a:lumMod val="75000"/>
                  </a:schemeClr>
                </a:solidFill>
                <a:latin typeface="Sakkal Majalla" panose="02000000000000000000" pitchFamily="2" charset="-78"/>
                <a:cs typeface="Sakkal Majalla" panose="02000000000000000000" pitchFamily="2" charset="-78"/>
              </a:rPr>
              <a:t> – مواقع الإنترنت والمزادات الإلكترونية</a:t>
            </a:r>
            <a:endParaRPr lang="ar-BH" altLang="en-US" sz="3200" u="sng" dirty="0">
              <a:solidFill>
                <a:schemeClr val="accent1">
                  <a:lumMod val="75000"/>
                </a:schemeClr>
              </a:solidFill>
              <a:latin typeface="Sakkal Majalla" panose="02000000000000000000" pitchFamily="2" charset="-78"/>
              <a:cs typeface="Sakkal Majalla" panose="02000000000000000000" pitchFamily="2" charset="-78"/>
            </a:endParaRPr>
          </a:p>
        </p:txBody>
      </p:sp>
      <p:sp>
        <p:nvSpPr>
          <p:cNvPr id="5" name="Rectangle 4"/>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1" name="Rectangle 10"/>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16583" y="346364"/>
            <a:ext cx="2895600" cy="6247864"/>
          </a:xfrm>
          <a:prstGeom prst="rect">
            <a:avLst/>
          </a:prstGeom>
          <a:noFill/>
        </p:spPr>
        <p:txBody>
          <a:bodyPr wrap="square" rtlCol="0">
            <a:spAutoFit/>
          </a:bodyPr>
          <a:lstStyle/>
          <a:p>
            <a:pPr algn="ctr"/>
            <a:r>
              <a:rPr lang="en-US" sz="40000" dirty="0" smtClean="0">
                <a:solidFill>
                  <a:srgbClr val="FF0000"/>
                </a:solidFill>
                <a:sym typeface="Wingdings"/>
              </a:rPr>
              <a:t></a:t>
            </a:r>
            <a:endParaRPr lang="en-US" sz="40000" dirty="0">
              <a:solidFill>
                <a:srgbClr val="FF0000"/>
              </a:solidFill>
            </a:endParaRPr>
          </a:p>
        </p:txBody>
      </p:sp>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Back</a:t>
            </a:r>
            <a:endParaRPr lang="en-US" sz="2800" dirty="0">
              <a:solidFill>
                <a:schemeClr val="tx1"/>
              </a:solidFill>
            </a:endParaRPr>
          </a:p>
        </p:txBody>
      </p:sp>
      <p:sp>
        <p:nvSpPr>
          <p:cNvPr id="6" name="Rectangle 5"/>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hlinkClick r:id="rId3" action="ppaction://hlinksldjump"/>
              </a:rPr>
              <a:t>Next</a:t>
            </a:r>
            <a:endParaRPr lang="en-US" sz="2800" dirty="0">
              <a:solidFill>
                <a:schemeClr val="tx1"/>
              </a:solidFill>
            </a:endParaRPr>
          </a:p>
        </p:txBody>
      </p:sp>
      <p:sp>
        <p:nvSpPr>
          <p:cNvPr id="4" name="Rectangle 3"/>
          <p:cNvSpPr/>
          <p:nvPr/>
        </p:nvSpPr>
        <p:spPr>
          <a:xfrm>
            <a:off x="5015345" y="610136"/>
            <a:ext cx="3075710" cy="6247864"/>
          </a:xfrm>
          <a:prstGeom prst="rect">
            <a:avLst/>
          </a:prstGeom>
        </p:spPr>
        <p:txBody>
          <a:bodyPr wrap="square">
            <a:spAutoFit/>
          </a:bodyPr>
          <a:lstStyle/>
          <a:p>
            <a:pPr algn="ctr"/>
            <a:r>
              <a:rPr lang="en-US" sz="40000" dirty="0" smtClean="0">
                <a:solidFill>
                  <a:srgbClr val="0070C0"/>
                </a:solidFill>
                <a:sym typeface="Wingdings"/>
              </a:rPr>
              <a:t></a:t>
            </a:r>
            <a:endParaRPr lang="en-US" sz="40000" dirty="0">
              <a:solidFill>
                <a:srgbClr val="0070C0"/>
              </a:solidFill>
            </a:endParaRPr>
          </a:p>
        </p:txBody>
      </p:sp>
      <p:sp>
        <p:nvSpPr>
          <p:cNvPr id="5" name="Rectangle 4"/>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9" name="Rectangle 8"/>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16583" y="346364"/>
            <a:ext cx="2895600" cy="6247864"/>
          </a:xfrm>
          <a:prstGeom prst="rect">
            <a:avLst/>
          </a:prstGeom>
          <a:noFill/>
        </p:spPr>
        <p:txBody>
          <a:bodyPr wrap="square" rtlCol="0">
            <a:spAutoFit/>
          </a:bodyPr>
          <a:lstStyle/>
          <a:p>
            <a:pPr algn="ctr"/>
            <a:r>
              <a:rPr lang="en-US" sz="40000" dirty="0" smtClean="0">
                <a:solidFill>
                  <a:srgbClr val="FF0000"/>
                </a:solidFill>
                <a:sym typeface="Wingdings"/>
              </a:rPr>
              <a:t></a:t>
            </a:r>
            <a:endParaRPr lang="en-US" sz="40000" dirty="0">
              <a:solidFill>
                <a:srgbClr val="FF0000"/>
              </a:solidFill>
            </a:endParaRPr>
          </a:p>
        </p:txBody>
      </p:sp>
      <p:sp>
        <p:nvSpPr>
          <p:cNvPr id="4" name="Left Arrow 3">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Back</a:t>
            </a:r>
            <a:endParaRPr lang="en-US" sz="2800" dirty="0">
              <a:solidFill>
                <a:schemeClr val="tx1"/>
              </a:solidFill>
            </a:endParaRPr>
          </a:p>
        </p:txBody>
      </p:sp>
      <p:sp>
        <p:nvSpPr>
          <p:cNvPr id="5" name="Rectangle 4"/>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9" name="Rectangle 8"/>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5033494" y="1911183"/>
            <a:ext cx="5520619" cy="2483732"/>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noAutofit/>
          </a:bodyPr>
          <a:lst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BH" sz="3200" b="1" dirty="0">
                <a:solidFill>
                  <a:srgbClr val="FF0000"/>
                </a:solidFill>
                <a:latin typeface="Sakkal Majalla" panose="02000000000000000000" pitchFamily="2" charset="-78"/>
                <a:cs typeface="Sakkal Majalla" panose="02000000000000000000" pitchFamily="2" charset="-78"/>
              </a:rPr>
              <a:t>أن يكون حقق الطالب أهداف الدرس:</a:t>
            </a:r>
          </a:p>
          <a:p>
            <a:pPr marL="936625" lvl="1" indent="-571500">
              <a:buFont typeface="Lucida Sans Unicode" pitchFamily="34" charset="0"/>
              <a:buAutoNum type="arabicPeriod"/>
              <a:defRPr/>
            </a:pPr>
            <a:r>
              <a:rPr lang="ar-BH" altLang="en-US" sz="2800" dirty="0">
                <a:latin typeface="Sakkal Majalla" panose="02000000000000000000" pitchFamily="2" charset="-78"/>
                <a:cs typeface="Sakkal Majalla" panose="02000000000000000000" pitchFamily="2" charset="-78"/>
              </a:rPr>
              <a:t>التميز بين مفهوم السوق والتسويق.</a:t>
            </a:r>
          </a:p>
          <a:p>
            <a:pPr marL="936625" lvl="1" indent="-571500">
              <a:buFont typeface="Lucida Sans Unicode" pitchFamily="34" charset="0"/>
              <a:buAutoNum type="arabicPeriod"/>
              <a:defRPr/>
            </a:pPr>
            <a:r>
              <a:rPr lang="ar-BH" altLang="en-US" sz="2800" dirty="0">
                <a:latin typeface="Sakkal Majalla" panose="02000000000000000000" pitchFamily="2" charset="-78"/>
                <a:cs typeface="Sakkal Majalla" panose="02000000000000000000" pitchFamily="2" charset="-78"/>
              </a:rPr>
              <a:t>تعرف أهمية التسويق في الأعمال التجارية. </a:t>
            </a:r>
          </a:p>
          <a:p>
            <a:pPr marL="936625" lvl="1" indent="-571500">
              <a:buFont typeface="Lucida Sans Unicode" pitchFamily="34" charset="0"/>
              <a:buAutoNum type="arabicPeriod"/>
              <a:defRPr/>
            </a:pPr>
            <a:r>
              <a:rPr lang="ar-BH" altLang="en-US" sz="2800" dirty="0">
                <a:latin typeface="Sakkal Majalla" panose="02000000000000000000" pitchFamily="2" charset="-78"/>
                <a:cs typeface="Sakkal Majalla" panose="02000000000000000000" pitchFamily="2" charset="-78"/>
              </a:rPr>
              <a:t>تعرف مزيج السوق وأثره في عمليات البيع.</a:t>
            </a:r>
          </a:p>
        </p:txBody>
      </p:sp>
      <p:sp>
        <p:nvSpPr>
          <p:cNvPr id="3" name="Rectangular Callout 2"/>
          <p:cNvSpPr/>
          <p:nvPr/>
        </p:nvSpPr>
        <p:spPr>
          <a:xfrm>
            <a:off x="5566894" y="4633159"/>
            <a:ext cx="4987219" cy="1799713"/>
          </a:xfrm>
          <a:prstGeom prst="wedgeRectCallout">
            <a:avLst>
              <a:gd name="adj1" fmla="val -90011"/>
              <a:gd name="adj2" fmla="val 9546"/>
            </a:avLst>
          </a:prstGeom>
          <a:solidFill>
            <a:srgbClr val="0CA2B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r"/>
            <a:r>
              <a:rPr lang="ar-BH" sz="2100" b="1" u="sng" dirty="0">
                <a:solidFill>
                  <a:srgbClr val="FF0000"/>
                </a:solidFill>
                <a:latin typeface="Arial" panose="020B0604020202020204" pitchFamily="34" charset="0"/>
                <a:cs typeface="Arial" panose="020B0604020202020204" pitchFamily="34" charset="0"/>
              </a:rPr>
              <a:t>لمزيد من المعلومات:</a:t>
            </a:r>
            <a:endParaRPr lang="en-US" sz="2100" b="1" dirty="0">
              <a:solidFill>
                <a:srgbClr val="FF0000"/>
              </a:solidFill>
              <a:latin typeface="Arial" panose="020B0604020202020204" pitchFamily="34" charset="0"/>
              <a:cs typeface="Arial" panose="020B0604020202020204" pitchFamily="34" charset="0"/>
            </a:endParaRPr>
          </a:p>
          <a:p>
            <a:pPr algn="r"/>
            <a:r>
              <a:rPr lang="en-US" sz="2100" b="1" dirty="0">
                <a:solidFill>
                  <a:srgbClr val="FF0000"/>
                </a:solidFill>
                <a:latin typeface="Arial" panose="020B0604020202020204" pitchFamily="34" charset="0"/>
                <a:cs typeface="Arial" panose="020B0604020202020204" pitchFamily="34" charset="0"/>
              </a:rPr>
              <a:t>www.Edunet.com</a:t>
            </a:r>
            <a:r>
              <a:rPr lang="ar-BH" sz="2800" b="1" dirty="0">
                <a:solidFill>
                  <a:schemeClr val="tx1"/>
                </a:solidFill>
                <a:latin typeface="Sakkal Majalla" panose="02000000000000000000" pitchFamily="2" charset="-78"/>
                <a:cs typeface="Sakkal Majalla" panose="02000000000000000000" pitchFamily="2" charset="-78"/>
              </a:rPr>
              <a:t> زيارة البوابة التعليمية </a:t>
            </a:r>
            <a:endParaRPr lang="en-US" sz="28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4" name="Picture 3">
            <a:extLst>
              <a:ext uri="{FF2B5EF4-FFF2-40B4-BE49-F238E27FC236}">
                <a16:creationId xmlns:a16="http://schemas.microsoft.com/office/drawing/2014/main" xmlns="" id="{DD41B4E8-A5E3-4108-8CE7-CD9102958ABF}"/>
              </a:ext>
            </a:extLst>
          </p:cNvPr>
          <p:cNvPicPr>
            <a:picLocks noChangeAspect="1"/>
          </p:cNvPicPr>
          <p:nvPr/>
        </p:nvPicPr>
        <p:blipFill rotWithShape="1">
          <a:blip r:embed="rId2"/>
          <a:srcRect l="71278" t="8769" r="3248" b="83713"/>
          <a:stretch/>
        </p:blipFill>
        <p:spPr>
          <a:xfrm>
            <a:off x="1051537" y="5368737"/>
            <a:ext cx="1531476" cy="650025"/>
          </a:xfrm>
          <a:prstGeom prst="rect">
            <a:avLst/>
          </a:prstGeom>
          <a:ln>
            <a:noFill/>
          </a:ln>
          <a:effectLst>
            <a:outerShdw blurRad="292100" dist="139700" dir="2700000" algn="tl" rotWithShape="0">
              <a:srgbClr val="333333">
                <a:alpha val="65000"/>
              </a:srgbClr>
            </a:outerShdw>
          </a:effectLst>
        </p:spPr>
      </p:pic>
      <p:sp>
        <p:nvSpPr>
          <p:cNvPr id="5" name="Horizontal Scroll 4"/>
          <p:cNvSpPr/>
          <p:nvPr/>
        </p:nvSpPr>
        <p:spPr>
          <a:xfrm>
            <a:off x="7958406" y="979223"/>
            <a:ext cx="2437451" cy="815934"/>
          </a:xfrm>
          <a:prstGeom prst="horizontalScroll">
            <a:avLst/>
          </a:prstGeom>
          <a:solidFill>
            <a:srgbClr val="92D050"/>
          </a:solidFill>
          <a:effectLst>
            <a:outerShdw blurRad="50800" dist="38100" dir="10800000" algn="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9" name="Rectangle 8"/>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51378" y="0"/>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2" name="Rectangle 11"/>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2671197"/>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1901536" y="387061"/>
            <a:ext cx="8229600" cy="1143000"/>
          </a:xfrm>
          <a:prstGeom prst="downArrowCallou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gn="ctr" rtl="1" eaLnBrk="1" fontAlgn="auto" hangingPunct="1">
              <a:spcAft>
                <a:spcPts val="0"/>
              </a:spcAft>
              <a:defRPr/>
            </a:pPr>
            <a:r>
              <a:rPr lang="ar-BH" sz="3600" b="1" dirty="0" smtClean="0">
                <a:solidFill>
                  <a:srgbClr val="C00000"/>
                </a:solidFill>
                <a:latin typeface="Sakkal Majalla" panose="02000000000000000000" pitchFamily="2" charset="-78"/>
                <a:cs typeface="Sakkal Majalla" panose="02000000000000000000" pitchFamily="2" charset="-78"/>
              </a:rPr>
              <a:t>حماية المستهلك</a:t>
            </a:r>
            <a:endParaRPr lang="en-US" sz="3600" b="1" dirty="0">
              <a:solidFill>
                <a:srgbClr val="C00000"/>
              </a:solidFill>
              <a:latin typeface="Sakkal Majalla" panose="02000000000000000000" pitchFamily="2" charset="-78"/>
              <a:cs typeface="Sakkal Majalla" panose="02000000000000000000" pitchFamily="2" charset="-78"/>
            </a:endParaRPr>
          </a:p>
        </p:txBody>
      </p:sp>
      <p:sp>
        <p:nvSpPr>
          <p:cNvPr id="8" name="Explosion 1 7"/>
          <p:cNvSpPr/>
          <p:nvPr/>
        </p:nvSpPr>
        <p:spPr>
          <a:xfrm>
            <a:off x="484910" y="1205345"/>
            <a:ext cx="11443854" cy="5292437"/>
          </a:xfrm>
          <a:prstGeom prst="irregularSeal1">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BH" sz="2400" dirty="0" smtClean="0">
              <a:solidFill>
                <a:schemeClr val="tx1"/>
              </a:solidFill>
            </a:endParaRPr>
          </a:p>
          <a:p>
            <a:pPr algn="just" rtl="1"/>
            <a:r>
              <a:rPr lang="ar-BH" sz="2800" dirty="0" smtClean="0">
                <a:solidFill>
                  <a:schemeClr val="tx1"/>
                </a:solidFill>
                <a:latin typeface="Sakkal Majalla" panose="02000000000000000000" pitchFamily="2" charset="-78"/>
                <a:cs typeface="Sakkal Majalla" panose="02000000000000000000" pitchFamily="2" charset="-78"/>
              </a:rPr>
              <a:t>هي الجهود التي تبذلها المنظمات المعنية لتعريف المستهلك بحقوقه عن طريق استصدار تشريعات تحمي هذه الحقوق، سواء أكان فردا أم جماعة، وبمعنى عام اتخاذ الإجراءات الوقائية تبعا لطبيعة الشيء المراد حمايته من ناحية، وطبيعة القائم بالحماية من ناحية أخرى.</a:t>
            </a:r>
            <a:endParaRPr lang="en-US" sz="2800" dirty="0" smtClean="0">
              <a:solidFill>
                <a:schemeClr val="tx1"/>
              </a:solidFill>
              <a:latin typeface="Sakkal Majalla" panose="02000000000000000000" pitchFamily="2" charset="-78"/>
              <a:cs typeface="Sakkal Majalla" panose="02000000000000000000" pitchFamily="2" charset="-78"/>
            </a:endParaRPr>
          </a:p>
        </p:txBody>
      </p:sp>
      <p:sp>
        <p:nvSpPr>
          <p:cNvPr id="5" name="Rectangle 4"/>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 calcmode="lin" valueType="num">
                                      <p:cBhvr additive="base">
                                        <p:cTn id="12"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8">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2123209" y="502227"/>
            <a:ext cx="8229600" cy="1143000"/>
          </a:xfrm>
          <a:prstGeom prst="downArrowCallou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gn="ctr" rtl="1" eaLnBrk="1" fontAlgn="auto" hangingPunct="1">
              <a:spcAft>
                <a:spcPts val="0"/>
              </a:spcAft>
              <a:defRPr/>
            </a:pPr>
            <a:r>
              <a:rPr lang="ar-BH" sz="3600" b="1" dirty="0" smtClean="0">
                <a:solidFill>
                  <a:srgbClr val="C00000"/>
                </a:solidFill>
                <a:latin typeface="Sakkal Majalla" panose="02000000000000000000" pitchFamily="2" charset="-78"/>
                <a:cs typeface="Sakkal Majalla" panose="02000000000000000000" pitchFamily="2" charset="-78"/>
              </a:rPr>
              <a:t>محاور حماية المستهلك</a:t>
            </a:r>
            <a:endParaRPr lang="en-US" sz="3600" b="1" dirty="0">
              <a:solidFill>
                <a:srgbClr val="C00000"/>
              </a:solidFill>
              <a:latin typeface="Sakkal Majalla" panose="02000000000000000000" pitchFamily="2" charset="-78"/>
              <a:cs typeface="Sakkal Majalla" panose="02000000000000000000" pitchFamily="2" charset="-78"/>
            </a:endParaRPr>
          </a:p>
        </p:txBody>
      </p:sp>
      <p:sp>
        <p:nvSpPr>
          <p:cNvPr id="7" name="Content Placeholder 2"/>
          <p:cNvSpPr>
            <a:spLocks noGrp="1"/>
          </p:cNvSpPr>
          <p:nvPr>
            <p:ph idx="1"/>
          </p:nvPr>
        </p:nvSpPr>
        <p:spPr>
          <a:xfrm>
            <a:off x="1274619" y="2214562"/>
            <a:ext cx="8937482" cy="3246080"/>
          </a:xfr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just" rtl="1" eaLnBrk="1" hangingPunct="1">
              <a:buFont typeface="Wingdings" pitchFamily="2" charset="2"/>
              <a:buChar char="§"/>
            </a:pPr>
            <a:r>
              <a:rPr lang="ar-BH" dirty="0" smtClean="0">
                <a:latin typeface="Sakkal Majalla" panose="02000000000000000000" pitchFamily="2" charset="-78"/>
                <a:cs typeface="Sakkal Majalla" panose="02000000000000000000" pitchFamily="2" charset="-78"/>
              </a:rPr>
              <a:t>وجود منظومة من الأجهزة الرقابية تضمن سلامة المعروض من السلع والخدمات ومطابقتها للمواصفات القياسية.</a:t>
            </a:r>
          </a:p>
          <a:p>
            <a:pPr algn="just" rtl="1" eaLnBrk="1" hangingPunct="1">
              <a:buFont typeface="Wingdings" pitchFamily="2" charset="2"/>
              <a:buChar char="§"/>
            </a:pPr>
            <a:r>
              <a:rPr lang="ar-BH" dirty="0" smtClean="0">
                <a:latin typeface="Sakkal Majalla" panose="02000000000000000000" pitchFamily="2" charset="-78"/>
                <a:cs typeface="Sakkal Majalla" panose="02000000000000000000" pitchFamily="2" charset="-78"/>
              </a:rPr>
              <a:t>تحقيق حماية فعالة لحقوق المستهلك.</a:t>
            </a:r>
          </a:p>
          <a:p>
            <a:pPr algn="just" rtl="1" eaLnBrk="1" hangingPunct="1">
              <a:buFont typeface="Wingdings" pitchFamily="2" charset="2"/>
              <a:buChar char="§"/>
            </a:pPr>
            <a:r>
              <a:rPr lang="ar-BH" dirty="0" smtClean="0">
                <a:latin typeface="Sakkal Majalla" panose="02000000000000000000" pitchFamily="2" charset="-78"/>
                <a:cs typeface="Sakkal Majalla" panose="02000000000000000000" pitchFamily="2" charset="-78"/>
              </a:rPr>
              <a:t>منح الصلاحيات اللازمة للمؤسسات والتنظيمات التي تهدف إلى حماية المستهلك، ومن ثم يتوجب وضع عقوبات رادعه تتدرج بحسب المخالفة التي يقتضي بها قضاء.</a:t>
            </a:r>
          </a:p>
          <a:p>
            <a:pPr algn="just" rtl="1" eaLnBrk="1" hangingPunct="1">
              <a:buFont typeface="Wingdings" pitchFamily="2" charset="2"/>
              <a:buChar char="§"/>
            </a:pPr>
            <a:r>
              <a:rPr lang="ar-BH" dirty="0" smtClean="0">
                <a:latin typeface="Sakkal Majalla" panose="02000000000000000000" pitchFamily="2" charset="-78"/>
                <a:cs typeface="Sakkal Majalla" panose="02000000000000000000" pitchFamily="2" charset="-78"/>
              </a:rPr>
              <a:t>ضرورة نشر ثقافة المستهلك.</a:t>
            </a:r>
          </a:p>
          <a:p>
            <a:pPr algn="just" rtl="1" eaLnBrk="1" hangingPunct="1"/>
            <a:endParaRPr lang="en-US" dirty="0" smtClean="0"/>
          </a:p>
        </p:txBody>
      </p:sp>
      <p:sp>
        <p:nvSpPr>
          <p:cNvPr id="5" name="Rectangle 4"/>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wipe(down)">
                                      <p:cBhvr>
                                        <p:cTn id="13" dur="500"/>
                                        <p:tgtEl>
                                          <p:spTgt spid="7">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down)">
                                      <p:cBhvr>
                                        <p:cTn id="16" dur="500"/>
                                        <p:tgtEl>
                                          <p:spTgt spid="7">
                                            <p:txEl>
                                              <p:pRg st="0" end="0"/>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down)">
                                      <p:cBhvr>
                                        <p:cTn id="2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1968645" y="624754"/>
            <a:ext cx="8229600" cy="1143000"/>
          </a:xfrm>
          <a:prstGeom prst="downArrowCallou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gn="ctr" rtl="1" eaLnBrk="1" fontAlgn="auto" hangingPunct="1">
              <a:spcAft>
                <a:spcPts val="0"/>
              </a:spcAft>
              <a:defRPr/>
            </a:pPr>
            <a:r>
              <a:rPr lang="ar-BH" sz="3600" b="1" dirty="0" smtClean="0">
                <a:solidFill>
                  <a:srgbClr val="C00000"/>
                </a:solidFill>
                <a:latin typeface="Sakkal Majalla" panose="02000000000000000000" pitchFamily="2" charset="-78"/>
                <a:cs typeface="Sakkal Majalla" panose="02000000000000000000" pitchFamily="2" charset="-78"/>
              </a:rPr>
              <a:t>التجارة الالكترونية</a:t>
            </a:r>
            <a:endParaRPr lang="en-US" sz="3600" b="1" dirty="0">
              <a:solidFill>
                <a:srgbClr val="C00000"/>
              </a:solidFill>
              <a:latin typeface="Sakkal Majalla" panose="02000000000000000000" pitchFamily="2" charset="-78"/>
              <a:cs typeface="Sakkal Majalla" panose="02000000000000000000" pitchFamily="2" charset="-78"/>
            </a:endParaRPr>
          </a:p>
        </p:txBody>
      </p:sp>
      <p:sp>
        <p:nvSpPr>
          <p:cNvPr id="7" name="Content Placeholder 2"/>
          <p:cNvSpPr>
            <a:spLocks noGrp="1"/>
          </p:cNvSpPr>
          <p:nvPr>
            <p:ph idx="1"/>
          </p:nvPr>
        </p:nvSpPr>
        <p:spPr>
          <a:xfrm>
            <a:off x="2431473" y="2055669"/>
            <a:ext cx="7186613" cy="3435350"/>
          </a:xfr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algn="just" rtl="1" eaLnBrk="1" fontAlgn="auto" hangingPunct="1">
              <a:spcAft>
                <a:spcPts val="0"/>
              </a:spcAft>
              <a:defRPr/>
            </a:pPr>
            <a:r>
              <a:rPr lang="ar-BH" dirty="0">
                <a:solidFill>
                  <a:srgbClr val="C00000"/>
                </a:solidFill>
                <a:latin typeface="Sakkal Majalla" panose="02000000000000000000" pitchFamily="2" charset="-78"/>
                <a:cs typeface="Sakkal Majalla" panose="02000000000000000000" pitchFamily="2" charset="-78"/>
              </a:rPr>
              <a:t>المقصود بالتجارة الالكترونية:</a:t>
            </a:r>
          </a:p>
          <a:p>
            <a:pPr marL="0" indent="0" algn="just" rtl="1" eaLnBrk="1" fontAlgn="auto" hangingPunct="1">
              <a:spcAft>
                <a:spcPts val="0"/>
              </a:spcAft>
              <a:buFont typeface="Wingdings 3" pitchFamily="18" charset="2"/>
              <a:buNone/>
              <a:defRPr/>
            </a:pPr>
            <a:r>
              <a:rPr lang="ar-BH" dirty="0">
                <a:latin typeface="Sakkal Majalla" panose="02000000000000000000" pitchFamily="2" charset="-78"/>
                <a:cs typeface="Sakkal Majalla" panose="02000000000000000000" pitchFamily="2" charset="-78"/>
              </a:rPr>
              <a:t>هي تنفيذ الأنشطة التجارية المتعلقة بالسلع والخدمات وإدارتها بواسطة تحويل المعطيات عبر شبكة الإنترنت أو الأنظمة التقنية المشابهة.</a:t>
            </a:r>
            <a:endParaRPr lang="en-US" dirty="0">
              <a:latin typeface="Sakkal Majalla" panose="02000000000000000000" pitchFamily="2" charset="-78"/>
              <a:cs typeface="Sakkal Majalla" panose="02000000000000000000" pitchFamily="2" charset="-78"/>
            </a:endParaRPr>
          </a:p>
        </p:txBody>
      </p:sp>
      <p:pic>
        <p:nvPicPr>
          <p:cNvPr id="8" name="Picture 6"/>
          <p:cNvPicPr>
            <a:picLocks noChangeAspect="1" noChangeArrowheads="1"/>
          </p:cNvPicPr>
          <p:nvPr/>
        </p:nvPicPr>
        <p:blipFill>
          <a:blip r:embed="rId3"/>
          <a:srcRect l="37981" t="39316" r="49519" b="43021"/>
          <a:stretch>
            <a:fillRect/>
          </a:stretch>
        </p:blipFill>
        <p:spPr bwMode="auto">
          <a:xfrm>
            <a:off x="622797" y="3578370"/>
            <a:ext cx="3600450" cy="235743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1" name="Rectangle 10"/>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wipe(down)">
                                      <p:cBhvr>
                                        <p:cTn id="13" dur="500"/>
                                        <p:tgtEl>
                                          <p:spTgt spid="7">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down)">
                                      <p:cBhvr>
                                        <p:cTn id="23" dur="500"/>
                                        <p:tgtEl>
                                          <p:spTgt spid="7">
                                            <p:txEl>
                                              <p:pRg st="1" end="1"/>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1469882" y="371043"/>
            <a:ext cx="8229600" cy="1143000"/>
          </a:xfrm>
          <a:prstGeom prst="downArrowCallou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gn="ctr" rtl="1" eaLnBrk="1" fontAlgn="auto" hangingPunct="1">
              <a:spcAft>
                <a:spcPts val="0"/>
              </a:spcAft>
              <a:defRPr/>
            </a:pPr>
            <a:r>
              <a:rPr lang="ar-BH" sz="3600" b="1" dirty="0" smtClean="0">
                <a:solidFill>
                  <a:srgbClr val="C00000"/>
                </a:solidFill>
                <a:latin typeface="Sakkal Majalla" panose="02000000000000000000" pitchFamily="2" charset="-78"/>
                <a:cs typeface="Sakkal Majalla" panose="02000000000000000000" pitchFamily="2" charset="-78"/>
              </a:rPr>
              <a:t>أشكال التجارة الإلكترونية</a:t>
            </a:r>
            <a:endParaRPr lang="en-US" sz="3600" b="1" dirty="0">
              <a:solidFill>
                <a:srgbClr val="C00000"/>
              </a:solidFill>
              <a:latin typeface="Sakkal Majalla" panose="02000000000000000000" pitchFamily="2" charset="-78"/>
              <a:cs typeface="Sakkal Majalla" panose="02000000000000000000" pitchFamily="2" charset="-78"/>
            </a:endParaRPr>
          </a:p>
        </p:txBody>
      </p:sp>
      <p:sp>
        <p:nvSpPr>
          <p:cNvPr id="7" name="Content Placeholder 2"/>
          <p:cNvSpPr>
            <a:spLocks noGrp="1"/>
          </p:cNvSpPr>
          <p:nvPr>
            <p:ph idx="1"/>
          </p:nvPr>
        </p:nvSpPr>
        <p:spPr>
          <a:xfrm>
            <a:off x="1996354" y="1838326"/>
            <a:ext cx="8186737" cy="3448050"/>
          </a:xfr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r" rtl="1" eaLnBrk="1" hangingPunct="1">
              <a:buFont typeface="Wingdings" pitchFamily="2" charset="2"/>
              <a:buChar char="§"/>
            </a:pPr>
            <a:r>
              <a:rPr lang="ar-BH" dirty="0" smtClean="0">
                <a:latin typeface="Sakkal Majalla" panose="02000000000000000000" pitchFamily="2" charset="-78"/>
                <a:cs typeface="Sakkal Majalla" panose="02000000000000000000" pitchFamily="2" charset="-78"/>
              </a:rPr>
              <a:t>عرض السلع والخدمات عبر الإنترنت.</a:t>
            </a:r>
          </a:p>
          <a:p>
            <a:pPr algn="r" rtl="1" eaLnBrk="1" hangingPunct="1">
              <a:buFont typeface="Wingdings" pitchFamily="2" charset="2"/>
              <a:buChar char="§"/>
            </a:pPr>
            <a:r>
              <a:rPr lang="ar-BH" dirty="0" smtClean="0">
                <a:latin typeface="Sakkal Majalla" panose="02000000000000000000" pitchFamily="2" charset="-78"/>
                <a:cs typeface="Sakkal Majalla" panose="02000000000000000000" pitchFamily="2" charset="-78"/>
              </a:rPr>
              <a:t>إجراء البيع مع عمليات الدفع النقدي بالبطاقات النقدية أو بغيرها من وسائل الدفع.</a:t>
            </a:r>
          </a:p>
          <a:p>
            <a:pPr algn="r" rtl="1" eaLnBrk="1" hangingPunct="1">
              <a:buFont typeface="Wingdings" pitchFamily="2" charset="2"/>
              <a:buChar char="§"/>
            </a:pPr>
            <a:r>
              <a:rPr lang="ar-BH" dirty="0" smtClean="0">
                <a:latin typeface="Sakkal Majalla" panose="02000000000000000000" pitchFamily="2" charset="-78"/>
                <a:cs typeface="Sakkal Majalla" panose="02000000000000000000" pitchFamily="2" charset="-78"/>
              </a:rPr>
              <a:t>إنشاء متاجر افتراضية عبر الانترنت.</a:t>
            </a:r>
          </a:p>
          <a:p>
            <a:pPr algn="r" rtl="1" eaLnBrk="1" hangingPunct="1">
              <a:buFont typeface="Wingdings" pitchFamily="2" charset="2"/>
              <a:buChar char="§"/>
            </a:pPr>
            <a:r>
              <a:rPr lang="ar-BH" dirty="0" smtClean="0">
                <a:latin typeface="Sakkal Majalla" panose="02000000000000000000" pitchFamily="2" charset="-78"/>
                <a:cs typeface="Sakkal Majalla" panose="02000000000000000000" pitchFamily="2" charset="-78"/>
              </a:rPr>
              <a:t>القيام بأنشطة التزويد والتوزيع والوكالة التجارية.</a:t>
            </a:r>
          </a:p>
          <a:p>
            <a:pPr algn="r" rtl="1" eaLnBrk="1" hangingPunct="1">
              <a:buFont typeface="Wingdings" pitchFamily="2" charset="2"/>
              <a:buChar char="§"/>
            </a:pPr>
            <a:r>
              <a:rPr lang="ar-BH" dirty="0" smtClean="0">
                <a:latin typeface="Sakkal Majalla" panose="02000000000000000000" pitchFamily="2" charset="-78"/>
                <a:cs typeface="Sakkal Majalla" panose="02000000000000000000" pitchFamily="2" charset="-78"/>
              </a:rPr>
              <a:t>ممارسة الخدمات المالية وخدمات النقل والشحن وغيرها عبر الإنترنت.</a:t>
            </a:r>
          </a:p>
        </p:txBody>
      </p:sp>
      <p:sp>
        <p:nvSpPr>
          <p:cNvPr id="5" name="Rectangle 4"/>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additive="base">
                                        <p:cTn id="12"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7">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additive="base">
                                        <p:cTn id="28"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additive="base">
                                        <p:cTn id="32"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1747770" y="957226"/>
            <a:ext cx="8229600" cy="1143000"/>
          </a:xfrm>
          <a:prstGeom prst="downArrowCallou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gn="ctr" rtl="1" eaLnBrk="1" fontAlgn="auto" hangingPunct="1">
              <a:spcAft>
                <a:spcPts val="0"/>
              </a:spcAft>
              <a:defRPr/>
            </a:pPr>
            <a:r>
              <a:rPr lang="ar-BH" sz="3600" b="1" dirty="0" smtClean="0">
                <a:solidFill>
                  <a:srgbClr val="C00000"/>
                </a:solidFill>
              </a:rPr>
              <a:t>التجارة الالكترونية</a:t>
            </a:r>
            <a:endParaRPr lang="en-US" sz="3600" b="1" dirty="0">
              <a:solidFill>
                <a:srgbClr val="C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023554701"/>
              </p:ext>
            </p:extLst>
          </p:nvPr>
        </p:nvGraphicFramePr>
        <p:xfrm>
          <a:off x="1925782" y="2281670"/>
          <a:ext cx="7699429" cy="2537460"/>
        </p:xfrm>
        <a:graphic>
          <a:graphicData uri="http://schemas.openxmlformats.org/drawingml/2006/table">
            <a:tbl>
              <a:tblPr firstRow="1" bandRow="1">
                <a:tableStyleId>{9DCAF9ED-07DC-4A11-8D7F-57B35C25682E}</a:tableStyleId>
              </a:tblPr>
              <a:tblGrid>
                <a:gridCol w="3972892">
                  <a:extLst>
                    <a:ext uri="{9D8B030D-6E8A-4147-A177-3AD203B41FA5}">
                      <a16:colId xmlns:a16="http://schemas.microsoft.com/office/drawing/2014/main" xmlns="" val="20000"/>
                    </a:ext>
                  </a:extLst>
                </a:gridCol>
                <a:gridCol w="3726537">
                  <a:extLst>
                    <a:ext uri="{9D8B030D-6E8A-4147-A177-3AD203B41FA5}">
                      <a16:colId xmlns:a16="http://schemas.microsoft.com/office/drawing/2014/main" xmlns="" val="20001"/>
                    </a:ext>
                  </a:extLst>
                </a:gridCol>
              </a:tblGrid>
              <a:tr h="443589">
                <a:tc>
                  <a:txBody>
                    <a:bodyPr/>
                    <a:lstStyle/>
                    <a:p>
                      <a:pPr algn="ctr"/>
                      <a:r>
                        <a:rPr lang="ar-BH" sz="3200" b="0" dirty="0" smtClean="0">
                          <a:solidFill>
                            <a:srgbClr val="C00000"/>
                          </a:solidFill>
                          <a:latin typeface="Sakkal Majalla" panose="02000000000000000000" pitchFamily="2" charset="-78"/>
                          <a:cs typeface="Sakkal Majalla" panose="02000000000000000000" pitchFamily="2" charset="-78"/>
                        </a:rPr>
                        <a:t>معوقات التجارة الالكترونية</a:t>
                      </a:r>
                      <a:endParaRPr lang="en-US" sz="3200" b="0" dirty="0">
                        <a:solidFill>
                          <a:srgbClr val="C00000"/>
                        </a:solidFill>
                        <a:latin typeface="Sakkal Majalla" panose="02000000000000000000" pitchFamily="2" charset="-78"/>
                        <a:cs typeface="Sakkal Majalla" panose="02000000000000000000" pitchFamily="2" charset="-78"/>
                      </a:endParaRPr>
                    </a:p>
                  </a:txBody>
                  <a:tcPr marL="68580" marR="68580" marT="34290" marB="34290">
                    <a:cell3D prstMaterial="dkEdge">
                      <a:bevel prst="relaxedInset"/>
                      <a:lightRig rig="flood" dir="t"/>
                    </a:cell3D>
                    <a:solidFill>
                      <a:schemeClr val="accent1">
                        <a:lumMod val="20000"/>
                        <a:lumOff val="80000"/>
                      </a:schemeClr>
                    </a:solidFill>
                  </a:tcPr>
                </a:tc>
                <a:tc>
                  <a:txBody>
                    <a:bodyPr/>
                    <a:lstStyle/>
                    <a:p>
                      <a:pPr algn="ctr"/>
                      <a:r>
                        <a:rPr kumimoji="0" lang="ar-BH" sz="3200" b="0" u="none" strike="noStrike" kern="1200" cap="none" spc="-50" normalizeH="0" baseline="0" noProof="0" dirty="0" smtClean="0">
                          <a:ln>
                            <a:noFill/>
                          </a:ln>
                          <a:solidFill>
                            <a:srgbClr val="C00000"/>
                          </a:solidFill>
                          <a:effectLst/>
                          <a:uLnTx/>
                          <a:uFillTx/>
                          <a:latin typeface="Sakkal Majalla" panose="02000000000000000000" pitchFamily="2" charset="-78"/>
                          <a:cs typeface="Sakkal Majalla" panose="02000000000000000000" pitchFamily="2" charset="-78"/>
                        </a:rPr>
                        <a:t>مزايا التجارة الإلكترونية</a:t>
                      </a:r>
                      <a:endParaRPr lang="en-US" sz="3200" b="0" dirty="0">
                        <a:solidFill>
                          <a:srgbClr val="C00000"/>
                        </a:solidFill>
                        <a:latin typeface="Sakkal Majalla" panose="02000000000000000000" pitchFamily="2" charset="-78"/>
                        <a:cs typeface="Sakkal Majalla" panose="02000000000000000000" pitchFamily="2" charset="-78"/>
                      </a:endParaRPr>
                    </a:p>
                  </a:txBody>
                  <a:tcPr marL="68580" marR="68580" marT="34290" marB="34290">
                    <a:cell3D prstMaterial="dkEdge">
                      <a:bevel prst="relaxedInset"/>
                      <a:lightRig rig="flood" dir="t"/>
                    </a:cell3D>
                    <a:solidFill>
                      <a:schemeClr val="accent1">
                        <a:lumMod val="20000"/>
                        <a:lumOff val="80000"/>
                      </a:schemeClr>
                    </a:solidFill>
                  </a:tcPr>
                </a:tc>
                <a:extLst>
                  <a:ext uri="{0D108BD9-81ED-4DB2-BD59-A6C34878D82A}">
                    <a16:rowId xmlns:a16="http://schemas.microsoft.com/office/drawing/2014/main" xmlns="" val="10000"/>
                  </a:ext>
                </a:extLst>
              </a:tr>
              <a:tr h="388620">
                <a:tc>
                  <a:txBody>
                    <a:bodyPr/>
                    <a:lstStyle/>
                    <a:p>
                      <a:pPr algn="ctr"/>
                      <a:r>
                        <a:rPr lang="ar-BH" sz="2800" dirty="0" smtClean="0">
                          <a:latin typeface="Sakkal Majalla" panose="02000000000000000000" pitchFamily="2" charset="-78"/>
                          <a:cs typeface="Sakkal Majalla" panose="02000000000000000000" pitchFamily="2" charset="-78"/>
                        </a:rPr>
                        <a:t>الثقة والأمان</a:t>
                      </a:r>
                      <a:endParaRPr lang="en-US" sz="2800" dirty="0">
                        <a:solidFill>
                          <a:schemeClr val="tx1"/>
                        </a:solidFill>
                        <a:latin typeface="Sakkal Majalla" panose="02000000000000000000" pitchFamily="2" charset="-78"/>
                        <a:cs typeface="Sakkal Majalla" panose="02000000000000000000" pitchFamily="2" charset="-78"/>
                      </a:endParaRPr>
                    </a:p>
                  </a:txBody>
                  <a:tcPr marL="68580" marR="68580" marT="34290" marB="34290">
                    <a:cell3D prstMaterial="dkEdge">
                      <a:bevel prst="relaxedInset"/>
                      <a:lightRig rig="flood" dir="t"/>
                    </a:cell3D>
                    <a:solidFill>
                      <a:schemeClr val="accent1">
                        <a:lumMod val="20000"/>
                        <a:lumOff val="80000"/>
                      </a:schemeClr>
                    </a:solidFill>
                  </a:tcPr>
                </a:tc>
                <a:tc>
                  <a:txBody>
                    <a:bodyPr/>
                    <a:lstStyle/>
                    <a:p>
                      <a:pPr algn="ctr"/>
                      <a:r>
                        <a:rPr lang="ar-BH" sz="2800" dirty="0" smtClean="0">
                          <a:latin typeface="Sakkal Majalla" panose="02000000000000000000" pitchFamily="2" charset="-78"/>
                          <a:cs typeface="Sakkal Majalla" panose="02000000000000000000" pitchFamily="2" charset="-78"/>
                        </a:rPr>
                        <a:t>انخفاض التكلفة</a:t>
                      </a:r>
                      <a:endParaRPr lang="en-US" sz="2800" dirty="0">
                        <a:solidFill>
                          <a:schemeClr val="tx1"/>
                        </a:solidFill>
                        <a:latin typeface="Sakkal Majalla" panose="02000000000000000000" pitchFamily="2" charset="-78"/>
                        <a:cs typeface="Sakkal Majalla" panose="02000000000000000000" pitchFamily="2" charset="-78"/>
                      </a:endParaRPr>
                    </a:p>
                  </a:txBody>
                  <a:tcPr marL="68580" marR="68580" marT="34290" marB="34290">
                    <a:cell3D prstMaterial="dkEdge">
                      <a:bevel prst="relaxedInset"/>
                      <a:lightRig rig="flood" dir="t"/>
                    </a:cell3D>
                    <a:solidFill>
                      <a:schemeClr val="accent1">
                        <a:lumMod val="20000"/>
                        <a:lumOff val="80000"/>
                      </a:schemeClr>
                    </a:solidFill>
                  </a:tcPr>
                </a:tc>
                <a:extLst>
                  <a:ext uri="{0D108BD9-81ED-4DB2-BD59-A6C34878D82A}">
                    <a16:rowId xmlns:a16="http://schemas.microsoft.com/office/drawing/2014/main" xmlns="" val="10001"/>
                  </a:ext>
                </a:extLst>
              </a:tr>
              <a:tr h="388620">
                <a:tc>
                  <a:txBody>
                    <a:bodyPr/>
                    <a:lstStyle/>
                    <a:p>
                      <a:pPr algn="ctr"/>
                      <a:r>
                        <a:rPr lang="ar-BH" sz="2800" dirty="0" smtClean="0">
                          <a:latin typeface="Sakkal Majalla" panose="02000000000000000000" pitchFamily="2" charset="-78"/>
                          <a:cs typeface="Sakkal Majalla" panose="02000000000000000000" pitchFamily="2" charset="-78"/>
                        </a:rPr>
                        <a:t>انتشار الإنترنت</a:t>
                      </a:r>
                      <a:endParaRPr lang="en-US" sz="2800" dirty="0">
                        <a:solidFill>
                          <a:schemeClr val="tx1"/>
                        </a:solidFill>
                        <a:latin typeface="Sakkal Majalla" panose="02000000000000000000" pitchFamily="2" charset="-78"/>
                        <a:cs typeface="Sakkal Majalla" panose="02000000000000000000" pitchFamily="2" charset="-78"/>
                      </a:endParaRPr>
                    </a:p>
                  </a:txBody>
                  <a:tcPr marL="68580" marR="68580" marT="34290" marB="34290">
                    <a:cell3D prstMaterial="dkEdge">
                      <a:bevel prst="relaxedInset"/>
                      <a:lightRig rig="flood" dir="t"/>
                    </a:cell3D>
                    <a:solidFill>
                      <a:schemeClr val="accent1">
                        <a:lumMod val="20000"/>
                        <a:lumOff val="80000"/>
                      </a:schemeClr>
                    </a:solidFill>
                  </a:tcPr>
                </a:tc>
                <a:tc>
                  <a:txBody>
                    <a:bodyPr/>
                    <a:lstStyle/>
                    <a:p>
                      <a:pPr algn="ctr"/>
                      <a:r>
                        <a:rPr lang="ar-BH" sz="2800" dirty="0" smtClean="0">
                          <a:latin typeface="Sakkal Majalla" panose="02000000000000000000" pitchFamily="2" charset="-78"/>
                          <a:cs typeface="Sakkal Majalla" panose="02000000000000000000" pitchFamily="2" charset="-78"/>
                        </a:rPr>
                        <a:t>الانتشار الأوسع</a:t>
                      </a:r>
                      <a:endParaRPr lang="en-US" sz="2800" dirty="0">
                        <a:solidFill>
                          <a:schemeClr val="tx1"/>
                        </a:solidFill>
                        <a:latin typeface="Sakkal Majalla" panose="02000000000000000000" pitchFamily="2" charset="-78"/>
                        <a:cs typeface="Sakkal Majalla" panose="02000000000000000000" pitchFamily="2" charset="-78"/>
                      </a:endParaRPr>
                    </a:p>
                  </a:txBody>
                  <a:tcPr marL="68580" marR="68580" marT="34290" marB="34290">
                    <a:cell3D prstMaterial="dkEdge">
                      <a:bevel prst="relaxedInset"/>
                      <a:lightRig rig="flood" dir="t"/>
                    </a:cell3D>
                    <a:solidFill>
                      <a:schemeClr val="accent1">
                        <a:lumMod val="20000"/>
                        <a:lumOff val="80000"/>
                      </a:schemeClr>
                    </a:solidFill>
                  </a:tcPr>
                </a:tc>
                <a:extLst>
                  <a:ext uri="{0D108BD9-81ED-4DB2-BD59-A6C34878D82A}">
                    <a16:rowId xmlns:a16="http://schemas.microsoft.com/office/drawing/2014/main" xmlns="" val="10002"/>
                  </a:ext>
                </a:extLst>
              </a:tr>
              <a:tr h="3886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BH" sz="2800" dirty="0" smtClean="0">
                          <a:latin typeface="Sakkal Majalla" panose="02000000000000000000" pitchFamily="2" charset="-78"/>
                          <a:cs typeface="Sakkal Majalla" panose="02000000000000000000" pitchFamily="2" charset="-78"/>
                        </a:rPr>
                        <a:t> وسائل الدفع والحماية</a:t>
                      </a:r>
                      <a:r>
                        <a:rPr lang="ar-BH" sz="2800" baseline="0" dirty="0" smtClean="0">
                          <a:latin typeface="Sakkal Majalla" panose="02000000000000000000" pitchFamily="2" charset="-78"/>
                          <a:cs typeface="Sakkal Majalla" panose="02000000000000000000" pitchFamily="2" charset="-78"/>
                        </a:rPr>
                        <a:t> القانونية</a:t>
                      </a:r>
                      <a:endParaRPr lang="en-US" sz="2800" dirty="0" smtClean="0">
                        <a:solidFill>
                          <a:schemeClr val="tx1"/>
                        </a:solidFill>
                        <a:latin typeface="Sakkal Majalla" panose="02000000000000000000" pitchFamily="2" charset="-78"/>
                        <a:cs typeface="Sakkal Majalla" panose="02000000000000000000" pitchFamily="2" charset="-78"/>
                      </a:endParaRPr>
                    </a:p>
                  </a:txBody>
                  <a:tcPr marL="68580" marR="68580" marT="34290" marB="34290">
                    <a:cell3D prstMaterial="dkEdge">
                      <a:bevel prst="relaxedInset"/>
                      <a:lightRig rig="flood" dir="t"/>
                    </a:cell3D>
                    <a:solidFill>
                      <a:schemeClr val="accent1">
                        <a:lumMod val="20000"/>
                        <a:lumOff val="80000"/>
                      </a:schemeClr>
                    </a:solidFill>
                  </a:tcPr>
                </a:tc>
                <a:tc>
                  <a:txBody>
                    <a:bodyPr/>
                    <a:lstStyle/>
                    <a:p>
                      <a:pPr algn="ctr"/>
                      <a:r>
                        <a:rPr lang="ar-BH" sz="2800" dirty="0" smtClean="0">
                          <a:latin typeface="Sakkal Majalla" panose="02000000000000000000" pitchFamily="2" charset="-78"/>
                          <a:cs typeface="Sakkal Majalla" panose="02000000000000000000" pitchFamily="2" charset="-78"/>
                        </a:rPr>
                        <a:t>الخيارات الأكثر</a:t>
                      </a:r>
                      <a:endParaRPr lang="en-US" sz="2800" dirty="0">
                        <a:solidFill>
                          <a:schemeClr val="tx1"/>
                        </a:solidFill>
                        <a:latin typeface="Sakkal Majalla" panose="02000000000000000000" pitchFamily="2" charset="-78"/>
                        <a:cs typeface="Sakkal Majalla" panose="02000000000000000000" pitchFamily="2" charset="-78"/>
                      </a:endParaRPr>
                    </a:p>
                  </a:txBody>
                  <a:tcPr marL="68580" marR="68580" marT="34290" marB="34290">
                    <a:cell3D prstMaterial="dkEdge">
                      <a:bevel prst="relaxedInset"/>
                      <a:lightRig rig="flood" dir="t"/>
                    </a:cell3D>
                    <a:solidFill>
                      <a:schemeClr val="accent1">
                        <a:lumMod val="20000"/>
                        <a:lumOff val="80000"/>
                      </a:schemeClr>
                    </a:solidFill>
                  </a:tcPr>
                </a:tc>
                <a:extLst>
                  <a:ext uri="{0D108BD9-81ED-4DB2-BD59-A6C34878D82A}">
                    <a16:rowId xmlns:a16="http://schemas.microsoft.com/office/drawing/2014/main" xmlns="" val="10003"/>
                  </a:ext>
                </a:extLst>
              </a:tr>
              <a:tr h="3886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BH" sz="2800" dirty="0" smtClean="0">
                          <a:latin typeface="Sakkal Majalla" panose="02000000000000000000" pitchFamily="2" charset="-78"/>
                          <a:cs typeface="Sakkal Majalla" panose="02000000000000000000" pitchFamily="2" charset="-78"/>
                        </a:rPr>
                        <a:t>طبيعة</a:t>
                      </a:r>
                      <a:r>
                        <a:rPr lang="ar-BH" sz="2800" baseline="0" dirty="0" smtClean="0">
                          <a:latin typeface="Sakkal Majalla" panose="02000000000000000000" pitchFamily="2" charset="-78"/>
                          <a:cs typeface="Sakkal Majalla" panose="02000000000000000000" pitchFamily="2" charset="-78"/>
                        </a:rPr>
                        <a:t> المنتجات </a:t>
                      </a:r>
                      <a:r>
                        <a:rPr lang="ar-BH" sz="2800" baseline="0" dirty="0" err="1" smtClean="0">
                          <a:latin typeface="Sakkal Majalla" panose="02000000000000000000" pitchFamily="2" charset="-78"/>
                          <a:cs typeface="Sakkal Majalla" panose="02000000000000000000" pitchFamily="2" charset="-78"/>
                        </a:rPr>
                        <a:t>المبيعة</a:t>
                      </a:r>
                      <a:r>
                        <a:rPr lang="ar-BH" sz="2800" baseline="0" dirty="0" smtClean="0">
                          <a:latin typeface="Sakkal Majalla" panose="02000000000000000000" pitchFamily="2" charset="-78"/>
                          <a:cs typeface="Sakkal Majalla" panose="02000000000000000000" pitchFamily="2" charset="-78"/>
                        </a:rPr>
                        <a:t> </a:t>
                      </a:r>
                      <a:endParaRPr lang="en-US" sz="2800" dirty="0" smtClean="0">
                        <a:solidFill>
                          <a:schemeClr val="tx1"/>
                        </a:solidFill>
                        <a:latin typeface="Sakkal Majalla" panose="02000000000000000000" pitchFamily="2" charset="-78"/>
                        <a:cs typeface="Sakkal Majalla" panose="02000000000000000000" pitchFamily="2" charset="-78"/>
                      </a:endParaRPr>
                    </a:p>
                  </a:txBody>
                  <a:tcPr marL="68580" marR="68580" marT="34290" marB="34290">
                    <a:cell3D prstMaterial="dkEdge">
                      <a:bevel prst="relaxedInset"/>
                      <a:lightRig rig="flood" dir="t"/>
                    </a:cell3D>
                    <a:solidFill>
                      <a:schemeClr val="accent1">
                        <a:lumMod val="20000"/>
                        <a:lumOff val="80000"/>
                      </a:schemeClr>
                    </a:solidFill>
                  </a:tcPr>
                </a:tc>
                <a:tc>
                  <a:txBody>
                    <a:bodyPr/>
                    <a:lstStyle/>
                    <a:p>
                      <a:pPr algn="ctr"/>
                      <a:r>
                        <a:rPr lang="ar-BH" sz="2800" dirty="0" smtClean="0">
                          <a:latin typeface="Sakkal Majalla" panose="02000000000000000000" pitchFamily="2" charset="-78"/>
                          <a:cs typeface="Sakkal Majalla" panose="02000000000000000000" pitchFamily="2" charset="-78"/>
                        </a:rPr>
                        <a:t>الفرصة الأكبر</a:t>
                      </a:r>
                      <a:r>
                        <a:rPr lang="ar-BH" sz="2800" baseline="0" dirty="0" smtClean="0">
                          <a:latin typeface="Sakkal Majalla" panose="02000000000000000000" pitchFamily="2" charset="-78"/>
                          <a:cs typeface="Sakkal Majalla" panose="02000000000000000000" pitchFamily="2" charset="-78"/>
                        </a:rPr>
                        <a:t> </a:t>
                      </a:r>
                      <a:endParaRPr lang="en-US" sz="2800" dirty="0">
                        <a:solidFill>
                          <a:schemeClr val="tx1"/>
                        </a:solidFill>
                        <a:latin typeface="Sakkal Majalla" panose="02000000000000000000" pitchFamily="2" charset="-78"/>
                        <a:cs typeface="Sakkal Majalla" panose="02000000000000000000" pitchFamily="2" charset="-78"/>
                      </a:endParaRPr>
                    </a:p>
                  </a:txBody>
                  <a:tcPr marL="68580" marR="68580" marT="34290" marB="34290">
                    <a:cell3D prstMaterial="dkEdge">
                      <a:bevel prst="relaxedInset"/>
                      <a:lightRig rig="flood" dir="t"/>
                    </a:cell3D>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cxnSp>
        <p:nvCxnSpPr>
          <p:cNvPr id="6" name="Straight Connector 5"/>
          <p:cNvCxnSpPr/>
          <p:nvPr/>
        </p:nvCxnSpPr>
        <p:spPr>
          <a:xfrm>
            <a:off x="5701438" y="2299854"/>
            <a:ext cx="22543" cy="2458316"/>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1" name="Rectangle 10"/>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5"/>
          <p:cNvSpPr txBox="1">
            <a:spLocks/>
          </p:cNvSpPr>
          <p:nvPr/>
        </p:nvSpPr>
        <p:spPr>
          <a:xfrm>
            <a:off x="1966911" y="348303"/>
            <a:ext cx="8258175" cy="1838789"/>
          </a:xfrm>
          <a:prstGeom prst="downArrowCallout">
            <a:avLst>
              <a:gd name="adj1" fmla="val 25000"/>
              <a:gd name="adj2" fmla="val 25000"/>
              <a:gd name="adj3" fmla="val 25000"/>
              <a:gd name="adj4" fmla="val 64977"/>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normAutofit fontScale="97500"/>
            <a:scene3d>
              <a:camera prst="orthographicFront"/>
              <a:lightRig rig="soft" dir="t"/>
            </a:scene3d>
            <a:sp3d prstMaterial="softEdge">
              <a:bevelT w="25400" h="25400"/>
            </a:sp3d>
          </a:bodyPr>
          <a:lstStyle/>
          <a:p>
            <a:pPr algn="r" rtl="1" eaLnBrk="1" fontAlgn="auto" hangingPunct="1">
              <a:spcAft>
                <a:spcPts val="0"/>
              </a:spcAft>
              <a:defRPr/>
            </a:pPr>
            <a:endParaRPr lang="en-US" sz="3200" b="1" dirty="0">
              <a:solidFill>
                <a:srgbClr val="C00000"/>
              </a:solidFill>
              <a:effectLst>
                <a:outerShdw blurRad="31750" dist="25400" dir="5400000" algn="tl" rotWithShape="0">
                  <a:srgbClr val="000000">
                    <a:alpha val="25000"/>
                  </a:srgbClr>
                </a:outerShdw>
              </a:effectLst>
            </a:endParaRPr>
          </a:p>
        </p:txBody>
      </p:sp>
      <p:sp>
        <p:nvSpPr>
          <p:cNvPr id="7" name="Title 1"/>
          <p:cNvSpPr>
            <a:spLocks noGrp="1"/>
          </p:cNvSpPr>
          <p:nvPr>
            <p:ph type="title"/>
          </p:nvPr>
        </p:nvSpPr>
        <p:spPr>
          <a:xfrm>
            <a:off x="2797536" y="348303"/>
            <a:ext cx="7043738" cy="888069"/>
          </a:xfrm>
        </p:spPr>
        <p:txBody>
          <a:bodyPr rtlCol="0">
            <a:noAutofit/>
          </a:bodyPr>
          <a:lstStyle/>
          <a:p>
            <a:pPr algn="ctr" eaLnBrk="1" fontAlgn="auto" hangingPunct="1">
              <a:spcAft>
                <a:spcPts val="0"/>
              </a:spcAft>
              <a:defRPr/>
            </a:pPr>
            <a:r>
              <a:rPr lang="ar-BH" sz="2800" b="1" dirty="0">
                <a:solidFill>
                  <a:srgbClr val="C00000"/>
                </a:solidFill>
                <a:latin typeface="Sakkal Majalla" panose="02000000000000000000" pitchFamily="2" charset="-78"/>
                <a:cs typeface="Sakkal Majalla" panose="02000000000000000000" pitchFamily="2" charset="-78"/>
              </a:rPr>
              <a:t>الأعمال التجارية الإلكترونية</a:t>
            </a:r>
            <a:r>
              <a:rPr lang="ar-BH" sz="2400" b="1" dirty="0">
                <a:solidFill>
                  <a:srgbClr val="C00000"/>
                </a:solidFill>
                <a:cs typeface="+mn-cs"/>
              </a:rPr>
              <a:t/>
            </a:r>
            <a:br>
              <a:rPr lang="ar-BH" sz="2400" b="1" dirty="0">
                <a:solidFill>
                  <a:srgbClr val="C00000"/>
                </a:solidFill>
                <a:cs typeface="+mn-cs"/>
              </a:rPr>
            </a:br>
            <a:r>
              <a:rPr lang="en-US" sz="2800" b="1" dirty="0" smtClean="0">
                <a:solidFill>
                  <a:srgbClr val="C00000"/>
                </a:solidFill>
                <a:cs typeface="+mn-cs"/>
              </a:rPr>
              <a:t>e - business</a:t>
            </a:r>
            <a:r>
              <a:rPr lang="en-US" sz="3200" b="1" dirty="0" smtClean="0">
                <a:cs typeface="+mn-cs"/>
              </a:rPr>
              <a:t> </a:t>
            </a:r>
            <a:endParaRPr lang="en-US" sz="3200" b="1" dirty="0">
              <a:cs typeface="+mn-cs"/>
            </a:endParaRPr>
          </a:p>
        </p:txBody>
      </p:sp>
      <p:sp>
        <p:nvSpPr>
          <p:cNvPr id="8" name="Content Placeholder 2"/>
          <p:cNvSpPr>
            <a:spLocks noGrp="1"/>
          </p:cNvSpPr>
          <p:nvPr>
            <p:ph idx="1"/>
          </p:nvPr>
        </p:nvSpPr>
        <p:spPr>
          <a:xfrm>
            <a:off x="838199" y="2187092"/>
            <a:ext cx="10515600" cy="4351338"/>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r" rtl="1" eaLnBrk="1" hangingPunct="1"/>
            <a:r>
              <a:rPr lang="ar-BH" b="1" dirty="0" smtClean="0">
                <a:latin typeface="Sakkal Majalla" panose="02000000000000000000" pitchFamily="2" charset="-78"/>
                <a:cs typeface="Sakkal Majalla" panose="02000000000000000000" pitchFamily="2" charset="-78"/>
              </a:rPr>
              <a:t>تقسم الأعمال التجارية الإلكترونية إلى عدد من المعاملات بحسب طبيعة المتعاملين:</a:t>
            </a:r>
          </a:p>
          <a:p>
            <a:pPr algn="r" rtl="1" eaLnBrk="1" hangingPunct="1"/>
            <a:endParaRPr lang="en-US" dirty="0" smtClean="0"/>
          </a:p>
        </p:txBody>
      </p:sp>
      <p:graphicFrame>
        <p:nvGraphicFramePr>
          <p:cNvPr id="9" name="Table 8"/>
          <p:cNvGraphicFramePr>
            <a:graphicFrameLocks noGrp="1"/>
          </p:cNvGraphicFramePr>
          <p:nvPr>
            <p:extLst>
              <p:ext uri="{D42A27DB-BD31-4B8C-83A1-F6EECF244321}">
                <p14:modId xmlns:p14="http://schemas.microsoft.com/office/powerpoint/2010/main" val="3055102012"/>
              </p:ext>
            </p:extLst>
          </p:nvPr>
        </p:nvGraphicFramePr>
        <p:xfrm>
          <a:off x="1780405" y="2721077"/>
          <a:ext cx="8811491" cy="3264823"/>
        </p:xfrm>
        <a:graphic>
          <a:graphicData uri="http://schemas.openxmlformats.org/drawingml/2006/table">
            <a:tbl>
              <a:tblPr firstRow="1" bandRow="1">
                <a:tableStyleId>{18603FDC-E32A-4AB5-989C-0864C3EAD2B8}</a:tableStyleId>
              </a:tblPr>
              <a:tblGrid>
                <a:gridCol w="1842402">
                  <a:extLst>
                    <a:ext uri="{9D8B030D-6E8A-4147-A177-3AD203B41FA5}">
                      <a16:colId xmlns:a16="http://schemas.microsoft.com/office/drawing/2014/main" xmlns="" val="20000"/>
                    </a:ext>
                  </a:extLst>
                </a:gridCol>
                <a:gridCol w="1815283">
                  <a:extLst>
                    <a:ext uri="{9D8B030D-6E8A-4147-A177-3AD203B41FA5}">
                      <a16:colId xmlns:a16="http://schemas.microsoft.com/office/drawing/2014/main" xmlns="" val="20001"/>
                    </a:ext>
                  </a:extLst>
                </a:gridCol>
                <a:gridCol w="1588529">
                  <a:extLst>
                    <a:ext uri="{9D8B030D-6E8A-4147-A177-3AD203B41FA5}">
                      <a16:colId xmlns:a16="http://schemas.microsoft.com/office/drawing/2014/main" xmlns="" val="20002"/>
                    </a:ext>
                  </a:extLst>
                </a:gridCol>
                <a:gridCol w="1722874">
                  <a:extLst>
                    <a:ext uri="{9D8B030D-6E8A-4147-A177-3AD203B41FA5}">
                      <a16:colId xmlns:a16="http://schemas.microsoft.com/office/drawing/2014/main" xmlns="" val="20003"/>
                    </a:ext>
                  </a:extLst>
                </a:gridCol>
                <a:gridCol w="1842403">
                  <a:extLst>
                    <a:ext uri="{9D8B030D-6E8A-4147-A177-3AD203B41FA5}">
                      <a16:colId xmlns:a16="http://schemas.microsoft.com/office/drawing/2014/main" xmlns="" val="20004"/>
                    </a:ext>
                  </a:extLst>
                </a:gridCol>
              </a:tblGrid>
              <a:tr h="1489363">
                <a:tc>
                  <a:txBody>
                    <a:bodyPr/>
                    <a:lstStyle/>
                    <a:p>
                      <a:pPr algn="ctr"/>
                      <a:r>
                        <a:rPr lang="ar-BH" sz="2800" dirty="0" smtClean="0">
                          <a:solidFill>
                            <a:schemeClr val="tx1"/>
                          </a:solidFill>
                          <a:latin typeface="Sakkal Majalla" panose="02000000000000000000" pitchFamily="2" charset="-78"/>
                          <a:cs typeface="Sakkal Majalla" panose="02000000000000000000" pitchFamily="2" charset="-78"/>
                        </a:rPr>
                        <a:t>تعامل بين مستهلك ومستهلك</a:t>
                      </a:r>
                      <a:endParaRPr lang="en-US" sz="2800" dirty="0">
                        <a:solidFill>
                          <a:schemeClr val="tx1"/>
                        </a:solidFill>
                        <a:latin typeface="Sakkal Majalla" panose="02000000000000000000" pitchFamily="2" charset="-78"/>
                        <a:cs typeface="Sakkal Majalla" panose="02000000000000000000" pitchFamily="2" charset="-78"/>
                      </a:endParaRPr>
                    </a:p>
                  </a:txBody>
                  <a:tcPr marL="68580" marR="68580" marT="34290" marB="34290">
                    <a:cell3D prstMaterial="dkEdge">
                      <a:bevel prst="relaxedInset"/>
                      <a:lightRig rig="flood" dir="t"/>
                    </a:cell3D>
                    <a:solidFill>
                      <a:schemeClr val="accent1">
                        <a:lumMod val="20000"/>
                        <a:lumOff val="80000"/>
                      </a:schemeClr>
                    </a:solidFill>
                  </a:tcPr>
                </a:tc>
                <a:tc>
                  <a:txBody>
                    <a:bodyPr/>
                    <a:lstStyle/>
                    <a:p>
                      <a:pPr algn="ctr"/>
                      <a:r>
                        <a:rPr lang="ar-BH" sz="2800" dirty="0" smtClean="0">
                          <a:solidFill>
                            <a:schemeClr val="tx1"/>
                          </a:solidFill>
                          <a:latin typeface="Sakkal Majalla" panose="02000000000000000000" pitchFamily="2" charset="-78"/>
                          <a:cs typeface="Sakkal Majalla" panose="02000000000000000000" pitchFamily="2" charset="-78"/>
                        </a:rPr>
                        <a:t>تعامل بين حكومة ومستهلكين</a:t>
                      </a:r>
                      <a:endParaRPr lang="en-US" sz="2800" dirty="0">
                        <a:solidFill>
                          <a:schemeClr val="tx1"/>
                        </a:solidFill>
                        <a:latin typeface="Sakkal Majalla" panose="02000000000000000000" pitchFamily="2" charset="-78"/>
                        <a:cs typeface="Sakkal Majalla" panose="02000000000000000000" pitchFamily="2" charset="-78"/>
                      </a:endParaRPr>
                    </a:p>
                  </a:txBody>
                  <a:tcPr marL="68580" marR="68580" marT="34290" marB="34290">
                    <a:cell3D prstMaterial="dkEdge">
                      <a:bevel prst="relaxedInset"/>
                      <a:lightRig rig="flood" dir="t"/>
                    </a:cell3D>
                    <a:solidFill>
                      <a:schemeClr val="accent1">
                        <a:lumMod val="20000"/>
                        <a:lumOff val="80000"/>
                      </a:schemeClr>
                    </a:solidFill>
                  </a:tcPr>
                </a:tc>
                <a:tc>
                  <a:txBody>
                    <a:bodyPr/>
                    <a:lstStyle/>
                    <a:p>
                      <a:pPr algn="ctr"/>
                      <a:r>
                        <a:rPr lang="ar-BH" sz="2800" dirty="0" smtClean="0">
                          <a:solidFill>
                            <a:schemeClr val="tx1"/>
                          </a:solidFill>
                          <a:latin typeface="Sakkal Majalla" panose="02000000000000000000" pitchFamily="2" charset="-78"/>
                          <a:cs typeface="Sakkal Majalla" panose="02000000000000000000" pitchFamily="2" charset="-78"/>
                        </a:rPr>
                        <a:t>تعامل بين شركة تجارية ومستهلك فردي</a:t>
                      </a:r>
                      <a:r>
                        <a:rPr lang="ar-BH" sz="2800" baseline="0" dirty="0" smtClean="0">
                          <a:solidFill>
                            <a:schemeClr val="tx1"/>
                          </a:solidFill>
                          <a:latin typeface="Sakkal Majalla" panose="02000000000000000000" pitchFamily="2" charset="-78"/>
                          <a:cs typeface="Sakkal Majalla" panose="02000000000000000000" pitchFamily="2" charset="-78"/>
                        </a:rPr>
                        <a:t> </a:t>
                      </a:r>
                      <a:endParaRPr lang="en-US" sz="2800" dirty="0">
                        <a:solidFill>
                          <a:schemeClr val="tx1"/>
                        </a:solidFill>
                        <a:latin typeface="Sakkal Majalla" panose="02000000000000000000" pitchFamily="2" charset="-78"/>
                        <a:cs typeface="Sakkal Majalla" panose="02000000000000000000" pitchFamily="2" charset="-78"/>
                      </a:endParaRPr>
                    </a:p>
                  </a:txBody>
                  <a:tcPr marL="68580" marR="68580" marT="34290" marB="34290">
                    <a:cell3D prstMaterial="dkEdge">
                      <a:bevel prst="relaxedInset"/>
                      <a:lightRig rig="flood" dir="t"/>
                    </a:cell3D>
                    <a:solidFill>
                      <a:schemeClr val="accent1">
                        <a:lumMod val="20000"/>
                        <a:lumOff val="80000"/>
                      </a:schemeClr>
                    </a:solidFill>
                  </a:tcPr>
                </a:tc>
                <a:tc>
                  <a:txBody>
                    <a:bodyPr/>
                    <a:lstStyle/>
                    <a:p>
                      <a:pPr algn="ctr"/>
                      <a:r>
                        <a:rPr lang="ar-BH" sz="2800" dirty="0" smtClean="0">
                          <a:solidFill>
                            <a:schemeClr val="tx1"/>
                          </a:solidFill>
                          <a:latin typeface="Sakkal Majalla" panose="02000000000000000000" pitchFamily="2" charset="-78"/>
                          <a:cs typeface="Sakkal Majalla" panose="02000000000000000000" pitchFamily="2" charset="-78"/>
                        </a:rPr>
                        <a:t>تعامل بين</a:t>
                      </a:r>
                      <a:r>
                        <a:rPr lang="ar-BH" sz="2800" baseline="0" dirty="0" smtClean="0">
                          <a:solidFill>
                            <a:schemeClr val="tx1"/>
                          </a:solidFill>
                          <a:latin typeface="Sakkal Majalla" panose="02000000000000000000" pitchFamily="2" charset="-78"/>
                          <a:cs typeface="Sakkal Majalla" panose="02000000000000000000" pitchFamily="2" charset="-78"/>
                        </a:rPr>
                        <a:t> شركة تجارية وحكومية</a:t>
                      </a:r>
                      <a:endParaRPr lang="en-US" sz="2800" dirty="0">
                        <a:solidFill>
                          <a:schemeClr val="tx1"/>
                        </a:solidFill>
                        <a:latin typeface="Sakkal Majalla" panose="02000000000000000000" pitchFamily="2" charset="-78"/>
                        <a:cs typeface="Sakkal Majalla" panose="02000000000000000000" pitchFamily="2" charset="-78"/>
                      </a:endParaRPr>
                    </a:p>
                  </a:txBody>
                  <a:tcPr marL="68580" marR="68580" marT="34290" marB="34290">
                    <a:cell3D prstMaterial="dkEdge">
                      <a:bevel prst="relaxedInset"/>
                      <a:lightRig rig="flood" dir="t"/>
                    </a:cell3D>
                    <a:solidFill>
                      <a:schemeClr val="accent1">
                        <a:lumMod val="20000"/>
                        <a:lumOff val="80000"/>
                      </a:schemeClr>
                    </a:solidFill>
                  </a:tcPr>
                </a:tc>
                <a:tc>
                  <a:txBody>
                    <a:bodyPr/>
                    <a:lstStyle/>
                    <a:p>
                      <a:pPr algn="ctr"/>
                      <a:r>
                        <a:rPr lang="ar-BH" sz="2800" dirty="0" smtClean="0">
                          <a:solidFill>
                            <a:schemeClr val="tx1"/>
                          </a:solidFill>
                          <a:latin typeface="Sakkal Majalla" panose="02000000000000000000" pitchFamily="2" charset="-78"/>
                          <a:cs typeface="Sakkal Majalla" panose="02000000000000000000" pitchFamily="2" charset="-78"/>
                        </a:rPr>
                        <a:t>تعامل بين شركة تجارية</a:t>
                      </a:r>
                      <a:r>
                        <a:rPr lang="ar-BH" sz="2800" baseline="0" dirty="0" smtClean="0">
                          <a:solidFill>
                            <a:schemeClr val="tx1"/>
                          </a:solidFill>
                          <a:latin typeface="Sakkal Majalla" panose="02000000000000000000" pitchFamily="2" charset="-78"/>
                          <a:cs typeface="Sakkal Majalla" panose="02000000000000000000" pitchFamily="2" charset="-78"/>
                        </a:rPr>
                        <a:t> وشركة تجارية أخرى </a:t>
                      </a:r>
                      <a:endParaRPr lang="en-US" sz="2800" dirty="0">
                        <a:solidFill>
                          <a:schemeClr val="tx1"/>
                        </a:solidFill>
                        <a:latin typeface="Sakkal Majalla" panose="02000000000000000000" pitchFamily="2" charset="-78"/>
                        <a:cs typeface="Sakkal Majalla" panose="02000000000000000000" pitchFamily="2" charset="-78"/>
                      </a:endParaRPr>
                    </a:p>
                  </a:txBody>
                  <a:tcPr marL="68580" marR="68580" marT="34290" marB="34290">
                    <a:cell3D prstMaterial="dkEdge">
                      <a:bevel prst="relaxedInset"/>
                      <a:lightRig rig="flood" dir="t"/>
                    </a:cell3D>
                    <a:solidFill>
                      <a:schemeClr val="accent1">
                        <a:lumMod val="20000"/>
                        <a:lumOff val="80000"/>
                      </a:schemeClr>
                    </a:solidFill>
                  </a:tcPr>
                </a:tc>
                <a:extLst>
                  <a:ext uri="{0D108BD9-81ED-4DB2-BD59-A6C34878D82A}">
                    <a16:rowId xmlns:a16="http://schemas.microsoft.com/office/drawing/2014/main" xmlns="" val="10000"/>
                  </a:ext>
                </a:extLst>
              </a:tr>
              <a:tr h="1489363">
                <a:tc>
                  <a:txBody>
                    <a:bodyPr/>
                    <a:lstStyle/>
                    <a:p>
                      <a:pPr algn="ctr"/>
                      <a:r>
                        <a:rPr lang="en-US" sz="2000" dirty="0" smtClean="0">
                          <a:solidFill>
                            <a:schemeClr val="tx1"/>
                          </a:solidFill>
                          <a:cs typeface="+mn-cs"/>
                        </a:rPr>
                        <a:t>Consumer To</a:t>
                      </a:r>
                      <a:r>
                        <a:rPr lang="en-US" sz="2000" baseline="0" dirty="0" smtClean="0">
                          <a:solidFill>
                            <a:schemeClr val="tx1"/>
                          </a:solidFill>
                          <a:cs typeface="+mn-cs"/>
                        </a:rPr>
                        <a:t> Consumer</a:t>
                      </a:r>
                    </a:p>
                    <a:p>
                      <a:pPr algn="ctr"/>
                      <a:r>
                        <a:rPr lang="en-US" sz="2000" baseline="0" dirty="0" smtClean="0">
                          <a:solidFill>
                            <a:schemeClr val="tx1"/>
                          </a:solidFill>
                          <a:cs typeface="+mn-cs"/>
                        </a:rPr>
                        <a:t>(C2C)</a:t>
                      </a:r>
                      <a:endParaRPr lang="en-US" sz="2000" dirty="0">
                        <a:solidFill>
                          <a:schemeClr val="tx1"/>
                        </a:solidFill>
                        <a:cs typeface="+mn-cs"/>
                      </a:endParaRPr>
                    </a:p>
                  </a:txBody>
                  <a:tcPr marL="68580" marR="68580" marT="34290" marB="34290">
                    <a:cell3D prstMaterial="dkEdge">
                      <a:bevel prst="relaxedInset"/>
                      <a:lightRig rig="flood" dir="t"/>
                    </a:cell3D>
                    <a:solidFill>
                      <a:schemeClr val="accent1">
                        <a:lumMod val="20000"/>
                        <a:lumOff val="80000"/>
                      </a:schemeClr>
                    </a:solidFill>
                  </a:tcPr>
                </a:tc>
                <a:tc>
                  <a:txBody>
                    <a:bodyPr/>
                    <a:lstStyle/>
                    <a:p>
                      <a:pPr algn="ctr"/>
                      <a:r>
                        <a:rPr lang="en-US" sz="2000" dirty="0" smtClean="0">
                          <a:solidFill>
                            <a:schemeClr val="tx1"/>
                          </a:solidFill>
                          <a:cs typeface="+mn-cs"/>
                        </a:rPr>
                        <a:t>Government</a:t>
                      </a:r>
                      <a:r>
                        <a:rPr lang="en-US" sz="2000" baseline="0" dirty="0" smtClean="0">
                          <a:solidFill>
                            <a:schemeClr val="tx1"/>
                          </a:solidFill>
                          <a:cs typeface="+mn-cs"/>
                        </a:rPr>
                        <a:t> To Consumer</a:t>
                      </a:r>
                    </a:p>
                    <a:p>
                      <a:pPr algn="ctr"/>
                      <a:r>
                        <a:rPr lang="en-US" sz="2000" baseline="0" dirty="0" smtClean="0">
                          <a:solidFill>
                            <a:schemeClr val="tx1"/>
                          </a:solidFill>
                          <a:cs typeface="+mn-cs"/>
                        </a:rPr>
                        <a:t>(G2C)</a:t>
                      </a:r>
                      <a:endParaRPr lang="en-US" sz="2000" dirty="0">
                        <a:solidFill>
                          <a:schemeClr val="tx1"/>
                        </a:solidFill>
                        <a:cs typeface="+mn-cs"/>
                      </a:endParaRPr>
                    </a:p>
                  </a:txBody>
                  <a:tcPr marL="68580" marR="68580" marT="34290" marB="34290">
                    <a:cell3D prstMaterial="dkEdge">
                      <a:bevel prst="relaxedInset"/>
                      <a:lightRig rig="flood" dir="t"/>
                    </a:cell3D>
                    <a:solidFill>
                      <a:schemeClr val="accent1">
                        <a:lumMod val="20000"/>
                        <a:lumOff val="80000"/>
                      </a:schemeClr>
                    </a:solidFill>
                  </a:tcPr>
                </a:tc>
                <a:tc>
                  <a:txBody>
                    <a:bodyPr/>
                    <a:lstStyle/>
                    <a:p>
                      <a:pPr algn="ctr"/>
                      <a:r>
                        <a:rPr lang="en-US" sz="2000" dirty="0" smtClean="0">
                          <a:solidFill>
                            <a:schemeClr val="tx1"/>
                          </a:solidFill>
                          <a:cs typeface="+mn-cs"/>
                        </a:rPr>
                        <a:t>Business To</a:t>
                      </a:r>
                      <a:r>
                        <a:rPr lang="en-US" sz="2000" baseline="0" dirty="0" smtClean="0">
                          <a:solidFill>
                            <a:schemeClr val="tx1"/>
                          </a:solidFill>
                          <a:cs typeface="+mn-cs"/>
                        </a:rPr>
                        <a:t> Consumer </a:t>
                      </a:r>
                    </a:p>
                    <a:p>
                      <a:pPr algn="ctr"/>
                      <a:r>
                        <a:rPr lang="en-US" sz="2000" baseline="0" dirty="0" smtClean="0">
                          <a:solidFill>
                            <a:schemeClr val="tx1"/>
                          </a:solidFill>
                          <a:cs typeface="+mn-cs"/>
                        </a:rPr>
                        <a:t>(B2C)</a:t>
                      </a:r>
                      <a:endParaRPr lang="en-US" sz="2000" dirty="0">
                        <a:solidFill>
                          <a:schemeClr val="tx1"/>
                        </a:solidFill>
                        <a:cs typeface="+mn-cs"/>
                      </a:endParaRPr>
                    </a:p>
                  </a:txBody>
                  <a:tcPr marL="68580" marR="68580" marT="34290" marB="34290">
                    <a:cell3D prstMaterial="dkEdge">
                      <a:bevel prst="relaxedInset"/>
                      <a:lightRig rig="flood" dir="t"/>
                    </a:cell3D>
                    <a:solidFill>
                      <a:schemeClr val="accent1">
                        <a:lumMod val="20000"/>
                        <a:lumOff val="80000"/>
                      </a:schemeClr>
                    </a:solidFill>
                  </a:tcPr>
                </a:tc>
                <a:tc>
                  <a:txBody>
                    <a:bodyPr/>
                    <a:lstStyle/>
                    <a:p>
                      <a:pPr algn="ctr"/>
                      <a:r>
                        <a:rPr lang="en-US" sz="2000" dirty="0" smtClean="0">
                          <a:solidFill>
                            <a:schemeClr val="tx1"/>
                          </a:solidFill>
                          <a:cs typeface="+mn-cs"/>
                        </a:rPr>
                        <a:t>Business To Government </a:t>
                      </a:r>
                    </a:p>
                    <a:p>
                      <a:pPr algn="ctr"/>
                      <a:r>
                        <a:rPr lang="en-US" sz="2000" dirty="0" smtClean="0">
                          <a:solidFill>
                            <a:schemeClr val="tx1"/>
                          </a:solidFill>
                          <a:cs typeface="+mn-cs"/>
                        </a:rPr>
                        <a:t>(B2G)</a:t>
                      </a:r>
                      <a:endParaRPr lang="en-US" sz="2000" dirty="0">
                        <a:solidFill>
                          <a:schemeClr val="tx1"/>
                        </a:solidFill>
                        <a:cs typeface="+mn-cs"/>
                      </a:endParaRPr>
                    </a:p>
                  </a:txBody>
                  <a:tcPr marL="68580" marR="68580" marT="34290" marB="34290">
                    <a:cell3D prstMaterial="dkEdge">
                      <a:bevel prst="relaxedInset"/>
                      <a:lightRig rig="flood" dir="t"/>
                    </a:cell3D>
                    <a:solidFill>
                      <a:schemeClr val="accent1">
                        <a:lumMod val="20000"/>
                        <a:lumOff val="80000"/>
                      </a:schemeClr>
                    </a:solidFill>
                  </a:tcPr>
                </a:tc>
                <a:tc>
                  <a:txBody>
                    <a:bodyPr/>
                    <a:lstStyle/>
                    <a:p>
                      <a:pPr algn="ctr"/>
                      <a:r>
                        <a:rPr lang="en-US" sz="2000" dirty="0" smtClean="0">
                          <a:solidFill>
                            <a:schemeClr val="tx1"/>
                          </a:solidFill>
                          <a:cs typeface="+mn-cs"/>
                        </a:rPr>
                        <a:t>Business</a:t>
                      </a:r>
                      <a:r>
                        <a:rPr lang="en-US" sz="2000" baseline="0" dirty="0" smtClean="0">
                          <a:solidFill>
                            <a:schemeClr val="tx1"/>
                          </a:solidFill>
                          <a:cs typeface="+mn-cs"/>
                        </a:rPr>
                        <a:t> To Business</a:t>
                      </a:r>
                    </a:p>
                    <a:p>
                      <a:pPr algn="ctr"/>
                      <a:r>
                        <a:rPr lang="en-US" sz="2000" baseline="0" dirty="0" smtClean="0">
                          <a:solidFill>
                            <a:schemeClr val="tx1"/>
                          </a:solidFill>
                          <a:cs typeface="+mn-cs"/>
                        </a:rPr>
                        <a:t>(B2B)</a:t>
                      </a:r>
                      <a:endParaRPr lang="en-US" sz="2000" dirty="0">
                        <a:solidFill>
                          <a:schemeClr val="tx1"/>
                        </a:solidFill>
                        <a:cs typeface="+mn-cs"/>
                      </a:endParaRPr>
                    </a:p>
                  </a:txBody>
                  <a:tcPr marL="68580" marR="68580" marT="34290" marB="34290">
                    <a:cell3D prstMaterial="dkEdge">
                      <a:bevel prst="relaxedInset"/>
                      <a:lightRig rig="flood" dir="t"/>
                    </a:cell3D>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6" name="Rectangle 5"/>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2" name="Rectangle 11"/>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xfrm>
            <a:off x="1875559" y="448253"/>
            <a:ext cx="7886700" cy="1063625"/>
          </a:xfr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eaLnBrk="1" hangingPunct="1"/>
            <a:r>
              <a:rPr lang="ar-BH" sz="3600" b="1" dirty="0" smtClean="0">
                <a:latin typeface="Sakkal Majalla" panose="02000000000000000000" pitchFamily="2" charset="-78"/>
                <a:cs typeface="Sakkal Majalla" panose="02000000000000000000" pitchFamily="2" charset="-78"/>
              </a:rPr>
              <a:t>التقويم</a:t>
            </a:r>
            <a:endParaRPr lang="en-US" sz="3600" b="1" dirty="0" smtClean="0">
              <a:latin typeface="Sakkal Majalla" panose="02000000000000000000" pitchFamily="2" charset="-78"/>
              <a:cs typeface="Sakkal Majalla" panose="02000000000000000000" pitchFamily="2" charset="-78"/>
            </a:endParaRPr>
          </a:p>
        </p:txBody>
      </p:sp>
      <p:sp>
        <p:nvSpPr>
          <p:cNvPr id="5" name="Content Placeholder 1"/>
          <p:cNvSpPr>
            <a:spLocks noGrp="1"/>
          </p:cNvSpPr>
          <p:nvPr>
            <p:ph idx="1"/>
          </p:nvPr>
        </p:nvSpPr>
        <p:spPr>
          <a:xfrm>
            <a:off x="2097665" y="1804988"/>
            <a:ext cx="7886700" cy="4159084"/>
          </a:xfr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lvl="1" algn="r" rtl="1" eaLnBrk="1" hangingPunct="1">
              <a:lnSpc>
                <a:spcPct val="150000"/>
              </a:lnSpc>
              <a:buFont typeface="Verdana" pitchFamily="34" charset="0"/>
              <a:buNone/>
            </a:pPr>
            <a:r>
              <a:rPr lang="ar-BH" altLang="en-US" sz="3200" dirty="0" smtClean="0">
                <a:solidFill>
                  <a:srgbClr val="C00000"/>
                </a:solidFill>
                <a:latin typeface="Sakkal Majalla" panose="02000000000000000000" pitchFamily="2" charset="-78"/>
                <a:cs typeface="Sakkal Majalla" panose="02000000000000000000" pitchFamily="2" charset="-78"/>
              </a:rPr>
              <a:t>1. من مزايا التجارة الإلكترونية:</a:t>
            </a:r>
          </a:p>
          <a:p>
            <a:pPr marL="914400" lvl="1" indent="-457200" algn="r" rtl="1" eaLnBrk="1" hangingPunct="1">
              <a:lnSpc>
                <a:spcPct val="150000"/>
              </a:lnSpc>
              <a:buNone/>
            </a:pPr>
            <a:r>
              <a:rPr lang="ar-BH" altLang="en-US" sz="3200" dirty="0">
                <a:solidFill>
                  <a:schemeClr val="accent1"/>
                </a:solidFill>
                <a:latin typeface="Sakkal Majalla" panose="02000000000000000000" pitchFamily="2" charset="-78"/>
                <a:cs typeface="Sakkal Majalla" panose="02000000000000000000" pitchFamily="2" charset="-78"/>
                <a:hlinkClick r:id="rId3" action="ppaction://hlinksldjump"/>
              </a:rPr>
              <a:t> أ) </a:t>
            </a:r>
            <a:r>
              <a:rPr lang="ar-BH" altLang="en-US" sz="3200" dirty="0" smtClean="0">
                <a:solidFill>
                  <a:schemeClr val="accent1"/>
                </a:solidFill>
                <a:latin typeface="Sakkal Majalla" panose="02000000000000000000" pitchFamily="2" charset="-78"/>
                <a:cs typeface="Sakkal Majalla" panose="02000000000000000000" pitchFamily="2" charset="-78"/>
                <a:hlinkClick r:id="rId3" action="ppaction://hlinksldjump"/>
              </a:rPr>
              <a:t>عدم الثقة.</a:t>
            </a:r>
            <a:endParaRPr lang="ar-BH" altLang="en-US" sz="3200" dirty="0">
              <a:solidFill>
                <a:schemeClr val="accent1"/>
              </a:solidFill>
              <a:latin typeface="Sakkal Majalla" panose="02000000000000000000" pitchFamily="2" charset="-78"/>
              <a:cs typeface="Sakkal Majalla" panose="02000000000000000000" pitchFamily="2" charset="-78"/>
            </a:endParaRPr>
          </a:p>
          <a:p>
            <a:pPr marL="914400" lvl="1" indent="-457200" algn="r" rtl="1" eaLnBrk="1" hangingPunct="1">
              <a:lnSpc>
                <a:spcPct val="150000"/>
              </a:lnSpc>
              <a:buNone/>
            </a:pPr>
            <a:r>
              <a:rPr lang="ar-BH" altLang="en-US" sz="3200" dirty="0" smtClean="0">
                <a:latin typeface="Sakkal Majalla" panose="02000000000000000000" pitchFamily="2" charset="-78"/>
                <a:cs typeface="Sakkal Majalla" panose="02000000000000000000" pitchFamily="2" charset="-78"/>
                <a:hlinkClick r:id="rId4" action="ppaction://hlinksldjump"/>
              </a:rPr>
              <a:t>ب) انخفاض التكلفة.</a:t>
            </a:r>
            <a:endParaRPr lang="ar-BH" altLang="en-US" sz="3200" dirty="0" smtClean="0">
              <a:latin typeface="Sakkal Majalla" panose="02000000000000000000" pitchFamily="2" charset="-78"/>
              <a:cs typeface="Sakkal Majalla" panose="02000000000000000000" pitchFamily="2" charset="-78"/>
            </a:endParaRPr>
          </a:p>
          <a:p>
            <a:pPr marL="914400" lvl="1" indent="-457200" algn="r" rtl="1" eaLnBrk="1" hangingPunct="1">
              <a:lnSpc>
                <a:spcPct val="150000"/>
              </a:lnSpc>
              <a:buNone/>
            </a:pPr>
            <a:r>
              <a:rPr lang="ar-BH" altLang="en-US" sz="3200" dirty="0" smtClean="0">
                <a:latin typeface="Sakkal Majalla" panose="02000000000000000000" pitchFamily="2" charset="-78"/>
                <a:cs typeface="Sakkal Majalla" panose="02000000000000000000" pitchFamily="2" charset="-78"/>
                <a:hlinkClick r:id="rId3" action="ppaction://hlinksldjump"/>
              </a:rPr>
              <a:t>ج) صعوبة الدفع.</a:t>
            </a:r>
            <a:endParaRPr lang="ar-BH" altLang="en-US" sz="3200" dirty="0" smtClean="0">
              <a:latin typeface="Sakkal Majalla" panose="02000000000000000000" pitchFamily="2" charset="-78"/>
              <a:cs typeface="Sakkal Majalla" panose="02000000000000000000" pitchFamily="2" charset="-78"/>
            </a:endParaRPr>
          </a:p>
          <a:p>
            <a:pPr marL="914400" lvl="1" indent="-457200" algn="r" rtl="1" eaLnBrk="1" hangingPunct="1">
              <a:lnSpc>
                <a:spcPct val="150000"/>
              </a:lnSpc>
              <a:buNone/>
            </a:pPr>
            <a:r>
              <a:rPr lang="ar-BH" altLang="en-US" sz="3200" dirty="0" smtClean="0">
                <a:latin typeface="Sakkal Majalla" panose="02000000000000000000" pitchFamily="2" charset="-78"/>
                <a:cs typeface="Sakkal Majalla" panose="02000000000000000000" pitchFamily="2" charset="-78"/>
                <a:hlinkClick r:id="rId3" action="ppaction://hlinksldjump"/>
              </a:rPr>
              <a:t> د) عدم الأمان</a:t>
            </a:r>
            <a:r>
              <a:rPr lang="ar-BH" altLang="en-US" sz="3200" dirty="0" smtClean="0">
                <a:hlinkClick r:id="rId3" action="ppaction://hlinksldjump"/>
              </a:rPr>
              <a:t>.</a:t>
            </a:r>
            <a:endParaRPr lang="ar-BH" altLang="en-US" sz="3200" dirty="0" smtClean="0"/>
          </a:p>
          <a:p>
            <a:pPr lvl="1" algn="r" rtl="1" eaLnBrk="1" hangingPunct="1">
              <a:buFont typeface="Lucida Sans Unicode" pitchFamily="34" charset="0"/>
              <a:buAutoNum type="alphaLcParenR"/>
            </a:pPr>
            <a:endParaRPr lang="ar-BH" altLang="en-US" sz="3200" dirty="0" smtClean="0"/>
          </a:p>
          <a:p>
            <a:pPr marL="852488" indent="-742950" algn="r" rtl="1" eaLnBrk="1" hangingPunct="1">
              <a:buNone/>
            </a:pPr>
            <a:endParaRPr lang="en-US" altLang="en-US" sz="4400" dirty="0" smtClean="0"/>
          </a:p>
        </p:txBody>
      </p:sp>
      <p:sp>
        <p:nvSpPr>
          <p:cNvPr id="6" name="Rectangle 5"/>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حماية المستهلك والتجارة الإلكترونية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1" name="Rectangle 10"/>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2000"/>
                                        <p:tgtEl>
                                          <p:spTgt spid="5">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2000"/>
                                        <p:tgtEl>
                                          <p:spTgt spid="5">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animBg="1"/>
    </p:bldLst>
  </p:timing>
</p:sld>
</file>

<file path=ppt/theme/theme1.xml><?xml version="1.0" encoding="utf-8"?>
<a:theme xmlns:a="http://schemas.openxmlformats.org/drawingml/2006/main" name="قالب الدروس الإلكترونية المعتمد">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قالب الدروس الإلكترونية المعتمد</Template>
  <TotalTime>496</TotalTime>
  <Words>856</Words>
  <Application>Microsoft Office PowerPoint</Application>
  <PresentationFormat>Widescreen</PresentationFormat>
  <Paragraphs>178</Paragraphs>
  <Slides>24</Slides>
  <Notes>0</Notes>
  <HiddenSlides>10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Lucida Sans Unicode</vt:lpstr>
      <vt:lpstr>Sakkal Majalla</vt:lpstr>
      <vt:lpstr>Verdana</vt:lpstr>
      <vt:lpstr>Wingdings</vt:lpstr>
      <vt:lpstr>Wingdings 3</vt:lpstr>
      <vt:lpstr>قالب الدروس الإلكترونية المعتمد</vt:lpstr>
      <vt:lpstr>الثقافة التجارية  (ثقف101 - 801)</vt:lpstr>
      <vt:lpstr>الأهداف:</vt:lpstr>
      <vt:lpstr>حماية المستهلك</vt:lpstr>
      <vt:lpstr>محاور حماية المستهلك</vt:lpstr>
      <vt:lpstr>التجارة الالكترونية</vt:lpstr>
      <vt:lpstr>أشكال التجارة الإلكترونية</vt:lpstr>
      <vt:lpstr>التجارة الالكترونية</vt:lpstr>
      <vt:lpstr>الأعمال التجارية الإلكترونية e - business </vt:lpstr>
      <vt:lpstr>التقويم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Ebrahim Mohammed Abu Edress</cp:lastModifiedBy>
  <cp:revision>177</cp:revision>
  <dcterms:created xsi:type="dcterms:W3CDTF">2020-03-04T10:47:58Z</dcterms:created>
  <dcterms:modified xsi:type="dcterms:W3CDTF">2021-01-25T03:57:02Z</dcterms:modified>
</cp:coreProperties>
</file>