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7" r:id="rId2"/>
    <p:sldId id="258" r:id="rId3"/>
    <p:sldId id="406" r:id="rId4"/>
    <p:sldId id="472" r:id="rId5"/>
    <p:sldId id="474" r:id="rId6"/>
    <p:sldId id="475" r:id="rId7"/>
    <p:sldId id="476" r:id="rId8"/>
    <p:sldId id="477" r:id="rId9"/>
    <p:sldId id="478" r:id="rId10"/>
    <p:sldId id="433" r:id="rId11"/>
    <p:sldId id="434" r:id="rId12"/>
    <p:sldId id="479" r:id="rId13"/>
    <p:sldId id="403" r:id="rId14"/>
    <p:sldId id="405" r:id="rId15"/>
    <p:sldId id="400" r:id="rId16"/>
    <p:sldId id="375" r:id="rId17"/>
    <p:sldId id="397" r:id="rId18"/>
    <p:sldId id="404" r:id="rId19"/>
    <p:sldId id="44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D9FFD9"/>
    <a:srgbClr val="FFCCCC"/>
    <a:srgbClr val="FFFF00"/>
    <a:srgbClr val="FFC1C1"/>
    <a:srgbClr val="0000CC"/>
    <a:srgbClr val="0000FF"/>
    <a:srgbClr val="009900"/>
    <a:srgbClr val="FFFFD1"/>
    <a:srgbClr val="FFF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869" autoAdjust="0"/>
  </p:normalViewPr>
  <p:slideViewPr>
    <p:cSldViewPr snapToGrid="0">
      <p:cViewPr varScale="1">
        <p:scale>
          <a:sx n="66" d="100"/>
          <a:sy n="66" d="100"/>
        </p:scale>
        <p:origin x="882" y="66"/>
      </p:cViewPr>
      <p:guideLst/>
    </p:cSldViewPr>
  </p:slideViewPr>
  <p:notesTextViewPr>
    <p:cViewPr>
      <p:scale>
        <a:sx n="1" d="1"/>
        <a:sy n="1" d="1"/>
      </p:scale>
      <p:origin x="0" y="0"/>
    </p:cViewPr>
  </p:notesTextViewPr>
  <p:sorterViewPr>
    <p:cViewPr>
      <p:scale>
        <a:sx n="50" d="100"/>
        <a:sy n="50" d="100"/>
      </p:scale>
      <p:origin x="0" y="-28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E2E6186-B462-4A26-A6CE-06A969175E59}" type="datetimeFigureOut">
              <a:rPr lang="ar-BH" smtClean="0"/>
              <a:t>19/06/1442</a:t>
            </a:fld>
            <a:endParaRPr lang="ar-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674C5C3-9C00-4CA3-A366-9E08BCB513A1}" type="slidenum">
              <a:rPr lang="ar-BH" smtClean="0"/>
              <a:t>‹#›</a:t>
            </a:fld>
            <a:endParaRPr lang="ar-BH"/>
          </a:p>
        </p:txBody>
      </p:sp>
    </p:spTree>
    <p:extLst>
      <p:ext uri="{BB962C8B-B14F-4D97-AF65-F5344CB8AC3E}">
        <p14:creationId xmlns:p14="http://schemas.microsoft.com/office/powerpoint/2010/main" val="42085176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a:endParaRPr lang="ar-BH" altLang="ar-BH"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66E30-C614-445F-B532-8B8F4AD569BA}" type="slidenum">
              <a:rPr lang="ar-SA" altLang="ar-BH">
                <a:latin typeface="Calibri" panose="020F0502020204030204" pitchFamily="34" charset="0"/>
              </a:rPr>
              <a:pPr/>
              <a:t>1</a:t>
            </a:fld>
            <a:endParaRPr lang="en-GB" altLang="ar-BH">
              <a:latin typeface="Calibri" panose="020F0502020204030204" pitchFamily="34" charset="0"/>
            </a:endParaRPr>
          </a:p>
        </p:txBody>
      </p:sp>
    </p:spTree>
    <p:extLst>
      <p:ext uri="{BB962C8B-B14F-4D97-AF65-F5344CB8AC3E}">
        <p14:creationId xmlns:p14="http://schemas.microsoft.com/office/powerpoint/2010/main" val="276310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3</a:t>
            </a:fld>
            <a:endParaRPr lang="ar-BH"/>
          </a:p>
        </p:txBody>
      </p:sp>
    </p:spTree>
    <p:extLst>
      <p:ext uri="{BB962C8B-B14F-4D97-AF65-F5344CB8AC3E}">
        <p14:creationId xmlns:p14="http://schemas.microsoft.com/office/powerpoint/2010/main" val="354920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4</a:t>
            </a:fld>
            <a:endParaRPr lang="ar-BH"/>
          </a:p>
        </p:txBody>
      </p:sp>
    </p:spTree>
    <p:extLst>
      <p:ext uri="{BB962C8B-B14F-4D97-AF65-F5344CB8AC3E}">
        <p14:creationId xmlns:p14="http://schemas.microsoft.com/office/powerpoint/2010/main" val="159840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5</a:t>
            </a:fld>
            <a:endParaRPr lang="ar-BH"/>
          </a:p>
        </p:txBody>
      </p:sp>
    </p:spTree>
    <p:extLst>
      <p:ext uri="{BB962C8B-B14F-4D97-AF65-F5344CB8AC3E}">
        <p14:creationId xmlns:p14="http://schemas.microsoft.com/office/powerpoint/2010/main" val="604419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6</a:t>
            </a:fld>
            <a:endParaRPr lang="ar-BH"/>
          </a:p>
        </p:txBody>
      </p:sp>
    </p:spTree>
    <p:extLst>
      <p:ext uri="{BB962C8B-B14F-4D97-AF65-F5344CB8AC3E}">
        <p14:creationId xmlns:p14="http://schemas.microsoft.com/office/powerpoint/2010/main" val="290163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7</a:t>
            </a:fld>
            <a:endParaRPr lang="ar-BH"/>
          </a:p>
        </p:txBody>
      </p:sp>
    </p:spTree>
    <p:extLst>
      <p:ext uri="{BB962C8B-B14F-4D97-AF65-F5344CB8AC3E}">
        <p14:creationId xmlns:p14="http://schemas.microsoft.com/office/powerpoint/2010/main" val="740839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8</a:t>
            </a:fld>
            <a:endParaRPr lang="ar-BH"/>
          </a:p>
        </p:txBody>
      </p:sp>
    </p:spTree>
    <p:extLst>
      <p:ext uri="{BB962C8B-B14F-4D97-AF65-F5344CB8AC3E}">
        <p14:creationId xmlns:p14="http://schemas.microsoft.com/office/powerpoint/2010/main" val="1278590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9</a:t>
            </a:fld>
            <a:endParaRPr lang="ar-BH"/>
          </a:p>
        </p:txBody>
      </p:sp>
    </p:spTree>
    <p:extLst>
      <p:ext uri="{BB962C8B-B14F-4D97-AF65-F5344CB8AC3E}">
        <p14:creationId xmlns:p14="http://schemas.microsoft.com/office/powerpoint/2010/main" val="210952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4.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6.xml"/><Relationship Id="rId4" Type="http://schemas.openxmlformats.org/officeDocument/2006/relationships/slide" Target="slide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7.xml"/><Relationship Id="rId4" Type="http://schemas.openxmlformats.org/officeDocument/2006/relationships/slide" Target="slide1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0.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7.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3425544" y="3737949"/>
            <a:ext cx="8200195" cy="1938954"/>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02" tIns="45701" rIns="91402" bIns="45701" rtlCol="1" anchor="ctr">
            <a:spAutoFit/>
          </a:bodyPr>
          <a:lstStyle/>
          <a:p>
            <a:pPr algn="ct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الوحدة الثالثة</a:t>
            </a:r>
          </a:p>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الدرس العاشر :الفصل الثاني: </a:t>
            </a:r>
            <a:r>
              <a:rPr lang="ar-BH" sz="4000" b="1" dirty="0" smtClean="0">
                <a:ln w="12700">
                  <a:noFill/>
                  <a:prstDash val="solid"/>
                </a:ln>
                <a:solidFill>
                  <a:schemeClr val="accent4">
                    <a:lumMod val="40000"/>
                    <a:lumOff val="60000"/>
                  </a:schemeClr>
                </a:solidFill>
                <a:latin typeface="Sakkal Majalla" panose="02000000000000000000" pitchFamily="2" charset="-78"/>
                <a:cs typeface="Sakkal Majalla" panose="02000000000000000000" pitchFamily="2" charset="-78"/>
              </a:rPr>
              <a:t>:</a:t>
            </a:r>
            <a:r>
              <a:rPr lang="ar-BH" sz="4000" b="1" dirty="0">
                <a:ln w="12700">
                  <a:noFill/>
                  <a:prstDash val="solid"/>
                </a:ln>
                <a:solidFill>
                  <a:srgbClr val="C00000"/>
                </a:solidFill>
                <a:latin typeface="Sakkal Majalla" panose="02000000000000000000" pitchFamily="2" charset="-78"/>
                <a:cs typeface="Sakkal Majalla" panose="02000000000000000000" pitchFamily="2" charset="-78"/>
              </a:rPr>
              <a:t>أنواع العملاء </a:t>
            </a: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(8 </a:t>
            </a:r>
            <a:r>
              <a:rPr lang="ar-BH" sz="4000" b="1" dirty="0">
                <a:ln w="12700">
                  <a:noFill/>
                  <a:prstDash val="solid"/>
                </a:ln>
                <a:solidFill>
                  <a:srgbClr val="C00000"/>
                </a:solidFill>
                <a:latin typeface="Sakkal Majalla" panose="02000000000000000000" pitchFamily="2" charset="-78"/>
                <a:cs typeface="Sakkal Majalla" panose="02000000000000000000" pitchFamily="2" charset="-78"/>
              </a:rPr>
              <a:t>– </a:t>
            </a: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14)</a:t>
            </a:r>
            <a:endParaRPr lang="en-US" sz="4000" b="1" dirty="0">
              <a:ln w="12700">
                <a:noFill/>
                <a:prstDash val="solid"/>
              </a:ln>
              <a:solidFill>
                <a:schemeClr val="accent6">
                  <a:lumMod val="50000"/>
                </a:schemeClr>
              </a:solidFill>
              <a:latin typeface="Sakkal Majalla" panose="02000000000000000000" pitchFamily="2" charset="-78"/>
              <a:cs typeface="Sakkal Majalla" panose="02000000000000000000" pitchFamily="2" charset="-78"/>
            </a:endParaRPr>
          </a:p>
          <a:p>
            <a:pPr algn="r" rtl="1">
              <a:defRPr/>
            </a:pPr>
            <a:r>
              <a:rPr lang="ar-BH" sz="4000" b="1" dirty="0" smtClean="0">
                <a:ln w="12700">
                  <a:noFill/>
                  <a:prstDash val="solid"/>
                </a:ln>
                <a:solidFill>
                  <a:schemeClr val="accent4">
                    <a:lumMod val="40000"/>
                    <a:lumOff val="60000"/>
                  </a:schemeClr>
                </a:solidFill>
                <a:latin typeface="Sakkal Majalla" panose="02000000000000000000" pitchFamily="2" charset="-78"/>
                <a:cs typeface="Sakkal Majalla" panose="02000000000000000000" pitchFamily="2" charset="-78"/>
              </a:rPr>
              <a:t> </a:t>
            </a:r>
          </a:p>
        </p:txBody>
      </p:sp>
      <p:sp>
        <p:nvSpPr>
          <p:cNvPr id="7" name="TextBox 6"/>
          <p:cNvSpPr txBox="1"/>
          <p:nvPr/>
        </p:nvSpPr>
        <p:spPr bwMode="auto">
          <a:xfrm>
            <a:off x="3365763" y="2012199"/>
            <a:ext cx="8234370" cy="1323401"/>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إسم و رمز المساق:</a:t>
            </a:r>
          </a:p>
          <a:p>
            <a:pPr algn="ctr" rtl="1">
              <a:defRPr/>
            </a:pP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فن البيع – بيع311</a:t>
            </a:r>
            <a:endParaRPr lang="en-US" sz="4000" b="1" dirty="0">
              <a:ln w="12700">
                <a:noFill/>
                <a:prstDash val="solid"/>
              </a:ln>
              <a:solidFill>
                <a:srgbClr val="C0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9815736" y="6509697"/>
            <a:ext cx="2376264" cy="348303"/>
          </a:xfrm>
          <a:prstGeom prst="rect">
            <a:avLst/>
          </a:prstGeom>
          <a:solidFill>
            <a:schemeClr val="bg1">
              <a:lumMod val="9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الدراسي الثاني -2020 /2021م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5361233" y="6509696"/>
            <a:ext cx="2376264"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الثاني والثالث</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11220" y="6509696"/>
            <a:ext cx="165618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a:t>
            </a:r>
            <a:r>
              <a:rPr lang="ar-BH" sz="1400" b="1" dirty="0" smtClean="0">
                <a:solidFill>
                  <a:srgbClr val="FF0000"/>
                </a:solidFill>
                <a:latin typeface="Sakkal Majalla" panose="02000000000000000000" pitchFamily="2" charset="-78"/>
                <a:cs typeface="Sakkal Majalla" panose="02000000000000000000" pitchFamily="2" charset="-78"/>
              </a:rPr>
              <a:t>87 </a:t>
            </a:r>
            <a:r>
              <a:rPr lang="ar-BH" sz="1400" b="1" dirty="0" smtClean="0">
                <a:solidFill>
                  <a:srgbClr val="FF0000"/>
                </a:solidFill>
                <a:latin typeface="Sakkal Majalla" panose="02000000000000000000" pitchFamily="2" charset="-78"/>
                <a:cs typeface="Sakkal Majalla" panose="02000000000000000000" pitchFamily="2" charset="-78"/>
              </a:rPr>
              <a:t>- </a:t>
            </a:r>
            <a:r>
              <a:rPr lang="ar-BH" sz="1400" b="1" dirty="0" smtClean="0">
                <a:solidFill>
                  <a:srgbClr val="FF0000"/>
                </a:solidFill>
                <a:latin typeface="Sakkal Majalla" panose="02000000000000000000" pitchFamily="2" charset="-78"/>
                <a:cs typeface="Sakkal Majalla" panose="02000000000000000000" pitchFamily="2" charset="-78"/>
              </a:rPr>
              <a:t>95</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1" name="Picture 10"/>
          <p:cNvPicPr>
            <a:picLocks noChangeAspect="1"/>
          </p:cNvPicPr>
          <p:nvPr/>
        </p:nvPicPr>
        <p:blipFill>
          <a:blip r:embed="rId3"/>
          <a:stretch>
            <a:fillRect/>
          </a:stretch>
        </p:blipFill>
        <p:spPr>
          <a:xfrm>
            <a:off x="215901" y="1302075"/>
            <a:ext cx="2411186" cy="2743650"/>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01" y="4238074"/>
            <a:ext cx="2933700" cy="20792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29905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698171"/>
            <a:ext cx="11839073" cy="4517694"/>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3200" dirty="0" smtClean="0">
                <a:solidFill>
                  <a:schemeClr val="tx1"/>
                </a:solidFill>
                <a:latin typeface="Sakkal Majalla" panose="02000000000000000000" pitchFamily="2" charset="-78"/>
                <a:cs typeface="Sakkal Majalla" panose="02000000000000000000" pitchFamily="2" charset="-78"/>
              </a:rPr>
              <a:t>هو العميل الذي جاء ليسرق شيئًا من البضاعة المعروضة، فيدسها خلسة في حقيبته:</a:t>
            </a:r>
            <a:endParaRPr lang="ar-BH" sz="3200"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63800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العميل كثير الشكوى</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5" action="ppaction://hlinksldjump"/>
          </p:cNvPr>
          <p:cNvSpPr/>
          <p:nvPr/>
        </p:nvSpPr>
        <p:spPr>
          <a:xfrm>
            <a:off x="1031796" y="4785454"/>
            <a:ext cx="4138781" cy="968355"/>
          </a:xfrm>
          <a:prstGeom prst="roundRect">
            <a:avLst/>
          </a:prstGeom>
          <a:solidFill>
            <a:srgbClr val="00B0F0"/>
          </a:solidFill>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a:solidFill>
                  <a:schemeClr val="tx1"/>
                </a:solidFill>
                <a:latin typeface="Sakkal Majalla" panose="02000000000000000000" pitchFamily="2" charset="-78"/>
                <a:cs typeface="Sakkal Majalla" panose="02000000000000000000" pitchFamily="2" charset="-78"/>
              </a:rPr>
              <a:t>العميل غير الشريف</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Rounded Rectangle 11">
            <a:hlinkClick r:id="rId4" action="ppaction://hlinksldjump"/>
          </p:cNvPr>
          <p:cNvSpPr/>
          <p:nvPr/>
        </p:nvSpPr>
        <p:spPr>
          <a:xfrm>
            <a:off x="6962517" y="4785453"/>
            <a:ext cx="4138781" cy="968355"/>
          </a:xfrm>
          <a:prstGeom prst="roundRect">
            <a:avLst/>
          </a:prstGeom>
          <a:solidFill>
            <a:srgbClr val="00FF0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العميل المستعجل</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4" action="ppaction://hlinksldjump"/>
          </p:cNvPr>
          <p:cNvSpPr/>
          <p:nvPr/>
        </p:nvSpPr>
        <p:spPr>
          <a:xfrm>
            <a:off x="1031796" y="3689329"/>
            <a:ext cx="4138781" cy="968355"/>
          </a:xfrm>
          <a:prstGeom prst="round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العميل المصطحب</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5" name="TextBox 14"/>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7" name="Rectangle 16"/>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9" name="Rectangle 18"/>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504929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80">
                                          <p:stCondLst>
                                            <p:cond delay="0"/>
                                          </p:stCondLst>
                                        </p:cTn>
                                        <p:tgtEl>
                                          <p:spTgt spid="10"/>
                                        </p:tgtEl>
                                      </p:cBhvr>
                                    </p:animEffect>
                                    <p:anim calcmode="lin" valueType="num">
                                      <p:cBhvr>
                                        <p:cTn id="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 dur="26">
                                          <p:stCondLst>
                                            <p:cond delay="650"/>
                                          </p:stCondLst>
                                        </p:cTn>
                                        <p:tgtEl>
                                          <p:spTgt spid="10"/>
                                        </p:tgtEl>
                                      </p:cBhvr>
                                      <p:to x="100000" y="60000"/>
                                    </p:animScale>
                                    <p:animScale>
                                      <p:cBhvr>
                                        <p:cTn id="26" dur="166" decel="50000">
                                          <p:stCondLst>
                                            <p:cond delay="676"/>
                                          </p:stCondLst>
                                        </p:cTn>
                                        <p:tgtEl>
                                          <p:spTgt spid="10"/>
                                        </p:tgtEl>
                                      </p:cBhvr>
                                      <p:to x="100000" y="100000"/>
                                    </p:animScale>
                                    <p:animScale>
                                      <p:cBhvr>
                                        <p:cTn id="27" dur="26">
                                          <p:stCondLst>
                                            <p:cond delay="1312"/>
                                          </p:stCondLst>
                                        </p:cTn>
                                        <p:tgtEl>
                                          <p:spTgt spid="10"/>
                                        </p:tgtEl>
                                      </p:cBhvr>
                                      <p:to x="100000" y="80000"/>
                                    </p:animScale>
                                    <p:animScale>
                                      <p:cBhvr>
                                        <p:cTn id="28" dur="166" decel="50000">
                                          <p:stCondLst>
                                            <p:cond delay="1338"/>
                                          </p:stCondLst>
                                        </p:cTn>
                                        <p:tgtEl>
                                          <p:spTgt spid="10"/>
                                        </p:tgtEl>
                                      </p:cBhvr>
                                      <p:to x="100000" y="100000"/>
                                    </p:animScale>
                                    <p:animScale>
                                      <p:cBhvr>
                                        <p:cTn id="29" dur="26">
                                          <p:stCondLst>
                                            <p:cond delay="1642"/>
                                          </p:stCondLst>
                                        </p:cTn>
                                        <p:tgtEl>
                                          <p:spTgt spid="10"/>
                                        </p:tgtEl>
                                      </p:cBhvr>
                                      <p:to x="100000" y="90000"/>
                                    </p:animScale>
                                    <p:animScale>
                                      <p:cBhvr>
                                        <p:cTn id="30" dur="166" decel="50000">
                                          <p:stCondLst>
                                            <p:cond delay="1668"/>
                                          </p:stCondLst>
                                        </p:cTn>
                                        <p:tgtEl>
                                          <p:spTgt spid="10"/>
                                        </p:tgtEl>
                                      </p:cBhvr>
                                      <p:to x="100000" y="100000"/>
                                    </p:animScale>
                                    <p:animScale>
                                      <p:cBhvr>
                                        <p:cTn id="31" dur="26">
                                          <p:stCondLst>
                                            <p:cond delay="1808"/>
                                          </p:stCondLst>
                                        </p:cTn>
                                        <p:tgtEl>
                                          <p:spTgt spid="10"/>
                                        </p:tgtEl>
                                      </p:cBhvr>
                                      <p:to x="100000" y="95000"/>
                                    </p:animScale>
                                    <p:animScale>
                                      <p:cBhvr>
                                        <p:cTn id="32" dur="166" decel="50000">
                                          <p:stCondLst>
                                            <p:cond delay="1834"/>
                                          </p:stCondLst>
                                        </p:cTn>
                                        <p:tgtEl>
                                          <p:spTgt spid="1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80">
                                          <p:stCondLst>
                                            <p:cond delay="0"/>
                                          </p:stCondLst>
                                        </p:cTn>
                                        <p:tgtEl>
                                          <p:spTgt spid="12"/>
                                        </p:tgtEl>
                                      </p:cBhvr>
                                    </p:animEffect>
                                    <p:anim calcmode="lin" valueType="num">
                                      <p:cBhvr>
                                        <p:cTn id="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3" dur="26">
                                          <p:stCondLst>
                                            <p:cond delay="650"/>
                                          </p:stCondLst>
                                        </p:cTn>
                                        <p:tgtEl>
                                          <p:spTgt spid="12"/>
                                        </p:tgtEl>
                                      </p:cBhvr>
                                      <p:to x="100000" y="60000"/>
                                    </p:animScale>
                                    <p:animScale>
                                      <p:cBhvr>
                                        <p:cTn id="44" dur="166" decel="50000">
                                          <p:stCondLst>
                                            <p:cond delay="676"/>
                                          </p:stCondLst>
                                        </p:cTn>
                                        <p:tgtEl>
                                          <p:spTgt spid="12"/>
                                        </p:tgtEl>
                                      </p:cBhvr>
                                      <p:to x="100000" y="100000"/>
                                    </p:animScale>
                                    <p:animScale>
                                      <p:cBhvr>
                                        <p:cTn id="45" dur="26">
                                          <p:stCondLst>
                                            <p:cond delay="1312"/>
                                          </p:stCondLst>
                                        </p:cTn>
                                        <p:tgtEl>
                                          <p:spTgt spid="12"/>
                                        </p:tgtEl>
                                      </p:cBhvr>
                                      <p:to x="100000" y="80000"/>
                                    </p:animScale>
                                    <p:animScale>
                                      <p:cBhvr>
                                        <p:cTn id="46" dur="166" decel="50000">
                                          <p:stCondLst>
                                            <p:cond delay="1338"/>
                                          </p:stCondLst>
                                        </p:cTn>
                                        <p:tgtEl>
                                          <p:spTgt spid="12"/>
                                        </p:tgtEl>
                                      </p:cBhvr>
                                      <p:to x="100000" y="100000"/>
                                    </p:animScale>
                                    <p:animScale>
                                      <p:cBhvr>
                                        <p:cTn id="47" dur="26">
                                          <p:stCondLst>
                                            <p:cond delay="1642"/>
                                          </p:stCondLst>
                                        </p:cTn>
                                        <p:tgtEl>
                                          <p:spTgt spid="12"/>
                                        </p:tgtEl>
                                      </p:cBhvr>
                                      <p:to x="100000" y="90000"/>
                                    </p:animScale>
                                    <p:animScale>
                                      <p:cBhvr>
                                        <p:cTn id="48" dur="166" decel="50000">
                                          <p:stCondLst>
                                            <p:cond delay="1668"/>
                                          </p:stCondLst>
                                        </p:cTn>
                                        <p:tgtEl>
                                          <p:spTgt spid="12"/>
                                        </p:tgtEl>
                                      </p:cBhvr>
                                      <p:to x="100000" y="100000"/>
                                    </p:animScale>
                                    <p:animScale>
                                      <p:cBhvr>
                                        <p:cTn id="49" dur="26">
                                          <p:stCondLst>
                                            <p:cond delay="1808"/>
                                          </p:stCondLst>
                                        </p:cTn>
                                        <p:tgtEl>
                                          <p:spTgt spid="12"/>
                                        </p:tgtEl>
                                      </p:cBhvr>
                                      <p:to x="100000" y="95000"/>
                                    </p:animScale>
                                    <p:animScale>
                                      <p:cBhvr>
                                        <p:cTn id="50" dur="166" decel="50000">
                                          <p:stCondLst>
                                            <p:cond delay="1834"/>
                                          </p:stCondLst>
                                        </p:cTn>
                                        <p:tgtEl>
                                          <p:spTgt spid="12"/>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80">
                                          <p:stCondLst>
                                            <p:cond delay="0"/>
                                          </p:stCondLst>
                                        </p:cTn>
                                        <p:tgtEl>
                                          <p:spTgt spid="11"/>
                                        </p:tgtEl>
                                      </p:cBhvr>
                                    </p:animEffect>
                                    <p:anim calcmode="lin" valueType="num">
                                      <p:cBhvr>
                                        <p:cTn id="7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9" dur="26">
                                          <p:stCondLst>
                                            <p:cond delay="650"/>
                                          </p:stCondLst>
                                        </p:cTn>
                                        <p:tgtEl>
                                          <p:spTgt spid="11"/>
                                        </p:tgtEl>
                                      </p:cBhvr>
                                      <p:to x="100000" y="60000"/>
                                    </p:animScale>
                                    <p:animScale>
                                      <p:cBhvr>
                                        <p:cTn id="80" dur="166" decel="50000">
                                          <p:stCondLst>
                                            <p:cond delay="676"/>
                                          </p:stCondLst>
                                        </p:cTn>
                                        <p:tgtEl>
                                          <p:spTgt spid="11"/>
                                        </p:tgtEl>
                                      </p:cBhvr>
                                      <p:to x="100000" y="100000"/>
                                    </p:animScale>
                                    <p:animScale>
                                      <p:cBhvr>
                                        <p:cTn id="81" dur="26">
                                          <p:stCondLst>
                                            <p:cond delay="1312"/>
                                          </p:stCondLst>
                                        </p:cTn>
                                        <p:tgtEl>
                                          <p:spTgt spid="11"/>
                                        </p:tgtEl>
                                      </p:cBhvr>
                                      <p:to x="100000" y="80000"/>
                                    </p:animScale>
                                    <p:animScale>
                                      <p:cBhvr>
                                        <p:cTn id="82" dur="166" decel="50000">
                                          <p:stCondLst>
                                            <p:cond delay="1338"/>
                                          </p:stCondLst>
                                        </p:cTn>
                                        <p:tgtEl>
                                          <p:spTgt spid="11"/>
                                        </p:tgtEl>
                                      </p:cBhvr>
                                      <p:to x="100000" y="100000"/>
                                    </p:animScale>
                                    <p:animScale>
                                      <p:cBhvr>
                                        <p:cTn id="83" dur="26">
                                          <p:stCondLst>
                                            <p:cond delay="1642"/>
                                          </p:stCondLst>
                                        </p:cTn>
                                        <p:tgtEl>
                                          <p:spTgt spid="11"/>
                                        </p:tgtEl>
                                      </p:cBhvr>
                                      <p:to x="100000" y="90000"/>
                                    </p:animScale>
                                    <p:animScale>
                                      <p:cBhvr>
                                        <p:cTn id="84" dur="166" decel="50000">
                                          <p:stCondLst>
                                            <p:cond delay="1668"/>
                                          </p:stCondLst>
                                        </p:cTn>
                                        <p:tgtEl>
                                          <p:spTgt spid="11"/>
                                        </p:tgtEl>
                                      </p:cBhvr>
                                      <p:to x="100000" y="100000"/>
                                    </p:animScale>
                                    <p:animScale>
                                      <p:cBhvr>
                                        <p:cTn id="85" dur="26">
                                          <p:stCondLst>
                                            <p:cond delay="1808"/>
                                          </p:stCondLst>
                                        </p:cTn>
                                        <p:tgtEl>
                                          <p:spTgt spid="11"/>
                                        </p:tgtEl>
                                      </p:cBhvr>
                                      <p:to x="100000" y="95000"/>
                                    </p:animScale>
                                    <p:animScale>
                                      <p:cBhvr>
                                        <p:cTn id="8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841211"/>
            <a:ext cx="11839073" cy="4374654"/>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يعرف بخطواته السريعة، يتجه مباشرة إلى القسم الذي يريد الشراء </a:t>
            </a:r>
            <a:r>
              <a:rPr lang="ar-BH" sz="2800" b="1" dirty="0" smtClean="0">
                <a:solidFill>
                  <a:schemeClr val="tx1"/>
                </a:solidFill>
                <a:latin typeface="Sakkal Majalla" panose="02000000000000000000" pitchFamily="2" charset="-78"/>
                <a:cs typeface="Sakkal Majalla" panose="02000000000000000000" pitchFamily="2" charset="-78"/>
              </a:rPr>
              <a:t>منه، </a:t>
            </a:r>
            <a:r>
              <a:rPr lang="ar-BH" sz="2800" b="1" dirty="0">
                <a:solidFill>
                  <a:schemeClr val="tx1"/>
                </a:solidFill>
                <a:latin typeface="Sakkal Majalla" panose="02000000000000000000" pitchFamily="2" charset="-78"/>
                <a:cs typeface="Sakkal Majalla" panose="02000000000000000000" pitchFamily="2" charset="-78"/>
              </a:rPr>
              <a:t>ويطلب ما يريده في عبارات واضحة </a:t>
            </a:r>
            <a:r>
              <a:rPr lang="ar-BH" sz="2800" b="1" dirty="0" smtClean="0">
                <a:solidFill>
                  <a:schemeClr val="tx1"/>
                </a:solidFill>
                <a:latin typeface="Sakkal Majalla" panose="02000000000000000000" pitchFamily="2" charset="-78"/>
                <a:cs typeface="Sakkal Majalla" panose="02000000000000000000" pitchFamily="2" charset="-78"/>
              </a:rPr>
              <a:t>محددة:</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526354"/>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a:solidFill>
            <a:schemeClr val="accent2">
              <a:lumMod val="60000"/>
              <a:lumOff val="40000"/>
            </a:schemeClr>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العميل الثرثار.</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4" action="ppaction://hlinksldjump"/>
          </p:cNvPr>
          <p:cNvSpPr/>
          <p:nvPr/>
        </p:nvSpPr>
        <p:spPr>
          <a:xfrm>
            <a:off x="1031796" y="4785454"/>
            <a:ext cx="4138781" cy="968355"/>
          </a:xfrm>
          <a:prstGeom prst="roundRect">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العميل العنيف.</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Rounded Rectangle 11">
            <a:hlinkClick r:id="rId5" action="ppaction://hlinksldjump"/>
          </p:cNvPr>
          <p:cNvSpPr/>
          <p:nvPr/>
        </p:nvSpPr>
        <p:spPr>
          <a:xfrm>
            <a:off x="6962517" y="4785453"/>
            <a:ext cx="4138781" cy="968355"/>
          </a:xfrm>
          <a:prstGeom prst="roundRect">
            <a:avLst/>
          </a:prstGeom>
          <a:solidFill>
            <a:srgbClr val="FFC1C1"/>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العميل المستعجل</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4" action="ppaction://hlinksldjump"/>
          </p:cNvPr>
          <p:cNvSpPr/>
          <p:nvPr/>
        </p:nvSpPr>
        <p:spPr>
          <a:xfrm>
            <a:off x="1031796" y="3689329"/>
            <a:ext cx="4138781" cy="968355"/>
          </a:xfrm>
          <a:prstGeom prst="roundRect">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العميل المتردد</a:t>
            </a:r>
            <a:endParaRPr lang="ar-BH" sz="2800" b="1" dirty="0">
              <a:solidFill>
                <a:schemeClr val="tx1"/>
              </a:solidFill>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9" name="Rectangle 18"/>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634062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80">
                                          <p:stCondLst>
                                            <p:cond delay="0"/>
                                          </p:stCondLst>
                                        </p:cTn>
                                        <p:tgtEl>
                                          <p:spTgt spid="13"/>
                                        </p:tgtEl>
                                      </p:cBhvr>
                                    </p:animEffect>
                                    <p:anim calcmode="lin" valueType="num">
                                      <p:cBhvr>
                                        <p:cTn id="3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4" dur="26">
                                          <p:stCondLst>
                                            <p:cond delay="650"/>
                                          </p:stCondLst>
                                        </p:cTn>
                                        <p:tgtEl>
                                          <p:spTgt spid="13"/>
                                        </p:tgtEl>
                                      </p:cBhvr>
                                      <p:to x="100000" y="60000"/>
                                    </p:animScale>
                                    <p:animScale>
                                      <p:cBhvr>
                                        <p:cTn id="45" dur="166" decel="50000">
                                          <p:stCondLst>
                                            <p:cond delay="676"/>
                                          </p:stCondLst>
                                        </p:cTn>
                                        <p:tgtEl>
                                          <p:spTgt spid="13"/>
                                        </p:tgtEl>
                                      </p:cBhvr>
                                      <p:to x="100000" y="100000"/>
                                    </p:animScale>
                                    <p:animScale>
                                      <p:cBhvr>
                                        <p:cTn id="46" dur="26">
                                          <p:stCondLst>
                                            <p:cond delay="1312"/>
                                          </p:stCondLst>
                                        </p:cTn>
                                        <p:tgtEl>
                                          <p:spTgt spid="13"/>
                                        </p:tgtEl>
                                      </p:cBhvr>
                                      <p:to x="100000" y="80000"/>
                                    </p:animScale>
                                    <p:animScale>
                                      <p:cBhvr>
                                        <p:cTn id="47" dur="166" decel="50000">
                                          <p:stCondLst>
                                            <p:cond delay="1338"/>
                                          </p:stCondLst>
                                        </p:cTn>
                                        <p:tgtEl>
                                          <p:spTgt spid="13"/>
                                        </p:tgtEl>
                                      </p:cBhvr>
                                      <p:to x="100000" y="100000"/>
                                    </p:animScale>
                                    <p:animScale>
                                      <p:cBhvr>
                                        <p:cTn id="48" dur="26">
                                          <p:stCondLst>
                                            <p:cond delay="1642"/>
                                          </p:stCondLst>
                                        </p:cTn>
                                        <p:tgtEl>
                                          <p:spTgt spid="13"/>
                                        </p:tgtEl>
                                      </p:cBhvr>
                                      <p:to x="100000" y="90000"/>
                                    </p:animScale>
                                    <p:animScale>
                                      <p:cBhvr>
                                        <p:cTn id="49" dur="166" decel="50000">
                                          <p:stCondLst>
                                            <p:cond delay="1668"/>
                                          </p:stCondLst>
                                        </p:cTn>
                                        <p:tgtEl>
                                          <p:spTgt spid="13"/>
                                        </p:tgtEl>
                                      </p:cBhvr>
                                      <p:to x="100000" y="100000"/>
                                    </p:animScale>
                                    <p:animScale>
                                      <p:cBhvr>
                                        <p:cTn id="50" dur="26">
                                          <p:stCondLst>
                                            <p:cond delay="1808"/>
                                          </p:stCondLst>
                                        </p:cTn>
                                        <p:tgtEl>
                                          <p:spTgt spid="13"/>
                                        </p:tgtEl>
                                      </p:cBhvr>
                                      <p:to x="100000" y="95000"/>
                                    </p:animScale>
                                    <p:animScale>
                                      <p:cBhvr>
                                        <p:cTn id="51" dur="166" decel="50000">
                                          <p:stCondLst>
                                            <p:cond delay="1834"/>
                                          </p:stCondLst>
                                        </p:cTn>
                                        <p:tgtEl>
                                          <p:spTgt spid="13"/>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80">
                                          <p:stCondLst>
                                            <p:cond delay="0"/>
                                          </p:stCondLst>
                                        </p:cTn>
                                        <p:tgtEl>
                                          <p:spTgt spid="12"/>
                                        </p:tgtEl>
                                      </p:cBhvr>
                                    </p:animEffect>
                                    <p:anim calcmode="lin" valueType="num">
                                      <p:cBhvr>
                                        <p:cTn id="5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2" dur="26">
                                          <p:stCondLst>
                                            <p:cond delay="650"/>
                                          </p:stCondLst>
                                        </p:cTn>
                                        <p:tgtEl>
                                          <p:spTgt spid="12"/>
                                        </p:tgtEl>
                                      </p:cBhvr>
                                      <p:to x="100000" y="60000"/>
                                    </p:animScale>
                                    <p:animScale>
                                      <p:cBhvr>
                                        <p:cTn id="63" dur="166" decel="50000">
                                          <p:stCondLst>
                                            <p:cond delay="676"/>
                                          </p:stCondLst>
                                        </p:cTn>
                                        <p:tgtEl>
                                          <p:spTgt spid="12"/>
                                        </p:tgtEl>
                                      </p:cBhvr>
                                      <p:to x="100000" y="100000"/>
                                    </p:animScale>
                                    <p:animScale>
                                      <p:cBhvr>
                                        <p:cTn id="64" dur="26">
                                          <p:stCondLst>
                                            <p:cond delay="1312"/>
                                          </p:stCondLst>
                                        </p:cTn>
                                        <p:tgtEl>
                                          <p:spTgt spid="12"/>
                                        </p:tgtEl>
                                      </p:cBhvr>
                                      <p:to x="100000" y="80000"/>
                                    </p:animScale>
                                    <p:animScale>
                                      <p:cBhvr>
                                        <p:cTn id="65" dur="166" decel="50000">
                                          <p:stCondLst>
                                            <p:cond delay="1338"/>
                                          </p:stCondLst>
                                        </p:cTn>
                                        <p:tgtEl>
                                          <p:spTgt spid="12"/>
                                        </p:tgtEl>
                                      </p:cBhvr>
                                      <p:to x="100000" y="100000"/>
                                    </p:animScale>
                                    <p:animScale>
                                      <p:cBhvr>
                                        <p:cTn id="66" dur="26">
                                          <p:stCondLst>
                                            <p:cond delay="1642"/>
                                          </p:stCondLst>
                                        </p:cTn>
                                        <p:tgtEl>
                                          <p:spTgt spid="12"/>
                                        </p:tgtEl>
                                      </p:cBhvr>
                                      <p:to x="100000" y="90000"/>
                                    </p:animScale>
                                    <p:animScale>
                                      <p:cBhvr>
                                        <p:cTn id="67" dur="166" decel="50000">
                                          <p:stCondLst>
                                            <p:cond delay="1668"/>
                                          </p:stCondLst>
                                        </p:cTn>
                                        <p:tgtEl>
                                          <p:spTgt spid="12"/>
                                        </p:tgtEl>
                                      </p:cBhvr>
                                      <p:to x="100000" y="100000"/>
                                    </p:animScale>
                                    <p:animScale>
                                      <p:cBhvr>
                                        <p:cTn id="68" dur="26">
                                          <p:stCondLst>
                                            <p:cond delay="1808"/>
                                          </p:stCondLst>
                                        </p:cTn>
                                        <p:tgtEl>
                                          <p:spTgt spid="12"/>
                                        </p:tgtEl>
                                      </p:cBhvr>
                                      <p:to x="100000" y="95000"/>
                                    </p:animScale>
                                    <p:animScale>
                                      <p:cBhvr>
                                        <p:cTn id="69" dur="166" decel="50000">
                                          <p:stCondLst>
                                            <p:cond delay="1834"/>
                                          </p:stCondLst>
                                        </p:cTn>
                                        <p:tgtEl>
                                          <p:spTgt spid="12"/>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290">
                                          <p:stCondLst>
                                            <p:cond delay="0"/>
                                          </p:stCondLst>
                                        </p:cTn>
                                        <p:tgtEl>
                                          <p:spTgt spid="11"/>
                                        </p:tgtEl>
                                      </p:cBhvr>
                                    </p:animEffect>
                                    <p:anim calcmode="lin" valueType="num">
                                      <p:cBhvr>
                                        <p:cTn id="75"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6"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7"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8"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9"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80" dur="13">
                                          <p:stCondLst>
                                            <p:cond delay="325"/>
                                          </p:stCondLst>
                                        </p:cTn>
                                        <p:tgtEl>
                                          <p:spTgt spid="11"/>
                                        </p:tgtEl>
                                      </p:cBhvr>
                                      <p:to x="100000" y="60000"/>
                                    </p:animScale>
                                    <p:animScale>
                                      <p:cBhvr>
                                        <p:cTn id="81" dur="83" decel="50000">
                                          <p:stCondLst>
                                            <p:cond delay="338"/>
                                          </p:stCondLst>
                                        </p:cTn>
                                        <p:tgtEl>
                                          <p:spTgt spid="11"/>
                                        </p:tgtEl>
                                      </p:cBhvr>
                                      <p:to x="100000" y="100000"/>
                                    </p:animScale>
                                    <p:animScale>
                                      <p:cBhvr>
                                        <p:cTn id="82" dur="13">
                                          <p:stCondLst>
                                            <p:cond delay="656"/>
                                          </p:stCondLst>
                                        </p:cTn>
                                        <p:tgtEl>
                                          <p:spTgt spid="11"/>
                                        </p:tgtEl>
                                      </p:cBhvr>
                                      <p:to x="100000" y="80000"/>
                                    </p:animScale>
                                    <p:animScale>
                                      <p:cBhvr>
                                        <p:cTn id="83" dur="83" decel="50000">
                                          <p:stCondLst>
                                            <p:cond delay="669"/>
                                          </p:stCondLst>
                                        </p:cTn>
                                        <p:tgtEl>
                                          <p:spTgt spid="11"/>
                                        </p:tgtEl>
                                      </p:cBhvr>
                                      <p:to x="100000" y="100000"/>
                                    </p:animScale>
                                    <p:animScale>
                                      <p:cBhvr>
                                        <p:cTn id="84" dur="13">
                                          <p:stCondLst>
                                            <p:cond delay="821"/>
                                          </p:stCondLst>
                                        </p:cTn>
                                        <p:tgtEl>
                                          <p:spTgt spid="11"/>
                                        </p:tgtEl>
                                      </p:cBhvr>
                                      <p:to x="100000" y="90000"/>
                                    </p:animScale>
                                    <p:animScale>
                                      <p:cBhvr>
                                        <p:cTn id="85" dur="83" decel="50000">
                                          <p:stCondLst>
                                            <p:cond delay="834"/>
                                          </p:stCondLst>
                                        </p:cTn>
                                        <p:tgtEl>
                                          <p:spTgt spid="11"/>
                                        </p:tgtEl>
                                      </p:cBhvr>
                                      <p:to x="100000" y="100000"/>
                                    </p:animScale>
                                    <p:animScale>
                                      <p:cBhvr>
                                        <p:cTn id="86" dur="13">
                                          <p:stCondLst>
                                            <p:cond delay="904"/>
                                          </p:stCondLst>
                                        </p:cTn>
                                        <p:tgtEl>
                                          <p:spTgt spid="11"/>
                                        </p:tgtEl>
                                      </p:cBhvr>
                                      <p:to x="100000" y="95000"/>
                                    </p:animScale>
                                    <p:animScale>
                                      <p:cBhvr>
                                        <p:cTn id="87" dur="83" decel="50000">
                                          <p:stCondLst>
                                            <p:cond delay="917"/>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841211"/>
            <a:ext cx="11839073" cy="4374654"/>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لا يمكن أن تراه متسرعًا، بل تجده يفحص كل شيء بعناية تامة، ويهتم بالجزئيات والتفاصيل: </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526354"/>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a:solidFill>
            <a:schemeClr val="accent2">
              <a:lumMod val="60000"/>
              <a:lumOff val="40000"/>
            </a:schemeClr>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العميل المدقق</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5" action="ppaction://hlinksldjump"/>
          </p:cNvPr>
          <p:cNvSpPr/>
          <p:nvPr/>
        </p:nvSpPr>
        <p:spPr>
          <a:xfrm>
            <a:off x="1031796" y="4785454"/>
            <a:ext cx="4138781" cy="968355"/>
          </a:xfrm>
          <a:prstGeom prst="roundRect">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العميل </a:t>
            </a:r>
            <a:r>
              <a:rPr lang="ar-BH" sz="2800" b="1" dirty="0" smtClean="0">
                <a:solidFill>
                  <a:schemeClr val="tx1"/>
                </a:solidFill>
                <a:latin typeface="Sakkal Majalla" panose="02000000000000000000" pitchFamily="2" charset="-78"/>
                <a:cs typeface="Sakkal Majalla" panose="02000000000000000000" pitchFamily="2" charset="-78"/>
              </a:rPr>
              <a:t>المصطحب</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Rounded Rectangle 11">
            <a:hlinkClick r:id="rId5" action="ppaction://hlinksldjump"/>
          </p:cNvPr>
          <p:cNvSpPr/>
          <p:nvPr/>
        </p:nvSpPr>
        <p:spPr>
          <a:xfrm>
            <a:off x="6962517" y="4785453"/>
            <a:ext cx="4138781" cy="968355"/>
          </a:xfrm>
          <a:prstGeom prst="roundRect">
            <a:avLst/>
          </a:prstGeom>
          <a:solidFill>
            <a:srgbClr val="FFC1C1"/>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العميل المعجب بنفسه</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5" action="ppaction://hlinksldjump"/>
          </p:cNvPr>
          <p:cNvSpPr/>
          <p:nvPr/>
        </p:nvSpPr>
        <p:spPr>
          <a:xfrm>
            <a:off x="1031796" y="3689329"/>
            <a:ext cx="4138781" cy="968355"/>
          </a:xfrm>
          <a:prstGeom prst="roundRect">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العميل المدعي</a:t>
            </a:r>
            <a:endParaRPr lang="ar-BH" sz="2800" b="1" dirty="0">
              <a:solidFill>
                <a:schemeClr val="tx1"/>
              </a:solidFill>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9" name="Rectangle 18"/>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365758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80">
                                          <p:stCondLst>
                                            <p:cond delay="0"/>
                                          </p:stCondLst>
                                        </p:cTn>
                                        <p:tgtEl>
                                          <p:spTgt spid="13"/>
                                        </p:tgtEl>
                                      </p:cBhvr>
                                    </p:animEffect>
                                    <p:anim calcmode="lin" valueType="num">
                                      <p:cBhvr>
                                        <p:cTn id="3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4" dur="26">
                                          <p:stCondLst>
                                            <p:cond delay="650"/>
                                          </p:stCondLst>
                                        </p:cTn>
                                        <p:tgtEl>
                                          <p:spTgt spid="13"/>
                                        </p:tgtEl>
                                      </p:cBhvr>
                                      <p:to x="100000" y="60000"/>
                                    </p:animScale>
                                    <p:animScale>
                                      <p:cBhvr>
                                        <p:cTn id="45" dur="166" decel="50000">
                                          <p:stCondLst>
                                            <p:cond delay="676"/>
                                          </p:stCondLst>
                                        </p:cTn>
                                        <p:tgtEl>
                                          <p:spTgt spid="13"/>
                                        </p:tgtEl>
                                      </p:cBhvr>
                                      <p:to x="100000" y="100000"/>
                                    </p:animScale>
                                    <p:animScale>
                                      <p:cBhvr>
                                        <p:cTn id="46" dur="26">
                                          <p:stCondLst>
                                            <p:cond delay="1312"/>
                                          </p:stCondLst>
                                        </p:cTn>
                                        <p:tgtEl>
                                          <p:spTgt spid="13"/>
                                        </p:tgtEl>
                                      </p:cBhvr>
                                      <p:to x="100000" y="80000"/>
                                    </p:animScale>
                                    <p:animScale>
                                      <p:cBhvr>
                                        <p:cTn id="47" dur="166" decel="50000">
                                          <p:stCondLst>
                                            <p:cond delay="1338"/>
                                          </p:stCondLst>
                                        </p:cTn>
                                        <p:tgtEl>
                                          <p:spTgt spid="13"/>
                                        </p:tgtEl>
                                      </p:cBhvr>
                                      <p:to x="100000" y="100000"/>
                                    </p:animScale>
                                    <p:animScale>
                                      <p:cBhvr>
                                        <p:cTn id="48" dur="26">
                                          <p:stCondLst>
                                            <p:cond delay="1642"/>
                                          </p:stCondLst>
                                        </p:cTn>
                                        <p:tgtEl>
                                          <p:spTgt spid="13"/>
                                        </p:tgtEl>
                                      </p:cBhvr>
                                      <p:to x="100000" y="90000"/>
                                    </p:animScale>
                                    <p:animScale>
                                      <p:cBhvr>
                                        <p:cTn id="49" dur="166" decel="50000">
                                          <p:stCondLst>
                                            <p:cond delay="1668"/>
                                          </p:stCondLst>
                                        </p:cTn>
                                        <p:tgtEl>
                                          <p:spTgt spid="13"/>
                                        </p:tgtEl>
                                      </p:cBhvr>
                                      <p:to x="100000" y="100000"/>
                                    </p:animScale>
                                    <p:animScale>
                                      <p:cBhvr>
                                        <p:cTn id="50" dur="26">
                                          <p:stCondLst>
                                            <p:cond delay="1808"/>
                                          </p:stCondLst>
                                        </p:cTn>
                                        <p:tgtEl>
                                          <p:spTgt spid="13"/>
                                        </p:tgtEl>
                                      </p:cBhvr>
                                      <p:to x="100000" y="95000"/>
                                    </p:animScale>
                                    <p:animScale>
                                      <p:cBhvr>
                                        <p:cTn id="51" dur="166" decel="50000">
                                          <p:stCondLst>
                                            <p:cond delay="1834"/>
                                          </p:stCondLst>
                                        </p:cTn>
                                        <p:tgtEl>
                                          <p:spTgt spid="13"/>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80">
                                          <p:stCondLst>
                                            <p:cond delay="0"/>
                                          </p:stCondLst>
                                        </p:cTn>
                                        <p:tgtEl>
                                          <p:spTgt spid="12"/>
                                        </p:tgtEl>
                                      </p:cBhvr>
                                    </p:animEffect>
                                    <p:anim calcmode="lin" valueType="num">
                                      <p:cBhvr>
                                        <p:cTn id="5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2" dur="26">
                                          <p:stCondLst>
                                            <p:cond delay="650"/>
                                          </p:stCondLst>
                                        </p:cTn>
                                        <p:tgtEl>
                                          <p:spTgt spid="12"/>
                                        </p:tgtEl>
                                      </p:cBhvr>
                                      <p:to x="100000" y="60000"/>
                                    </p:animScale>
                                    <p:animScale>
                                      <p:cBhvr>
                                        <p:cTn id="63" dur="166" decel="50000">
                                          <p:stCondLst>
                                            <p:cond delay="676"/>
                                          </p:stCondLst>
                                        </p:cTn>
                                        <p:tgtEl>
                                          <p:spTgt spid="12"/>
                                        </p:tgtEl>
                                      </p:cBhvr>
                                      <p:to x="100000" y="100000"/>
                                    </p:animScale>
                                    <p:animScale>
                                      <p:cBhvr>
                                        <p:cTn id="64" dur="26">
                                          <p:stCondLst>
                                            <p:cond delay="1312"/>
                                          </p:stCondLst>
                                        </p:cTn>
                                        <p:tgtEl>
                                          <p:spTgt spid="12"/>
                                        </p:tgtEl>
                                      </p:cBhvr>
                                      <p:to x="100000" y="80000"/>
                                    </p:animScale>
                                    <p:animScale>
                                      <p:cBhvr>
                                        <p:cTn id="65" dur="166" decel="50000">
                                          <p:stCondLst>
                                            <p:cond delay="1338"/>
                                          </p:stCondLst>
                                        </p:cTn>
                                        <p:tgtEl>
                                          <p:spTgt spid="12"/>
                                        </p:tgtEl>
                                      </p:cBhvr>
                                      <p:to x="100000" y="100000"/>
                                    </p:animScale>
                                    <p:animScale>
                                      <p:cBhvr>
                                        <p:cTn id="66" dur="26">
                                          <p:stCondLst>
                                            <p:cond delay="1642"/>
                                          </p:stCondLst>
                                        </p:cTn>
                                        <p:tgtEl>
                                          <p:spTgt spid="12"/>
                                        </p:tgtEl>
                                      </p:cBhvr>
                                      <p:to x="100000" y="90000"/>
                                    </p:animScale>
                                    <p:animScale>
                                      <p:cBhvr>
                                        <p:cTn id="67" dur="166" decel="50000">
                                          <p:stCondLst>
                                            <p:cond delay="1668"/>
                                          </p:stCondLst>
                                        </p:cTn>
                                        <p:tgtEl>
                                          <p:spTgt spid="12"/>
                                        </p:tgtEl>
                                      </p:cBhvr>
                                      <p:to x="100000" y="100000"/>
                                    </p:animScale>
                                    <p:animScale>
                                      <p:cBhvr>
                                        <p:cTn id="68" dur="26">
                                          <p:stCondLst>
                                            <p:cond delay="1808"/>
                                          </p:stCondLst>
                                        </p:cTn>
                                        <p:tgtEl>
                                          <p:spTgt spid="12"/>
                                        </p:tgtEl>
                                      </p:cBhvr>
                                      <p:to x="100000" y="95000"/>
                                    </p:animScale>
                                    <p:animScale>
                                      <p:cBhvr>
                                        <p:cTn id="69" dur="166" decel="50000">
                                          <p:stCondLst>
                                            <p:cond delay="1834"/>
                                          </p:stCondLst>
                                        </p:cTn>
                                        <p:tgtEl>
                                          <p:spTgt spid="12"/>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290">
                                          <p:stCondLst>
                                            <p:cond delay="0"/>
                                          </p:stCondLst>
                                        </p:cTn>
                                        <p:tgtEl>
                                          <p:spTgt spid="11"/>
                                        </p:tgtEl>
                                      </p:cBhvr>
                                    </p:animEffect>
                                    <p:anim calcmode="lin" valueType="num">
                                      <p:cBhvr>
                                        <p:cTn id="75"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6"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7"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8"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9"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80" dur="13">
                                          <p:stCondLst>
                                            <p:cond delay="325"/>
                                          </p:stCondLst>
                                        </p:cTn>
                                        <p:tgtEl>
                                          <p:spTgt spid="11"/>
                                        </p:tgtEl>
                                      </p:cBhvr>
                                      <p:to x="100000" y="60000"/>
                                    </p:animScale>
                                    <p:animScale>
                                      <p:cBhvr>
                                        <p:cTn id="81" dur="83" decel="50000">
                                          <p:stCondLst>
                                            <p:cond delay="338"/>
                                          </p:stCondLst>
                                        </p:cTn>
                                        <p:tgtEl>
                                          <p:spTgt spid="11"/>
                                        </p:tgtEl>
                                      </p:cBhvr>
                                      <p:to x="100000" y="100000"/>
                                    </p:animScale>
                                    <p:animScale>
                                      <p:cBhvr>
                                        <p:cTn id="82" dur="13">
                                          <p:stCondLst>
                                            <p:cond delay="656"/>
                                          </p:stCondLst>
                                        </p:cTn>
                                        <p:tgtEl>
                                          <p:spTgt spid="11"/>
                                        </p:tgtEl>
                                      </p:cBhvr>
                                      <p:to x="100000" y="80000"/>
                                    </p:animScale>
                                    <p:animScale>
                                      <p:cBhvr>
                                        <p:cTn id="83" dur="83" decel="50000">
                                          <p:stCondLst>
                                            <p:cond delay="669"/>
                                          </p:stCondLst>
                                        </p:cTn>
                                        <p:tgtEl>
                                          <p:spTgt spid="11"/>
                                        </p:tgtEl>
                                      </p:cBhvr>
                                      <p:to x="100000" y="100000"/>
                                    </p:animScale>
                                    <p:animScale>
                                      <p:cBhvr>
                                        <p:cTn id="84" dur="13">
                                          <p:stCondLst>
                                            <p:cond delay="821"/>
                                          </p:stCondLst>
                                        </p:cTn>
                                        <p:tgtEl>
                                          <p:spTgt spid="11"/>
                                        </p:tgtEl>
                                      </p:cBhvr>
                                      <p:to x="100000" y="90000"/>
                                    </p:animScale>
                                    <p:animScale>
                                      <p:cBhvr>
                                        <p:cTn id="85" dur="83" decel="50000">
                                          <p:stCondLst>
                                            <p:cond delay="834"/>
                                          </p:stCondLst>
                                        </p:cTn>
                                        <p:tgtEl>
                                          <p:spTgt spid="11"/>
                                        </p:tgtEl>
                                      </p:cBhvr>
                                      <p:to x="100000" y="100000"/>
                                    </p:animScale>
                                    <p:animScale>
                                      <p:cBhvr>
                                        <p:cTn id="86" dur="13">
                                          <p:stCondLst>
                                            <p:cond delay="904"/>
                                          </p:stCondLst>
                                        </p:cTn>
                                        <p:tgtEl>
                                          <p:spTgt spid="11"/>
                                        </p:tgtEl>
                                      </p:cBhvr>
                                      <p:to x="100000" y="95000"/>
                                    </p:animScale>
                                    <p:animScale>
                                      <p:cBhvr>
                                        <p:cTn id="87" dur="83" decel="50000">
                                          <p:stCondLst>
                                            <p:cond delay="917"/>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38455339"/>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67916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23232655"/>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6" action="ppaction://hlinksldjump"/>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31469885"/>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8" name="applause.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396690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646331"/>
          </a:xfrm>
          <a:prstGeom prst="rect">
            <a:avLst/>
          </a:prstGeom>
          <a:noFill/>
          <a:ln w="44450">
            <a:solidFill>
              <a:srgbClr val="009900"/>
            </a:solidFill>
          </a:ln>
        </p:spPr>
        <p:txBody>
          <a:bodyPr wrap="square" rtlCol="1">
            <a:spAutoFit/>
          </a:bodyPr>
          <a:lstStyle/>
          <a:p>
            <a:pPr algn="ctr"/>
            <a:r>
              <a:rPr lang="ar-BH" sz="36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rPr>
              <a:t>ممتاز! إجابة صحيحة</a:t>
            </a:r>
            <a:endParaRPr lang="ar-BH" sz="36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smtClean="0">
                <a:solidFill>
                  <a:schemeClr val="bg1"/>
                </a:solidFill>
              </a:rPr>
              <a:t>التالي</a:t>
            </a:r>
            <a:endParaRPr lang="ar-BH" sz="24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19622352"/>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Horizontal Scroll 13"/>
          <p:cNvSpPr/>
          <p:nvPr/>
        </p:nvSpPr>
        <p:spPr>
          <a:xfrm>
            <a:off x="9460819" y="1398646"/>
            <a:ext cx="2057401" cy="815934"/>
          </a:xfrm>
          <a:prstGeom prst="horizontalScroll">
            <a:avLst/>
          </a:prstGeom>
          <a:solidFill>
            <a:schemeClr val="accent2"/>
          </a:solidFill>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5" name="Content Placeholder 6"/>
          <p:cNvSpPr txBox="1">
            <a:spLocks/>
          </p:cNvSpPr>
          <p:nvPr/>
        </p:nvSpPr>
        <p:spPr>
          <a:xfrm>
            <a:off x="3623735" y="2266532"/>
            <a:ext cx="7894485" cy="1811982"/>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r>
              <a:rPr lang="ar-BH"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endParaRPr lang="ar-BH" b="1" dirty="0">
              <a:solidFill>
                <a:srgbClr val="FF0000"/>
              </a:solidFill>
              <a:latin typeface="Sakkal Majalla" panose="02000000000000000000" pitchFamily="2" charset="-78"/>
              <a:cs typeface="Sakkal Majalla" panose="02000000000000000000" pitchFamily="2" charset="-78"/>
            </a:endParaRP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يتعرف على نوع العميل من خلال طبيعته.</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يفهم طبيعة العميل وكيفية التعامل </a:t>
            </a:r>
            <a:r>
              <a:rPr lang="ar-BH" b="1" dirty="0" smtClean="0">
                <a:solidFill>
                  <a:schemeClr val="tx1"/>
                </a:solidFill>
                <a:latin typeface="Sakkal Majalla" panose="02000000000000000000" pitchFamily="2" charset="-78"/>
                <a:cs typeface="Sakkal Majalla" panose="02000000000000000000" pitchFamily="2" charset="-78"/>
              </a:rPr>
              <a:t>معه</a:t>
            </a:r>
            <a:r>
              <a:rPr lang="ar-BH" b="1" dirty="0">
                <a:solidFill>
                  <a:schemeClr val="tx1"/>
                </a:solidFill>
                <a:latin typeface="Sakkal Majalla" panose="02000000000000000000" pitchFamily="2" charset="-78"/>
                <a:cs typeface="Sakkal Majalla" panose="02000000000000000000" pitchFamily="2" charset="-78"/>
              </a:rPr>
              <a:t>.</a:t>
            </a:r>
          </a:p>
        </p:txBody>
      </p:sp>
      <p:sp>
        <p:nvSpPr>
          <p:cNvPr id="16" name="Rectangular Callout 15"/>
          <p:cNvSpPr/>
          <p:nvPr/>
        </p:nvSpPr>
        <p:spPr>
          <a:xfrm>
            <a:off x="6634840" y="4648526"/>
            <a:ext cx="4883380" cy="1605952"/>
          </a:xfrm>
          <a:prstGeom prst="wedgeRectCallout">
            <a:avLst>
              <a:gd name="adj1" fmla="val -90011"/>
              <a:gd name="adj2" fmla="val 9546"/>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r"/>
            <a:r>
              <a:rPr lang="ar-BH" sz="3200" b="1" u="sng" dirty="0">
                <a:solidFill>
                  <a:srgbClr val="FF0000"/>
                </a:solidFill>
                <a:latin typeface="Sakkal Majalla" panose="02000000000000000000" pitchFamily="2" charset="-78"/>
                <a:cs typeface="Sakkal Majalla" panose="02000000000000000000" pitchFamily="2" charset="-78"/>
              </a:rPr>
              <a:t>لمزيد من المعلومات</a:t>
            </a:r>
            <a:r>
              <a:rPr lang="ar-BH" sz="3200" b="1" u="sng" dirty="0" smtClean="0">
                <a:solidFill>
                  <a:srgbClr val="FF0000"/>
                </a:solidFill>
                <a:latin typeface="Sakkal Majalla" panose="02000000000000000000" pitchFamily="2" charset="-78"/>
                <a:cs typeface="Sakkal Majalla" panose="02000000000000000000" pitchFamily="2" charset="-78"/>
              </a:rPr>
              <a:t>:</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4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400" b="1" dirty="0">
              <a:solidFill>
                <a:schemeClr val="tx1"/>
              </a:solidFill>
              <a:latin typeface="Sakkal Majalla" panose="02000000000000000000" pitchFamily="2" charset="-78"/>
              <a:cs typeface="Sakkal Majalla" panose="02000000000000000000" pitchFamily="2" charset="-78"/>
            </a:endParaRPr>
          </a:p>
          <a:p>
            <a:pPr algn="r"/>
            <a:r>
              <a:rPr lang="ar-BH" sz="24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4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17" name="Picture 16">
            <a:extLst>
              <a:ext uri="{FF2B5EF4-FFF2-40B4-BE49-F238E27FC236}">
                <a16:creationId xmlns="" xmlns:a16="http://schemas.microsoft.com/office/drawing/2014/main" id="{DD41B4E8-A5E3-4108-8CE7-CD9102958ABF}"/>
              </a:ext>
            </a:extLst>
          </p:cNvPr>
          <p:cNvPicPr>
            <a:picLocks noChangeAspect="1"/>
          </p:cNvPicPr>
          <p:nvPr/>
        </p:nvPicPr>
        <p:blipFill rotWithShape="1">
          <a:blip r:embed="rId4"/>
          <a:srcRect l="71278" t="8769" r="3248" b="83713"/>
          <a:stretch/>
        </p:blipFill>
        <p:spPr>
          <a:xfrm>
            <a:off x="2641061" y="5291842"/>
            <a:ext cx="1965347" cy="58057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5284723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applause.wav"/>
          </p:stSnd>
        </p:sndAc>
      </p:transition>
    </mc:Choice>
    <mc:Fallback xmlns="">
      <p:transition spd="slow">
        <p:circl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 name="Picture 6" descr="http://t3.gstatic.com/images?q=tbn:ANd9GcQ6Oaxw7uZSMQCOekqMph2E9LVJrWekgULlNq38lSvVrtlR9A0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764" y="188672"/>
            <a:ext cx="2214562" cy="143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que 4"/>
          <p:cNvSpPr/>
          <p:nvPr/>
        </p:nvSpPr>
        <p:spPr bwMode="auto">
          <a:xfrm>
            <a:off x="185517" y="1621291"/>
            <a:ext cx="11744470" cy="4866488"/>
          </a:xfrm>
          <a:prstGeom prst="plaque">
            <a:avLst>
              <a:gd name="adj" fmla="val 11628"/>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1" anchor="ctr"/>
          <a:lstStyle/>
          <a:p>
            <a:pPr algn="r" defTabSz="914012" rtl="1">
              <a:spcBef>
                <a:spcPts val="600"/>
              </a:spcBef>
              <a:spcAft>
                <a:spcPts val="600"/>
              </a:spcAft>
              <a:defRPr/>
            </a:pPr>
            <a:r>
              <a:rPr lang="ar-BH" sz="3200" b="1" dirty="0">
                <a:solidFill>
                  <a:srgbClr val="C00000"/>
                </a:solidFill>
                <a:latin typeface="Sakkal Majalla" panose="02000000000000000000" pitchFamily="2" charset="-78"/>
                <a:cs typeface="Sakkal Majalla" panose="02000000000000000000" pitchFamily="2" charset="-78"/>
              </a:rPr>
              <a:t>يتوقع من الطالب </a:t>
            </a:r>
            <a:r>
              <a:rPr lang="ar-BH" sz="3200" b="1" dirty="0" smtClean="0">
                <a:solidFill>
                  <a:srgbClr val="C00000"/>
                </a:solidFill>
                <a:latin typeface="Sakkal Majalla" panose="02000000000000000000" pitchFamily="2" charset="-78"/>
                <a:cs typeface="Sakkal Majalla" panose="02000000000000000000" pitchFamily="2" charset="-78"/>
              </a:rPr>
              <a:t>بعد دراسة هذا الدرس أن:</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يتعرف على نوع العميل من خلال طبيعته.</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يفهم طبيعة العميل وكيفية التعامل معه.</a:t>
            </a:r>
          </a:p>
        </p:txBody>
      </p:sp>
      <p:sp>
        <p:nvSpPr>
          <p:cNvPr id="6" name="Title 9"/>
          <p:cNvSpPr txBox="1">
            <a:spLocks/>
          </p:cNvSpPr>
          <p:nvPr/>
        </p:nvSpPr>
        <p:spPr bwMode="auto">
          <a:xfrm>
            <a:off x="3952860" y="798457"/>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a:solidFill>
                  <a:schemeClr val="bg1"/>
                </a:solidFill>
                <a:latin typeface="Sakkal Majalla" panose="02000000000000000000" pitchFamily="2" charset="-78"/>
                <a:cs typeface="Sakkal Majalla" panose="02000000000000000000" pitchFamily="2" charset="-78"/>
              </a:rPr>
              <a:t>أهـداف </a:t>
            </a:r>
            <a:r>
              <a:rPr lang="ar-BH" sz="3600" b="1" kern="0" dirty="0" smtClean="0">
                <a:solidFill>
                  <a:schemeClr val="bg1"/>
                </a:solidFill>
                <a:latin typeface="Sakkal Majalla" panose="02000000000000000000" pitchFamily="2" charset="-78"/>
                <a:cs typeface="Sakkal Majalla" panose="02000000000000000000" pitchFamily="2" charset="-78"/>
              </a:rPr>
              <a:t>الدرس</a:t>
            </a:r>
            <a:endParaRPr lang="ar-BH" sz="3600" b="1" kern="0" dirty="0">
              <a:solidFill>
                <a:schemeClr val="bg1"/>
              </a:solidFill>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63317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9"/>
          <p:cNvSpPr txBox="1">
            <a:spLocks/>
          </p:cNvSpPr>
          <p:nvPr/>
        </p:nvSpPr>
        <p:spPr bwMode="auto">
          <a:xfrm>
            <a:off x="2975428" y="456640"/>
            <a:ext cx="6633029"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أنواع العملاء </a:t>
            </a:r>
            <a:r>
              <a:rPr lang="ar-BH" sz="3600" b="1" dirty="0" smtClean="0">
                <a:solidFill>
                  <a:schemeClr val="bg1"/>
                </a:solidFill>
                <a:latin typeface="Sakkal Majalla" panose="02000000000000000000" pitchFamily="2" charset="-78"/>
                <a:cs typeface="Sakkal Majalla" panose="02000000000000000000" pitchFamily="2" charset="-78"/>
              </a:rPr>
              <a:t>(8 – </a:t>
            </a:r>
            <a:r>
              <a:rPr lang="ar-BH" sz="3600" b="1" dirty="0" smtClean="0">
                <a:solidFill>
                  <a:schemeClr val="bg1"/>
                </a:solidFill>
                <a:latin typeface="Sakkal Majalla" panose="02000000000000000000" pitchFamily="2" charset="-78"/>
                <a:cs typeface="Sakkal Majalla" panose="02000000000000000000" pitchFamily="2" charset="-78"/>
              </a:rPr>
              <a:t>14)</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0" name="Title 9"/>
          <p:cNvSpPr txBox="1">
            <a:spLocks/>
          </p:cNvSpPr>
          <p:nvPr/>
        </p:nvSpPr>
        <p:spPr bwMode="auto">
          <a:xfrm>
            <a:off x="6836228" y="1610849"/>
            <a:ext cx="4626429"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8- </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العميل الذي لا يريد الشراء</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3" name="Content Placeholder 2"/>
          <p:cNvSpPr txBox="1">
            <a:spLocks/>
          </p:cNvSpPr>
          <p:nvPr/>
        </p:nvSpPr>
        <p:spPr>
          <a:xfrm>
            <a:off x="947057" y="3037739"/>
            <a:ext cx="10515600" cy="1084541"/>
          </a:xfrm>
          <a:prstGeom prst="rect">
            <a:avLst/>
          </a:prstGeom>
          <a:solidFill>
            <a:schemeClr val="accent2">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يدخل إلى المتجر دون نية الشراء، وإنما بغرض المشاهدة، يلقي نظرة على مختلف البضائع، ويسأل البائع بضع أسئلة، ينتقد بعض الأشياء، ثم ينصرف دون شراء. </a:t>
            </a:r>
            <a:endParaRPr lang="en-US" b="1" dirty="0">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Title 9"/>
          <p:cNvSpPr txBox="1">
            <a:spLocks/>
          </p:cNvSpPr>
          <p:nvPr/>
        </p:nvSpPr>
        <p:spPr bwMode="auto">
          <a:xfrm>
            <a:off x="8509064" y="2324059"/>
            <a:ext cx="2953593"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طبيعته</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6" name="Title 9"/>
          <p:cNvSpPr txBox="1">
            <a:spLocks/>
          </p:cNvSpPr>
          <p:nvPr/>
        </p:nvSpPr>
        <p:spPr bwMode="auto">
          <a:xfrm>
            <a:off x="6046827" y="4238730"/>
            <a:ext cx="5395622"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ماذا يحتاج منك كرجل بيع؟</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926849" y="4922809"/>
            <a:ext cx="10515600" cy="1330391"/>
          </a:xfrm>
          <a:prstGeom prst="rect">
            <a:avLst/>
          </a:prstGeom>
          <a:solidFill>
            <a:schemeClr val="accent2">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يجب</a:t>
            </a:r>
            <a:r>
              <a:rPr lang="ar-BH" b="1" dirty="0">
                <a:solidFill>
                  <a:srgbClr val="C00000"/>
                </a:solidFill>
                <a:latin typeface="Sakkal Majalla" panose="02000000000000000000" pitchFamily="2" charset="-78"/>
                <a:cs typeface="Sakkal Majalla" panose="02000000000000000000" pitchFamily="2" charset="-78"/>
              </a:rPr>
              <a:t> </a:t>
            </a:r>
            <a:r>
              <a:rPr lang="ar-BH" b="1" dirty="0">
                <a:latin typeface="Sakkal Majalla" panose="02000000000000000000" pitchFamily="2" charset="-78"/>
                <a:cs typeface="Sakkal Majalla" panose="02000000000000000000" pitchFamily="2" charset="-78"/>
              </a:rPr>
              <a:t>أن </a:t>
            </a:r>
            <a:r>
              <a:rPr lang="ar-BH" b="1" dirty="0" smtClean="0">
                <a:latin typeface="Sakkal Majalla" panose="02000000000000000000" pitchFamily="2" charset="-78"/>
                <a:cs typeface="Sakkal Majalla" panose="02000000000000000000" pitchFamily="2" charset="-78"/>
              </a:rPr>
              <a:t>نضع </a:t>
            </a:r>
            <a:r>
              <a:rPr lang="ar-BH" b="1" dirty="0">
                <a:latin typeface="Sakkal Majalla" panose="02000000000000000000" pitchFamily="2" charset="-78"/>
                <a:cs typeface="Sakkal Majalla" panose="02000000000000000000" pitchFamily="2" charset="-78"/>
              </a:rPr>
              <a:t>السلعة تحت نظره، </a:t>
            </a:r>
            <a:r>
              <a:rPr lang="ar-BH" b="1" dirty="0" smtClean="0">
                <a:latin typeface="Sakkal Majalla" panose="02000000000000000000" pitchFamily="2" charset="-78"/>
                <a:cs typeface="Sakkal Majalla" panose="02000000000000000000" pitchFamily="2" charset="-78"/>
              </a:rPr>
              <a:t>ونشجعه </a:t>
            </a:r>
            <a:r>
              <a:rPr lang="ar-BH" b="1" dirty="0">
                <a:latin typeface="Sakkal Majalla" panose="02000000000000000000" pitchFamily="2" charset="-78"/>
                <a:cs typeface="Sakkal Majalla" panose="02000000000000000000" pitchFamily="2" charset="-78"/>
              </a:rPr>
              <a:t>على لمسها وتقبلها، </a:t>
            </a:r>
            <a:r>
              <a:rPr lang="ar-BH" b="1" dirty="0" smtClean="0">
                <a:latin typeface="Sakkal Majalla" panose="02000000000000000000" pitchFamily="2" charset="-78"/>
                <a:cs typeface="Sakkal Majalla" panose="02000000000000000000" pitchFamily="2" charset="-78"/>
              </a:rPr>
              <a:t>ونجعله </a:t>
            </a:r>
            <a:r>
              <a:rPr lang="ar-BH" b="1" dirty="0">
                <a:latin typeface="Sakkal Majalla" panose="02000000000000000000" pitchFamily="2" charset="-78"/>
                <a:cs typeface="Sakkal Majalla" panose="02000000000000000000" pitchFamily="2" charset="-78"/>
              </a:rPr>
              <a:t>يجربها إن أمكن، وأن </a:t>
            </a:r>
            <a:r>
              <a:rPr lang="ar-BH" b="1" dirty="0" smtClean="0">
                <a:latin typeface="Sakkal Majalla" panose="02000000000000000000" pitchFamily="2" charset="-78"/>
                <a:cs typeface="Sakkal Majalla" panose="02000000000000000000" pitchFamily="2" charset="-78"/>
              </a:rPr>
              <a:t>نشرح </a:t>
            </a:r>
            <a:r>
              <a:rPr lang="ar-BH" b="1" dirty="0">
                <a:latin typeface="Sakkal Majalla" panose="02000000000000000000" pitchFamily="2" charset="-78"/>
                <a:cs typeface="Sakkal Majalla" panose="02000000000000000000" pitchFamily="2" charset="-78"/>
              </a:rPr>
              <a:t>له مزاياها، بعبارة أخرى </a:t>
            </a:r>
            <a:r>
              <a:rPr lang="ar-BH" b="1" dirty="0" smtClean="0">
                <a:latin typeface="Sakkal Majalla" panose="02000000000000000000" pitchFamily="2" charset="-78"/>
                <a:cs typeface="Sakkal Majalla" panose="02000000000000000000" pitchFamily="2" charset="-78"/>
              </a:rPr>
              <a:t>نأخذ </a:t>
            </a:r>
            <a:r>
              <a:rPr lang="ar-BH" b="1" dirty="0">
                <a:latin typeface="Sakkal Majalla" panose="02000000000000000000" pitchFamily="2" charset="-78"/>
                <a:cs typeface="Sakkal Majalla" panose="02000000000000000000" pitchFamily="2" charset="-78"/>
              </a:rPr>
              <a:t>بيده وتمر به في مراحل عملية البيع المعروفة من الانتباه، إلى الاهتمام، إلى الرغبة، إلى الإقناع، </a:t>
            </a:r>
            <a:r>
              <a:rPr lang="ar-BH" b="1" dirty="0" smtClean="0">
                <a:latin typeface="Sakkal Majalla" panose="02000000000000000000" pitchFamily="2" charset="-78"/>
                <a:cs typeface="Sakkal Majalla" panose="02000000000000000000" pitchFamily="2" charset="-78"/>
              </a:rPr>
              <a:t>ثم</a:t>
            </a:r>
            <a:r>
              <a:rPr lang="en-US" b="1" dirty="0" smtClean="0">
                <a:latin typeface="Sakkal Majalla" panose="02000000000000000000" pitchFamily="2" charset="-78"/>
                <a:cs typeface="Sakkal Majalla" panose="02000000000000000000" pitchFamily="2" charset="-78"/>
              </a:rPr>
              <a:t> </a:t>
            </a:r>
            <a:r>
              <a:rPr lang="ar-BH" b="1" dirty="0" smtClean="0">
                <a:latin typeface="Sakkal Majalla" panose="02000000000000000000" pitchFamily="2" charset="-78"/>
                <a:cs typeface="Sakkal Majalla" panose="02000000000000000000" pitchFamily="2" charset="-78"/>
              </a:rPr>
              <a:t> التنفيذ.</a:t>
            </a:r>
            <a:endParaRPr lang="en-US"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16538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txBox="1">
            <a:spLocks/>
          </p:cNvSpPr>
          <p:nvPr/>
        </p:nvSpPr>
        <p:spPr>
          <a:xfrm>
            <a:off x="925740" y="2628161"/>
            <a:ext cx="10515600" cy="1345941"/>
          </a:xfrm>
          <a:prstGeom prst="rect">
            <a:avLst/>
          </a:prstGeom>
          <a:solidFill>
            <a:schemeClr val="accent1">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قليل الكلام، حيث أن ذلك يربكه ويخجله، وبالتالي فهو لا يوجه أي سؤال للبائع، ولا يستفهم عن السلعة ولا يبدي </a:t>
            </a:r>
            <a:r>
              <a:rPr lang="ar-BH" b="1" dirty="0" smtClean="0">
                <a:latin typeface="Sakkal Majalla" panose="02000000000000000000" pitchFamily="2" charset="-78"/>
                <a:cs typeface="Sakkal Majalla" panose="02000000000000000000" pitchFamily="2" charset="-78"/>
              </a:rPr>
              <a:t>اعتراضًا </a:t>
            </a:r>
            <a:r>
              <a:rPr lang="ar-BH" b="1" dirty="0">
                <a:latin typeface="Sakkal Majalla" panose="02000000000000000000" pitchFamily="2" charset="-78"/>
                <a:cs typeface="Sakkal Majalla" panose="02000000000000000000" pitchFamily="2" charset="-78"/>
              </a:rPr>
              <a:t>عليها، يجيب البائع باختصار شديد، من الصعب معرفة قبوله أو رفضه للسلع وذلك لأن تعبيرات وجهه لا توحي بأي </a:t>
            </a:r>
            <a:r>
              <a:rPr lang="ar-BH" b="1" dirty="0" smtClean="0">
                <a:latin typeface="Sakkal Majalla" panose="02000000000000000000" pitchFamily="2" charset="-78"/>
                <a:cs typeface="Sakkal Majalla" panose="02000000000000000000" pitchFamily="2" charset="-78"/>
              </a:rPr>
              <a:t>انطباعات يظهر منها مدى قبوله أو رفضه.</a:t>
            </a:r>
            <a:endParaRPr lang="en-US" b="1" dirty="0">
              <a:solidFill>
                <a:srgbClr val="FF0000"/>
              </a:solidFill>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itle 9"/>
          <p:cNvSpPr txBox="1">
            <a:spLocks/>
          </p:cNvSpPr>
          <p:nvPr/>
        </p:nvSpPr>
        <p:spPr bwMode="auto">
          <a:xfrm>
            <a:off x="6103710" y="1311573"/>
            <a:ext cx="5337630"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9 - </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العميل </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الصامت أو الخجول</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9" name="Title 9"/>
          <p:cNvSpPr txBox="1">
            <a:spLocks/>
          </p:cNvSpPr>
          <p:nvPr/>
        </p:nvSpPr>
        <p:spPr bwMode="auto">
          <a:xfrm>
            <a:off x="8487747" y="1978388"/>
            <a:ext cx="2953593"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طبيعته</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0" name="Title 9"/>
          <p:cNvSpPr txBox="1">
            <a:spLocks/>
          </p:cNvSpPr>
          <p:nvPr/>
        </p:nvSpPr>
        <p:spPr bwMode="auto">
          <a:xfrm>
            <a:off x="6045718" y="4083833"/>
            <a:ext cx="5395622"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ماذا يحتاج منك كرجل بيع؟</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1" name="Content Placeholder 2"/>
          <p:cNvSpPr txBox="1">
            <a:spLocks/>
          </p:cNvSpPr>
          <p:nvPr/>
        </p:nvSpPr>
        <p:spPr>
          <a:xfrm>
            <a:off x="925740" y="4812203"/>
            <a:ext cx="10515600" cy="1675683"/>
          </a:xfrm>
          <a:prstGeom prst="rect">
            <a:avLst/>
          </a:prstGeom>
          <a:solidFill>
            <a:schemeClr val="accent1">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يجب أن تكون محبًا للكلام بعكس العميل، وتعرض السلعة وتشرح مزاياها، وتجعل العميل يمسك السلعة، وتتذكر </a:t>
            </a:r>
            <a:r>
              <a:rPr lang="ar-BH" b="1" dirty="0" smtClean="0">
                <a:latin typeface="Sakkal Majalla" panose="02000000000000000000" pitchFamily="2" charset="-78"/>
                <a:cs typeface="Sakkal Majalla" panose="02000000000000000000" pitchFamily="2" charset="-78"/>
              </a:rPr>
              <a:t>استفسارات </a:t>
            </a:r>
            <a:r>
              <a:rPr lang="ar-BH" b="1" dirty="0">
                <a:latin typeface="Sakkal Majalla" panose="02000000000000000000" pitchFamily="2" charset="-78"/>
                <a:cs typeface="Sakkal Majalla" panose="02000000000000000000" pitchFamily="2" charset="-78"/>
              </a:rPr>
              <a:t>باقي العملاء وتطرحها على نفسك وتجيبها، وأن تركز جيدًا في ملامح العميل وإذا ما رأيت أي سلعة تلفت نظره تنتهز الفرصة، وتبدأ بعرضها، وإقناعه لإتمام عملية البيع بنجاح. </a:t>
            </a:r>
            <a:endParaRPr lang="en-US" b="1" dirty="0">
              <a:latin typeface="Sakkal Majalla" panose="02000000000000000000" pitchFamily="2" charset="-78"/>
              <a:cs typeface="Sakkal Majalla" panose="02000000000000000000" pitchFamily="2" charset="-78"/>
            </a:endParaRPr>
          </a:p>
        </p:txBody>
      </p:sp>
      <p:sp>
        <p:nvSpPr>
          <p:cNvPr id="12" name="Rectangle 11"/>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25493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txBox="1">
            <a:spLocks/>
          </p:cNvSpPr>
          <p:nvPr/>
        </p:nvSpPr>
        <p:spPr>
          <a:xfrm>
            <a:off x="885532" y="2493839"/>
            <a:ext cx="10515600" cy="1356687"/>
          </a:xfrm>
          <a:prstGeom prst="rect">
            <a:avLst/>
          </a:prstGeom>
          <a:solidFill>
            <a:schemeClr val="accent4">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العملاء </a:t>
            </a:r>
            <a:r>
              <a:rPr lang="ar-BH" b="1" dirty="0">
                <a:latin typeface="Sakkal Majalla" panose="02000000000000000000" pitchFamily="2" charset="-78"/>
                <a:cs typeface="Sakkal Majalla" panose="02000000000000000000" pitchFamily="2" charset="-78"/>
              </a:rPr>
              <a:t>الغير شرفاء هم نوعين: 1) </a:t>
            </a:r>
            <a:r>
              <a:rPr lang="ar-BH" b="1" dirty="0" smtClean="0">
                <a:latin typeface="Sakkal Majalla" panose="02000000000000000000" pitchFamily="2" charset="-78"/>
                <a:cs typeface="Sakkal Majalla" panose="02000000000000000000" pitchFamily="2" charset="-78"/>
              </a:rPr>
              <a:t>العميل </a:t>
            </a:r>
            <a:r>
              <a:rPr lang="ar-BH" b="1" dirty="0">
                <a:latin typeface="Sakkal Majalla" panose="02000000000000000000" pitchFamily="2" charset="-78"/>
                <a:cs typeface="Sakkal Majalla" panose="02000000000000000000" pitchFamily="2" charset="-78"/>
              </a:rPr>
              <a:t>الذي جاء ليسرق شيء من البضاعة المعروضة، فيدسها خلسة في جيبه، أو في ثوبه، وإما أن يكون محترفًا للسرقة أو هاويًا أو مريض نفسيًا. 2) </a:t>
            </a:r>
            <a:r>
              <a:rPr lang="ar-BH" b="1" dirty="0" smtClean="0">
                <a:latin typeface="Sakkal Majalla" panose="02000000000000000000" pitchFamily="2" charset="-78"/>
                <a:cs typeface="Sakkal Majalla" panose="02000000000000000000" pitchFamily="2" charset="-78"/>
              </a:rPr>
              <a:t>العميل </a:t>
            </a:r>
            <a:r>
              <a:rPr lang="ar-BH" b="1" dirty="0">
                <a:latin typeface="Sakkal Majalla" panose="02000000000000000000" pitchFamily="2" charset="-78"/>
                <a:cs typeface="Sakkal Majalla" panose="02000000000000000000" pitchFamily="2" charset="-78"/>
              </a:rPr>
              <a:t>الذي يشتري سلعة معينة من متجر ما، ثم يصر بأن يرجعها إلى متجر آخر. </a:t>
            </a:r>
            <a:endParaRPr lang="en-US" b="1" dirty="0">
              <a:solidFill>
                <a:srgbClr val="FF0000"/>
              </a:solidFill>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itle 9"/>
          <p:cNvSpPr txBox="1">
            <a:spLocks/>
          </p:cNvSpPr>
          <p:nvPr/>
        </p:nvSpPr>
        <p:spPr bwMode="auto">
          <a:xfrm>
            <a:off x="6798225" y="1210383"/>
            <a:ext cx="4602907"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10- </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العميل </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غير الشريف</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9" name="Title 9"/>
          <p:cNvSpPr txBox="1">
            <a:spLocks/>
          </p:cNvSpPr>
          <p:nvPr/>
        </p:nvSpPr>
        <p:spPr bwMode="auto">
          <a:xfrm>
            <a:off x="8447539" y="1829084"/>
            <a:ext cx="2953593"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طبيعته</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0" name="Title 9"/>
          <p:cNvSpPr txBox="1">
            <a:spLocks/>
          </p:cNvSpPr>
          <p:nvPr/>
        </p:nvSpPr>
        <p:spPr bwMode="auto">
          <a:xfrm>
            <a:off x="6575196" y="3961283"/>
            <a:ext cx="4820622"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ماذا يحتاج منك كرجل بيع؟</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1" name="Content Placeholder 2"/>
          <p:cNvSpPr txBox="1">
            <a:spLocks/>
          </p:cNvSpPr>
          <p:nvPr/>
        </p:nvSpPr>
        <p:spPr>
          <a:xfrm>
            <a:off x="880218" y="4626038"/>
            <a:ext cx="10515600" cy="1650095"/>
          </a:xfrm>
          <a:prstGeom prst="rect">
            <a:avLst/>
          </a:prstGeom>
          <a:solidFill>
            <a:schemeClr val="accent4">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إذا صادفك لص فعليك أن تسلمه للمختص بكل هدوء، وذلك حفاظًا على سمعة المحل ولكيلا تعطي مجال للص آخر أثناء </a:t>
            </a:r>
            <a:r>
              <a:rPr lang="ar-BH" b="1" dirty="0" smtClean="0">
                <a:latin typeface="Sakkal Majalla" panose="02000000000000000000" pitchFamily="2" charset="-78"/>
                <a:cs typeface="Sakkal Majalla" panose="02000000000000000000" pitchFamily="2" charset="-78"/>
              </a:rPr>
              <a:t>الفوضى. </a:t>
            </a:r>
            <a:r>
              <a:rPr lang="ar-BH" b="1" dirty="0">
                <a:latin typeface="Sakkal Majalla" panose="02000000000000000000" pitchFamily="2" charset="-78"/>
                <a:cs typeface="Sakkal Majalla" panose="02000000000000000000" pitchFamily="2" charset="-78"/>
              </a:rPr>
              <a:t>أما النوع الثاني، فلا تكذبه فيما يزعم، حتى لا تنشأ بينكم مشادة، ولكن يكفي أن ترفض بحزم استرداد البضاعة مع التوضيح بأن هذا نظام المحل، ولا يمكنك مخالفته. </a:t>
            </a:r>
            <a:endParaRPr lang="en-US" b="1" dirty="0">
              <a:latin typeface="Sakkal Majalla" panose="02000000000000000000" pitchFamily="2" charset="-78"/>
              <a:cs typeface="Sakkal Majalla" panose="02000000000000000000" pitchFamily="2" charset="-78"/>
            </a:endParaRPr>
          </a:p>
        </p:txBody>
      </p:sp>
      <p:sp>
        <p:nvSpPr>
          <p:cNvPr id="12" name="Rectangle 11"/>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64311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txBox="1">
            <a:spLocks/>
          </p:cNvSpPr>
          <p:nvPr/>
        </p:nvSpPr>
        <p:spPr>
          <a:xfrm>
            <a:off x="821936" y="2466859"/>
            <a:ext cx="10515600" cy="1450506"/>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وهو  العميل الذي لا رأي له، وانما يعتمد على رأي رفقته، سواء كانوا زوجة، أخ، أو أصدقاء. يشبه العميل الصامت الخجول، ولكنه أصعب منه، حيث أن لا رأي له على الإطلاق وإنما آراء صحبته تنعكس عليه. </a:t>
            </a:r>
            <a:endParaRPr lang="en-US" b="1" dirty="0">
              <a:solidFill>
                <a:srgbClr val="FF0000"/>
              </a:solidFill>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itle 9"/>
          <p:cNvSpPr txBox="1">
            <a:spLocks/>
          </p:cNvSpPr>
          <p:nvPr/>
        </p:nvSpPr>
        <p:spPr bwMode="auto">
          <a:xfrm>
            <a:off x="7245884" y="1198790"/>
            <a:ext cx="4091652"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 </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11 </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  العميل </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المصطحب</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9" name="Title 9"/>
          <p:cNvSpPr txBox="1">
            <a:spLocks/>
          </p:cNvSpPr>
          <p:nvPr/>
        </p:nvSpPr>
        <p:spPr bwMode="auto">
          <a:xfrm>
            <a:off x="8772525" y="1841515"/>
            <a:ext cx="2565011"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طبيعته</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0" name="Title 9"/>
          <p:cNvSpPr txBox="1">
            <a:spLocks/>
          </p:cNvSpPr>
          <p:nvPr/>
        </p:nvSpPr>
        <p:spPr bwMode="auto">
          <a:xfrm>
            <a:off x="6328228" y="4108473"/>
            <a:ext cx="5009307"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ماذا يحتاج منك كرجل بيع؟</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1" name="Content Placeholder 2"/>
          <p:cNvSpPr txBox="1">
            <a:spLocks/>
          </p:cNvSpPr>
          <p:nvPr/>
        </p:nvSpPr>
        <p:spPr>
          <a:xfrm>
            <a:off x="821936" y="4853579"/>
            <a:ext cx="10515600" cy="1344021"/>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عليك أن توجه اهتمامك إلى مرافقيه، وأن تهمله قدر الإمكان. لأن مرافقيه هم الذين سيؤثرون في </a:t>
            </a:r>
            <a:r>
              <a:rPr lang="ar-BH" b="1" dirty="0" smtClean="0">
                <a:latin typeface="Sakkal Majalla" panose="02000000000000000000" pitchFamily="2" charset="-78"/>
                <a:cs typeface="Sakkal Majalla" panose="02000000000000000000" pitchFamily="2" charset="-78"/>
              </a:rPr>
              <a:t>قرار</a:t>
            </a:r>
            <a:r>
              <a:rPr lang="en-US" b="1" dirty="0" smtClean="0">
                <a:latin typeface="Sakkal Majalla" panose="02000000000000000000" pitchFamily="2" charset="-78"/>
                <a:cs typeface="Sakkal Majalla" panose="02000000000000000000" pitchFamily="2" charset="-78"/>
              </a:rPr>
              <a:t> </a:t>
            </a:r>
            <a:r>
              <a:rPr lang="ar-BH" b="1" dirty="0" smtClean="0">
                <a:latin typeface="Sakkal Majalla" panose="02000000000000000000" pitchFamily="2" charset="-78"/>
                <a:cs typeface="Sakkal Majalla" panose="02000000000000000000" pitchFamily="2" charset="-78"/>
              </a:rPr>
              <a:t>الشراء</a:t>
            </a:r>
            <a:r>
              <a:rPr lang="ar-BH" b="1" dirty="0">
                <a:latin typeface="Sakkal Majalla" panose="02000000000000000000" pitchFamily="2" charset="-78"/>
                <a:cs typeface="Sakkal Majalla" panose="02000000000000000000" pitchFamily="2" charset="-78"/>
              </a:rPr>
              <a:t>. وهو حتما سينقاد لقرارهم الأخير. وإذا كانت السلعة ملابس فعليك أن تسترشد بما يرتديه هو أو ما يرتديه مرافقيه، وذلك لحصر خيارات السلعة.</a:t>
            </a:r>
            <a:endParaRPr lang="en-US" b="1" dirty="0">
              <a:latin typeface="Sakkal Majalla" panose="02000000000000000000" pitchFamily="2" charset="-78"/>
              <a:cs typeface="Sakkal Majalla" panose="02000000000000000000" pitchFamily="2" charset="-78"/>
            </a:endParaRPr>
          </a:p>
        </p:txBody>
      </p:sp>
      <p:sp>
        <p:nvSpPr>
          <p:cNvPr id="12" name="Rectangle 11"/>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66871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txBox="1">
            <a:spLocks/>
          </p:cNvSpPr>
          <p:nvPr/>
        </p:nvSpPr>
        <p:spPr>
          <a:xfrm>
            <a:off x="821936" y="2526595"/>
            <a:ext cx="10515600" cy="1122214"/>
          </a:xfrm>
          <a:prstGeom prst="rect">
            <a:avLst/>
          </a:prstGeom>
          <a:solidFill>
            <a:srgbClr val="92D05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تجده </a:t>
            </a:r>
            <a:r>
              <a:rPr lang="ar-BH" b="1" dirty="0">
                <a:latin typeface="Sakkal Majalla" panose="02000000000000000000" pitchFamily="2" charset="-78"/>
                <a:cs typeface="Sakkal Majalla" panose="02000000000000000000" pitchFamily="2" charset="-78"/>
              </a:rPr>
              <a:t>متشككًا دائمًا، لا يكاد يصدق كل ما يقال له، وهو لا يفعل ذلك </a:t>
            </a:r>
            <a:r>
              <a:rPr lang="ar-BH" b="1" dirty="0" smtClean="0">
                <a:latin typeface="Sakkal Majalla" panose="02000000000000000000" pitchFamily="2" charset="-78"/>
                <a:cs typeface="Sakkal Majalla" panose="02000000000000000000" pitchFamily="2" charset="-78"/>
              </a:rPr>
              <a:t>استنادًا </a:t>
            </a:r>
            <a:r>
              <a:rPr lang="ar-BH" b="1" dirty="0">
                <a:latin typeface="Sakkal Majalla" panose="02000000000000000000" pitchFamily="2" charset="-78"/>
                <a:cs typeface="Sakkal Majalla" panose="02000000000000000000" pitchFamily="2" charset="-78"/>
              </a:rPr>
              <a:t>إلى معلومات لديه، ولكن إلى ما هو مطبوع في نفسه من الشك والوسوسة.. </a:t>
            </a:r>
            <a:endParaRPr lang="en-US" b="1" dirty="0">
              <a:solidFill>
                <a:srgbClr val="FF0000"/>
              </a:solidFill>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itle 9"/>
          <p:cNvSpPr txBox="1">
            <a:spLocks/>
          </p:cNvSpPr>
          <p:nvPr/>
        </p:nvSpPr>
        <p:spPr bwMode="auto">
          <a:xfrm>
            <a:off x="6734629" y="1198790"/>
            <a:ext cx="4602907"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 </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12 </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  العميل </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الذي لا يصدق</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9" name="Title 9"/>
          <p:cNvSpPr txBox="1">
            <a:spLocks/>
          </p:cNvSpPr>
          <p:nvPr/>
        </p:nvSpPr>
        <p:spPr bwMode="auto">
          <a:xfrm>
            <a:off x="8383943" y="1841515"/>
            <a:ext cx="2953593"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طبيعته</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0" name="Title 9"/>
          <p:cNvSpPr txBox="1">
            <a:spLocks/>
          </p:cNvSpPr>
          <p:nvPr/>
        </p:nvSpPr>
        <p:spPr bwMode="auto">
          <a:xfrm>
            <a:off x="5941914" y="4019766"/>
            <a:ext cx="5395622"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ماذا يحتاج منك كرجل بيع؟</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1" name="Content Placeholder 2"/>
          <p:cNvSpPr txBox="1">
            <a:spLocks/>
          </p:cNvSpPr>
          <p:nvPr/>
        </p:nvSpPr>
        <p:spPr>
          <a:xfrm>
            <a:off x="821936" y="4770655"/>
            <a:ext cx="10515600" cy="1455974"/>
          </a:xfrm>
          <a:prstGeom prst="rect">
            <a:avLst/>
          </a:prstGeom>
          <a:solidFill>
            <a:srgbClr val="92D05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يحتاج أن تكون صبورًا واسع الصدر، وأن تذكر الحقائق لإقناعه، وتريه ملصقات </a:t>
            </a:r>
            <a:r>
              <a:rPr lang="ar-BH" b="1" dirty="0" smtClean="0">
                <a:latin typeface="Sakkal Majalla" panose="02000000000000000000" pitchFamily="2" charset="-78"/>
                <a:cs typeface="Sakkal Majalla" panose="02000000000000000000" pitchFamily="2" charset="-78"/>
              </a:rPr>
              <a:t>المُنْتَج، </a:t>
            </a:r>
            <a:r>
              <a:rPr lang="ar-BH" b="1" dirty="0">
                <a:latin typeface="Sakkal Majalla" panose="02000000000000000000" pitchFamily="2" charset="-78"/>
                <a:cs typeface="Sakkal Majalla" panose="02000000000000000000" pitchFamily="2" charset="-78"/>
              </a:rPr>
              <a:t>وتذكره بسمعة المحل وشهرته، وأن بإمكانه </a:t>
            </a:r>
            <a:r>
              <a:rPr lang="ar-BH" b="1" dirty="0" smtClean="0">
                <a:latin typeface="Sakkal Majalla" panose="02000000000000000000" pitchFamily="2" charset="-78"/>
                <a:cs typeface="Sakkal Majalla" panose="02000000000000000000" pitchFamily="2" charset="-78"/>
              </a:rPr>
              <a:t>استرداد </a:t>
            </a:r>
            <a:r>
              <a:rPr lang="ar-BH" b="1" dirty="0">
                <a:latin typeface="Sakkal Majalla" panose="02000000000000000000" pitchFamily="2" charset="-78"/>
                <a:cs typeface="Sakkal Majalla" panose="02000000000000000000" pitchFamily="2" charset="-78"/>
              </a:rPr>
              <a:t>البضاعة إذا وجدها لا تتمتع بالمزايا المرفقة بها.</a:t>
            </a:r>
            <a:endParaRPr lang="en-US" b="1" dirty="0">
              <a:latin typeface="Sakkal Majalla" panose="02000000000000000000" pitchFamily="2" charset="-78"/>
              <a:cs typeface="Sakkal Majalla" panose="02000000000000000000" pitchFamily="2" charset="-78"/>
            </a:endParaRPr>
          </a:p>
        </p:txBody>
      </p:sp>
      <p:sp>
        <p:nvSpPr>
          <p:cNvPr id="12" name="Rectangle 11"/>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9729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txBox="1">
            <a:spLocks/>
          </p:cNvSpPr>
          <p:nvPr/>
        </p:nvSpPr>
        <p:spPr>
          <a:xfrm>
            <a:off x="789027" y="2694703"/>
            <a:ext cx="10515600" cy="1494211"/>
          </a:xfrm>
          <a:prstGeom prst="rect">
            <a:avLst/>
          </a:prstGeom>
          <a:solidFill>
            <a:schemeClr val="accent1">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يشبه العميل العنيف، ولكن هناك بعض الفروق منها: أن العميل العنيف تسمع صوته غاضب، وألفاظه جارحة، ويشكو من أي شيء حتى لو لم يكن له علاقة بالسلعة، أما العميل كثير الشكوى، صوته مهذب وكلماته مناسبة، واعتراضاته تتركز على السلعة وميزاتها.</a:t>
            </a:r>
            <a:endParaRPr lang="en-US" b="1" dirty="0">
              <a:solidFill>
                <a:srgbClr val="FF0000"/>
              </a:solidFill>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itle 9"/>
          <p:cNvSpPr txBox="1">
            <a:spLocks/>
          </p:cNvSpPr>
          <p:nvPr/>
        </p:nvSpPr>
        <p:spPr bwMode="auto">
          <a:xfrm>
            <a:off x="7245884" y="1283872"/>
            <a:ext cx="4058743"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 </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13 </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  العميل </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كثير الشكوى</a:t>
            </a:r>
            <a:endPar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9" name="Title 9"/>
          <p:cNvSpPr txBox="1">
            <a:spLocks/>
          </p:cNvSpPr>
          <p:nvPr/>
        </p:nvSpPr>
        <p:spPr bwMode="auto">
          <a:xfrm>
            <a:off x="8383943" y="1987681"/>
            <a:ext cx="2953593"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طبيعته</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0" name="Title 9"/>
          <p:cNvSpPr txBox="1">
            <a:spLocks/>
          </p:cNvSpPr>
          <p:nvPr/>
        </p:nvSpPr>
        <p:spPr bwMode="auto">
          <a:xfrm>
            <a:off x="5941914" y="4380370"/>
            <a:ext cx="5395622"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ماذا يحتاج منك كرجل بيع؟</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1" name="Content Placeholder 2"/>
          <p:cNvSpPr txBox="1">
            <a:spLocks/>
          </p:cNvSpPr>
          <p:nvPr/>
        </p:nvSpPr>
        <p:spPr>
          <a:xfrm>
            <a:off x="821936" y="5125824"/>
            <a:ext cx="10515600" cy="1057262"/>
          </a:xfrm>
          <a:prstGeom prst="rect">
            <a:avLst/>
          </a:prstGeom>
          <a:solidFill>
            <a:schemeClr val="accent1">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يحتاج إلى المجاملة والابتسامة، مع إيضاح الأسباب بلباقة، ومحاولة إرضاءه بكل الطرق، عكس العميل العنيف الذي لا يفضل مناقشته.</a:t>
            </a:r>
            <a:endParaRPr lang="en-US" b="1" dirty="0">
              <a:latin typeface="Sakkal Majalla" panose="02000000000000000000" pitchFamily="2" charset="-78"/>
              <a:cs typeface="Sakkal Majalla" panose="02000000000000000000" pitchFamily="2" charset="-78"/>
            </a:endParaRPr>
          </a:p>
        </p:txBody>
      </p:sp>
      <p:sp>
        <p:nvSpPr>
          <p:cNvPr id="12" name="Rectangle 11"/>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77578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txBox="1">
            <a:spLocks/>
          </p:cNvSpPr>
          <p:nvPr/>
        </p:nvSpPr>
        <p:spPr>
          <a:xfrm>
            <a:off x="789027" y="2541679"/>
            <a:ext cx="10515600" cy="1073327"/>
          </a:xfrm>
          <a:prstGeom prst="rect">
            <a:avLst/>
          </a:prstGeom>
          <a:solidFill>
            <a:srgbClr val="00B0F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هؤلاء العملاء أنواع مختلفة منهم: الأطفال، وكبار السن، والمرضى، والأجانب الذين لا يجيدون لغة البلاد</a:t>
            </a:r>
            <a:r>
              <a:rPr lang="ar-BH" sz="3200" b="1" dirty="0">
                <a:latin typeface="Sakkal Majalla" panose="02000000000000000000" pitchFamily="2" charset="-78"/>
                <a:cs typeface="Sakkal Majalla" panose="02000000000000000000" pitchFamily="2" charset="-78"/>
              </a:rPr>
              <a:t>.</a:t>
            </a:r>
            <a:endParaRPr lang="en-US" sz="3200" b="1" dirty="0">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itle 9"/>
          <p:cNvSpPr txBox="1">
            <a:spLocks/>
          </p:cNvSpPr>
          <p:nvPr/>
        </p:nvSpPr>
        <p:spPr bwMode="auto">
          <a:xfrm>
            <a:off x="4542972" y="1283872"/>
            <a:ext cx="6761656"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 </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14 </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  العميل </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الذي يحتاج إلى عناية خاصة </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9" name="Title 9"/>
          <p:cNvSpPr txBox="1">
            <a:spLocks/>
          </p:cNvSpPr>
          <p:nvPr/>
        </p:nvSpPr>
        <p:spPr bwMode="auto">
          <a:xfrm>
            <a:off x="8383943" y="1987681"/>
            <a:ext cx="2953593"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طبيعته</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0" name="Title 9"/>
          <p:cNvSpPr txBox="1">
            <a:spLocks/>
          </p:cNvSpPr>
          <p:nvPr/>
        </p:nvSpPr>
        <p:spPr bwMode="auto">
          <a:xfrm>
            <a:off x="5909005" y="3692692"/>
            <a:ext cx="5395622"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ماذا يحتاج منك كرجل بيع؟</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1" name="Content Placeholder 2"/>
          <p:cNvSpPr txBox="1">
            <a:spLocks/>
          </p:cNvSpPr>
          <p:nvPr/>
        </p:nvSpPr>
        <p:spPr>
          <a:xfrm>
            <a:off x="821936" y="4380370"/>
            <a:ext cx="10515600" cy="1802716"/>
          </a:xfrm>
          <a:prstGeom prst="rect">
            <a:avLst/>
          </a:prstGeom>
          <a:solidFill>
            <a:srgbClr val="00B0F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كل </a:t>
            </a:r>
            <a:r>
              <a:rPr lang="ar-BH" b="1" dirty="0">
                <a:latin typeface="Sakkal Majalla" panose="02000000000000000000" pitchFamily="2" charset="-78"/>
                <a:cs typeface="Sakkal Majalla" panose="02000000000000000000" pitchFamily="2" charset="-78"/>
              </a:rPr>
              <a:t>نوع يحتاج إلى طريقة معاملة مختلفة، فالأطفال عليك أن تمتدحهم وتلاطفهم، وتقدم إليهم هدايا، حتى تجتذب قلوب آبائهم وأمهاتهم. أما المرضى وكبار السن، فيجب أن تكون عطوفاً عليهم، وتقدم لهم كرسي للجلوس، وأن تحمل عنهم السلعة كي لا يتعبوا. أما الأجانب الذين لا يفهمون لغة البلاد فيجب عليك أن تستدعي على الفور شخص يجيد لغتهم، كي لا تضيع </a:t>
            </a:r>
            <a:r>
              <a:rPr lang="ar-BH" b="1" dirty="0" smtClean="0">
                <a:latin typeface="Sakkal Majalla" panose="02000000000000000000" pitchFamily="2" charset="-78"/>
                <a:cs typeface="Sakkal Majalla" panose="02000000000000000000" pitchFamily="2" charset="-78"/>
              </a:rPr>
              <a:t>وقته.</a:t>
            </a:r>
            <a:endParaRPr lang="en-US" b="1" dirty="0">
              <a:latin typeface="Sakkal Majalla" panose="02000000000000000000" pitchFamily="2" charset="-78"/>
              <a:cs typeface="Sakkal Majalla" panose="02000000000000000000" pitchFamily="2" charset="-78"/>
            </a:endParaRPr>
          </a:p>
        </p:txBody>
      </p:sp>
      <p:sp>
        <p:nvSpPr>
          <p:cNvPr id="12" name="Rectangle 11"/>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(8 - 14)</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22222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4355</TotalTime>
  <Words>1320</Words>
  <Application>Microsoft Office PowerPoint</Application>
  <PresentationFormat>Widescreen</PresentationFormat>
  <Paragraphs>165</Paragraphs>
  <Slides>19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Ebrahim Mohammed Abu Edress</cp:lastModifiedBy>
  <cp:revision>606</cp:revision>
  <dcterms:created xsi:type="dcterms:W3CDTF">2020-03-04T10:47:58Z</dcterms:created>
  <dcterms:modified xsi:type="dcterms:W3CDTF">2021-02-01T10:47:33Z</dcterms:modified>
</cp:coreProperties>
</file>