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07" r:id="rId2"/>
    <p:sldId id="258" r:id="rId3"/>
    <p:sldId id="406" r:id="rId4"/>
    <p:sldId id="471" r:id="rId5"/>
    <p:sldId id="472" r:id="rId6"/>
    <p:sldId id="474" r:id="rId7"/>
    <p:sldId id="475" r:id="rId8"/>
    <p:sldId id="476" r:id="rId9"/>
    <p:sldId id="477" r:id="rId10"/>
    <p:sldId id="478" r:id="rId11"/>
    <p:sldId id="433" r:id="rId12"/>
    <p:sldId id="434" r:id="rId13"/>
    <p:sldId id="479" r:id="rId14"/>
    <p:sldId id="403" r:id="rId15"/>
    <p:sldId id="405" r:id="rId16"/>
    <p:sldId id="400" r:id="rId17"/>
    <p:sldId id="375" r:id="rId18"/>
    <p:sldId id="397" r:id="rId19"/>
    <p:sldId id="404" r:id="rId20"/>
    <p:sldId id="44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00"/>
    <a:srgbClr val="FFC1C1"/>
    <a:srgbClr val="D9FFD9"/>
    <a:srgbClr val="00FF00"/>
    <a:srgbClr val="0000CC"/>
    <a:srgbClr val="0000FF"/>
    <a:srgbClr val="009900"/>
    <a:srgbClr val="FFFFD1"/>
    <a:srgbClr val="FF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9" autoAdjust="0"/>
  </p:normalViewPr>
  <p:slideViewPr>
    <p:cSldViewPr snapToGrid="0">
      <p:cViewPr varScale="1">
        <p:scale>
          <a:sx n="66" d="100"/>
          <a:sy n="66" d="100"/>
        </p:scale>
        <p:origin x="882" y="66"/>
      </p:cViewPr>
      <p:guideLst/>
    </p:cSldViewPr>
  </p:slideViewPr>
  <p:notesTextViewPr>
    <p:cViewPr>
      <p:scale>
        <a:sx n="1" d="1"/>
        <a:sy n="1" d="1"/>
      </p:scale>
      <p:origin x="0" y="0"/>
    </p:cViewPr>
  </p:notesTextViewPr>
  <p:sorterViewPr>
    <p:cViewPr>
      <p:scale>
        <a:sx n="50" d="100"/>
        <a:sy n="5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2E6186-B462-4A26-A6CE-06A969175E59}" type="datetimeFigureOut">
              <a:rPr lang="ar-BH" smtClean="0"/>
              <a:t>19/06/1442</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74C5C3-9C00-4CA3-A366-9E08BCB513A1}" type="slidenum">
              <a:rPr lang="ar-BH" smtClean="0"/>
              <a:t>‹#›</a:t>
            </a:fld>
            <a:endParaRPr lang="ar-BH"/>
          </a:p>
        </p:txBody>
      </p:sp>
    </p:spTree>
    <p:extLst>
      <p:ext uri="{BB962C8B-B14F-4D97-AF65-F5344CB8AC3E}">
        <p14:creationId xmlns:p14="http://schemas.microsoft.com/office/powerpoint/2010/main" val="4208517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endParaRPr lang="ar-BH" altLang="ar-BH"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66E30-C614-445F-B532-8B8F4AD569BA}" type="slidenum">
              <a:rPr lang="ar-SA" altLang="ar-BH">
                <a:latin typeface="Calibri" panose="020F0502020204030204" pitchFamily="34" charset="0"/>
              </a:rPr>
              <a:pPr/>
              <a:t>1</a:t>
            </a:fld>
            <a:endParaRPr lang="en-GB" altLang="ar-BH">
              <a:latin typeface="Calibri" panose="020F0502020204030204" pitchFamily="34" charset="0"/>
            </a:endParaRPr>
          </a:p>
        </p:txBody>
      </p:sp>
    </p:spTree>
    <p:extLst>
      <p:ext uri="{BB962C8B-B14F-4D97-AF65-F5344CB8AC3E}">
        <p14:creationId xmlns:p14="http://schemas.microsoft.com/office/powerpoint/2010/main" val="276310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3</a:t>
            </a:fld>
            <a:endParaRPr lang="ar-BH"/>
          </a:p>
        </p:txBody>
      </p:sp>
    </p:spTree>
    <p:extLst>
      <p:ext uri="{BB962C8B-B14F-4D97-AF65-F5344CB8AC3E}">
        <p14:creationId xmlns:p14="http://schemas.microsoft.com/office/powerpoint/2010/main" val="354920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4</a:t>
            </a:fld>
            <a:endParaRPr lang="ar-BH"/>
          </a:p>
        </p:txBody>
      </p:sp>
    </p:spTree>
    <p:extLst>
      <p:ext uri="{BB962C8B-B14F-4D97-AF65-F5344CB8AC3E}">
        <p14:creationId xmlns:p14="http://schemas.microsoft.com/office/powerpoint/2010/main" val="311986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5</a:t>
            </a:fld>
            <a:endParaRPr lang="ar-BH"/>
          </a:p>
        </p:txBody>
      </p:sp>
    </p:spTree>
    <p:extLst>
      <p:ext uri="{BB962C8B-B14F-4D97-AF65-F5344CB8AC3E}">
        <p14:creationId xmlns:p14="http://schemas.microsoft.com/office/powerpoint/2010/main" val="159840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6</a:t>
            </a:fld>
            <a:endParaRPr lang="ar-BH"/>
          </a:p>
        </p:txBody>
      </p:sp>
    </p:spTree>
    <p:extLst>
      <p:ext uri="{BB962C8B-B14F-4D97-AF65-F5344CB8AC3E}">
        <p14:creationId xmlns:p14="http://schemas.microsoft.com/office/powerpoint/2010/main" val="60441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7</a:t>
            </a:fld>
            <a:endParaRPr lang="ar-BH"/>
          </a:p>
        </p:txBody>
      </p:sp>
    </p:spTree>
    <p:extLst>
      <p:ext uri="{BB962C8B-B14F-4D97-AF65-F5344CB8AC3E}">
        <p14:creationId xmlns:p14="http://schemas.microsoft.com/office/powerpoint/2010/main" val="290163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8</a:t>
            </a:fld>
            <a:endParaRPr lang="ar-BH"/>
          </a:p>
        </p:txBody>
      </p:sp>
    </p:spTree>
    <p:extLst>
      <p:ext uri="{BB962C8B-B14F-4D97-AF65-F5344CB8AC3E}">
        <p14:creationId xmlns:p14="http://schemas.microsoft.com/office/powerpoint/2010/main" val="74083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9</a:t>
            </a:fld>
            <a:endParaRPr lang="ar-BH"/>
          </a:p>
        </p:txBody>
      </p:sp>
    </p:spTree>
    <p:extLst>
      <p:ext uri="{BB962C8B-B14F-4D97-AF65-F5344CB8AC3E}">
        <p14:creationId xmlns:p14="http://schemas.microsoft.com/office/powerpoint/2010/main" val="127859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10</a:t>
            </a:fld>
            <a:endParaRPr lang="ar-BH"/>
          </a:p>
        </p:txBody>
      </p:sp>
    </p:spTree>
    <p:extLst>
      <p:ext uri="{BB962C8B-B14F-4D97-AF65-F5344CB8AC3E}">
        <p14:creationId xmlns:p14="http://schemas.microsoft.com/office/powerpoint/2010/main" val="210952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5.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7.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3425544" y="3737949"/>
            <a:ext cx="8200195" cy="1938954"/>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ct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a:t>
            </a: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الثالثة</a:t>
            </a:r>
          </a:p>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الدرس التاسع :الفصل </a:t>
            </a: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الثاني: </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a:t>
            </a:r>
            <a:r>
              <a:rPr lang="ar-BH" sz="4000" b="1" dirty="0">
                <a:ln w="12700">
                  <a:noFill/>
                  <a:prstDash val="solid"/>
                </a:ln>
                <a:solidFill>
                  <a:srgbClr val="C00000"/>
                </a:solidFill>
                <a:latin typeface="Sakkal Majalla" panose="02000000000000000000" pitchFamily="2" charset="-78"/>
                <a:cs typeface="Sakkal Majalla" panose="02000000000000000000" pitchFamily="2" charset="-78"/>
              </a:rPr>
              <a:t>أنواع العملاء (1 – 7)</a:t>
            </a:r>
            <a:endParaRPr lang="en-US" sz="4000" b="1" dirty="0">
              <a:ln w="12700">
                <a:noFill/>
                <a:prstDash val="solid"/>
              </a:ln>
              <a:solidFill>
                <a:schemeClr val="accent6">
                  <a:lumMod val="50000"/>
                </a:schemeClr>
              </a:solidFill>
              <a:latin typeface="Sakkal Majalla" panose="02000000000000000000" pitchFamily="2" charset="-78"/>
              <a:cs typeface="Sakkal Majalla" panose="02000000000000000000" pitchFamily="2" charset="-78"/>
            </a:endParaRPr>
          </a:p>
          <a:p>
            <a:pPr algn="r" rtl="1">
              <a:defRPr/>
            </a:pP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p>
        </p:txBody>
      </p:sp>
      <p:sp>
        <p:nvSpPr>
          <p:cNvPr id="7" name="TextBox 6"/>
          <p:cNvSpPr txBox="1"/>
          <p:nvPr/>
        </p:nvSpPr>
        <p:spPr bwMode="auto">
          <a:xfrm>
            <a:off x="3365763" y="2012199"/>
            <a:ext cx="8234370" cy="1323401"/>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فن البيع – بيع311</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9815736" y="6509697"/>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361233" y="6509696"/>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 والثالث</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11220" y="6509696"/>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80 - 86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3"/>
          <a:stretch>
            <a:fillRect/>
          </a:stretch>
        </p:blipFill>
        <p:spPr>
          <a:xfrm>
            <a:off x="215901" y="1302075"/>
            <a:ext cx="2411186" cy="274365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1" y="4238074"/>
            <a:ext cx="2933700" cy="20792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990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789027" y="2694703"/>
            <a:ext cx="10515600" cy="920303"/>
          </a:xfrm>
          <a:prstGeom prst="rect">
            <a:avLst/>
          </a:prstGeom>
          <a:solidFill>
            <a:schemeClr val="tx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مغرم بالثرثرة مع البائعين، والمشترين الآخرين، في جميع الجوانب، وخاصة الشخصية، وفي حبه </a:t>
            </a:r>
            <a:r>
              <a:rPr lang="ar-BH" b="1" dirty="0" smtClean="0">
                <a:latin typeface="Sakkal Majalla" panose="02000000000000000000" pitchFamily="2" charset="-78"/>
                <a:cs typeface="Sakkal Majalla" panose="02000000000000000000" pitchFamily="2" charset="-78"/>
              </a:rPr>
              <a:t>للثرثرة.</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7245884" y="1283872"/>
            <a:ext cx="4058743"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7 -  العميل الثرثار</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383943" y="1987681"/>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5909005" y="3845675"/>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21936" y="4598558"/>
            <a:ext cx="10515600" cy="1482928"/>
          </a:xfrm>
          <a:prstGeom prst="rect">
            <a:avLst/>
          </a:prstGeom>
          <a:solidFill>
            <a:schemeClr val="tx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يجب ألا تقاطعه أثناء الحديث، وألا تظهر له بأن حديثه غير مهم، لكي لا تجرح مشاعره، وتجعله ينفر من المتجر، بل بالعكس يجب أن تشعره بأنك مهتم بحديثه، وأنك تصغي له بعناية، ولتتخلص من ثرثرته يجب أن تلتقط عبارات من حديثه لتبدأ بها حديثك عن السلعة التي يريدها. </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22222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698171"/>
            <a:ext cx="11839073" cy="451769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3200" dirty="0" smtClean="0">
                <a:solidFill>
                  <a:schemeClr val="tx1"/>
                </a:solidFill>
                <a:latin typeface="Sakkal Majalla" panose="02000000000000000000" pitchFamily="2" charset="-78"/>
                <a:cs typeface="Sakkal Majalla" panose="02000000000000000000" pitchFamily="2" charset="-78"/>
              </a:rPr>
              <a:t>يعتقد أنه يفهم كل شيء، يسعى وراء المعلومات ويطلبها، لا لكي يقتنع، وإنما كلي ينتقد ويعارض:</a:t>
            </a:r>
            <a:endParaRPr lang="ar-BH" sz="3200"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العميل الصامت</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031796" y="4785454"/>
            <a:ext cx="4138781" cy="968355"/>
          </a:xfrm>
          <a:prstGeom prst="roundRect">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الثرثار</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5" action="ppaction://hlinksldjump"/>
          </p:cNvPr>
          <p:cNvSpPr/>
          <p:nvPr/>
        </p:nvSpPr>
        <p:spPr>
          <a:xfrm>
            <a:off x="6962517" y="4785453"/>
            <a:ext cx="4138781" cy="968355"/>
          </a:xfrm>
          <a:prstGeom prst="roundRect">
            <a:avLst/>
          </a:prstGeom>
          <a:solidFill>
            <a:srgbClr val="D9FFD9"/>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العمل المدعي</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031796" y="3689329"/>
            <a:ext cx="4138781" cy="968355"/>
          </a:xfrm>
          <a:prstGeom prst="round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غير الشريف</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7" name="Rectangle 16"/>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50492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هو الذي</a:t>
            </a:r>
            <a:r>
              <a:rPr lang="en-US" sz="2800" b="1" dirty="0" smtClean="0">
                <a:solidFill>
                  <a:schemeClr val="tx1"/>
                </a:solidFill>
                <a:latin typeface="Sakkal Majalla" panose="02000000000000000000" pitchFamily="2" charset="-78"/>
                <a:cs typeface="Sakkal Majalla" panose="02000000000000000000" pitchFamily="2" charset="-78"/>
              </a:rPr>
              <a:t> </a:t>
            </a:r>
            <a:r>
              <a:rPr lang="ar-BH" sz="2800" b="1" dirty="0" smtClean="0">
                <a:solidFill>
                  <a:schemeClr val="tx1"/>
                </a:solidFill>
                <a:latin typeface="Sakkal Majalla" panose="02000000000000000000" pitchFamily="2" charset="-78"/>
                <a:cs typeface="Sakkal Majalla" panose="02000000000000000000" pitchFamily="2" charset="-78"/>
              </a:rPr>
              <a:t>يريد شراء سلعة أو خدمة معين ولكنه لا يعرف على وجه التحديد أي نوع يريد من السيارات أو وثائق التأمين :</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العميل الثرثار.</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031796" y="4785454"/>
            <a:ext cx="4138781" cy="968355"/>
          </a:xfrm>
          <a:prstGeom prst="roundRec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العنيف.</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4" action="ppaction://hlinksldjump"/>
          </p:cNvPr>
          <p:cNvSpPr/>
          <p:nvPr/>
        </p:nvSpPr>
        <p:spPr>
          <a:xfrm>
            <a:off x="6962517" y="4785453"/>
            <a:ext cx="4138781" cy="968355"/>
          </a:xfrm>
          <a:prstGeom prst="roundRect">
            <a:avLst/>
          </a:prstGeom>
          <a:solidFill>
            <a:srgbClr val="FFC1C1"/>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المستعجل</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5" action="ppaction://hlinksldjump"/>
          </p:cNvPr>
          <p:cNvSpPr/>
          <p:nvPr/>
        </p:nvSpPr>
        <p:spPr>
          <a:xfrm>
            <a:off x="1031796" y="3689329"/>
            <a:ext cx="4138781" cy="968355"/>
          </a:xfrm>
          <a:prstGeom prst="roundRect">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المتردد</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3406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يعرف بخطواته السريعة، فهو يتجه مباشرة إلى القسم الذي يريد الشراء منه، ويطلب ما يريده في عبارات واضحة محددة:</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العميل المستعجل</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5" action="ppaction://hlinksldjump"/>
          </p:cNvPr>
          <p:cNvSpPr/>
          <p:nvPr/>
        </p:nvSpPr>
        <p:spPr>
          <a:xfrm>
            <a:off x="1031796" y="4785454"/>
            <a:ext cx="4138781" cy="968355"/>
          </a:xfrm>
          <a:prstGeom prst="roundRec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الخجول</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5" action="ppaction://hlinksldjump"/>
          </p:cNvPr>
          <p:cNvSpPr/>
          <p:nvPr/>
        </p:nvSpPr>
        <p:spPr>
          <a:xfrm>
            <a:off x="6962517" y="4785453"/>
            <a:ext cx="4138781" cy="968355"/>
          </a:xfrm>
          <a:prstGeom prst="roundRect">
            <a:avLst/>
          </a:prstGeom>
          <a:solidFill>
            <a:srgbClr val="FFC1C1"/>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العنيف</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5" action="ppaction://hlinksldjump"/>
          </p:cNvPr>
          <p:cNvSpPr/>
          <p:nvPr/>
        </p:nvSpPr>
        <p:spPr>
          <a:xfrm>
            <a:off x="1031796" y="3689329"/>
            <a:ext cx="4138781" cy="968355"/>
          </a:xfrm>
          <a:prstGeom prst="roundRect">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العميل المدقق </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3657586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845533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67916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323265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6"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146988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8" name="applaus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396690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646331"/>
          </a:xfrm>
          <a:prstGeom prst="rect">
            <a:avLst/>
          </a:prstGeom>
          <a:noFill/>
          <a:ln w="44450">
            <a:solidFill>
              <a:srgbClr val="009900"/>
            </a:solidFill>
          </a:ln>
        </p:spPr>
        <p:txBody>
          <a:bodyPr wrap="square" rtlCol="1">
            <a:spAutoFit/>
          </a:bodyPr>
          <a:lstStyle/>
          <a:p>
            <a:pPr algn="ctr"/>
            <a:r>
              <a:rPr lang="ar-BH" sz="36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rPr>
              <a:t>ممتاز! إجابة صحيحة</a:t>
            </a:r>
            <a:endParaRPr lang="ar-BH" sz="36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smtClean="0">
                <a:solidFill>
                  <a:schemeClr val="bg1"/>
                </a:solidFill>
              </a:rPr>
              <a:t>التالي</a:t>
            </a:r>
            <a:endParaRPr lang="ar-BH" sz="24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9622352"/>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Picture 6" descr="http://t3.gstatic.com/images?q=tbn:ANd9GcQ6Oaxw7uZSMQCOekqMph2E9LVJrWekgULlNq38lSvVrtlR9A0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que 4"/>
          <p:cNvSpPr/>
          <p:nvPr/>
        </p:nvSpPr>
        <p:spPr bwMode="auto">
          <a:xfrm>
            <a:off x="185517" y="1621291"/>
            <a:ext cx="11744470" cy="4866488"/>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يحدد طبيعة الأنواع المختلفة للعملاء.</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يوضح كيفية التعامل مع كل نوع من أنواع العملاء.</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يفهم طبيعة العميل وكيفية التعامل معه.</a:t>
            </a:r>
          </a:p>
        </p:txBody>
      </p:sp>
      <p:sp>
        <p:nvSpPr>
          <p:cNvPr id="6"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317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Horizontal Scroll 13"/>
          <p:cNvSpPr/>
          <p:nvPr/>
        </p:nvSpPr>
        <p:spPr>
          <a:xfrm>
            <a:off x="9460819" y="1398646"/>
            <a:ext cx="2057401" cy="815934"/>
          </a:xfrm>
          <a:prstGeom prst="horizontalScroll">
            <a:avLst/>
          </a:prstGeom>
          <a:solidFill>
            <a:schemeClr val="accent2"/>
          </a:solidFill>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5" name="Content Placeholder 6"/>
          <p:cNvSpPr txBox="1">
            <a:spLocks/>
          </p:cNvSpPr>
          <p:nvPr/>
        </p:nvSpPr>
        <p:spPr>
          <a:xfrm>
            <a:off x="3623735" y="2266532"/>
            <a:ext cx="7894485" cy="2145956"/>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يحدد طبيعة الأنواع المختلفة للعملاء.</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يوضح كيفية التعامل مع كل نوع من أنواع العملاء.</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يفهم طبيعة العميل وكيفية التعامل معه.</a:t>
            </a:r>
          </a:p>
          <a:p>
            <a:pPr marL="0" indent="0" algn="r" rtl="1">
              <a:buNone/>
            </a:pPr>
            <a:endParaRPr lang="ar-BH" sz="2400" b="1" dirty="0" smtClean="0">
              <a:latin typeface="Sakkal Majalla" panose="02000000000000000000" pitchFamily="2" charset="-78"/>
              <a:cs typeface="Sakkal Majalla" panose="02000000000000000000" pitchFamily="2" charset="-78"/>
            </a:endParaRPr>
          </a:p>
        </p:txBody>
      </p:sp>
      <p:sp>
        <p:nvSpPr>
          <p:cNvPr id="16" name="Rectangular Callout 15"/>
          <p:cNvSpPr/>
          <p:nvPr/>
        </p:nvSpPr>
        <p:spPr>
          <a:xfrm>
            <a:off x="6634840" y="4648526"/>
            <a:ext cx="4883380" cy="1605952"/>
          </a:xfrm>
          <a:prstGeom prst="wedgeRectCallout">
            <a:avLst>
              <a:gd name="adj1" fmla="val -90011"/>
              <a:gd name="adj2" fmla="val 9546"/>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7" name="Picture 16">
            <a:extLst>
              <a:ext uri="{FF2B5EF4-FFF2-40B4-BE49-F238E27FC236}">
                <a16:creationId xmlns="" xmlns:a16="http://schemas.microsoft.com/office/drawing/2014/main" id="{DD41B4E8-A5E3-4108-8CE7-CD9102958ABF}"/>
              </a:ext>
            </a:extLst>
          </p:cNvPr>
          <p:cNvPicPr>
            <a:picLocks noChangeAspect="1"/>
          </p:cNvPicPr>
          <p:nvPr/>
        </p:nvPicPr>
        <p:blipFill rotWithShape="1">
          <a:blip r:embed="rId4"/>
          <a:srcRect l="71278" t="8769" r="3248" b="83713"/>
          <a:stretch/>
        </p:blipFill>
        <p:spPr>
          <a:xfrm>
            <a:off x="2641061" y="5291842"/>
            <a:ext cx="1965347" cy="5805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284723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9"/>
          <p:cNvSpPr txBox="1">
            <a:spLocks/>
          </p:cNvSpPr>
          <p:nvPr/>
        </p:nvSpPr>
        <p:spPr bwMode="auto">
          <a:xfrm>
            <a:off x="2975428" y="456640"/>
            <a:ext cx="6633029"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أنواع العملاء </a:t>
            </a:r>
            <a:r>
              <a:rPr lang="ar-BH" sz="3600" b="1" dirty="0" err="1" smtClean="0">
                <a:solidFill>
                  <a:schemeClr val="bg1"/>
                </a:solidFill>
                <a:latin typeface="Sakkal Majalla" panose="02000000000000000000" pitchFamily="2" charset="-78"/>
                <a:cs typeface="Sakkal Majalla" panose="02000000000000000000" pitchFamily="2" charset="-78"/>
              </a:rPr>
              <a:t>العملاء</a:t>
            </a:r>
            <a:r>
              <a:rPr lang="ar-BH" sz="3600" b="1" dirty="0" smtClean="0">
                <a:solidFill>
                  <a:schemeClr val="bg1"/>
                </a:solidFill>
                <a:latin typeface="Sakkal Majalla" panose="02000000000000000000" pitchFamily="2" charset="-78"/>
                <a:cs typeface="Sakkal Majalla" panose="02000000000000000000" pitchFamily="2" charset="-78"/>
              </a:rPr>
              <a:t> (1 – 7)</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1034142" y="1704265"/>
            <a:ext cx="10515600" cy="1006566"/>
          </a:xfrm>
          <a:prstGeom prst="rect">
            <a:avLst/>
          </a:prstGeom>
          <a:solidFill>
            <a:schemeClr val="bg2"/>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يواجه رجل البيع في حياته العملية العديد من أنماط العملاء متباينة في شكل السلوك، ومختلفة في الكيفية التي يتعامل بها معهم، ومن هذه الأنماط:</a:t>
            </a:r>
          </a:p>
        </p:txBody>
      </p:sp>
      <p:sp>
        <p:nvSpPr>
          <p:cNvPr id="10" name="Title 9"/>
          <p:cNvSpPr txBox="1">
            <a:spLocks/>
          </p:cNvSpPr>
          <p:nvPr/>
        </p:nvSpPr>
        <p:spPr bwMode="auto">
          <a:xfrm>
            <a:off x="8596149" y="2946599"/>
            <a:ext cx="2953593"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1- العميل المتردد</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1034142" y="4239243"/>
            <a:ext cx="10515600" cy="1578441"/>
          </a:xfrm>
          <a:prstGeom prst="rect">
            <a:avLst/>
          </a:prstGeom>
          <a:solidFill>
            <a:schemeClr val="accent5">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هو الذي يريد شراء سلعة أو خدمة معينة (سيارة أو وثيقة تأمين على الحياة مثلاً) ولكنه لا يعرف على وجه التحديد أي نوع من السيارات أو أي نوع يريد من وثائق التأمين على الحياة.</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Title 9"/>
          <p:cNvSpPr txBox="1">
            <a:spLocks/>
          </p:cNvSpPr>
          <p:nvPr/>
        </p:nvSpPr>
        <p:spPr bwMode="auto">
          <a:xfrm>
            <a:off x="8596148" y="3555246"/>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16538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1338879" y="3088756"/>
            <a:ext cx="10515600" cy="1904158"/>
          </a:xfrm>
          <a:prstGeom prst="rect">
            <a:avLst/>
          </a:prstGeom>
          <a:solidFill>
            <a:schemeClr val="accent4">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يحتاج أن تريه من السلعة الواحدة عدة أنواع، بشرط أن تكون محدودة العدد، وأن تشرح له المزايا الأساسية لأن كثرة التفاصيل تربكه، وتجعل من الصعب عليه أن يتخذ قرار الشراء، كما يحتاج أن تبين له ما يحتاج إليه في كلمات بسيطة مركزة، وأن توضح له هذه السلعة أو الخدمة بالذات هي التي تسد حاجته وتناسبه وتكون صبورًا معه وتستمع إليه وتظهر له اهتمامك.</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Title 9"/>
          <p:cNvSpPr txBox="1">
            <a:spLocks/>
          </p:cNvSpPr>
          <p:nvPr/>
        </p:nvSpPr>
        <p:spPr bwMode="auto">
          <a:xfrm>
            <a:off x="6458857" y="2039161"/>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21655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821936" y="3087042"/>
            <a:ext cx="10515600" cy="1076844"/>
          </a:xfrm>
          <a:prstGeom prst="rect">
            <a:avLst/>
          </a:prstGeom>
          <a:solidFill>
            <a:srgbClr val="92D05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يعرف بخطواته السريعة، فهو يتجه مباشرة إلى القسم الذي يريد الشراء منه، ويطلب ما يريده في عبارات واضحة ومحددة.</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5999906" y="1597088"/>
            <a:ext cx="5337630"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2- العميل المستعجل الذي لا وقت لديه </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383943" y="2298630"/>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5941914" y="4353088"/>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21936" y="5090599"/>
            <a:ext cx="10515600" cy="902673"/>
          </a:xfrm>
          <a:prstGeom prst="rect">
            <a:avLst/>
          </a:prstGeom>
          <a:solidFill>
            <a:srgbClr val="92D05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يحتاج أن يخدم بعناية وسرعة، لأن أي تأخير يزعجه ويضايقه، وقد يؤدي إلى تركه </a:t>
            </a:r>
            <a:r>
              <a:rPr lang="ar-BH" b="1" dirty="0" smtClean="0">
                <a:latin typeface="Sakkal Majalla" panose="02000000000000000000" pitchFamily="2" charset="-78"/>
                <a:cs typeface="Sakkal Majalla" panose="02000000000000000000" pitchFamily="2" charset="-78"/>
              </a:rPr>
              <a:t>المحل.</a:t>
            </a:r>
            <a:endParaRPr lang="en-US"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25493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821936" y="3087042"/>
            <a:ext cx="10515600" cy="1076844"/>
          </a:xfrm>
          <a:prstGeom prst="rect">
            <a:avLst/>
          </a:prstGeom>
          <a:solidFill>
            <a:srgbClr val="FFCCCC"/>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r" rtl="1">
              <a:buNone/>
            </a:pPr>
            <a:r>
              <a:rPr lang="ar-BH" b="1" dirty="0">
                <a:latin typeface="Sakkal Majalla" panose="02000000000000000000" pitchFamily="2" charset="-78"/>
                <a:cs typeface="Sakkal Majalla" panose="02000000000000000000" pitchFamily="2" charset="-78"/>
              </a:rPr>
              <a:t>لا </a:t>
            </a:r>
            <a:r>
              <a:rPr lang="ar-BH" b="1" dirty="0" smtClean="0">
                <a:latin typeface="Sakkal Majalla" panose="02000000000000000000" pitchFamily="2" charset="-78"/>
                <a:cs typeface="Sakkal Majalla" panose="02000000000000000000" pitchFamily="2" charset="-78"/>
              </a:rPr>
              <a:t>يمكن أن تراه </a:t>
            </a:r>
            <a:r>
              <a:rPr lang="ar-BH" b="1" dirty="0">
                <a:latin typeface="Sakkal Majalla" panose="02000000000000000000" pitchFamily="2" charset="-78"/>
                <a:cs typeface="Sakkal Majalla" panose="02000000000000000000" pitchFamily="2" charset="-78"/>
              </a:rPr>
              <a:t>متسرعًا، بل تجده يفحص كل شيء بعناية، ويهتم بكل الجزيئيات والتفاصيل</a:t>
            </a:r>
            <a:r>
              <a:rPr lang="ar-BH" b="1" dirty="0"/>
              <a:t>.</a:t>
            </a:r>
            <a:endParaRPr lang="en-US" b="1" dirty="0">
              <a:solidFill>
                <a:srgbClr val="FF0000"/>
              </a:solidFill>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6734628" y="1597088"/>
            <a:ext cx="460290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3- العميل المدقق أو العسير</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383943" y="2298630"/>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5941914" y="4353088"/>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21936" y="5090599"/>
            <a:ext cx="10515600" cy="902673"/>
          </a:xfrm>
          <a:prstGeom prst="rect">
            <a:avLst/>
          </a:prstGeom>
          <a:solidFill>
            <a:srgbClr val="FFCCCC"/>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يحتاج أن تحدثه عن السلعة بالتفصيل، ويجب أن تقدم له السلعة ليفحصها بدقة، ولا تحاول </a:t>
            </a:r>
            <a:r>
              <a:rPr lang="ar-BH" b="1" dirty="0" smtClean="0">
                <a:latin typeface="Sakkal Majalla" panose="02000000000000000000" pitchFamily="2" charset="-78"/>
                <a:cs typeface="Sakkal Majalla" panose="02000000000000000000" pitchFamily="2" charset="-78"/>
              </a:rPr>
              <a:t>استعجاله، </a:t>
            </a:r>
            <a:r>
              <a:rPr lang="ar-BH" b="1" dirty="0">
                <a:latin typeface="Sakkal Majalla" panose="02000000000000000000" pitchFamily="2" charset="-78"/>
                <a:cs typeface="Sakkal Majalla" panose="02000000000000000000" pitchFamily="2" charset="-78"/>
              </a:rPr>
              <a:t>فهو يعتقد بأن وقتك كله ملكه.</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64311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821936" y="2526594"/>
            <a:ext cx="10515600" cy="1702717"/>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يعتقد أن ما يطلبه، هو الشيء الوحيد في السوق، فلا تعجبه سلعة أو خدمة إلا إذا كانت مطابقة لما </a:t>
            </a:r>
            <a:r>
              <a:rPr lang="ar-BH" b="1" dirty="0" smtClean="0">
                <a:latin typeface="Sakkal Majalla" panose="02000000000000000000" pitchFamily="2" charset="-78"/>
                <a:cs typeface="Sakkal Majalla" panose="02000000000000000000" pitchFamily="2" charset="-78"/>
              </a:rPr>
              <a:t>طلبه، </a:t>
            </a:r>
            <a:r>
              <a:rPr lang="ar-BH" b="1" dirty="0">
                <a:latin typeface="Sakkal Majalla" panose="02000000000000000000" pitchFamily="2" charset="-78"/>
                <a:cs typeface="Sakkal Majalla" panose="02000000000000000000" pitchFamily="2" charset="-78"/>
              </a:rPr>
              <a:t>لذلك فهو لا يقبل إلا ما يختاره بنفسه، ويضايقه أن يقع تحت تأثير البائع، ومع ذلك يمكن أن يقع تحت تأثير أشياء أخرى، مثلًا أن يشتري شيئًا ما إذا عرف أن بعض المشاهير يستعملونه، فهو يحاول أن يقلد  ذوي المكانة المعروفة، مظهره وحركته وطريقة حديثه تدل على أنه معجب بنفسه. </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7245884" y="1198790"/>
            <a:ext cx="4091652"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4 -  العميل المعجب بنفسه</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383943" y="1841515"/>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5941914" y="4353088"/>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21936" y="5090599"/>
            <a:ext cx="10515600" cy="1005401"/>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يحتاج أن تكتفي بشرح مزايا الأصناف المعروضة، وأن تتركه يختار بنفسه ما يشاء دون أن تحاول التأثير عليه في قرار الشراء، وأذكر له أن بعض المشاهير يستخدمون هذا الصنف.</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66871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821936" y="2526595"/>
            <a:ext cx="10515600" cy="1122214"/>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يعتقد أنه يعرف ويفهم كل شيء، يسعى وراء المعلومات ويطلبها، لا لكي يقتنع، ولكن لكي يعارض وينتقد بعبارات قاطعة.</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6734629" y="1198790"/>
            <a:ext cx="460290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5 -  العميل المدعي</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383943" y="1841515"/>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5941914" y="4019766"/>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21936" y="4770655"/>
            <a:ext cx="10515600" cy="1455974"/>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يحتاج أن تعامله بصبر، وألا توضح له أن حديثه </a:t>
            </a:r>
            <a:r>
              <a:rPr lang="ar-BH" b="1" dirty="0" smtClean="0">
                <a:latin typeface="Sakkal Majalla" panose="02000000000000000000" pitchFamily="2" charset="-78"/>
                <a:cs typeface="Sakkal Majalla" panose="02000000000000000000" pitchFamily="2" charset="-78"/>
              </a:rPr>
              <a:t>ليس صحيحًا، </a:t>
            </a:r>
            <a:r>
              <a:rPr lang="ar-BH" b="1" dirty="0">
                <a:latin typeface="Sakkal Majalla" panose="02000000000000000000" pitchFamily="2" charset="-78"/>
                <a:cs typeface="Sakkal Majalla" panose="02000000000000000000" pitchFamily="2" charset="-78"/>
              </a:rPr>
              <a:t>أو تبرهن على أنه جاهل </a:t>
            </a:r>
            <a:r>
              <a:rPr lang="ar-BH" b="1" dirty="0" smtClean="0">
                <a:latin typeface="Sakkal Majalla" panose="02000000000000000000" pitchFamily="2" charset="-78"/>
                <a:cs typeface="Sakkal Majalla" panose="02000000000000000000" pitchFamily="2" charset="-78"/>
              </a:rPr>
              <a:t>ومغرور، </a:t>
            </a:r>
            <a:r>
              <a:rPr lang="ar-BH" b="1" dirty="0">
                <a:latin typeface="Sakkal Majalla" panose="02000000000000000000" pitchFamily="2" charset="-78"/>
                <a:cs typeface="Sakkal Majalla" panose="02000000000000000000" pitchFamily="2" charset="-78"/>
              </a:rPr>
              <a:t>ولكن أتركه يتحدث دون معارضة، وإلا فقدته، ويمكنك تقديم الكتب المتخصصة بالسلعة لتظهر له الحقائق المتعلقة بالسلعة.</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9729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789027" y="2694703"/>
            <a:ext cx="10515600" cy="1494211"/>
          </a:xfrm>
          <a:prstGeom prst="rect">
            <a:avLst/>
          </a:prstGeom>
          <a:solidFill>
            <a:schemeClr val="accent1">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يظهر للوهلة </a:t>
            </a:r>
            <a:r>
              <a:rPr lang="ar-BH" b="1" dirty="0">
                <a:latin typeface="Sakkal Majalla" panose="02000000000000000000" pitchFamily="2" charset="-78"/>
                <a:cs typeface="Sakkal Majalla" panose="02000000000000000000" pitchFamily="2" charset="-78"/>
              </a:rPr>
              <a:t>الأولى أنه عميل </a:t>
            </a:r>
            <a:r>
              <a:rPr lang="ar-BH" b="1" dirty="0" smtClean="0">
                <a:latin typeface="Sakkal Majalla" panose="02000000000000000000" pitchFamily="2" charset="-78"/>
                <a:cs typeface="Sakkal Majalla" panose="02000000000000000000" pitchFamily="2" charset="-78"/>
              </a:rPr>
              <a:t>مستعجل، </a:t>
            </a:r>
            <a:r>
              <a:rPr lang="ar-BH" b="1" dirty="0">
                <a:latin typeface="Sakkal Majalla" panose="02000000000000000000" pitchFamily="2" charset="-78"/>
                <a:cs typeface="Sakkal Majalla" panose="02000000000000000000" pitchFamily="2" charset="-78"/>
              </a:rPr>
              <a:t>ولكن في الواقع أنه ليس </a:t>
            </a:r>
            <a:r>
              <a:rPr lang="ar-BH" b="1" dirty="0" smtClean="0">
                <a:latin typeface="Sakkal Majalla" panose="02000000000000000000" pitchFamily="2" charset="-78"/>
                <a:cs typeface="Sakkal Majalla" panose="02000000000000000000" pitchFamily="2" charset="-78"/>
              </a:rPr>
              <a:t>مستعجلًا</a:t>
            </a:r>
            <a:r>
              <a:rPr lang="ar-BH" b="1" dirty="0">
                <a:latin typeface="Sakkal Majalla" panose="02000000000000000000" pitchFamily="2" charset="-78"/>
                <a:cs typeface="Sakkal Majalla" panose="02000000000000000000" pitchFamily="2" charset="-78"/>
              </a:rPr>
              <a:t>، ولكنه من النوع العنيف، والسبب في عنفه يرجع لسوء طبعه لا لضيق وقته. وإذا لم يجد طلبه في الحال، فقد صبره وغضب وبدأ بالنقاش الحاد، والبحث عن الأخطاء، وتسمع عبارات</a:t>
            </a:r>
            <a:endParaRPr lang="en-US" b="1" dirty="0">
              <a:solidFill>
                <a:srgbClr val="FF0000"/>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47771" y="14522"/>
            <a:ext cx="2398113" cy="3338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الثاني: أنواع  العملاء ( 1 - 7)</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7245884" y="1283872"/>
            <a:ext cx="4058743"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5 -  العميل العنيف</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8383943" y="1987681"/>
            <a:ext cx="2953593"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طبيعته</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5941914" y="4380370"/>
            <a:ext cx="5395622" cy="553998"/>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ماذا يحتاج منك كرجل بيع؟</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821936" y="5125824"/>
            <a:ext cx="10515600" cy="1057262"/>
          </a:xfrm>
          <a:prstGeom prst="rect">
            <a:avLst/>
          </a:prstGeom>
          <a:solidFill>
            <a:schemeClr val="accent1">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يجب أن تعامله بالتحفظ والمجاملة، ويفضل عدم مناقشته، فإن المناقشة تغريه بالاستمرار في عنفه وشراسته.</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77578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4240</TotalTime>
  <Words>1269</Words>
  <Application>Microsoft Office PowerPoint</Application>
  <PresentationFormat>Widescreen</PresentationFormat>
  <Paragraphs>171</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569</cp:revision>
  <dcterms:created xsi:type="dcterms:W3CDTF">2020-03-04T10:47:58Z</dcterms:created>
  <dcterms:modified xsi:type="dcterms:W3CDTF">2021-02-01T07:41:57Z</dcterms:modified>
</cp:coreProperties>
</file>