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07" r:id="rId2"/>
    <p:sldId id="258" r:id="rId3"/>
    <p:sldId id="290" r:id="rId4"/>
    <p:sldId id="406" r:id="rId5"/>
    <p:sldId id="459" r:id="rId6"/>
    <p:sldId id="377" r:id="rId7"/>
    <p:sldId id="460" r:id="rId8"/>
    <p:sldId id="461" r:id="rId9"/>
    <p:sldId id="462" r:id="rId10"/>
    <p:sldId id="463" r:id="rId11"/>
    <p:sldId id="452" r:id="rId12"/>
    <p:sldId id="453" r:id="rId13"/>
    <p:sldId id="464" r:id="rId14"/>
    <p:sldId id="465" r:id="rId15"/>
    <p:sldId id="466" r:id="rId16"/>
    <p:sldId id="467" r:id="rId17"/>
    <p:sldId id="468" r:id="rId18"/>
    <p:sldId id="469" r:id="rId19"/>
    <p:sldId id="470" r:id="rId20"/>
    <p:sldId id="433" r:id="rId21"/>
    <p:sldId id="434" r:id="rId22"/>
    <p:sldId id="435" r:id="rId23"/>
    <p:sldId id="436" r:id="rId24"/>
    <p:sldId id="437" r:id="rId25"/>
    <p:sldId id="403" r:id="rId26"/>
    <p:sldId id="405" r:id="rId27"/>
    <p:sldId id="400" r:id="rId28"/>
    <p:sldId id="375" r:id="rId29"/>
    <p:sldId id="397" r:id="rId30"/>
    <p:sldId id="404" r:id="rId31"/>
    <p:sldId id="394" r:id="rId32"/>
    <p:sldId id="440" r:id="rId33"/>
    <p:sldId id="439" r:id="rId34"/>
    <p:sldId id="441" r:id="rId35"/>
    <p:sldId id="44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a:srgbClr val="D9FFD9"/>
    <a:srgbClr val="00FF00"/>
    <a:srgbClr val="0000CC"/>
    <a:srgbClr val="0000FF"/>
    <a:srgbClr val="FFCCCC"/>
    <a:srgbClr val="009900"/>
    <a:srgbClr val="FFFFD1"/>
    <a:srgbClr val="FFFFF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69" autoAdjust="0"/>
  </p:normalViewPr>
  <p:slideViewPr>
    <p:cSldViewPr snapToGrid="0">
      <p:cViewPr varScale="1">
        <p:scale>
          <a:sx n="66" d="100"/>
          <a:sy n="66" d="100"/>
        </p:scale>
        <p:origin x="882" y="66"/>
      </p:cViewPr>
      <p:guideLst/>
    </p:cSldViewPr>
  </p:slideViewPr>
  <p:notesTextViewPr>
    <p:cViewPr>
      <p:scale>
        <a:sx n="1" d="1"/>
        <a:sy n="1" d="1"/>
      </p:scale>
      <p:origin x="0" y="0"/>
    </p:cViewPr>
  </p:notesTextViewPr>
  <p:sorterViewPr>
    <p:cViewPr>
      <p:scale>
        <a:sx n="50" d="100"/>
        <a:sy n="5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2E6186-B462-4A26-A6CE-06A969175E59}" type="datetimeFigureOut">
              <a:rPr lang="ar-BH" smtClean="0"/>
              <a:t>19/06/1442</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674C5C3-9C00-4CA3-A366-9E08BCB513A1}" type="slidenum">
              <a:rPr lang="ar-BH" smtClean="0"/>
              <a:t>‹#›</a:t>
            </a:fld>
            <a:endParaRPr lang="ar-BH"/>
          </a:p>
        </p:txBody>
      </p:sp>
    </p:spTree>
    <p:extLst>
      <p:ext uri="{BB962C8B-B14F-4D97-AF65-F5344CB8AC3E}">
        <p14:creationId xmlns:p14="http://schemas.microsoft.com/office/powerpoint/2010/main" val="4208517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a:endParaRPr lang="ar-BH" altLang="ar-BH"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66E30-C614-445F-B532-8B8F4AD569BA}" type="slidenum">
              <a:rPr lang="ar-SA" altLang="ar-BH">
                <a:latin typeface="Calibri" panose="020F0502020204030204" pitchFamily="34" charset="0"/>
              </a:rPr>
              <a:pPr/>
              <a:t>1</a:t>
            </a:fld>
            <a:endParaRPr lang="en-GB" altLang="ar-BH">
              <a:latin typeface="Calibri" panose="020F0502020204030204" pitchFamily="34" charset="0"/>
            </a:endParaRPr>
          </a:p>
        </p:txBody>
      </p:sp>
    </p:spTree>
    <p:extLst>
      <p:ext uri="{BB962C8B-B14F-4D97-AF65-F5344CB8AC3E}">
        <p14:creationId xmlns:p14="http://schemas.microsoft.com/office/powerpoint/2010/main" val="276310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3</a:t>
            </a:fld>
            <a:endParaRPr lang="ar-BH"/>
          </a:p>
        </p:txBody>
      </p:sp>
    </p:spTree>
    <p:extLst>
      <p:ext uri="{BB962C8B-B14F-4D97-AF65-F5344CB8AC3E}">
        <p14:creationId xmlns:p14="http://schemas.microsoft.com/office/powerpoint/2010/main" val="194167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4</a:t>
            </a:fld>
            <a:endParaRPr lang="ar-BH"/>
          </a:p>
        </p:txBody>
      </p:sp>
    </p:spTree>
    <p:extLst>
      <p:ext uri="{BB962C8B-B14F-4D97-AF65-F5344CB8AC3E}">
        <p14:creationId xmlns:p14="http://schemas.microsoft.com/office/powerpoint/2010/main" val="354920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5</a:t>
            </a:fld>
            <a:endParaRPr lang="ar-BH"/>
          </a:p>
        </p:txBody>
      </p:sp>
    </p:spTree>
    <p:extLst>
      <p:ext uri="{BB962C8B-B14F-4D97-AF65-F5344CB8AC3E}">
        <p14:creationId xmlns:p14="http://schemas.microsoft.com/office/powerpoint/2010/main" val="346377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5.xml"/><Relationship Id="rId4" Type="http://schemas.openxmlformats.org/officeDocument/2006/relationships/slide" Target="slide2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8.xml"/><Relationship Id="rId4" Type="http://schemas.openxmlformats.org/officeDocument/2006/relationships/slide" Target="slide27.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9.jpg"/><Relationship Id="rId4" Type="http://schemas.openxmlformats.org/officeDocument/2006/relationships/slide" Target="slide29.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image" Target="../media/image9.jpg"/><Relationship Id="rId4" Type="http://schemas.openxmlformats.org/officeDocument/2006/relationships/slide" Target="slide3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image" Target="../media/image9.jpg"/><Relationship Id="rId4" Type="http://schemas.openxmlformats.org/officeDocument/2006/relationships/slide" Target="slide3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0.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slide" Target="slide2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4.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4.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5.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3425544" y="4045725"/>
            <a:ext cx="8200195" cy="1323401"/>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الوحدة الثالثة: الفصل الأول: </a:t>
            </a: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دوافع العملاء وحاجاتهم</a:t>
            </a:r>
            <a:endPar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endParaRPr>
          </a:p>
          <a:p>
            <a:pPr algn="ctr" rtl="1">
              <a:defRPr/>
            </a:pP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الدرس </a:t>
            </a:r>
            <a:r>
              <a:rPr lang="ar-BH" sz="4000" b="1"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الثامن: القسم </a:t>
            </a: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الثاني: حاجات العملاء.</a:t>
            </a:r>
            <a:endParaRPr lang="en-US"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endParaRPr>
          </a:p>
        </p:txBody>
      </p:sp>
      <p:sp>
        <p:nvSpPr>
          <p:cNvPr id="7" name="TextBox 6"/>
          <p:cNvSpPr txBox="1"/>
          <p:nvPr/>
        </p:nvSpPr>
        <p:spPr bwMode="auto">
          <a:xfrm>
            <a:off x="3365763" y="2012199"/>
            <a:ext cx="8234370" cy="1323401"/>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إسم و رمز المساق:</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فن البيع – بيع311</a:t>
            </a:r>
            <a:endParaRPr lang="en-US" sz="4000" b="1" dirty="0">
              <a:ln w="12700">
                <a:noFill/>
                <a:prstDash val="solid"/>
              </a:ln>
              <a:solidFill>
                <a:srgbClr val="C0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9815736" y="6509697"/>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5361233" y="6509696"/>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 والثالث</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11220" y="6509696"/>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75 - 79</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3"/>
          <a:stretch>
            <a:fillRect/>
          </a:stretch>
        </p:blipFill>
        <p:spPr>
          <a:xfrm>
            <a:off x="215901" y="1302075"/>
            <a:ext cx="2411186" cy="274365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1" y="4238074"/>
            <a:ext cx="2933700" cy="20792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990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7910327" y="2183846"/>
            <a:ext cx="357939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latin typeface="Sakkal Majalla" panose="02000000000000000000" pitchFamily="2" charset="-78"/>
                <a:cs typeface="Sakkal Majalla" panose="02000000000000000000" pitchFamily="2" charset="-78"/>
              </a:rPr>
              <a:t>3- الحاجة إلى الانتماء</a:t>
            </a:r>
            <a:endParaRPr lang="ar-BH" sz="3200" b="1" dirty="0">
              <a:ln w="11430"/>
              <a:solidFill>
                <a:schemeClr val="tx1"/>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974124" y="2966552"/>
            <a:ext cx="10515600" cy="2113113"/>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lnSpc>
                <a:spcPct val="150000"/>
              </a:lnSpc>
              <a:buNone/>
            </a:pPr>
            <a:r>
              <a:rPr lang="ar-BH" b="1" dirty="0" smtClean="0">
                <a:latin typeface="Sakkal Majalla" panose="02000000000000000000" pitchFamily="2" charset="-78"/>
                <a:cs typeface="Sakkal Majalla" panose="02000000000000000000" pitchFamily="2" charset="-78"/>
              </a:rPr>
              <a:t>وتتعلق بالمشاعر المتبادلة مع الآخرين من حيث: العناية والاهتمام أو الاندماج في الجماعة، فالإنسان مخلوق اجتماعي بطبعه لا يستطيع أن يعيش بمعزل عن الآخرين، ويوضح الجدول التالي أمثلة لبعض حاجات الانتماء والمنتجات المرتبطة بها.</a:t>
            </a:r>
            <a:endParaRPr lang="ar-BH"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437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1782391582"/>
              </p:ext>
            </p:extLst>
          </p:nvPr>
        </p:nvGraphicFramePr>
        <p:xfrm>
          <a:off x="2351523" y="2020148"/>
          <a:ext cx="8128000" cy="312057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064000"/>
                <a:gridCol w="4064000"/>
              </a:tblGrid>
              <a:tr h="729090">
                <a:tc>
                  <a:txBody>
                    <a:bodyPr/>
                    <a:lstStyle/>
                    <a:p>
                      <a:pPr algn="ctr"/>
                      <a:r>
                        <a:rPr lang="ar-BH" sz="2800" dirty="0" smtClean="0">
                          <a:latin typeface="Sakkal Majalla" panose="02000000000000000000" pitchFamily="2" charset="-78"/>
                          <a:cs typeface="Sakkal Majalla" panose="02000000000000000000" pitchFamily="2" charset="-78"/>
                        </a:rPr>
                        <a:t>المنتجات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dirty="0" smtClean="0">
                          <a:latin typeface="Sakkal Majalla" panose="02000000000000000000" pitchFamily="2" charset="-78"/>
                          <a:cs typeface="Sakkal Majalla" panose="02000000000000000000" pitchFamily="2" charset="-78"/>
                        </a:rPr>
                        <a:t>الحاجات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1709">
                <a:tc>
                  <a:txBody>
                    <a:bodyPr/>
                    <a:lstStyle/>
                    <a:p>
                      <a:pPr algn="ctr"/>
                      <a:r>
                        <a:rPr lang="ar-BH" sz="2800" dirty="0" smtClean="0">
                          <a:latin typeface="Sakkal Majalla" panose="02000000000000000000" pitchFamily="2" charset="-78"/>
                          <a:cs typeface="Sakkal Majalla" panose="02000000000000000000" pitchFamily="2" charset="-78"/>
                        </a:rPr>
                        <a:t>الهدايا – كروت</a:t>
                      </a:r>
                      <a:r>
                        <a:rPr lang="ar-BH" sz="2800" baseline="0" dirty="0" smtClean="0">
                          <a:latin typeface="Sakkal Majalla" panose="02000000000000000000" pitchFamily="2" charset="-78"/>
                          <a:cs typeface="Sakkal Majalla" panose="02000000000000000000" pitchFamily="2" charset="-78"/>
                        </a:rPr>
                        <a:t> المعايدة والتهنئة</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الصداقة</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086">
                <a:tc>
                  <a:txBody>
                    <a:bodyPr/>
                    <a:lstStyle/>
                    <a:p>
                      <a:pPr algn="ctr"/>
                      <a:r>
                        <a:rPr lang="ar-BH" sz="2800" dirty="0" smtClean="0">
                          <a:latin typeface="Sakkal Majalla" panose="02000000000000000000" pitchFamily="2" charset="-78"/>
                          <a:cs typeface="Sakkal Majalla" panose="02000000000000000000" pitchFamily="2" charset="-78"/>
                        </a:rPr>
                        <a:t>الحفلات الترفيهية</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الحب والالتزام بالوعود</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086">
                <a:tc>
                  <a:txBody>
                    <a:bodyPr/>
                    <a:lstStyle/>
                    <a:p>
                      <a:pPr algn="ctr"/>
                      <a:r>
                        <a:rPr lang="ar-BH" sz="2800" dirty="0" smtClean="0">
                          <a:latin typeface="Sakkal Majalla" panose="02000000000000000000" pitchFamily="2" charset="-78"/>
                          <a:cs typeface="Sakkal Majalla" panose="02000000000000000000" pitchFamily="2" charset="-78"/>
                        </a:rPr>
                        <a:t>حفلات</a:t>
                      </a:r>
                      <a:r>
                        <a:rPr lang="ar-BH" sz="2800" baseline="0" dirty="0" smtClean="0">
                          <a:latin typeface="Sakkal Majalla" panose="02000000000000000000" pitchFamily="2" charset="-78"/>
                          <a:cs typeface="Sakkal Majalla" panose="02000000000000000000" pitchFamily="2" charset="-78"/>
                        </a:rPr>
                        <a:t> الخطبة والزواج</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التعلق الوجداني</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ar-BH" sz="2800" dirty="0" smtClean="0">
                          <a:latin typeface="Sakkal Majalla" panose="02000000000000000000" pitchFamily="2" charset="-78"/>
                          <a:cs typeface="Sakkal Majalla" panose="02000000000000000000" pitchFamily="2" charset="-78"/>
                        </a:rPr>
                        <a:t>الرحلات / الاشتراط في النادي</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العضوية في الجماعة</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itle 9"/>
          <p:cNvSpPr txBox="1">
            <a:spLocks/>
          </p:cNvSpPr>
          <p:nvPr/>
        </p:nvSpPr>
        <p:spPr bwMode="auto">
          <a:xfrm>
            <a:off x="4405163" y="1268068"/>
            <a:ext cx="3579397" cy="430887"/>
          </a:xfrm>
          <a:prstGeom prst="rect">
            <a:avLst/>
          </a:prstGeom>
          <a:solidFill>
            <a:schemeClr val="accent4">
              <a:lumMod val="60000"/>
              <a:lumOff val="40000"/>
            </a:schemeClr>
          </a:solidFill>
          <a:ln w="25400" cap="flat" cmpd="sng" algn="ctr">
            <a:solidFill>
              <a:srgbClr val="FFC000"/>
            </a:solid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28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جدول رقم ( 3 )</a:t>
            </a:r>
            <a:endParaRPr lang="ar-BH" sz="28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47850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Title 9"/>
          <p:cNvSpPr txBox="1">
            <a:spLocks/>
          </p:cNvSpPr>
          <p:nvPr/>
        </p:nvSpPr>
        <p:spPr bwMode="auto">
          <a:xfrm>
            <a:off x="7910327" y="2183846"/>
            <a:ext cx="357939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latin typeface="Sakkal Majalla" panose="02000000000000000000" pitchFamily="2" charset="-78"/>
                <a:cs typeface="Sakkal Majalla" panose="02000000000000000000" pitchFamily="2" charset="-78"/>
              </a:rPr>
              <a:t>4 - الحاجة إلى الاحترام</a:t>
            </a:r>
            <a:endParaRPr lang="ar-BH" sz="3200" b="1" dirty="0">
              <a:ln w="11430"/>
              <a:solidFill>
                <a:schemeClr val="tx1"/>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974124" y="2966552"/>
            <a:ext cx="10515600" cy="2113113"/>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lnSpc>
                <a:spcPct val="150000"/>
              </a:lnSpc>
              <a:buNone/>
            </a:pPr>
            <a:r>
              <a:rPr lang="ar-BH" b="1" dirty="0" smtClean="0">
                <a:latin typeface="Sakkal Majalla" panose="02000000000000000000" pitchFamily="2" charset="-78"/>
                <a:cs typeface="Sakkal Majalla" panose="02000000000000000000" pitchFamily="2" charset="-78"/>
              </a:rPr>
              <a:t>وتعد من المتطلبات السيكولوجية لتكوين انطباع مناسب أو صورة مناسبة عن الذات، وتتعلق بناحيتين: الأولى قبول الذات، والثانية القبول من الآخرين، ويوضح الجدول التالي أمثلة لبعض حاجات الاحترام والمنتجات المرتبطة بإشباعها. </a:t>
            </a:r>
            <a:endParaRPr lang="ar-BH"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49529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573524676"/>
              </p:ext>
            </p:extLst>
          </p:nvPr>
        </p:nvGraphicFramePr>
        <p:xfrm>
          <a:off x="2351523" y="2020148"/>
          <a:ext cx="8128000" cy="312057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064000"/>
                <a:gridCol w="4064000"/>
              </a:tblGrid>
              <a:tr h="729090">
                <a:tc>
                  <a:txBody>
                    <a:bodyPr/>
                    <a:lstStyle/>
                    <a:p>
                      <a:pPr algn="ctr"/>
                      <a:r>
                        <a:rPr lang="ar-BH" sz="2800" dirty="0" smtClean="0">
                          <a:latin typeface="Sakkal Majalla" panose="02000000000000000000" pitchFamily="2" charset="-78"/>
                          <a:cs typeface="Sakkal Majalla" panose="02000000000000000000" pitchFamily="2" charset="-78"/>
                        </a:rPr>
                        <a:t>المنتجات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dirty="0" smtClean="0">
                          <a:latin typeface="Sakkal Majalla" panose="02000000000000000000" pitchFamily="2" charset="-78"/>
                          <a:cs typeface="Sakkal Majalla" panose="02000000000000000000" pitchFamily="2" charset="-78"/>
                        </a:rPr>
                        <a:t>الحاجات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1709">
                <a:tc>
                  <a:txBody>
                    <a:bodyPr/>
                    <a:lstStyle/>
                    <a:p>
                      <a:pPr algn="ctr"/>
                      <a:r>
                        <a:rPr lang="ar-BH" sz="2800" dirty="0" smtClean="0">
                          <a:latin typeface="Sakkal Majalla" panose="02000000000000000000" pitchFamily="2" charset="-78"/>
                          <a:cs typeface="Sakkal Majalla" panose="02000000000000000000" pitchFamily="2" charset="-78"/>
                        </a:rPr>
                        <a:t>ملابس</a:t>
                      </a:r>
                      <a:r>
                        <a:rPr lang="ar-BH" sz="2800" baseline="0" dirty="0" smtClean="0">
                          <a:latin typeface="Sakkal Majalla" panose="02000000000000000000" pitchFamily="2" charset="-78"/>
                          <a:cs typeface="Sakkal Majalla" panose="02000000000000000000" pitchFamily="2" charset="-78"/>
                        </a:rPr>
                        <a:t> الموضوعة – السيارات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المكانة</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086">
                <a:tc>
                  <a:txBody>
                    <a:bodyPr/>
                    <a:lstStyle/>
                    <a:p>
                      <a:pPr algn="ctr"/>
                      <a:r>
                        <a:rPr lang="ar-BH" sz="2800" dirty="0" smtClean="0">
                          <a:latin typeface="Sakkal Majalla" panose="02000000000000000000" pitchFamily="2" charset="-78"/>
                          <a:cs typeface="Sakkal Majalla" panose="02000000000000000000" pitchFamily="2" charset="-78"/>
                        </a:rPr>
                        <a:t>الأثاث الفاخر – عضوية النادي</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الشهرة</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086">
                <a:tc>
                  <a:txBody>
                    <a:bodyPr/>
                    <a:lstStyle/>
                    <a:p>
                      <a:pPr algn="ctr"/>
                      <a:r>
                        <a:rPr lang="ar-BH" sz="2800" dirty="0" smtClean="0">
                          <a:latin typeface="Sakkal Majalla" panose="02000000000000000000" pitchFamily="2" charset="-78"/>
                          <a:cs typeface="Sakkal Majalla" panose="02000000000000000000" pitchFamily="2" charset="-78"/>
                        </a:rPr>
                        <a:t>ملكية</a:t>
                      </a:r>
                      <a:r>
                        <a:rPr lang="ar-BH" sz="2800" baseline="0" dirty="0" smtClean="0">
                          <a:latin typeface="Sakkal Majalla" panose="02000000000000000000" pitchFamily="2" charset="-78"/>
                          <a:cs typeface="Sakkal Majalla" panose="02000000000000000000" pitchFamily="2" charset="-78"/>
                        </a:rPr>
                        <a:t> المسكن – التعليم والتدريب</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المركز الاجتماعي</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ar-BH" sz="2800" dirty="0" smtClean="0">
                          <a:latin typeface="Sakkal Majalla" panose="02000000000000000000" pitchFamily="2" charset="-78"/>
                          <a:cs typeface="Sakkal Majalla" panose="02000000000000000000" pitchFamily="2" charset="-78"/>
                        </a:rPr>
                        <a:t>اللوحات الفنية</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الاعتراف بقيمة الفرد</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itle 9"/>
          <p:cNvSpPr txBox="1">
            <a:spLocks/>
          </p:cNvSpPr>
          <p:nvPr/>
        </p:nvSpPr>
        <p:spPr bwMode="auto">
          <a:xfrm>
            <a:off x="4405163" y="1268068"/>
            <a:ext cx="3579397" cy="430887"/>
          </a:xfrm>
          <a:prstGeom prst="rect">
            <a:avLst/>
          </a:prstGeom>
          <a:solidFill>
            <a:schemeClr val="accent4">
              <a:lumMod val="60000"/>
              <a:lumOff val="40000"/>
            </a:schemeClr>
          </a:solidFill>
          <a:ln w="25400" cap="flat" cmpd="sng" algn="ctr">
            <a:solidFill>
              <a:srgbClr val="FFC000"/>
            </a:solid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28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جدول رقم ( 4 )</a:t>
            </a:r>
            <a:endParaRPr lang="ar-BH" sz="28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41317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7547429" y="2183846"/>
            <a:ext cx="3942296"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latin typeface="Sakkal Majalla" panose="02000000000000000000" pitchFamily="2" charset="-78"/>
                <a:cs typeface="Sakkal Majalla" panose="02000000000000000000" pitchFamily="2" charset="-78"/>
              </a:rPr>
              <a:t>5 - الحاجة إلى تحقيق الذات</a:t>
            </a:r>
            <a:endParaRPr lang="ar-BH" sz="3200" b="1" dirty="0">
              <a:ln w="11430"/>
              <a:solidFill>
                <a:schemeClr val="tx1"/>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974124" y="2966552"/>
            <a:ext cx="10515600" cy="1537867"/>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lnSpc>
                <a:spcPct val="150000"/>
              </a:lnSpc>
              <a:buNone/>
            </a:pPr>
            <a:r>
              <a:rPr lang="ar-BH" b="1" dirty="0" smtClean="0">
                <a:latin typeface="Sakkal Majalla" panose="02000000000000000000" pitchFamily="2" charset="-78"/>
                <a:cs typeface="Sakkal Majalla" panose="02000000000000000000" pitchFamily="2" charset="-78"/>
              </a:rPr>
              <a:t>وتتعلق بالجوانب المرتبطة بتحقيق الفرد لذاته وطموحاته، والجدول التالي يوضح أمثلة لبعض حاجات تحقيق الذات والمنتجات المرتبطة بإشباعها.</a:t>
            </a:r>
            <a:endParaRPr lang="ar-BH"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66006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2449968233"/>
              </p:ext>
            </p:extLst>
          </p:nvPr>
        </p:nvGraphicFramePr>
        <p:xfrm>
          <a:off x="1258798" y="1686320"/>
          <a:ext cx="10047831" cy="285870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19478"/>
                <a:gridCol w="5228353"/>
              </a:tblGrid>
              <a:tr h="682707">
                <a:tc>
                  <a:txBody>
                    <a:bodyPr/>
                    <a:lstStyle/>
                    <a:p>
                      <a:pPr algn="ctr"/>
                      <a:r>
                        <a:rPr lang="ar-BH" sz="2800" dirty="0" smtClean="0">
                          <a:latin typeface="Sakkal Majalla" panose="02000000000000000000" pitchFamily="2" charset="-78"/>
                          <a:cs typeface="Sakkal Majalla" panose="02000000000000000000" pitchFamily="2" charset="-78"/>
                        </a:rPr>
                        <a:t>المنتجات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dirty="0" smtClean="0">
                          <a:latin typeface="Sakkal Majalla" panose="02000000000000000000" pitchFamily="2" charset="-78"/>
                          <a:cs typeface="Sakkal Majalla" panose="02000000000000000000" pitchFamily="2" charset="-78"/>
                        </a:rPr>
                        <a:t>الحاجات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347">
                <a:tc>
                  <a:txBody>
                    <a:bodyPr/>
                    <a:lstStyle/>
                    <a:p>
                      <a:pPr algn="ctr"/>
                      <a:r>
                        <a:rPr lang="ar-BH" sz="2800" dirty="0" smtClean="0">
                          <a:latin typeface="Sakkal Majalla" panose="02000000000000000000" pitchFamily="2" charset="-78"/>
                          <a:cs typeface="Sakkal Majalla" panose="02000000000000000000" pitchFamily="2" charset="-78"/>
                        </a:rPr>
                        <a:t>الدراسات العليا – الأثاث الفاخر - الملابس</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الطموح</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773">
                <a:tc>
                  <a:txBody>
                    <a:bodyPr/>
                    <a:lstStyle/>
                    <a:p>
                      <a:pPr algn="ctr"/>
                      <a:r>
                        <a:rPr lang="ar-BH" sz="2800" dirty="0" smtClean="0">
                          <a:latin typeface="Sakkal Majalla" panose="02000000000000000000" pitchFamily="2" charset="-78"/>
                          <a:cs typeface="Sakkal Majalla" panose="02000000000000000000" pitchFamily="2" charset="-78"/>
                        </a:rPr>
                        <a:t>السيارات الفاخرة – الرياضة – التفصيل</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الإنجاز</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4768">
                <a:tc>
                  <a:txBody>
                    <a:bodyPr/>
                    <a:lstStyle/>
                    <a:p>
                      <a:pPr algn="ctr"/>
                      <a:r>
                        <a:rPr lang="ar-BH" sz="2800" dirty="0" smtClean="0">
                          <a:latin typeface="Sakkal Majalla" panose="02000000000000000000" pitchFamily="2" charset="-78"/>
                          <a:cs typeface="Sakkal Majalla" panose="02000000000000000000" pitchFamily="2" charset="-78"/>
                        </a:rPr>
                        <a:t>الأحذية</a:t>
                      </a:r>
                      <a:r>
                        <a:rPr lang="ar-BH" sz="2800" baseline="0" dirty="0" smtClean="0">
                          <a:latin typeface="Sakkal Majalla" panose="02000000000000000000" pitchFamily="2" charset="-78"/>
                          <a:cs typeface="Sakkal Majalla" panose="02000000000000000000" pitchFamily="2" charset="-78"/>
                        </a:rPr>
                        <a:t> وأربطة العنق عالية الثمن – الولاعات الذهبية</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التحدي</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itle 9"/>
          <p:cNvSpPr txBox="1">
            <a:spLocks/>
          </p:cNvSpPr>
          <p:nvPr/>
        </p:nvSpPr>
        <p:spPr bwMode="auto">
          <a:xfrm>
            <a:off x="4419677" y="1052624"/>
            <a:ext cx="3579397" cy="430887"/>
          </a:xfrm>
          <a:prstGeom prst="rect">
            <a:avLst/>
          </a:prstGeom>
          <a:solidFill>
            <a:schemeClr val="accent4">
              <a:lumMod val="60000"/>
              <a:lumOff val="40000"/>
            </a:schemeClr>
          </a:solidFill>
          <a:ln w="25400" cap="flat" cmpd="sng" algn="ctr">
            <a:solidFill>
              <a:srgbClr val="FFC000"/>
            </a:solid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28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جدول رقم ( 5 )</a:t>
            </a:r>
            <a:endParaRPr lang="ar-BH" sz="28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Content Placeholder 2"/>
          <p:cNvSpPr txBox="1">
            <a:spLocks/>
          </p:cNvSpPr>
          <p:nvPr/>
        </p:nvSpPr>
        <p:spPr>
          <a:xfrm>
            <a:off x="1133781" y="4799187"/>
            <a:ext cx="10515600" cy="1209727"/>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lnSpc>
                <a:spcPct val="100000"/>
              </a:lnSpc>
              <a:buNone/>
            </a:pPr>
            <a:r>
              <a:rPr lang="ar-BH" b="1" dirty="0" smtClean="0">
                <a:latin typeface="Sakkal Majalla" panose="02000000000000000000" pitchFamily="2" charset="-78"/>
                <a:cs typeface="Sakkal Majalla" panose="02000000000000000000" pitchFamily="2" charset="-78"/>
              </a:rPr>
              <a:t>وعلى الرغم من أن المنتجات التي تشبع الحاجة للاحترام هي ذاتها التي تشبع الحاجة إلى تحقيق الذات فإن الأسباب وراء شراء كل منها مختلفة، وبالتالي يجب اختيار اغراءات </a:t>
            </a:r>
            <a:r>
              <a:rPr lang="ar-BH" b="1" dirty="0" err="1" smtClean="0">
                <a:latin typeface="Sakkal Majalla" panose="02000000000000000000" pitchFamily="2" charset="-78"/>
                <a:cs typeface="Sakkal Majalla" panose="02000000000000000000" pitchFamily="2" charset="-78"/>
              </a:rPr>
              <a:t>بيعية</a:t>
            </a:r>
            <a:r>
              <a:rPr lang="ar-BH" b="1" dirty="0" smtClean="0">
                <a:latin typeface="Sakkal Majalla" panose="02000000000000000000" pitchFamily="2" charset="-78"/>
                <a:cs typeface="Sakkal Majalla" panose="02000000000000000000" pitchFamily="2" charset="-78"/>
              </a:rPr>
              <a:t> مختلفة.</a:t>
            </a:r>
            <a:endParaRPr lang="ar-BH"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84190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Title 9"/>
          <p:cNvSpPr txBox="1">
            <a:spLocks/>
          </p:cNvSpPr>
          <p:nvPr/>
        </p:nvSpPr>
        <p:spPr bwMode="auto">
          <a:xfrm>
            <a:off x="7736113" y="2183846"/>
            <a:ext cx="3753611"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latin typeface="Sakkal Majalla" panose="02000000000000000000" pitchFamily="2" charset="-78"/>
                <a:cs typeface="Sakkal Majalla" panose="02000000000000000000" pitchFamily="2" charset="-78"/>
              </a:rPr>
              <a:t>6 - الحاجة إلى المعرفة</a:t>
            </a:r>
            <a:endParaRPr lang="ar-BH" sz="3200" b="1" dirty="0">
              <a:ln w="11430"/>
              <a:solidFill>
                <a:schemeClr val="tx1"/>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974124" y="2966552"/>
            <a:ext cx="10515600" cy="2113113"/>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lnSpc>
                <a:spcPct val="150000"/>
              </a:lnSpc>
              <a:buNone/>
            </a:pPr>
            <a:r>
              <a:rPr lang="ar-BH" b="1" dirty="0" smtClean="0">
                <a:latin typeface="Sakkal Majalla" panose="02000000000000000000" pitchFamily="2" charset="-78"/>
                <a:cs typeface="Sakkal Majalla" panose="02000000000000000000" pitchFamily="2" charset="-78"/>
              </a:rPr>
              <a:t>لا يقصد بها الحاجة إلى التعلم، ولكنها حاجات سيكولوجية تشير إلى حب الاستطلاع أو رغبة الفرد في أن يصبح على علم ودراية بموضوعات معينة، وقد ترتبط أحيانًا بالبحث عن الحقيقية، ويوضح الجدول التالي أمثلة لبعض حاجات المعرفة والمنتجات المرتبطة بإشباعها.</a:t>
            </a:r>
            <a:endParaRPr lang="ar-BH"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91287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4046272606"/>
              </p:ext>
            </p:extLst>
          </p:nvPr>
        </p:nvGraphicFramePr>
        <p:xfrm>
          <a:off x="1258798" y="2281406"/>
          <a:ext cx="10047831" cy="292196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19478"/>
                <a:gridCol w="5228353"/>
              </a:tblGrid>
              <a:tr h="682707">
                <a:tc>
                  <a:txBody>
                    <a:bodyPr/>
                    <a:lstStyle/>
                    <a:p>
                      <a:pPr algn="ctr"/>
                      <a:r>
                        <a:rPr lang="ar-BH" sz="2800" dirty="0" smtClean="0">
                          <a:latin typeface="Sakkal Majalla" panose="02000000000000000000" pitchFamily="2" charset="-78"/>
                          <a:cs typeface="Sakkal Majalla" panose="02000000000000000000" pitchFamily="2" charset="-78"/>
                        </a:rPr>
                        <a:t>المنتجات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dirty="0" smtClean="0">
                          <a:latin typeface="Sakkal Majalla" panose="02000000000000000000" pitchFamily="2" charset="-78"/>
                          <a:cs typeface="Sakkal Majalla" panose="02000000000000000000" pitchFamily="2" charset="-78"/>
                        </a:rPr>
                        <a:t>الحاجات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7659">
                <a:tc>
                  <a:txBody>
                    <a:bodyPr/>
                    <a:lstStyle/>
                    <a:p>
                      <a:pPr algn="ctr"/>
                      <a:r>
                        <a:rPr lang="ar-BH" sz="2800" dirty="0" smtClean="0">
                          <a:latin typeface="Sakkal Majalla" panose="02000000000000000000" pitchFamily="2" charset="-78"/>
                          <a:cs typeface="Sakkal Majalla" panose="02000000000000000000" pitchFamily="2" charset="-78"/>
                        </a:rPr>
                        <a:t>الألعاب التعليمية – الكتب والصحف</a:t>
                      </a:r>
                      <a:r>
                        <a:rPr lang="ar-BH" sz="2800" baseline="0" dirty="0" smtClean="0">
                          <a:latin typeface="Sakkal Majalla" panose="02000000000000000000" pitchFamily="2" charset="-78"/>
                          <a:cs typeface="Sakkal Majalla" panose="02000000000000000000" pitchFamily="2" charset="-78"/>
                        </a:rPr>
                        <a:t> والمجلات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حب</a:t>
                      </a:r>
                      <a:r>
                        <a:rPr lang="ar-BH" sz="2800" b="0" baseline="0" dirty="0" smtClean="0">
                          <a:latin typeface="Sakkal Majalla" panose="02000000000000000000" pitchFamily="2" charset="-78"/>
                          <a:cs typeface="Sakkal Majalla" panose="02000000000000000000" pitchFamily="2" charset="-78"/>
                        </a:rPr>
                        <a:t> الاستطلاع</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773">
                <a:tc>
                  <a:txBody>
                    <a:bodyPr/>
                    <a:lstStyle/>
                    <a:p>
                      <a:pPr algn="ctr"/>
                      <a:r>
                        <a:rPr lang="ar-BH" sz="2800" dirty="0" smtClean="0">
                          <a:latin typeface="Sakkal Majalla" panose="02000000000000000000" pitchFamily="2" charset="-78"/>
                          <a:cs typeface="Sakkal Majalla" panose="02000000000000000000" pitchFamily="2" charset="-78"/>
                        </a:rPr>
                        <a:t>البرامج</a:t>
                      </a:r>
                      <a:r>
                        <a:rPr lang="ar-BH" sz="2800" baseline="0" dirty="0" smtClean="0">
                          <a:latin typeface="Sakkal Majalla" panose="02000000000000000000" pitchFamily="2" charset="-78"/>
                          <a:cs typeface="Sakkal Majalla" panose="02000000000000000000" pitchFamily="2" charset="-78"/>
                        </a:rPr>
                        <a:t> الثقافية في الإذاعة والتلفزيون – الرحلات العلمية والسياحية – المعارض والمتاحف – خدمات خبراء الاستثمار</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البحث عن الحقيقة</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itle 9"/>
          <p:cNvSpPr txBox="1">
            <a:spLocks/>
          </p:cNvSpPr>
          <p:nvPr/>
        </p:nvSpPr>
        <p:spPr bwMode="auto">
          <a:xfrm>
            <a:off x="4405162" y="1517081"/>
            <a:ext cx="3579397" cy="430887"/>
          </a:xfrm>
          <a:prstGeom prst="rect">
            <a:avLst/>
          </a:prstGeom>
          <a:solidFill>
            <a:schemeClr val="accent4">
              <a:lumMod val="60000"/>
              <a:lumOff val="40000"/>
            </a:schemeClr>
          </a:solidFill>
          <a:ln w="25400" cap="flat" cmpd="sng" algn="ctr">
            <a:solidFill>
              <a:srgbClr val="FFC000"/>
            </a:solid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28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جدول رقم ( 6 )</a:t>
            </a:r>
            <a:endParaRPr lang="ar-BH" sz="28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40932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6937829" y="2183846"/>
            <a:ext cx="4551895"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latin typeface="Sakkal Majalla" panose="02000000000000000000" pitchFamily="2" charset="-78"/>
                <a:cs typeface="Sakkal Majalla" panose="02000000000000000000" pitchFamily="2" charset="-78"/>
              </a:rPr>
              <a:t>6 - الحاجة إلى الجمال والنظام</a:t>
            </a:r>
            <a:endParaRPr lang="ar-BH" sz="3200" b="1" dirty="0">
              <a:ln w="11430"/>
              <a:solidFill>
                <a:schemeClr val="tx1"/>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974124" y="2966552"/>
            <a:ext cx="10515600" cy="2737562"/>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lnSpc>
                <a:spcPct val="150000"/>
              </a:lnSpc>
              <a:buNone/>
            </a:pPr>
            <a:r>
              <a:rPr lang="ar-BH" b="1" dirty="0" smtClean="0">
                <a:latin typeface="Sakkal Majalla" panose="02000000000000000000" pitchFamily="2" charset="-78"/>
                <a:cs typeface="Sakkal Majalla" panose="02000000000000000000" pitchFamily="2" charset="-78"/>
              </a:rPr>
              <a:t>بعض الأفراد يحبون الجمال والإثارة، فلا يكفي بالنسبة لهؤلاء الأفراد أن يكونوا أصحاء وناجحين ويحظون بالتقدير والاحترام، وإنما يتطلعون إلى التمتع بالجمال والنظام عند إشباع الحاجات الأخرى، ونكون الحاجة إلى الجمال لديهم قوية بدرجة قوية، ويوضح الجدول الآتي أمثلة لحاجات الجمال والنظام والمنتجات المرتبطة بإشباعها.</a:t>
            </a:r>
            <a:endParaRPr lang="ar-BH"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2788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540939541"/>
              </p:ext>
            </p:extLst>
          </p:nvPr>
        </p:nvGraphicFramePr>
        <p:xfrm>
          <a:off x="1258798" y="2281406"/>
          <a:ext cx="10047831" cy="258233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19478"/>
                <a:gridCol w="5228353"/>
              </a:tblGrid>
              <a:tr h="682707">
                <a:tc>
                  <a:txBody>
                    <a:bodyPr/>
                    <a:lstStyle/>
                    <a:p>
                      <a:pPr algn="ctr"/>
                      <a:r>
                        <a:rPr lang="ar-BH" sz="2800" dirty="0" smtClean="0">
                          <a:latin typeface="Sakkal Majalla" panose="02000000000000000000" pitchFamily="2" charset="-78"/>
                          <a:cs typeface="Sakkal Majalla" panose="02000000000000000000" pitchFamily="2" charset="-78"/>
                        </a:rPr>
                        <a:t>المنتجات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dirty="0" smtClean="0">
                          <a:latin typeface="Sakkal Majalla" panose="02000000000000000000" pitchFamily="2" charset="-78"/>
                          <a:cs typeface="Sakkal Majalla" panose="02000000000000000000" pitchFamily="2" charset="-78"/>
                        </a:rPr>
                        <a:t>الحاجات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4744">
                <a:tc>
                  <a:txBody>
                    <a:bodyPr/>
                    <a:lstStyle/>
                    <a:p>
                      <a:pPr algn="ctr"/>
                      <a:r>
                        <a:rPr lang="ar-BH" sz="2800" dirty="0" smtClean="0">
                          <a:latin typeface="Sakkal Majalla" panose="02000000000000000000" pitchFamily="2" charset="-78"/>
                          <a:cs typeface="Sakkal Majalla" panose="02000000000000000000" pitchFamily="2" charset="-78"/>
                        </a:rPr>
                        <a:t>الأعمال الفنية الرفيعة – تصفيف الشعر</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الجمال – النظام والترتيب</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773">
                <a:tc>
                  <a:txBody>
                    <a:bodyPr/>
                    <a:lstStyle/>
                    <a:p>
                      <a:pPr algn="ctr"/>
                      <a:r>
                        <a:rPr lang="ar-BH" sz="2800" dirty="0" smtClean="0">
                          <a:latin typeface="Sakkal Majalla" panose="02000000000000000000" pitchFamily="2" charset="-78"/>
                          <a:cs typeface="Sakkal Majalla" panose="02000000000000000000" pitchFamily="2" charset="-78"/>
                        </a:rPr>
                        <a:t>الديكور</a:t>
                      </a:r>
                      <a:r>
                        <a:rPr lang="ar-BH" sz="2800" baseline="0" dirty="0" smtClean="0">
                          <a:latin typeface="Sakkal Majalla" panose="02000000000000000000" pitchFamily="2" charset="-78"/>
                          <a:cs typeface="Sakkal Majalla" panose="02000000000000000000" pitchFamily="2" charset="-78"/>
                        </a:rPr>
                        <a:t> – المنظفات المنزلية – نباتات الزينة – سمك الزينة</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التماثل والتوازن</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itle 9"/>
          <p:cNvSpPr txBox="1">
            <a:spLocks/>
          </p:cNvSpPr>
          <p:nvPr/>
        </p:nvSpPr>
        <p:spPr bwMode="auto">
          <a:xfrm>
            <a:off x="4405162" y="1517081"/>
            <a:ext cx="3579397" cy="430887"/>
          </a:xfrm>
          <a:prstGeom prst="rect">
            <a:avLst/>
          </a:prstGeom>
          <a:solidFill>
            <a:schemeClr val="accent4">
              <a:lumMod val="60000"/>
              <a:lumOff val="40000"/>
            </a:schemeClr>
          </a:solidFill>
          <a:ln w="25400" cap="flat" cmpd="sng" algn="ctr">
            <a:solidFill>
              <a:srgbClr val="FFC000"/>
            </a:solid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28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جدول رقم ( 7 )</a:t>
            </a:r>
            <a:endParaRPr lang="ar-BH" sz="28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8471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Picture 6" descr="http://t3.gstatic.com/images?q=tbn:ANd9GcQ6Oaxw7uZSMQCOekqMph2E9LVJrWekgULlNq38lSvVrtlR9A0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764" y="188672"/>
            <a:ext cx="2214562" cy="1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que 4"/>
          <p:cNvSpPr/>
          <p:nvPr/>
        </p:nvSpPr>
        <p:spPr bwMode="auto">
          <a:xfrm>
            <a:off x="185517" y="1621291"/>
            <a:ext cx="11744470" cy="4866488"/>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يتعرف على حاجات العملاء.</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يصنف حاجات العملاء.</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يذكر أمثلة لحاجات العملاء والمنتجات المرتبطة بإشباعها.</a:t>
            </a:r>
          </a:p>
        </p:txBody>
      </p:sp>
      <p:sp>
        <p:nvSpPr>
          <p:cNvPr id="6" name="Title 9"/>
          <p:cNvSpPr txBox="1">
            <a:spLocks/>
          </p:cNvSpPr>
          <p:nvPr/>
        </p:nvSpPr>
        <p:spPr bwMode="auto">
          <a:xfrm>
            <a:off x="3952860" y="79845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أهـداف </a:t>
            </a:r>
            <a:r>
              <a:rPr lang="ar-BH" sz="3600" b="1" kern="0" dirty="0" smtClean="0">
                <a:solidFill>
                  <a:schemeClr val="bg1"/>
                </a:solidFill>
                <a:latin typeface="Sakkal Majalla" panose="02000000000000000000" pitchFamily="2" charset="-78"/>
                <a:cs typeface="Sakkal Majalla" panose="02000000000000000000" pitchFamily="2" charset="-78"/>
              </a:rPr>
              <a:t>الدرس</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3317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698171"/>
            <a:ext cx="11839073" cy="451769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التدرج الهرمي للحاجات الإنسانية </a:t>
            </a:r>
            <a:r>
              <a:rPr lang="ar-BH" sz="3200" b="1" dirty="0" err="1" smtClean="0">
                <a:solidFill>
                  <a:schemeClr val="tx1"/>
                </a:solidFill>
                <a:latin typeface="Sakkal Majalla" panose="02000000000000000000" pitchFamily="2" charset="-78"/>
                <a:cs typeface="Sakkal Majalla" panose="02000000000000000000" pitchFamily="2" charset="-78"/>
              </a:rPr>
              <a:t>لماسلو</a:t>
            </a:r>
            <a:r>
              <a:rPr lang="ar-BH" sz="3200" b="1" dirty="0" smtClean="0">
                <a:solidFill>
                  <a:schemeClr val="tx1"/>
                </a:solidFill>
                <a:latin typeface="Sakkal Majalla" panose="02000000000000000000" pitchFamily="2" charset="-78"/>
                <a:cs typeface="Sakkal Majalla" panose="02000000000000000000" pitchFamily="2" charset="-78"/>
              </a:rPr>
              <a:t> يتكون من:</a:t>
            </a:r>
          </a:p>
          <a:p>
            <a:pPr algn="r" defTabSz="914012" rtl="1">
              <a:spcBef>
                <a:spcPts val="600"/>
              </a:spcBef>
              <a:spcAft>
                <a:spcPts val="600"/>
              </a:spcAft>
              <a:defRPr/>
            </a:pPr>
            <a:r>
              <a:rPr lang="ar-BH" sz="3200" b="1" dirty="0">
                <a:solidFill>
                  <a:schemeClr val="tx1"/>
                </a:solidFill>
                <a:latin typeface="Sakkal Majalla" panose="02000000000000000000" pitchFamily="2" charset="-78"/>
                <a:cs typeface="Sakkal Majalla" panose="02000000000000000000" pitchFamily="2" charset="-78"/>
              </a:rPr>
              <a:t> </a:t>
            </a:r>
            <a:r>
              <a:rPr lang="ar-BH" sz="3200" b="1" dirty="0" smtClean="0">
                <a:solidFill>
                  <a:schemeClr val="tx1"/>
                </a:solidFill>
                <a:latin typeface="Sakkal Majalla" panose="02000000000000000000" pitchFamily="2" charset="-78"/>
                <a:cs typeface="Sakkal Majalla" panose="02000000000000000000" pitchFamily="2" charset="-78"/>
              </a:rPr>
              <a:t>      اشترى أحمد سيارة بي أم دبليو ألمانية الصنع لقوة محركها وجودة صناعتها.</a:t>
            </a:r>
            <a:endParaRPr lang="ar-BH" sz="32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7 حاجات</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5" action="ppaction://hlinksldjump"/>
          </p:cNvPr>
          <p:cNvSpPr/>
          <p:nvPr/>
        </p:nvSpPr>
        <p:spPr>
          <a:xfrm>
            <a:off x="1031796" y="4785454"/>
            <a:ext cx="4138781" cy="968355"/>
          </a:xfrm>
          <a:prstGeom prst="roundRect">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10 حاجات</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5" action="ppaction://hlinksldjump"/>
          </p:cNvPr>
          <p:cNvSpPr/>
          <p:nvPr/>
        </p:nvSpPr>
        <p:spPr>
          <a:xfrm>
            <a:off x="6962517" y="4785453"/>
            <a:ext cx="4138781" cy="968355"/>
          </a:xfrm>
          <a:prstGeom prst="roundRect">
            <a:avLst/>
          </a:prstGeom>
          <a:solidFill>
            <a:srgbClr val="D9FFD9"/>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9 حاجات</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5" action="ppaction://hlinksldjump"/>
          </p:cNvPr>
          <p:cNvSpPr/>
          <p:nvPr/>
        </p:nvSpPr>
        <p:spPr>
          <a:xfrm>
            <a:off x="1031796" y="3689329"/>
            <a:ext cx="4138781" cy="968355"/>
          </a:xfrm>
          <a:prstGeom prst="round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8 حاجات</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7" name="Rectangle 16"/>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96943" y="3262089"/>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50492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841211"/>
            <a:ext cx="11839073" cy="437465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Arial" pitchFamily="34" charset="0"/>
              </a:rPr>
              <a:t>تجنب السرقات أو ضياع الأموال، هي من ضمن:</a:t>
            </a:r>
            <a:endParaRPr lang="ar-BH" sz="2800" b="1" dirty="0">
              <a:solidFill>
                <a:schemeClr val="tx1"/>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26354"/>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الحاجة إلى الانتماء</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5" action="ppaction://hlinksldjump"/>
          </p:cNvPr>
          <p:cNvSpPr/>
          <p:nvPr/>
        </p:nvSpPr>
        <p:spPr>
          <a:xfrm>
            <a:off x="1031796" y="4785454"/>
            <a:ext cx="4138781" cy="968355"/>
          </a:xfrm>
          <a:prstGeom prst="roundRec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الحاجة إلى الأمن</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4" action="ppaction://hlinksldjump"/>
          </p:cNvPr>
          <p:cNvSpPr/>
          <p:nvPr/>
        </p:nvSpPr>
        <p:spPr>
          <a:xfrm>
            <a:off x="6962517" y="4785453"/>
            <a:ext cx="4138781" cy="968355"/>
          </a:xfrm>
          <a:prstGeom prst="roundRect">
            <a:avLst/>
          </a:prstGeom>
          <a:solidFill>
            <a:srgbClr val="FFC1C1"/>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الحاجة إلى تحقيق الذات</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031796" y="3689329"/>
            <a:ext cx="4138781" cy="968355"/>
          </a:xfrm>
          <a:prstGeom prst="roundRect">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الحاجة إلى الاحترام</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3406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0">
                                          <p:stCondLst>
                                            <p:cond delay="0"/>
                                          </p:stCondLst>
                                        </p:cTn>
                                        <p:tgtEl>
                                          <p:spTgt spid="11"/>
                                        </p:tgtEl>
                                      </p:cBhvr>
                                    </p:animEffect>
                                    <p:anim calcmode="lin" valueType="num">
                                      <p:cBhvr>
                                        <p:cTn id="7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0" dur="13">
                                          <p:stCondLst>
                                            <p:cond delay="325"/>
                                          </p:stCondLst>
                                        </p:cTn>
                                        <p:tgtEl>
                                          <p:spTgt spid="11"/>
                                        </p:tgtEl>
                                      </p:cBhvr>
                                      <p:to x="100000" y="60000"/>
                                    </p:animScale>
                                    <p:animScale>
                                      <p:cBhvr>
                                        <p:cTn id="81" dur="83" decel="50000">
                                          <p:stCondLst>
                                            <p:cond delay="338"/>
                                          </p:stCondLst>
                                        </p:cTn>
                                        <p:tgtEl>
                                          <p:spTgt spid="11"/>
                                        </p:tgtEl>
                                      </p:cBhvr>
                                      <p:to x="100000" y="100000"/>
                                    </p:animScale>
                                    <p:animScale>
                                      <p:cBhvr>
                                        <p:cTn id="82" dur="13">
                                          <p:stCondLst>
                                            <p:cond delay="656"/>
                                          </p:stCondLst>
                                        </p:cTn>
                                        <p:tgtEl>
                                          <p:spTgt spid="11"/>
                                        </p:tgtEl>
                                      </p:cBhvr>
                                      <p:to x="100000" y="80000"/>
                                    </p:animScale>
                                    <p:animScale>
                                      <p:cBhvr>
                                        <p:cTn id="83" dur="83" decel="50000">
                                          <p:stCondLst>
                                            <p:cond delay="669"/>
                                          </p:stCondLst>
                                        </p:cTn>
                                        <p:tgtEl>
                                          <p:spTgt spid="11"/>
                                        </p:tgtEl>
                                      </p:cBhvr>
                                      <p:to x="100000" y="100000"/>
                                    </p:animScale>
                                    <p:animScale>
                                      <p:cBhvr>
                                        <p:cTn id="84" dur="13">
                                          <p:stCondLst>
                                            <p:cond delay="821"/>
                                          </p:stCondLst>
                                        </p:cTn>
                                        <p:tgtEl>
                                          <p:spTgt spid="11"/>
                                        </p:tgtEl>
                                      </p:cBhvr>
                                      <p:to x="100000" y="90000"/>
                                    </p:animScale>
                                    <p:animScale>
                                      <p:cBhvr>
                                        <p:cTn id="85" dur="83" decel="50000">
                                          <p:stCondLst>
                                            <p:cond delay="834"/>
                                          </p:stCondLst>
                                        </p:cTn>
                                        <p:tgtEl>
                                          <p:spTgt spid="11"/>
                                        </p:tgtEl>
                                      </p:cBhvr>
                                      <p:to x="100000" y="100000"/>
                                    </p:animScale>
                                    <p:animScale>
                                      <p:cBhvr>
                                        <p:cTn id="86" dur="13">
                                          <p:stCondLst>
                                            <p:cond delay="904"/>
                                          </p:stCondLst>
                                        </p:cTn>
                                        <p:tgtEl>
                                          <p:spTgt spid="11"/>
                                        </p:tgtEl>
                                      </p:cBhvr>
                                      <p:to x="100000" y="95000"/>
                                    </p:animScale>
                                    <p:animScale>
                                      <p:cBhvr>
                                        <p:cTn id="8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520303"/>
            <a:ext cx="11839073" cy="4695562"/>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 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المنتجات المرتبطة بالشهرة هي الأغذية المختلفة.</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TextBox 12"/>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7" name="Rectangle 16"/>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263837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520303"/>
            <a:ext cx="11839073" cy="4695562"/>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على الرغم من أن المنتجات التي تشبع الحاجة </a:t>
            </a:r>
            <a:r>
              <a:rPr lang="ar-BH" sz="2800" b="1" dirty="0" err="1" smtClean="0">
                <a:solidFill>
                  <a:schemeClr val="tx1"/>
                </a:solidFill>
                <a:latin typeface="Sakkal Majalla" panose="02000000000000000000" pitchFamily="2" charset="-78"/>
                <a:cs typeface="Sakkal Majalla" panose="02000000000000000000" pitchFamily="2" charset="-78"/>
              </a:rPr>
              <a:t>للإحترام</a:t>
            </a:r>
            <a:r>
              <a:rPr lang="ar-BH" sz="2800" b="1" dirty="0" smtClean="0">
                <a:solidFill>
                  <a:schemeClr val="tx1"/>
                </a:solidFill>
                <a:latin typeface="Sakkal Majalla" panose="02000000000000000000" pitchFamily="2" charset="-78"/>
                <a:cs typeface="Sakkal Majalla" panose="02000000000000000000" pitchFamily="2" charset="-78"/>
              </a:rPr>
              <a:t> </a:t>
            </a:r>
            <a:r>
              <a:rPr lang="ar-BH" sz="2800" b="1" dirty="0">
                <a:latin typeface="Sakkal Majalla" panose="02000000000000000000" pitchFamily="2" charset="-78"/>
                <a:cs typeface="Sakkal Majalla" panose="02000000000000000000" pitchFamily="2" charset="-78"/>
              </a:rPr>
              <a:t>هي ذاتها التي تشبع الحاجة إلى تحقيق الذات فإن الأسباب وراء شراء كل منها مختلفة، وبالتالي يجب اختيار اغراءات </a:t>
            </a:r>
            <a:r>
              <a:rPr lang="ar-BH" sz="2800" b="1" dirty="0" err="1">
                <a:latin typeface="Sakkal Majalla" panose="02000000000000000000" pitchFamily="2" charset="-78"/>
                <a:cs typeface="Sakkal Majalla" panose="02000000000000000000" pitchFamily="2" charset="-78"/>
              </a:rPr>
              <a:t>بيعية</a:t>
            </a:r>
            <a:r>
              <a:rPr lang="ar-BH" sz="2800" b="1" dirty="0">
                <a:latin typeface="Sakkal Majalla" panose="02000000000000000000" pitchFamily="2" charset="-78"/>
                <a:cs typeface="Sakkal Majalla" panose="02000000000000000000" pitchFamily="2" charset="-78"/>
              </a:rPr>
              <a:t> مختلفة</a:t>
            </a:r>
            <a:r>
              <a:rPr lang="ar-BH" sz="2800" b="1" dirty="0" smtClean="0">
                <a:latin typeface="Sakkal Majalla" panose="02000000000000000000" pitchFamily="2" charset="-78"/>
                <a:cs typeface="Sakkal Majalla" panose="02000000000000000000" pitchFamily="2" charset="-78"/>
              </a:rPr>
              <a:t>.</a:t>
            </a:r>
          </a:p>
          <a:p>
            <a:pPr algn="r" defTabSz="914012" rtl="1">
              <a:spcBef>
                <a:spcPts val="600"/>
              </a:spcBef>
              <a:spcAft>
                <a:spcPts val="600"/>
              </a:spcAft>
              <a:defRPr/>
            </a:pPr>
            <a:r>
              <a:rPr lang="ar-BH" sz="2800" b="1" dirty="0" smtClean="0">
                <a:solidFill>
                  <a:schemeClr val="tx1"/>
                </a:solidFill>
                <a:latin typeface="Sakkal Majalla" panose="02000000000000000000" pitchFamily="2" charset="-78"/>
                <a:cs typeface="Sakkal Majalla" panose="02000000000000000000" pitchFamily="2" charset="-78"/>
              </a:rPr>
              <a:t> </a:t>
            </a: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35930"/>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0215" y="4159449"/>
            <a:ext cx="1656506" cy="1479812"/>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9348" y="4159449"/>
            <a:ext cx="1504279" cy="1491311"/>
          </a:xfrm>
          <a:prstGeom prst="rect">
            <a:avLst/>
          </a:prstGeom>
        </p:spPr>
      </p:pic>
      <p:sp>
        <p:nvSpPr>
          <p:cNvPr id="11" name="TextBox 10"/>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3" name="Rectangle 12"/>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6" name="Rectangle 1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51774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570027"/>
            <a:ext cx="11839073" cy="4645837"/>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الحاجات الفسيولوجية تتمثل في الطعام والماء والنوم والدفء.</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8942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6" name="Rectangle 1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52926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8455339"/>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67916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323265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146988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396690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loud 5"/>
          <p:cNvSpPr/>
          <p:nvPr/>
        </p:nvSpPr>
        <p:spPr>
          <a:xfrm>
            <a:off x="1880315" y="2301282"/>
            <a:ext cx="7237927" cy="3400023"/>
          </a:xfrm>
          <a:prstGeom prst="cloud">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2800" b="1" dirty="0" smtClean="0"/>
              <a:t>ما المقصود بمفهوم حاجات العملاء؟</a:t>
            </a:r>
            <a:endParaRPr lang="ar-BH" sz="2800" b="1" dirty="0"/>
          </a:p>
        </p:txBody>
      </p:sp>
      <p:sp>
        <p:nvSpPr>
          <p:cNvPr id="12" name="Cloud 11"/>
          <p:cNvSpPr/>
          <p:nvPr/>
        </p:nvSpPr>
        <p:spPr>
          <a:xfrm>
            <a:off x="6464120" y="1126953"/>
            <a:ext cx="3696237" cy="1336228"/>
          </a:xfrm>
          <a:prstGeom prst="clou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chemeClr val="accent4">
                    <a:lumMod val="20000"/>
                    <a:lumOff val="80000"/>
                  </a:schemeClr>
                </a:solidFill>
              </a:rPr>
              <a:t>فكِّر و ابحث </a:t>
            </a:r>
            <a:endParaRPr lang="ar-BH" sz="3200" b="1" dirty="0">
              <a:solidFill>
                <a:schemeClr val="accent4">
                  <a:lumMod val="20000"/>
                  <a:lumOff val="80000"/>
                </a:schemeClr>
              </a:solidFill>
            </a:endParaRPr>
          </a:p>
        </p:txBody>
      </p:sp>
      <p:sp>
        <p:nvSpPr>
          <p:cNvPr id="8" name="Rectangle 7"/>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099776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646331"/>
          </a:xfrm>
          <a:prstGeom prst="rect">
            <a:avLst/>
          </a:prstGeom>
          <a:noFill/>
          <a:ln w="44450">
            <a:solidFill>
              <a:srgbClr val="009900"/>
            </a:solidFill>
          </a:ln>
        </p:spPr>
        <p:txBody>
          <a:bodyPr wrap="square" rtlCol="1">
            <a:spAutoFit/>
          </a:bodyPr>
          <a:lstStyle/>
          <a:p>
            <a:pPr algn="ctr"/>
            <a:r>
              <a:rPr lang="ar-BH" sz="36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rPr>
              <a:t>ممتاز! إجابة صحيحة</a:t>
            </a:r>
            <a:endParaRPr lang="ar-BH" sz="36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bg1"/>
                </a:solidFill>
              </a:rPr>
              <a:t>الرجوع</a:t>
            </a:r>
            <a:endParaRPr lang="ar-BH" sz="24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9622352"/>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bg1"/>
                </a:solidFill>
              </a:rPr>
              <a:t>الرجوع</a:t>
            </a:r>
            <a:endParaRPr lang="ar-BH" sz="2400" dirty="0"/>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09405522"/>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6" name="wind.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79000659"/>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15711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68743596"/>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Horizontal Scroll 13"/>
          <p:cNvSpPr/>
          <p:nvPr/>
        </p:nvSpPr>
        <p:spPr>
          <a:xfrm>
            <a:off x="9460819" y="1398646"/>
            <a:ext cx="2057401" cy="815934"/>
          </a:xfrm>
          <a:prstGeom prst="horizontalScroll">
            <a:avLst/>
          </a:prstGeom>
          <a:solidFill>
            <a:srgbClr val="FFFF00"/>
          </a:solidFill>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5" name="Content Placeholder 6"/>
          <p:cNvSpPr txBox="1">
            <a:spLocks/>
          </p:cNvSpPr>
          <p:nvPr/>
        </p:nvSpPr>
        <p:spPr>
          <a:xfrm>
            <a:off x="3623735" y="2266532"/>
            <a:ext cx="7894485" cy="2145956"/>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يتعرف على حاجات العملاء.</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يصنف حاجات العملاء.</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يذكر أمثلة لحاجات العملاء والمنتجات المرتبطة بإشباعها.</a:t>
            </a:r>
          </a:p>
          <a:p>
            <a:pPr marL="0" indent="0" algn="r" rtl="1">
              <a:buNone/>
            </a:pPr>
            <a:endParaRPr lang="ar-BH" sz="2400" b="1" dirty="0" smtClean="0">
              <a:latin typeface="Sakkal Majalla" panose="02000000000000000000" pitchFamily="2" charset="-78"/>
              <a:cs typeface="Sakkal Majalla" panose="02000000000000000000" pitchFamily="2" charset="-78"/>
            </a:endParaRPr>
          </a:p>
        </p:txBody>
      </p:sp>
      <p:sp>
        <p:nvSpPr>
          <p:cNvPr id="16" name="Rectangular Callout 15"/>
          <p:cNvSpPr/>
          <p:nvPr/>
        </p:nvSpPr>
        <p:spPr>
          <a:xfrm>
            <a:off x="6634840" y="4648526"/>
            <a:ext cx="4883380" cy="1605952"/>
          </a:xfrm>
          <a:prstGeom prst="wedgeRectCallout">
            <a:avLst>
              <a:gd name="adj1" fmla="val -90011"/>
              <a:gd name="adj2" fmla="val 9546"/>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7" name="Picture 16">
            <a:extLst>
              <a:ext uri="{FF2B5EF4-FFF2-40B4-BE49-F238E27FC236}">
                <a16:creationId xmlns:a16="http://schemas.microsoft.com/office/drawing/2014/main" xmlns="" id="{DD41B4E8-A5E3-4108-8CE7-CD9102958ABF}"/>
              </a:ext>
            </a:extLst>
          </p:cNvPr>
          <p:cNvPicPr>
            <a:picLocks noChangeAspect="1"/>
          </p:cNvPicPr>
          <p:nvPr/>
        </p:nvPicPr>
        <p:blipFill rotWithShape="1">
          <a:blip r:embed="rId4"/>
          <a:srcRect l="71278" t="8769" r="3248" b="83713"/>
          <a:stretch/>
        </p:blipFill>
        <p:spPr>
          <a:xfrm>
            <a:off x="2641061" y="5291842"/>
            <a:ext cx="1965347" cy="5805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5284723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9"/>
          <p:cNvSpPr txBox="1">
            <a:spLocks/>
          </p:cNvSpPr>
          <p:nvPr/>
        </p:nvSpPr>
        <p:spPr bwMode="auto">
          <a:xfrm>
            <a:off x="2975428" y="456640"/>
            <a:ext cx="6633029"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حاجات العملاء</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1393902" y="2062837"/>
            <a:ext cx="10515600" cy="1006566"/>
          </a:xfrm>
          <a:prstGeom prst="rect">
            <a:avLst/>
          </a:prstGeom>
          <a:solidFill>
            <a:schemeClr val="bg2"/>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تعد حاجات العملاء بمثابة حجر الزاوية الذي تستند إليه كافة قرارات رجل البيع، حيث أن هذه الحاجات هي المتطلبات الأساسية اللازمة للإنسان م أجل أن يظل على قيد الحياة.</a:t>
            </a:r>
          </a:p>
        </p:txBody>
      </p:sp>
      <p:sp>
        <p:nvSpPr>
          <p:cNvPr id="10" name="Title 9"/>
          <p:cNvSpPr txBox="1">
            <a:spLocks/>
          </p:cNvSpPr>
          <p:nvPr/>
        </p:nvSpPr>
        <p:spPr bwMode="auto">
          <a:xfrm>
            <a:off x="8314996" y="3528224"/>
            <a:ext cx="3579397" cy="492443"/>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أنواع الحاجات الإنسانية</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1338879" y="4283976"/>
            <a:ext cx="10515600" cy="1578441"/>
          </a:xfrm>
          <a:prstGeom prst="rect">
            <a:avLst/>
          </a:prstGeom>
          <a:solidFill>
            <a:schemeClr val="accent4">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يعد تقسم (</a:t>
            </a:r>
            <a:r>
              <a:rPr lang="ar-BH" b="1" dirty="0" err="1" smtClean="0">
                <a:latin typeface="Sakkal Majalla" panose="02000000000000000000" pitchFamily="2" charset="-78"/>
                <a:cs typeface="Sakkal Majalla" panose="02000000000000000000" pitchFamily="2" charset="-78"/>
              </a:rPr>
              <a:t>ماسلو</a:t>
            </a:r>
            <a:r>
              <a:rPr lang="ar-BH" b="1" dirty="0" smtClean="0">
                <a:latin typeface="Sakkal Majalla" panose="02000000000000000000" pitchFamily="2" charset="-78"/>
                <a:cs typeface="Sakkal Majalla" panose="02000000000000000000" pitchFamily="2" charset="-78"/>
              </a:rPr>
              <a:t>) للحاجات من أقدم التقسيمات وأثرها شيوعًا، حيث قام بتقسيم هذه الحاجات إلى خمس أنواع، وقام بوضح الحاجات في شكل تدرج هرمي، كما قام بعض العلماء بإضافة الحاجة إلى المعرفة والحاجة إلى الجمال، ليصبح التدرج الهرمي </a:t>
            </a:r>
            <a:r>
              <a:rPr lang="ar-BH" b="1" dirty="0" err="1" smtClean="0">
                <a:latin typeface="Sakkal Majalla" panose="02000000000000000000" pitchFamily="2" charset="-78"/>
                <a:cs typeface="Sakkal Majalla" panose="02000000000000000000" pitchFamily="2" charset="-78"/>
              </a:rPr>
              <a:t>لماسلو</a:t>
            </a:r>
            <a:r>
              <a:rPr lang="ar-BH" b="1" dirty="0" smtClean="0">
                <a:latin typeface="Sakkal Majalla" panose="02000000000000000000" pitchFamily="2" charset="-78"/>
                <a:cs typeface="Sakkal Majalla" panose="02000000000000000000" pitchFamily="2" charset="-78"/>
              </a:rPr>
              <a:t> على النحو الآتي:</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16538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9"/>
          <p:cNvSpPr txBox="1">
            <a:spLocks/>
          </p:cNvSpPr>
          <p:nvPr/>
        </p:nvSpPr>
        <p:spPr bwMode="auto">
          <a:xfrm>
            <a:off x="3357107" y="5897659"/>
            <a:ext cx="5855153"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التدرج الهرمي للحاجات الإنسانية</a:t>
            </a:r>
            <a:endParaRPr lang="ar-BH" sz="32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Title 9"/>
          <p:cNvSpPr txBox="1">
            <a:spLocks/>
          </p:cNvSpPr>
          <p:nvPr/>
        </p:nvSpPr>
        <p:spPr bwMode="auto">
          <a:xfrm>
            <a:off x="4268051" y="1008711"/>
            <a:ext cx="3579397" cy="492443"/>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الحاجة إلى الجمال</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7" name="Title 9"/>
          <p:cNvSpPr txBox="1">
            <a:spLocks/>
          </p:cNvSpPr>
          <p:nvPr/>
        </p:nvSpPr>
        <p:spPr bwMode="auto">
          <a:xfrm>
            <a:off x="3822549" y="1678065"/>
            <a:ext cx="4470400" cy="492443"/>
          </a:xfrm>
          <a:prstGeom prst="rect">
            <a:avLst/>
          </a:prstGeom>
          <a:solidFill>
            <a:schemeClr val="accent1"/>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الحاجة إلى المعرفة</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8" name="Title 9"/>
          <p:cNvSpPr txBox="1">
            <a:spLocks/>
          </p:cNvSpPr>
          <p:nvPr/>
        </p:nvSpPr>
        <p:spPr bwMode="auto">
          <a:xfrm>
            <a:off x="3220206" y="2375762"/>
            <a:ext cx="5675085" cy="492443"/>
          </a:xfrm>
          <a:prstGeom prst="rect">
            <a:avLst/>
          </a:prstGeom>
          <a:solidFill>
            <a:srgbClr val="00B05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الحاجة إلى تحقيق الذات</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22" name="Title 9"/>
          <p:cNvSpPr txBox="1">
            <a:spLocks/>
          </p:cNvSpPr>
          <p:nvPr/>
        </p:nvSpPr>
        <p:spPr bwMode="auto">
          <a:xfrm>
            <a:off x="2694876" y="3105016"/>
            <a:ext cx="6836229" cy="492443"/>
          </a:xfrm>
          <a:prstGeom prst="rect">
            <a:avLst/>
          </a:prstGeom>
          <a:solidFill>
            <a:schemeClr val="accent3"/>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الحاجة إلى الاحترام والتقدير</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23" name="Title 9"/>
          <p:cNvSpPr txBox="1">
            <a:spLocks/>
          </p:cNvSpPr>
          <p:nvPr/>
        </p:nvSpPr>
        <p:spPr bwMode="auto">
          <a:xfrm>
            <a:off x="2107047" y="3834270"/>
            <a:ext cx="8011885" cy="492443"/>
          </a:xfrm>
          <a:prstGeom prst="rect">
            <a:avLst/>
          </a:prstGeom>
          <a:solidFill>
            <a:schemeClr val="accent4">
              <a:lumMod val="75000"/>
            </a:schemeClr>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الحاجة إلى الانتماء</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24" name="Title 9"/>
          <p:cNvSpPr txBox="1">
            <a:spLocks/>
          </p:cNvSpPr>
          <p:nvPr/>
        </p:nvSpPr>
        <p:spPr bwMode="auto">
          <a:xfrm>
            <a:off x="1524000" y="4543744"/>
            <a:ext cx="9521370" cy="492443"/>
          </a:xfrm>
          <a:prstGeom prst="rect">
            <a:avLst/>
          </a:prstGeom>
          <a:solidFill>
            <a:schemeClr val="accent6">
              <a:lumMod val="75000"/>
            </a:schemeClr>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الحاجة إلى الأمن</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25" name="Title 9"/>
          <p:cNvSpPr txBox="1">
            <a:spLocks/>
          </p:cNvSpPr>
          <p:nvPr/>
        </p:nvSpPr>
        <p:spPr bwMode="auto">
          <a:xfrm>
            <a:off x="805542" y="5253604"/>
            <a:ext cx="10958285" cy="492443"/>
          </a:xfrm>
          <a:prstGeom prst="rect">
            <a:avLst/>
          </a:prstGeom>
          <a:solidFill>
            <a:srgbClr val="0070C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الحاجات </a:t>
            </a:r>
            <a:r>
              <a:rPr lang="ar-BH" sz="3200" b="1" dirty="0" err="1" smtClean="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الفسيلوجية</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02731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txBox="1">
            <a:spLocks/>
          </p:cNvSpPr>
          <p:nvPr/>
        </p:nvSpPr>
        <p:spPr>
          <a:xfrm>
            <a:off x="1243188" y="1725126"/>
            <a:ext cx="10515600" cy="612279"/>
          </a:xfrm>
          <a:prstGeom prst="rect">
            <a:avLst/>
          </a:prstGeom>
          <a:solidFill>
            <a:srgbClr val="FF000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chemeClr val="bg1"/>
                </a:solidFill>
                <a:latin typeface="Sakkal Majalla" panose="02000000000000000000" pitchFamily="2" charset="-78"/>
                <a:cs typeface="Sakkal Majalla" panose="02000000000000000000" pitchFamily="2" charset="-78"/>
              </a:rPr>
              <a:t>وفيما يلي نقدم شرحًا مبسطًا لهذه الحاجات من حيث طبيعتها وأمثلتها والمنتجات المرتبطة بإشباعها</a:t>
            </a:r>
            <a:endParaRPr lang="ar-BH" b="1" dirty="0">
              <a:solidFill>
                <a:schemeClr val="bg1"/>
              </a:solidFill>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1" name="Title 9"/>
          <p:cNvSpPr txBox="1">
            <a:spLocks/>
          </p:cNvSpPr>
          <p:nvPr/>
        </p:nvSpPr>
        <p:spPr bwMode="auto">
          <a:xfrm>
            <a:off x="8010790" y="2781548"/>
            <a:ext cx="357939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latin typeface="Sakkal Majalla" panose="02000000000000000000" pitchFamily="2" charset="-78"/>
                <a:cs typeface="Sakkal Majalla" panose="02000000000000000000" pitchFamily="2" charset="-78"/>
              </a:rPr>
              <a:t>1- الحاجات الفسيولوجية</a:t>
            </a:r>
            <a:endParaRPr lang="ar-BH" sz="3200" b="1" dirty="0">
              <a:ln w="11430"/>
              <a:solidFill>
                <a:schemeClr val="tx1"/>
              </a:solidFill>
              <a:latin typeface="Sakkal Majalla" panose="02000000000000000000" pitchFamily="2" charset="-78"/>
              <a:cs typeface="Sakkal Majalla" panose="02000000000000000000" pitchFamily="2" charset="-78"/>
            </a:endParaRPr>
          </a:p>
        </p:txBody>
      </p:sp>
      <p:sp>
        <p:nvSpPr>
          <p:cNvPr id="25" name="Content Placeholder 2"/>
          <p:cNvSpPr txBox="1">
            <a:spLocks/>
          </p:cNvSpPr>
          <p:nvPr/>
        </p:nvSpPr>
        <p:spPr>
          <a:xfrm>
            <a:off x="1393901" y="3657042"/>
            <a:ext cx="10515600" cy="1437472"/>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lnSpc>
                <a:spcPct val="150000"/>
              </a:lnSpc>
              <a:buNone/>
            </a:pPr>
            <a:r>
              <a:rPr lang="ar-BH" b="1" dirty="0" smtClean="0">
                <a:latin typeface="Sakkal Majalla" panose="02000000000000000000" pitchFamily="2" charset="-78"/>
                <a:cs typeface="Sakkal Majalla" panose="02000000000000000000" pitchFamily="2" charset="-78"/>
              </a:rPr>
              <a:t>وتشتمل على الحاجات اللازمة لبقاء الإنسان على قيد الحياة وفي حالة سوية، ويوضح الجدول التالي أمثلة لبعض الحاجات الفسيولوجية والمنتجات المرتبطة بإشباعها؟</a:t>
            </a:r>
            <a:endParaRPr lang="ar-BH" b="1" dirty="0">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83204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714152794"/>
              </p:ext>
            </p:extLst>
          </p:nvPr>
        </p:nvGraphicFramePr>
        <p:xfrm>
          <a:off x="2351523" y="2020148"/>
          <a:ext cx="8128000" cy="37156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064000"/>
                <a:gridCol w="4064000"/>
              </a:tblGrid>
              <a:tr h="729090">
                <a:tc>
                  <a:txBody>
                    <a:bodyPr/>
                    <a:lstStyle/>
                    <a:p>
                      <a:pPr algn="ctr"/>
                      <a:r>
                        <a:rPr lang="ar-BH" sz="2800" dirty="0" smtClean="0">
                          <a:latin typeface="Sakkal Majalla" panose="02000000000000000000" pitchFamily="2" charset="-78"/>
                          <a:cs typeface="Sakkal Majalla" panose="02000000000000000000" pitchFamily="2" charset="-78"/>
                        </a:rPr>
                        <a:t>المنتجات المرتبطة بها</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dirty="0" smtClean="0">
                          <a:latin typeface="Sakkal Majalla" panose="02000000000000000000" pitchFamily="2" charset="-78"/>
                          <a:cs typeface="Sakkal Majalla" panose="02000000000000000000" pitchFamily="2" charset="-78"/>
                        </a:rPr>
                        <a:t>أمثلة لبعض الحاجات الفسيولوجية</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1709">
                <a:tc>
                  <a:txBody>
                    <a:bodyPr/>
                    <a:lstStyle/>
                    <a:p>
                      <a:pPr algn="ctr"/>
                      <a:r>
                        <a:rPr lang="ar-BH" sz="2800" dirty="0" smtClean="0">
                          <a:latin typeface="Sakkal Majalla" panose="02000000000000000000" pitchFamily="2" charset="-78"/>
                          <a:cs typeface="Sakkal Majalla" panose="02000000000000000000" pitchFamily="2" charset="-78"/>
                        </a:rPr>
                        <a:t>الأغذية</a:t>
                      </a:r>
                      <a:r>
                        <a:rPr lang="ar-BH" sz="2800" baseline="0" dirty="0" smtClean="0">
                          <a:latin typeface="Sakkal Majalla" panose="02000000000000000000" pitchFamily="2" charset="-78"/>
                          <a:cs typeface="Sakkal Majalla" panose="02000000000000000000" pitchFamily="2" charset="-78"/>
                        </a:rPr>
                        <a:t> المختلفة</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الطعام</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086">
                <a:tc>
                  <a:txBody>
                    <a:bodyPr/>
                    <a:lstStyle/>
                    <a:p>
                      <a:pPr algn="ctr"/>
                      <a:r>
                        <a:rPr lang="ar-BH" sz="2800" dirty="0" smtClean="0">
                          <a:latin typeface="Sakkal Majalla" panose="02000000000000000000" pitchFamily="2" charset="-78"/>
                          <a:cs typeface="Sakkal Majalla" panose="02000000000000000000" pitchFamily="2" charset="-78"/>
                        </a:rPr>
                        <a:t>المياه النقية أو المعدنية</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الماء</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086">
                <a:tc>
                  <a:txBody>
                    <a:bodyPr/>
                    <a:lstStyle/>
                    <a:p>
                      <a:pPr algn="ctr"/>
                      <a:r>
                        <a:rPr lang="ar-BH" sz="2800" dirty="0" smtClean="0">
                          <a:latin typeface="Sakkal Majalla" panose="02000000000000000000" pitchFamily="2" charset="-78"/>
                          <a:cs typeface="Sakkal Majalla" panose="02000000000000000000" pitchFamily="2" charset="-78"/>
                        </a:rPr>
                        <a:t>المهدئات</a:t>
                      </a:r>
                      <a:r>
                        <a:rPr lang="ar-BH" sz="2800" baseline="0" dirty="0" smtClean="0">
                          <a:latin typeface="Sakkal Majalla" panose="02000000000000000000" pitchFamily="2" charset="-78"/>
                          <a:cs typeface="Sakkal Majalla" panose="02000000000000000000" pitchFamily="2" charset="-78"/>
                        </a:rPr>
                        <a:t> أو المنومات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النوم</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ar-BH" sz="2800" dirty="0" smtClean="0">
                          <a:latin typeface="Sakkal Majalla" panose="02000000000000000000" pitchFamily="2" charset="-78"/>
                          <a:cs typeface="Sakkal Majalla" panose="02000000000000000000" pitchFamily="2" charset="-78"/>
                        </a:rPr>
                        <a:t>الملابس / الدفايات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الدفء</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086">
                <a:tc>
                  <a:txBody>
                    <a:bodyPr/>
                    <a:lstStyle/>
                    <a:p>
                      <a:pPr algn="ctr"/>
                      <a:r>
                        <a:rPr lang="ar-BH" sz="2800" dirty="0" smtClean="0">
                          <a:latin typeface="Sakkal Majalla" panose="02000000000000000000" pitchFamily="2" charset="-78"/>
                          <a:cs typeface="Sakkal Majalla" panose="02000000000000000000" pitchFamily="2" charset="-78"/>
                        </a:rPr>
                        <a:t>ورق التواليت - المطهرات</a:t>
                      </a:r>
                      <a:endParaRPr lang="en-US" sz="2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800" b="0" dirty="0" smtClean="0">
                          <a:latin typeface="Sakkal Majalla" panose="02000000000000000000" pitchFamily="2" charset="-78"/>
                          <a:cs typeface="Sakkal Majalla" panose="02000000000000000000" pitchFamily="2" charset="-78"/>
                        </a:rPr>
                        <a:t>التخلص من</a:t>
                      </a:r>
                      <a:r>
                        <a:rPr lang="ar-BH" sz="2800" b="0" baseline="0" dirty="0" smtClean="0">
                          <a:latin typeface="Sakkal Majalla" panose="02000000000000000000" pitchFamily="2" charset="-78"/>
                          <a:cs typeface="Sakkal Majalla" panose="02000000000000000000" pitchFamily="2" charset="-78"/>
                        </a:rPr>
                        <a:t> الفضلات</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itle 9"/>
          <p:cNvSpPr txBox="1">
            <a:spLocks/>
          </p:cNvSpPr>
          <p:nvPr/>
        </p:nvSpPr>
        <p:spPr bwMode="auto">
          <a:xfrm>
            <a:off x="4405163" y="1268068"/>
            <a:ext cx="3579397" cy="430887"/>
          </a:xfrm>
          <a:prstGeom prst="rect">
            <a:avLst/>
          </a:prstGeom>
          <a:solidFill>
            <a:schemeClr val="accent4">
              <a:lumMod val="60000"/>
              <a:lumOff val="40000"/>
            </a:schemeClr>
          </a:solidFill>
          <a:ln w="25400" cap="flat" cmpd="sng" algn="ctr">
            <a:solidFill>
              <a:srgbClr val="FFC000"/>
            </a:solid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28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جدول رقم ( 1 )</a:t>
            </a:r>
            <a:endParaRPr lang="ar-BH" sz="28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92088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7691476" y="1997777"/>
            <a:ext cx="357939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latin typeface="Sakkal Majalla" panose="02000000000000000000" pitchFamily="2" charset="-78"/>
                <a:cs typeface="Sakkal Majalla" panose="02000000000000000000" pitchFamily="2" charset="-78"/>
              </a:rPr>
              <a:t>2- الحاجة إلى الأمن</a:t>
            </a:r>
            <a:endParaRPr lang="ar-BH" sz="3200" b="1" dirty="0">
              <a:ln w="11430"/>
              <a:solidFill>
                <a:schemeClr val="tx1"/>
              </a:solidFill>
              <a:latin typeface="Sakkal Majalla" panose="02000000000000000000" pitchFamily="2" charset="-78"/>
              <a:cs typeface="Sakkal Majalla" panose="02000000000000000000" pitchFamily="2" charset="-78"/>
            </a:endParaRPr>
          </a:p>
        </p:txBody>
      </p:sp>
      <p:sp>
        <p:nvSpPr>
          <p:cNvPr id="9" name="Content Placeholder 2"/>
          <p:cNvSpPr txBox="1">
            <a:spLocks/>
          </p:cNvSpPr>
          <p:nvPr/>
        </p:nvSpPr>
        <p:spPr>
          <a:xfrm>
            <a:off x="1074587" y="2873270"/>
            <a:ext cx="10515600" cy="1487219"/>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lnSpc>
                <a:spcPct val="150000"/>
              </a:lnSpc>
              <a:buNone/>
            </a:pPr>
            <a:r>
              <a:rPr lang="ar-BH" b="1" dirty="0" smtClean="0">
                <a:latin typeface="Sakkal Majalla" panose="02000000000000000000" pitchFamily="2" charset="-78"/>
                <a:cs typeface="Sakkal Majalla" panose="02000000000000000000" pitchFamily="2" charset="-78"/>
              </a:rPr>
              <a:t>وتعد أولى المتطلبات السيكولوجية أو النفسية بعد الحاجات </a:t>
            </a:r>
            <a:r>
              <a:rPr lang="ar-BH" b="1" dirty="0" err="1" smtClean="0">
                <a:latin typeface="Sakkal Majalla" panose="02000000000000000000" pitchFamily="2" charset="-78"/>
                <a:cs typeface="Sakkal Majalla" panose="02000000000000000000" pitchFamily="2" charset="-78"/>
              </a:rPr>
              <a:t>الفسيولجية</a:t>
            </a:r>
            <a:r>
              <a:rPr lang="ar-BH" b="1" dirty="0" smtClean="0">
                <a:latin typeface="Sakkal Majalla" panose="02000000000000000000" pitchFamily="2" charset="-78"/>
                <a:cs typeface="Sakkal Majalla" panose="02000000000000000000" pitchFamily="2" charset="-78"/>
              </a:rPr>
              <a:t>، وتشمل الحاجات على كل ما يتعلق بالتخلص من أو تجنب كل مسببات التهديد الجسدي والنفسي.</a:t>
            </a:r>
            <a:endParaRPr lang="ar-BH"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58274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حاجات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408166530"/>
              </p:ext>
            </p:extLst>
          </p:nvPr>
        </p:nvGraphicFramePr>
        <p:xfrm>
          <a:off x="1993751" y="1021326"/>
          <a:ext cx="8128000" cy="533536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064000"/>
                <a:gridCol w="4064000"/>
              </a:tblGrid>
              <a:tr h="448707">
                <a:tc>
                  <a:txBody>
                    <a:bodyPr/>
                    <a:lstStyle/>
                    <a:p>
                      <a:pPr algn="ctr"/>
                      <a:r>
                        <a:rPr lang="ar-BH" sz="2000" dirty="0" smtClean="0">
                          <a:latin typeface="Sakkal Majalla" panose="02000000000000000000" pitchFamily="2" charset="-78"/>
                          <a:cs typeface="Sakkal Majalla" panose="02000000000000000000" pitchFamily="2" charset="-78"/>
                        </a:rPr>
                        <a:t>المنتجات</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BH" sz="2000" dirty="0" smtClean="0">
                          <a:latin typeface="Sakkal Majalla" panose="02000000000000000000" pitchFamily="2" charset="-78"/>
                          <a:cs typeface="Sakkal Majalla" panose="02000000000000000000" pitchFamily="2" charset="-78"/>
                        </a:rPr>
                        <a:t>الحاجات</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242">
                <a:tc>
                  <a:txBody>
                    <a:bodyPr/>
                    <a:lstStyle/>
                    <a:p>
                      <a:pPr algn="r"/>
                      <a:r>
                        <a:rPr lang="ar-BH" sz="2000" dirty="0" smtClean="0">
                          <a:latin typeface="Sakkal Majalla" panose="02000000000000000000" pitchFamily="2" charset="-78"/>
                          <a:cs typeface="Sakkal Majalla" panose="02000000000000000000" pitchFamily="2" charset="-78"/>
                        </a:rPr>
                        <a:t>1- الخدمات الصحية.</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ar-BH" sz="2800" b="0" dirty="0" smtClean="0">
                          <a:latin typeface="Sakkal Majalla" panose="02000000000000000000" pitchFamily="2" charset="-78"/>
                          <a:cs typeface="Sakkal Majalla" panose="02000000000000000000" pitchFamily="2" charset="-78"/>
                        </a:rPr>
                        <a:t>التخلص أو تجنب الألم</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242">
                <a:tc>
                  <a:txBody>
                    <a:bodyPr/>
                    <a:lstStyle/>
                    <a:p>
                      <a:pPr algn="r"/>
                      <a:r>
                        <a:rPr lang="ar-BH" sz="2000" dirty="0" smtClean="0">
                          <a:latin typeface="Sakkal Majalla" panose="02000000000000000000" pitchFamily="2" charset="-78"/>
                          <a:cs typeface="Sakkal Majalla" panose="02000000000000000000" pitchFamily="2" charset="-78"/>
                        </a:rPr>
                        <a:t>2- </a:t>
                      </a:r>
                      <a:r>
                        <a:rPr lang="ar-BH" sz="2000" dirty="0" err="1" smtClean="0">
                          <a:latin typeface="Sakkal Majalla" panose="02000000000000000000" pitchFamily="2" charset="-78"/>
                          <a:cs typeface="Sakkal Majalla" panose="02000000000000000000" pitchFamily="2" charset="-78"/>
                        </a:rPr>
                        <a:t>أجزمة</a:t>
                      </a:r>
                      <a:r>
                        <a:rPr lang="ar-BH" sz="2000" dirty="0" smtClean="0">
                          <a:latin typeface="Sakkal Majalla" panose="02000000000000000000" pitchFamily="2" charset="-78"/>
                          <a:cs typeface="Sakkal Majalla" panose="02000000000000000000" pitchFamily="2" charset="-78"/>
                        </a:rPr>
                        <a:t> الأمان في السيارات.</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242">
                <a:tc>
                  <a:txBody>
                    <a:bodyPr/>
                    <a:lstStyle/>
                    <a:p>
                      <a:pPr algn="r"/>
                      <a:r>
                        <a:rPr lang="ar-BH" sz="2000" dirty="0" smtClean="0">
                          <a:latin typeface="Sakkal Majalla" panose="02000000000000000000" pitchFamily="2" charset="-78"/>
                          <a:cs typeface="Sakkal Majalla" panose="02000000000000000000" pitchFamily="2" charset="-78"/>
                        </a:rPr>
                        <a:t>3- اللاصق البلاستك في البانيو لمنع </a:t>
                      </a:r>
                      <a:r>
                        <a:rPr lang="ar-BH" sz="2000" dirty="0" err="1" smtClean="0">
                          <a:latin typeface="Sakkal Majalla" panose="02000000000000000000" pitchFamily="2" charset="-78"/>
                          <a:cs typeface="Sakkal Majalla" panose="02000000000000000000" pitchFamily="2" charset="-78"/>
                        </a:rPr>
                        <a:t>الإنزلاق</a:t>
                      </a:r>
                      <a:r>
                        <a:rPr lang="ar-BH" sz="2000" dirty="0" smtClean="0">
                          <a:latin typeface="Sakkal Majalla" panose="02000000000000000000" pitchFamily="2" charset="-78"/>
                          <a:cs typeface="Sakkal Majalla" panose="02000000000000000000" pitchFamily="2" charset="-78"/>
                        </a:rPr>
                        <a:t>.</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242">
                <a:tc>
                  <a:txBody>
                    <a:bodyPr/>
                    <a:lstStyle/>
                    <a:p>
                      <a:pPr algn="r"/>
                      <a:r>
                        <a:rPr lang="ar-BH" sz="2000" dirty="0" smtClean="0">
                          <a:latin typeface="Sakkal Majalla" panose="02000000000000000000" pitchFamily="2" charset="-78"/>
                          <a:cs typeface="Sakkal Majalla" panose="02000000000000000000" pitchFamily="2" charset="-78"/>
                        </a:rPr>
                        <a:t>1- أجهزة إنذار ضد الحريق.</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ar-BH" sz="2800" b="0" dirty="0" smtClean="0">
                          <a:latin typeface="Sakkal Majalla" panose="02000000000000000000" pitchFamily="2" charset="-78"/>
                          <a:cs typeface="Sakkal Majalla" panose="02000000000000000000" pitchFamily="2" charset="-78"/>
                        </a:rPr>
                        <a:t>تجنب السرقات أو ضياع الأموال</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242">
                <a:tc>
                  <a:txBody>
                    <a:bodyPr/>
                    <a:lstStyle/>
                    <a:p>
                      <a:pPr algn="r"/>
                      <a:r>
                        <a:rPr lang="ar-BH" sz="2000" dirty="0" smtClean="0">
                          <a:latin typeface="Sakkal Majalla" panose="02000000000000000000" pitchFamily="2" charset="-78"/>
                          <a:cs typeface="Sakkal Majalla" panose="02000000000000000000" pitchFamily="2" charset="-78"/>
                        </a:rPr>
                        <a:t>2- أجهزة</a:t>
                      </a:r>
                      <a:r>
                        <a:rPr lang="ar-BH" sz="2000" baseline="0" dirty="0" smtClean="0">
                          <a:latin typeface="Sakkal Majalla" panose="02000000000000000000" pitchFamily="2" charset="-78"/>
                          <a:cs typeface="Sakkal Majalla" panose="02000000000000000000" pitchFamily="2" charset="-78"/>
                        </a:rPr>
                        <a:t> إنذار ضد السرقة – أقفال – الخزن الحديدية.</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242">
                <a:tc>
                  <a:txBody>
                    <a:bodyPr/>
                    <a:lstStyle/>
                    <a:p>
                      <a:pPr algn="r"/>
                      <a:r>
                        <a:rPr lang="ar-BH" sz="2000" dirty="0" smtClean="0">
                          <a:latin typeface="Sakkal Majalla" panose="02000000000000000000" pitchFamily="2" charset="-78"/>
                          <a:cs typeface="Sakkal Majalla" panose="02000000000000000000" pitchFamily="2" charset="-78"/>
                        </a:rPr>
                        <a:t>3- الخدمات الأمنية لنقل الأموال. </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242">
                <a:tc>
                  <a:txBody>
                    <a:bodyPr/>
                    <a:lstStyle/>
                    <a:p>
                      <a:pPr algn="r"/>
                      <a:r>
                        <a:rPr lang="ar-BH" sz="2000" dirty="0" smtClean="0">
                          <a:latin typeface="Sakkal Majalla" panose="02000000000000000000" pitchFamily="2" charset="-78"/>
                          <a:cs typeface="Sakkal Majalla" panose="02000000000000000000" pitchFamily="2" charset="-78"/>
                        </a:rPr>
                        <a:t>4</a:t>
                      </a:r>
                      <a:r>
                        <a:rPr lang="ar-BH" sz="2000" baseline="0" dirty="0" smtClean="0">
                          <a:latin typeface="Sakkal Majalla" panose="02000000000000000000" pitchFamily="2" charset="-78"/>
                          <a:cs typeface="Sakkal Majalla" panose="02000000000000000000" pitchFamily="2" charset="-78"/>
                        </a:rPr>
                        <a:t> – الخدمات المصرفية.</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242">
                <a:tc>
                  <a:txBody>
                    <a:bodyPr/>
                    <a:lstStyle/>
                    <a:p>
                      <a:pPr algn="r"/>
                      <a:r>
                        <a:rPr lang="ar-BH" sz="2000" dirty="0" smtClean="0">
                          <a:latin typeface="Sakkal Majalla" panose="02000000000000000000" pitchFamily="2" charset="-78"/>
                          <a:cs typeface="Sakkal Majalla" panose="02000000000000000000" pitchFamily="2" charset="-78"/>
                        </a:rPr>
                        <a:t>1 – الخدمات</a:t>
                      </a:r>
                      <a:r>
                        <a:rPr lang="ar-BH" sz="2000" baseline="0" dirty="0" smtClean="0">
                          <a:latin typeface="Sakkal Majalla" panose="02000000000000000000" pitchFamily="2" charset="-78"/>
                          <a:cs typeface="Sakkal Majalla" panose="02000000000000000000" pitchFamily="2" charset="-78"/>
                        </a:rPr>
                        <a:t> التأمينية.</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ar-BH" sz="2800" b="0" dirty="0" smtClean="0">
                          <a:latin typeface="Sakkal Majalla" panose="02000000000000000000" pitchFamily="2" charset="-78"/>
                          <a:cs typeface="Sakkal Majalla" panose="02000000000000000000" pitchFamily="2" charset="-78"/>
                        </a:rPr>
                        <a:t>الاطمئنان إلى المستقبل</a:t>
                      </a:r>
                      <a:endParaRPr lang="en-US" sz="28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242">
                <a:tc>
                  <a:txBody>
                    <a:bodyPr/>
                    <a:lstStyle/>
                    <a:p>
                      <a:pPr algn="r"/>
                      <a:r>
                        <a:rPr lang="ar-BH" sz="2000" dirty="0" smtClean="0">
                          <a:latin typeface="Sakkal Majalla" panose="02000000000000000000" pitchFamily="2" charset="-78"/>
                          <a:cs typeface="Sakkal Majalla" panose="02000000000000000000" pitchFamily="2" charset="-78"/>
                        </a:rPr>
                        <a:t>2 – نظم التأمين والمعاشات.</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242">
                <a:tc>
                  <a:txBody>
                    <a:bodyPr/>
                    <a:lstStyle/>
                    <a:p>
                      <a:pPr algn="r"/>
                      <a:r>
                        <a:rPr lang="ar-BH" sz="2000" dirty="0" smtClean="0">
                          <a:latin typeface="Sakkal Majalla" panose="02000000000000000000" pitchFamily="2" charset="-78"/>
                          <a:cs typeface="Sakkal Majalla" panose="02000000000000000000" pitchFamily="2" charset="-78"/>
                        </a:rPr>
                        <a:t>3 – نظم الضمان الاجتماعي.</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242">
                <a:tc>
                  <a:txBody>
                    <a:bodyPr/>
                    <a:lstStyle/>
                    <a:p>
                      <a:pPr algn="r"/>
                      <a:r>
                        <a:rPr lang="ar-BH" sz="2000" dirty="0" smtClean="0">
                          <a:latin typeface="Sakkal Majalla" panose="02000000000000000000" pitchFamily="2" charset="-78"/>
                          <a:cs typeface="Sakkal Majalla" panose="02000000000000000000" pitchFamily="2" charset="-78"/>
                        </a:rPr>
                        <a:t>4 – الخدمات</a:t>
                      </a:r>
                      <a:r>
                        <a:rPr lang="ar-BH" sz="2000" baseline="0" dirty="0" smtClean="0">
                          <a:latin typeface="Sakkal Majalla" panose="02000000000000000000" pitchFamily="2" charset="-78"/>
                          <a:cs typeface="Sakkal Majalla" panose="02000000000000000000" pitchFamily="2" charset="-78"/>
                        </a:rPr>
                        <a:t> المصرفية والاستثمارية.</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b="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itle 9"/>
          <p:cNvSpPr txBox="1">
            <a:spLocks/>
          </p:cNvSpPr>
          <p:nvPr/>
        </p:nvSpPr>
        <p:spPr bwMode="auto">
          <a:xfrm>
            <a:off x="4268053" y="418590"/>
            <a:ext cx="3579397" cy="430887"/>
          </a:xfrm>
          <a:prstGeom prst="rect">
            <a:avLst/>
          </a:prstGeom>
          <a:solidFill>
            <a:schemeClr val="accent4">
              <a:lumMod val="60000"/>
              <a:lumOff val="40000"/>
            </a:schemeClr>
          </a:solidFill>
          <a:ln w="25400" cap="flat" cmpd="sng" algn="ctr">
            <a:solidFill>
              <a:srgbClr val="FFC000"/>
            </a:solid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28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جدول رقم ( 2 )</a:t>
            </a:r>
            <a:endParaRPr lang="ar-BH" sz="28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1791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4137</TotalTime>
  <Words>1523</Words>
  <Application>Microsoft Office PowerPoint</Application>
  <PresentationFormat>Widescreen</PresentationFormat>
  <Paragraphs>298</Paragraphs>
  <Slides>35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538</cp:revision>
  <dcterms:created xsi:type="dcterms:W3CDTF">2020-03-04T10:47:58Z</dcterms:created>
  <dcterms:modified xsi:type="dcterms:W3CDTF">2021-02-01T07:19:24Z</dcterms:modified>
</cp:coreProperties>
</file>