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07" r:id="rId2"/>
    <p:sldId id="258" r:id="rId3"/>
    <p:sldId id="290" r:id="rId4"/>
    <p:sldId id="406" r:id="rId5"/>
    <p:sldId id="377" r:id="rId6"/>
    <p:sldId id="452" r:id="rId7"/>
    <p:sldId id="453" r:id="rId8"/>
    <p:sldId id="454" r:id="rId9"/>
    <p:sldId id="455" r:id="rId10"/>
    <p:sldId id="456" r:id="rId11"/>
    <p:sldId id="457" r:id="rId12"/>
    <p:sldId id="458" r:id="rId13"/>
    <p:sldId id="433" r:id="rId14"/>
    <p:sldId id="434" r:id="rId15"/>
    <p:sldId id="435" r:id="rId16"/>
    <p:sldId id="436" r:id="rId17"/>
    <p:sldId id="437" r:id="rId18"/>
    <p:sldId id="403" r:id="rId19"/>
    <p:sldId id="405" r:id="rId20"/>
    <p:sldId id="400" r:id="rId21"/>
    <p:sldId id="375" r:id="rId22"/>
    <p:sldId id="397" r:id="rId23"/>
    <p:sldId id="404" r:id="rId24"/>
    <p:sldId id="394" r:id="rId25"/>
    <p:sldId id="440" r:id="rId26"/>
    <p:sldId id="439" r:id="rId27"/>
    <p:sldId id="441" r:id="rId28"/>
    <p:sldId id="44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FD9"/>
    <a:srgbClr val="0000CC"/>
    <a:srgbClr val="0000FF"/>
    <a:srgbClr val="FFCCCC"/>
    <a:srgbClr val="009900"/>
    <a:srgbClr val="FFFFD1"/>
    <a:srgbClr val="FFC1C1"/>
    <a:srgbClr val="FFFFF7"/>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869" autoAdjust="0"/>
  </p:normalViewPr>
  <p:slideViewPr>
    <p:cSldViewPr snapToGrid="0">
      <p:cViewPr varScale="1">
        <p:scale>
          <a:sx n="66" d="100"/>
          <a:sy n="66" d="100"/>
        </p:scale>
        <p:origin x="882" y="66"/>
      </p:cViewPr>
      <p:guideLst/>
    </p:cSldViewPr>
  </p:slideViewPr>
  <p:notesTextViewPr>
    <p:cViewPr>
      <p:scale>
        <a:sx n="1" d="1"/>
        <a:sy n="1" d="1"/>
      </p:scale>
      <p:origin x="0" y="0"/>
    </p:cViewPr>
  </p:notesTextViewPr>
  <p:sorterViewPr>
    <p:cViewPr>
      <p:scale>
        <a:sx n="50" d="100"/>
        <a:sy n="50" d="100"/>
      </p:scale>
      <p:origin x="0" y="-28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BH"/>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E2E6186-B462-4A26-A6CE-06A969175E59}" type="datetimeFigureOut">
              <a:rPr lang="ar-BH" smtClean="0"/>
              <a:t>19/06/1442</a:t>
            </a:fld>
            <a:endParaRPr lang="ar-B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B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BH"/>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674C5C3-9C00-4CA3-A366-9E08BCB513A1}" type="slidenum">
              <a:rPr lang="ar-BH" smtClean="0"/>
              <a:t>‹#›</a:t>
            </a:fld>
            <a:endParaRPr lang="ar-BH"/>
          </a:p>
        </p:txBody>
      </p:sp>
    </p:spTree>
    <p:extLst>
      <p:ext uri="{BB962C8B-B14F-4D97-AF65-F5344CB8AC3E}">
        <p14:creationId xmlns:p14="http://schemas.microsoft.com/office/powerpoint/2010/main" val="42085176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a:endParaRPr lang="ar-BH" altLang="ar-BH"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366E30-C614-445F-B532-8B8F4AD569BA}" type="slidenum">
              <a:rPr lang="ar-SA" altLang="ar-BH">
                <a:latin typeface="Calibri" panose="020F0502020204030204" pitchFamily="34" charset="0"/>
              </a:rPr>
              <a:pPr/>
              <a:t>1</a:t>
            </a:fld>
            <a:endParaRPr lang="en-GB" altLang="ar-BH">
              <a:latin typeface="Calibri" panose="020F0502020204030204" pitchFamily="34" charset="0"/>
            </a:endParaRPr>
          </a:p>
        </p:txBody>
      </p:sp>
    </p:spTree>
    <p:extLst>
      <p:ext uri="{BB962C8B-B14F-4D97-AF65-F5344CB8AC3E}">
        <p14:creationId xmlns:p14="http://schemas.microsoft.com/office/powerpoint/2010/main" val="276310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3</a:t>
            </a:fld>
            <a:endParaRPr lang="ar-BH"/>
          </a:p>
        </p:txBody>
      </p:sp>
    </p:spTree>
    <p:extLst>
      <p:ext uri="{BB962C8B-B14F-4D97-AF65-F5344CB8AC3E}">
        <p14:creationId xmlns:p14="http://schemas.microsoft.com/office/powerpoint/2010/main" val="194167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74C5C3-9C00-4CA3-A366-9E08BCB513A1}" type="slidenum">
              <a:rPr lang="ar-BH" smtClean="0"/>
              <a:t>4</a:t>
            </a:fld>
            <a:endParaRPr lang="ar-BH"/>
          </a:p>
        </p:txBody>
      </p:sp>
    </p:spTree>
    <p:extLst>
      <p:ext uri="{BB962C8B-B14F-4D97-AF65-F5344CB8AC3E}">
        <p14:creationId xmlns:p14="http://schemas.microsoft.com/office/powerpoint/2010/main" val="354920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9.xml"/><Relationship Id="rId4"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1.xml"/><Relationship Id="rId4" Type="http://schemas.openxmlformats.org/officeDocument/2006/relationships/slide" Target="slide20.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image" Target="../media/image9.jpg"/><Relationship Id="rId4" Type="http://schemas.openxmlformats.org/officeDocument/2006/relationships/slide" Target="slide23.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image" Target="../media/image9.jpg"/><Relationship Id="rId4" Type="http://schemas.openxmlformats.org/officeDocument/2006/relationships/slide" Target="slide24.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image" Target="../media/image9.jpg"/><Relationship Id="rId4" Type="http://schemas.openxmlformats.org/officeDocument/2006/relationships/slide" Target="slide2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5.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5.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6.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slide" Target="slide16.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7.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8.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7.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a:off x="3425544" y="4045725"/>
            <a:ext cx="8200195" cy="1323401"/>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02" tIns="45701" rIns="91402" bIns="45701" rtlCol="1" anchor="ctr">
            <a:spAutoFit/>
          </a:bodyPr>
          <a:lstStyle/>
          <a:p>
            <a:pPr algn="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الوحدة الثالثة: الفصل الأول: </a:t>
            </a:r>
            <a:r>
              <a:rPr lang="ar-BH" sz="4000" b="1" dirty="0" smtClean="0">
                <a:ln w="12700">
                  <a:noFill/>
                  <a:prstDash val="solid"/>
                </a:ln>
                <a:solidFill>
                  <a:schemeClr val="accent4">
                    <a:lumMod val="40000"/>
                    <a:lumOff val="60000"/>
                  </a:schemeClr>
                </a:solidFill>
                <a:latin typeface="Sakkal Majalla" panose="02000000000000000000" pitchFamily="2" charset="-78"/>
                <a:cs typeface="Sakkal Majalla" panose="02000000000000000000" pitchFamily="2" charset="-78"/>
              </a:rPr>
              <a:t>: </a:t>
            </a: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دوافع العملاء وحاجاتهم</a:t>
            </a:r>
            <a:endParaRPr lang="en-US" sz="4000" b="1" dirty="0" smtClean="0">
              <a:ln w="12700">
                <a:noFill/>
                <a:prstDash val="solid"/>
              </a:ln>
              <a:solidFill>
                <a:srgbClr val="C00000"/>
              </a:solidFill>
              <a:latin typeface="Sakkal Majalla" panose="02000000000000000000" pitchFamily="2" charset="-78"/>
              <a:cs typeface="Sakkal Majalla" panose="02000000000000000000" pitchFamily="2" charset="-78"/>
            </a:endParaRPr>
          </a:p>
          <a:p>
            <a:pPr algn="ctr" rtl="1">
              <a:defRPr/>
            </a:pPr>
            <a:r>
              <a:rPr lang="ar-BH" sz="40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الدرس </a:t>
            </a:r>
            <a:r>
              <a:rPr lang="ar-BH" sz="4000" b="1"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السابع: القسم </a:t>
            </a:r>
            <a:r>
              <a:rPr lang="ar-BH" sz="40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rPr>
              <a:t>الأول: دوافع العملاء.</a:t>
            </a:r>
            <a:endParaRPr lang="en-US" sz="4000" b="1" dirty="0" smtClean="0">
              <a:ln w="12700">
                <a:noFill/>
                <a:prstDash val="solid"/>
              </a:ln>
              <a:solidFill>
                <a:schemeClr val="accent6">
                  <a:lumMod val="50000"/>
                </a:schemeClr>
              </a:solidFill>
              <a:latin typeface="Sakkal Majalla" panose="02000000000000000000" pitchFamily="2" charset="-78"/>
              <a:cs typeface="Sakkal Majalla" panose="02000000000000000000" pitchFamily="2" charset="-78"/>
            </a:endParaRPr>
          </a:p>
        </p:txBody>
      </p:sp>
      <p:sp>
        <p:nvSpPr>
          <p:cNvPr id="7" name="TextBox 6"/>
          <p:cNvSpPr txBox="1"/>
          <p:nvPr/>
        </p:nvSpPr>
        <p:spPr bwMode="auto">
          <a:xfrm>
            <a:off x="2743200" y="2003975"/>
            <a:ext cx="9221341" cy="1323401"/>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02" tIns="45701" rIns="91402" bIns="45701" rtlCol="1" anchor="ctr">
            <a:spAutoFit/>
          </a:bodyPr>
          <a:lstStyle/>
          <a:p>
            <a:pPr algn="r" rtl="1">
              <a:defRPr/>
            </a:pPr>
            <a:r>
              <a:rPr lang="ar-BH" sz="4000" b="1" dirty="0" smtClean="0">
                <a:ln w="12700">
                  <a:noFill/>
                  <a:prstDash val="solid"/>
                </a:ln>
                <a:solidFill>
                  <a:schemeClr val="accent5">
                    <a:lumMod val="50000"/>
                  </a:schemeClr>
                </a:solidFill>
                <a:latin typeface="Sakkal Majalla" panose="02000000000000000000" pitchFamily="2" charset="-78"/>
                <a:cs typeface="Sakkal Majalla" panose="02000000000000000000" pitchFamily="2" charset="-78"/>
              </a:rPr>
              <a:t>إسم و رمز المساق:</a:t>
            </a:r>
          </a:p>
          <a:p>
            <a:pPr algn="ctr" rtl="1">
              <a:defRPr/>
            </a:pPr>
            <a:r>
              <a:rPr lang="ar-BH" sz="4000" b="1" dirty="0" smtClean="0">
                <a:ln w="12700">
                  <a:noFill/>
                  <a:prstDash val="solid"/>
                </a:ln>
                <a:solidFill>
                  <a:srgbClr val="C00000"/>
                </a:solidFill>
                <a:latin typeface="Sakkal Majalla" panose="02000000000000000000" pitchFamily="2" charset="-78"/>
                <a:cs typeface="Sakkal Majalla" panose="02000000000000000000" pitchFamily="2" charset="-78"/>
              </a:rPr>
              <a:t>فن البيع – بيع311</a:t>
            </a:r>
            <a:endParaRPr lang="en-US" sz="4000" b="1" dirty="0">
              <a:ln w="12700">
                <a:noFill/>
                <a:prstDash val="solid"/>
              </a:ln>
              <a:solidFill>
                <a:srgbClr val="C00000"/>
              </a:solidFill>
              <a:latin typeface="Sakkal Majalla" panose="02000000000000000000" pitchFamily="2" charset="-78"/>
              <a:cs typeface="Sakkal Majalla" panose="02000000000000000000" pitchFamily="2" charset="-78"/>
            </a:endParaRPr>
          </a:p>
        </p:txBody>
      </p:sp>
      <p:sp>
        <p:nvSpPr>
          <p:cNvPr id="6" name="Rectangle 5"/>
          <p:cNvSpPr/>
          <p:nvPr/>
        </p:nvSpPr>
        <p:spPr>
          <a:xfrm>
            <a:off x="9815736" y="6509697"/>
            <a:ext cx="2376264" cy="348303"/>
          </a:xfrm>
          <a:prstGeom prst="rect">
            <a:avLst/>
          </a:prstGeom>
          <a:solidFill>
            <a:schemeClr val="bg1">
              <a:lumMod val="9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الفصل الدراسي الثاني -2020 /2021م</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8" name="Rectangle 7"/>
          <p:cNvSpPr/>
          <p:nvPr/>
        </p:nvSpPr>
        <p:spPr>
          <a:xfrm>
            <a:off x="5361233" y="6509696"/>
            <a:ext cx="2376264" cy="348303"/>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المرحلة الثانوية – المستوى الثاني والثالث</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11220" y="6509696"/>
            <a:ext cx="165618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الصفحات 68 - 74</a:t>
            </a:r>
            <a:endParaRPr lang="ar-BH" sz="1400" b="1" dirty="0">
              <a:solidFill>
                <a:srgbClr val="FF0000"/>
              </a:solidFill>
              <a:latin typeface="Sakkal Majalla" panose="02000000000000000000" pitchFamily="2" charset="-78"/>
              <a:cs typeface="Sakkal Majalla" panose="02000000000000000000" pitchFamily="2" charset="-78"/>
            </a:endParaRPr>
          </a:p>
        </p:txBody>
      </p:sp>
      <p:pic>
        <p:nvPicPr>
          <p:cNvPr id="11" name="Picture 10"/>
          <p:cNvPicPr>
            <a:picLocks noChangeAspect="1"/>
          </p:cNvPicPr>
          <p:nvPr/>
        </p:nvPicPr>
        <p:blipFill>
          <a:blip r:embed="rId3"/>
          <a:stretch>
            <a:fillRect/>
          </a:stretch>
        </p:blipFill>
        <p:spPr>
          <a:xfrm>
            <a:off x="215901" y="1302075"/>
            <a:ext cx="2411186" cy="2743650"/>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901" y="4238074"/>
            <a:ext cx="2933700" cy="20792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29905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5" name="Rectangle 14"/>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9" name="Rectangle 18"/>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2" name="Content Placeholder 2"/>
          <p:cNvSpPr txBox="1">
            <a:spLocks/>
          </p:cNvSpPr>
          <p:nvPr/>
        </p:nvSpPr>
        <p:spPr>
          <a:xfrm>
            <a:off x="7561941" y="1719072"/>
            <a:ext cx="4212454" cy="843882"/>
          </a:xfrm>
          <a:prstGeom prst="rect">
            <a:avLst/>
          </a:prstGeom>
          <a:solidFill>
            <a:schemeClr val="accent2">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5- الصحة البدنية والعقلية.</a:t>
            </a:r>
            <a:endParaRPr lang="ar-BH" b="1" dirty="0">
              <a:solidFill>
                <a:srgbClr val="0000CC"/>
              </a:solidFill>
              <a:latin typeface="Sakkal Majalla" panose="02000000000000000000" pitchFamily="2" charset="-78"/>
              <a:cs typeface="Sakkal Majalla" panose="02000000000000000000" pitchFamily="2" charset="-78"/>
            </a:endParaRPr>
          </a:p>
        </p:txBody>
      </p:sp>
      <p:sp>
        <p:nvSpPr>
          <p:cNvPr id="14" name="Content Placeholder 2"/>
          <p:cNvSpPr txBox="1">
            <a:spLocks/>
          </p:cNvSpPr>
          <p:nvPr/>
        </p:nvSpPr>
        <p:spPr>
          <a:xfrm>
            <a:off x="7561941" y="2909679"/>
            <a:ext cx="4212454" cy="843882"/>
          </a:xfrm>
          <a:prstGeom prst="rect">
            <a:avLst/>
          </a:prstGeom>
          <a:solidFill>
            <a:schemeClr val="accent2">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6 – الخوف أو الحذر.</a:t>
            </a:r>
            <a:endParaRPr lang="ar-BH" b="1" dirty="0">
              <a:solidFill>
                <a:srgbClr val="0000CC"/>
              </a:solidFill>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7561941" y="4100286"/>
            <a:ext cx="4212454" cy="843882"/>
          </a:xfrm>
          <a:prstGeom prst="rect">
            <a:avLst/>
          </a:prstGeom>
          <a:solidFill>
            <a:schemeClr val="accent2">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7- الملاءمة.</a:t>
            </a:r>
            <a:endParaRPr lang="ar-BH" b="1" dirty="0">
              <a:solidFill>
                <a:srgbClr val="0000CC"/>
              </a:solidFill>
              <a:latin typeface="Sakkal Majalla" panose="02000000000000000000" pitchFamily="2" charset="-78"/>
              <a:cs typeface="Sakkal Majalla" panose="02000000000000000000" pitchFamily="2" charset="-78"/>
            </a:endParaRPr>
          </a:p>
        </p:txBody>
      </p:sp>
      <p:sp>
        <p:nvSpPr>
          <p:cNvPr id="20" name="Content Placeholder 2"/>
          <p:cNvSpPr txBox="1">
            <a:spLocks/>
          </p:cNvSpPr>
          <p:nvPr/>
        </p:nvSpPr>
        <p:spPr>
          <a:xfrm>
            <a:off x="7561941" y="5193000"/>
            <a:ext cx="4212454" cy="843882"/>
          </a:xfrm>
          <a:prstGeom prst="rect">
            <a:avLst/>
          </a:prstGeom>
          <a:solidFill>
            <a:schemeClr val="accent2">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8 – المغامرة.</a:t>
            </a:r>
            <a:endParaRPr lang="ar-BH" b="1" dirty="0">
              <a:solidFill>
                <a:srgbClr val="0000CC"/>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018783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Content Placeholder 2"/>
          <p:cNvSpPr txBox="1">
            <a:spLocks/>
          </p:cNvSpPr>
          <p:nvPr/>
        </p:nvSpPr>
        <p:spPr>
          <a:xfrm>
            <a:off x="1258798" y="1901152"/>
            <a:ext cx="10650704" cy="1520542"/>
          </a:xfrm>
          <a:prstGeom prst="rect">
            <a:avLst/>
          </a:prstGeom>
          <a:solidFill>
            <a:schemeClr val="accent1">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أن المستهلك عندما يشتري سلعة من البائع، فإنه قد اشترى البائع كشخص يمكن الوثوق به، كذلك فإنه قد اشترى انطباعًا حقيقيًا عن المنشأة، وأخيرًا اشترى منافع السلعة.</a:t>
            </a:r>
          </a:p>
          <a:p>
            <a:pPr marL="0" indent="0" algn="just" rtl="1">
              <a:buNone/>
            </a:pPr>
            <a:r>
              <a:rPr lang="ar-BH" b="1" dirty="0" smtClean="0">
                <a:latin typeface="Sakkal Majalla" panose="02000000000000000000" pitchFamily="2" charset="-78"/>
                <a:cs typeface="Sakkal Majalla" panose="02000000000000000000" pitchFamily="2" charset="-78"/>
              </a:rPr>
              <a:t>وهناك دوافع زبانة أخرى تميز منشأة عن أخرى منها:</a:t>
            </a:r>
            <a:endParaRPr lang="ar-BH" b="1" dirty="0">
              <a:latin typeface="Sakkal Majalla" panose="02000000000000000000" pitchFamily="2" charset="-78"/>
              <a:cs typeface="Sakkal Majalla" panose="02000000000000000000" pitchFamily="2" charset="-78"/>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5" name="Rectangle 14"/>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9" name="Rectangle 18"/>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1" name="Title 9"/>
          <p:cNvSpPr txBox="1">
            <a:spLocks/>
          </p:cNvSpPr>
          <p:nvPr/>
        </p:nvSpPr>
        <p:spPr bwMode="auto">
          <a:xfrm>
            <a:off x="7910286" y="1209186"/>
            <a:ext cx="3999214"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ثالثًا: دوافع التعامل (</a:t>
            </a:r>
            <a:r>
              <a:rPr lang="ar-BH" sz="3200" b="1" dirty="0" err="1"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الزبانة</a:t>
            </a: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8" name="Content Placeholder 2"/>
          <p:cNvSpPr txBox="1">
            <a:spLocks/>
          </p:cNvSpPr>
          <p:nvPr/>
        </p:nvSpPr>
        <p:spPr>
          <a:xfrm>
            <a:off x="7561943" y="3749937"/>
            <a:ext cx="4212454" cy="689641"/>
          </a:xfrm>
          <a:prstGeom prst="rect">
            <a:avLst/>
          </a:prstGeom>
          <a:solidFill>
            <a:schemeClr val="accent6">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chemeClr val="accent1">
                    <a:lumMod val="75000"/>
                  </a:schemeClr>
                </a:solidFill>
                <a:latin typeface="Sakkal Majalla" panose="02000000000000000000" pitchFamily="2" charset="-78"/>
                <a:cs typeface="Sakkal Majalla" panose="02000000000000000000" pitchFamily="2" charset="-78"/>
              </a:rPr>
              <a:t>1- الموقع.</a:t>
            </a:r>
            <a:endParaRPr lang="ar-BH" b="1" dirty="0">
              <a:solidFill>
                <a:schemeClr val="accent1">
                  <a:lumMod val="75000"/>
                </a:schemeClr>
              </a:solidFill>
              <a:latin typeface="Sakkal Majalla" panose="02000000000000000000" pitchFamily="2" charset="-78"/>
              <a:cs typeface="Sakkal Majalla" panose="02000000000000000000" pitchFamily="2" charset="-78"/>
            </a:endParaRPr>
          </a:p>
        </p:txBody>
      </p:sp>
      <p:sp>
        <p:nvSpPr>
          <p:cNvPr id="24" name="Content Placeholder 2"/>
          <p:cNvSpPr txBox="1">
            <a:spLocks/>
          </p:cNvSpPr>
          <p:nvPr/>
        </p:nvSpPr>
        <p:spPr>
          <a:xfrm>
            <a:off x="7561943" y="4814710"/>
            <a:ext cx="4212453" cy="700830"/>
          </a:xfrm>
          <a:prstGeom prst="rect">
            <a:avLst/>
          </a:prstGeom>
          <a:solidFill>
            <a:schemeClr val="accent6">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chemeClr val="accent1">
                    <a:lumMod val="75000"/>
                  </a:schemeClr>
                </a:solidFill>
                <a:latin typeface="Sakkal Majalla" panose="02000000000000000000" pitchFamily="2" charset="-78"/>
                <a:cs typeface="Sakkal Majalla" panose="02000000000000000000" pitchFamily="2" charset="-78"/>
              </a:rPr>
              <a:t>2- الخدمات.</a:t>
            </a:r>
            <a:endParaRPr lang="ar-BH" b="1" dirty="0">
              <a:solidFill>
                <a:schemeClr val="accent1">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318762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8"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5" name="Rectangle 14"/>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9" name="Rectangle 18"/>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4" name="Content Placeholder 2"/>
          <p:cNvSpPr txBox="1">
            <a:spLocks/>
          </p:cNvSpPr>
          <p:nvPr/>
        </p:nvSpPr>
        <p:spPr>
          <a:xfrm>
            <a:off x="7561942" y="1966467"/>
            <a:ext cx="4212453" cy="805762"/>
          </a:xfrm>
          <a:prstGeom prst="rect">
            <a:avLst/>
          </a:prstGeom>
          <a:solidFill>
            <a:schemeClr val="accent6">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chemeClr val="accent1">
                    <a:lumMod val="75000"/>
                  </a:schemeClr>
                </a:solidFill>
                <a:latin typeface="Sakkal Majalla" panose="02000000000000000000" pitchFamily="2" charset="-78"/>
                <a:cs typeface="Sakkal Majalla" panose="02000000000000000000" pitchFamily="2" charset="-78"/>
              </a:rPr>
              <a:t>3- التنوع.</a:t>
            </a:r>
            <a:endParaRPr lang="ar-BH" b="1" dirty="0">
              <a:solidFill>
                <a:schemeClr val="accent1">
                  <a:lumMod val="75000"/>
                </a:schemeClr>
              </a:solidFill>
              <a:latin typeface="Sakkal Majalla" panose="02000000000000000000" pitchFamily="2" charset="-78"/>
              <a:cs typeface="Sakkal Majalla" panose="02000000000000000000" pitchFamily="2" charset="-78"/>
            </a:endParaRPr>
          </a:p>
        </p:txBody>
      </p:sp>
      <p:sp>
        <p:nvSpPr>
          <p:cNvPr id="12" name="Content Placeholder 2"/>
          <p:cNvSpPr txBox="1">
            <a:spLocks/>
          </p:cNvSpPr>
          <p:nvPr/>
        </p:nvSpPr>
        <p:spPr>
          <a:xfrm>
            <a:off x="7561941" y="3067747"/>
            <a:ext cx="4212453" cy="805762"/>
          </a:xfrm>
          <a:prstGeom prst="rect">
            <a:avLst/>
          </a:prstGeom>
          <a:solidFill>
            <a:schemeClr val="accent6">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chemeClr val="accent1">
                    <a:lumMod val="75000"/>
                  </a:schemeClr>
                </a:solidFill>
                <a:latin typeface="Sakkal Majalla" panose="02000000000000000000" pitchFamily="2" charset="-78"/>
                <a:cs typeface="Sakkal Majalla" panose="02000000000000000000" pitchFamily="2" charset="-78"/>
              </a:rPr>
              <a:t>4 – تفضيل صنف أو ماركة.</a:t>
            </a:r>
            <a:endParaRPr lang="ar-BH" b="1" dirty="0">
              <a:solidFill>
                <a:schemeClr val="accent1">
                  <a:lumMod val="75000"/>
                </a:schemeClr>
              </a:solidFill>
              <a:latin typeface="Sakkal Majalla" panose="02000000000000000000" pitchFamily="2" charset="-78"/>
              <a:cs typeface="Sakkal Majalla" panose="02000000000000000000" pitchFamily="2" charset="-78"/>
            </a:endParaRPr>
          </a:p>
        </p:txBody>
      </p:sp>
      <p:sp>
        <p:nvSpPr>
          <p:cNvPr id="14" name="Content Placeholder 2"/>
          <p:cNvSpPr txBox="1">
            <a:spLocks/>
          </p:cNvSpPr>
          <p:nvPr/>
        </p:nvSpPr>
        <p:spPr>
          <a:xfrm>
            <a:off x="7561941" y="4164259"/>
            <a:ext cx="4212453" cy="805762"/>
          </a:xfrm>
          <a:prstGeom prst="rect">
            <a:avLst/>
          </a:prstGeom>
          <a:solidFill>
            <a:schemeClr val="accent6">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chemeClr val="accent1">
                    <a:lumMod val="75000"/>
                  </a:schemeClr>
                </a:solidFill>
                <a:latin typeface="Sakkal Majalla" panose="02000000000000000000" pitchFamily="2" charset="-78"/>
                <a:cs typeface="Sakkal Majalla" panose="02000000000000000000" pitchFamily="2" charset="-78"/>
              </a:rPr>
              <a:t>5 – السعر.</a:t>
            </a:r>
            <a:endParaRPr lang="ar-BH" b="1" dirty="0">
              <a:solidFill>
                <a:schemeClr val="accent1">
                  <a:lumMod val="75000"/>
                </a:schemeClr>
              </a:solidFill>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7561940" y="5260771"/>
            <a:ext cx="4212453" cy="805762"/>
          </a:xfrm>
          <a:prstGeom prst="rect">
            <a:avLst/>
          </a:prstGeom>
          <a:solidFill>
            <a:schemeClr val="accent6">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chemeClr val="accent1">
                    <a:lumMod val="75000"/>
                  </a:schemeClr>
                </a:solidFill>
                <a:latin typeface="Sakkal Majalla" panose="02000000000000000000" pitchFamily="2" charset="-78"/>
                <a:cs typeface="Sakkal Majalla" panose="02000000000000000000" pitchFamily="2" charset="-78"/>
              </a:rPr>
              <a:t>6 – مستوى الجودة.</a:t>
            </a:r>
            <a:endParaRPr lang="ar-BH" b="1" dirty="0">
              <a:solidFill>
                <a:schemeClr val="accent1">
                  <a:lumMod val="7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664797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animBg="1"/>
      <p:bldP spid="14"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698171"/>
            <a:ext cx="11839073" cy="4517694"/>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3200" b="1" dirty="0" smtClean="0">
                <a:solidFill>
                  <a:schemeClr val="tx1"/>
                </a:solidFill>
                <a:latin typeface="Sakkal Majalla" panose="02000000000000000000" pitchFamily="2" charset="-78"/>
                <a:cs typeface="Sakkal Majalla" panose="02000000000000000000" pitchFamily="2" charset="-78"/>
              </a:rPr>
              <a:t>بصفتك رجل بيع ناجح، حدد دوافع التعامل الفرعي للحالة الآتية:</a:t>
            </a:r>
          </a:p>
          <a:p>
            <a:pPr algn="r" defTabSz="914012" rtl="1">
              <a:spcBef>
                <a:spcPts val="600"/>
              </a:spcBef>
              <a:spcAft>
                <a:spcPts val="600"/>
              </a:spcAft>
              <a:defRPr/>
            </a:pPr>
            <a:r>
              <a:rPr lang="ar-BH" sz="3200" b="1" dirty="0">
                <a:solidFill>
                  <a:schemeClr val="tx1"/>
                </a:solidFill>
                <a:latin typeface="Sakkal Majalla" panose="02000000000000000000" pitchFamily="2" charset="-78"/>
                <a:cs typeface="Sakkal Majalla" panose="02000000000000000000" pitchFamily="2" charset="-78"/>
              </a:rPr>
              <a:t> </a:t>
            </a:r>
            <a:r>
              <a:rPr lang="ar-BH" sz="3200" b="1" dirty="0" smtClean="0">
                <a:solidFill>
                  <a:schemeClr val="tx1"/>
                </a:solidFill>
                <a:latin typeface="Sakkal Majalla" panose="02000000000000000000" pitchFamily="2" charset="-78"/>
                <a:cs typeface="Sakkal Majalla" panose="02000000000000000000" pitchFamily="2" charset="-78"/>
              </a:rPr>
              <a:t>      اشترى أحمد سيارة بي أم دبليو ألمانية الصنع لقوة محركها وجودة صناعتها.</a:t>
            </a:r>
            <a:endParaRPr lang="ar-BH" sz="32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638002"/>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sp>
        <p:nvSpPr>
          <p:cNvPr id="10" name="Rounded Rectangle 9">
            <a:hlinkClick r:id="rId4" action="ppaction://hlinksldjump"/>
          </p:cNvPr>
          <p:cNvSpPr/>
          <p:nvPr/>
        </p:nvSpPr>
        <p:spPr>
          <a:xfrm>
            <a:off x="6962516" y="3689329"/>
            <a:ext cx="4138781" cy="968355"/>
          </a:xfrm>
          <a:prstGeom prst="round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1"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1- السعر.</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1" name="Rounded Rectangle 10">
            <a:hlinkClick r:id="rId4" action="ppaction://hlinksldjump"/>
          </p:cNvPr>
          <p:cNvSpPr/>
          <p:nvPr/>
        </p:nvSpPr>
        <p:spPr>
          <a:xfrm>
            <a:off x="1031796" y="4785454"/>
            <a:ext cx="4138781" cy="968355"/>
          </a:xfrm>
          <a:prstGeom prst="roundRect">
            <a:avLst/>
          </a:prstGeom>
          <a:solidFill>
            <a:srgbClr val="0070C0"/>
          </a:solidFill>
        </p:spPr>
        <p:style>
          <a:lnRef idx="3">
            <a:schemeClr val="lt1"/>
          </a:lnRef>
          <a:fillRef idx="1">
            <a:schemeClr val="accent3"/>
          </a:fillRef>
          <a:effectRef idx="1">
            <a:schemeClr val="accent3"/>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4 – الموقع.</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2" name="Rounded Rectangle 11">
            <a:hlinkClick r:id="rId4" action="ppaction://hlinksldjump"/>
          </p:cNvPr>
          <p:cNvSpPr/>
          <p:nvPr/>
        </p:nvSpPr>
        <p:spPr>
          <a:xfrm>
            <a:off x="6962517" y="4785453"/>
            <a:ext cx="4138781" cy="968355"/>
          </a:xfrm>
          <a:prstGeom prst="roundRect">
            <a:avLst/>
          </a:prstGeom>
          <a:solidFill>
            <a:schemeClr val="bg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2- التنوع.</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3" name="Rounded Rectangle 12">
            <a:hlinkClick r:id="rId5" action="ppaction://hlinksldjump"/>
          </p:cNvPr>
          <p:cNvSpPr/>
          <p:nvPr/>
        </p:nvSpPr>
        <p:spPr>
          <a:xfrm>
            <a:off x="1031796" y="3689329"/>
            <a:ext cx="4138781" cy="968355"/>
          </a:xfrm>
          <a:prstGeom prst="roundRect">
            <a:avLst/>
          </a:prstGeom>
          <a:solidFill>
            <a:schemeClr val="accent2">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3- المتانة.</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5" name="TextBox 14"/>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7" name="Rectangle 16"/>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9" name="Rectangle 18"/>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0" name="Rectangle 19"/>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504929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80">
                                          <p:stCondLst>
                                            <p:cond delay="0"/>
                                          </p:stCondLst>
                                        </p:cTn>
                                        <p:tgtEl>
                                          <p:spTgt spid="10"/>
                                        </p:tgtEl>
                                      </p:cBhvr>
                                    </p:animEffect>
                                    <p:anim calcmode="lin" valueType="num">
                                      <p:cBhvr>
                                        <p:cTn id="2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5" dur="26">
                                          <p:stCondLst>
                                            <p:cond delay="650"/>
                                          </p:stCondLst>
                                        </p:cTn>
                                        <p:tgtEl>
                                          <p:spTgt spid="10"/>
                                        </p:tgtEl>
                                      </p:cBhvr>
                                      <p:to x="100000" y="60000"/>
                                    </p:animScale>
                                    <p:animScale>
                                      <p:cBhvr>
                                        <p:cTn id="26" dur="166" decel="50000">
                                          <p:stCondLst>
                                            <p:cond delay="676"/>
                                          </p:stCondLst>
                                        </p:cTn>
                                        <p:tgtEl>
                                          <p:spTgt spid="10"/>
                                        </p:tgtEl>
                                      </p:cBhvr>
                                      <p:to x="100000" y="100000"/>
                                    </p:animScale>
                                    <p:animScale>
                                      <p:cBhvr>
                                        <p:cTn id="27" dur="26">
                                          <p:stCondLst>
                                            <p:cond delay="1312"/>
                                          </p:stCondLst>
                                        </p:cTn>
                                        <p:tgtEl>
                                          <p:spTgt spid="10"/>
                                        </p:tgtEl>
                                      </p:cBhvr>
                                      <p:to x="100000" y="80000"/>
                                    </p:animScale>
                                    <p:animScale>
                                      <p:cBhvr>
                                        <p:cTn id="28" dur="166" decel="50000">
                                          <p:stCondLst>
                                            <p:cond delay="1338"/>
                                          </p:stCondLst>
                                        </p:cTn>
                                        <p:tgtEl>
                                          <p:spTgt spid="10"/>
                                        </p:tgtEl>
                                      </p:cBhvr>
                                      <p:to x="100000" y="100000"/>
                                    </p:animScale>
                                    <p:animScale>
                                      <p:cBhvr>
                                        <p:cTn id="29" dur="26">
                                          <p:stCondLst>
                                            <p:cond delay="1642"/>
                                          </p:stCondLst>
                                        </p:cTn>
                                        <p:tgtEl>
                                          <p:spTgt spid="10"/>
                                        </p:tgtEl>
                                      </p:cBhvr>
                                      <p:to x="100000" y="90000"/>
                                    </p:animScale>
                                    <p:animScale>
                                      <p:cBhvr>
                                        <p:cTn id="30" dur="166" decel="50000">
                                          <p:stCondLst>
                                            <p:cond delay="1668"/>
                                          </p:stCondLst>
                                        </p:cTn>
                                        <p:tgtEl>
                                          <p:spTgt spid="10"/>
                                        </p:tgtEl>
                                      </p:cBhvr>
                                      <p:to x="100000" y="100000"/>
                                    </p:animScale>
                                    <p:animScale>
                                      <p:cBhvr>
                                        <p:cTn id="31" dur="26">
                                          <p:stCondLst>
                                            <p:cond delay="1808"/>
                                          </p:stCondLst>
                                        </p:cTn>
                                        <p:tgtEl>
                                          <p:spTgt spid="10"/>
                                        </p:tgtEl>
                                      </p:cBhvr>
                                      <p:to x="100000" y="95000"/>
                                    </p:animScale>
                                    <p:animScale>
                                      <p:cBhvr>
                                        <p:cTn id="32" dur="166" decel="50000">
                                          <p:stCondLst>
                                            <p:cond delay="1834"/>
                                          </p:stCondLst>
                                        </p:cTn>
                                        <p:tgtEl>
                                          <p:spTgt spid="10"/>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80">
                                          <p:stCondLst>
                                            <p:cond delay="0"/>
                                          </p:stCondLst>
                                        </p:cTn>
                                        <p:tgtEl>
                                          <p:spTgt spid="12"/>
                                        </p:tgtEl>
                                      </p:cBhvr>
                                    </p:animEffect>
                                    <p:anim calcmode="lin" valueType="num">
                                      <p:cBhvr>
                                        <p:cTn id="3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3" dur="26">
                                          <p:stCondLst>
                                            <p:cond delay="650"/>
                                          </p:stCondLst>
                                        </p:cTn>
                                        <p:tgtEl>
                                          <p:spTgt spid="12"/>
                                        </p:tgtEl>
                                      </p:cBhvr>
                                      <p:to x="100000" y="60000"/>
                                    </p:animScale>
                                    <p:animScale>
                                      <p:cBhvr>
                                        <p:cTn id="44" dur="166" decel="50000">
                                          <p:stCondLst>
                                            <p:cond delay="676"/>
                                          </p:stCondLst>
                                        </p:cTn>
                                        <p:tgtEl>
                                          <p:spTgt spid="12"/>
                                        </p:tgtEl>
                                      </p:cBhvr>
                                      <p:to x="100000" y="100000"/>
                                    </p:animScale>
                                    <p:animScale>
                                      <p:cBhvr>
                                        <p:cTn id="45" dur="26">
                                          <p:stCondLst>
                                            <p:cond delay="1312"/>
                                          </p:stCondLst>
                                        </p:cTn>
                                        <p:tgtEl>
                                          <p:spTgt spid="12"/>
                                        </p:tgtEl>
                                      </p:cBhvr>
                                      <p:to x="100000" y="80000"/>
                                    </p:animScale>
                                    <p:animScale>
                                      <p:cBhvr>
                                        <p:cTn id="46" dur="166" decel="50000">
                                          <p:stCondLst>
                                            <p:cond delay="1338"/>
                                          </p:stCondLst>
                                        </p:cTn>
                                        <p:tgtEl>
                                          <p:spTgt spid="12"/>
                                        </p:tgtEl>
                                      </p:cBhvr>
                                      <p:to x="100000" y="100000"/>
                                    </p:animScale>
                                    <p:animScale>
                                      <p:cBhvr>
                                        <p:cTn id="47" dur="26">
                                          <p:stCondLst>
                                            <p:cond delay="1642"/>
                                          </p:stCondLst>
                                        </p:cTn>
                                        <p:tgtEl>
                                          <p:spTgt spid="12"/>
                                        </p:tgtEl>
                                      </p:cBhvr>
                                      <p:to x="100000" y="90000"/>
                                    </p:animScale>
                                    <p:animScale>
                                      <p:cBhvr>
                                        <p:cTn id="48" dur="166" decel="50000">
                                          <p:stCondLst>
                                            <p:cond delay="1668"/>
                                          </p:stCondLst>
                                        </p:cTn>
                                        <p:tgtEl>
                                          <p:spTgt spid="12"/>
                                        </p:tgtEl>
                                      </p:cBhvr>
                                      <p:to x="100000" y="100000"/>
                                    </p:animScale>
                                    <p:animScale>
                                      <p:cBhvr>
                                        <p:cTn id="49" dur="26">
                                          <p:stCondLst>
                                            <p:cond delay="1808"/>
                                          </p:stCondLst>
                                        </p:cTn>
                                        <p:tgtEl>
                                          <p:spTgt spid="12"/>
                                        </p:tgtEl>
                                      </p:cBhvr>
                                      <p:to x="100000" y="95000"/>
                                    </p:animScale>
                                    <p:animScale>
                                      <p:cBhvr>
                                        <p:cTn id="50" dur="166" decel="50000">
                                          <p:stCondLst>
                                            <p:cond delay="1834"/>
                                          </p:stCondLst>
                                        </p:cTn>
                                        <p:tgtEl>
                                          <p:spTgt spid="12"/>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down)">
                                      <p:cBhvr>
                                        <p:cTn id="73" dur="580">
                                          <p:stCondLst>
                                            <p:cond delay="0"/>
                                          </p:stCondLst>
                                        </p:cTn>
                                        <p:tgtEl>
                                          <p:spTgt spid="11"/>
                                        </p:tgtEl>
                                      </p:cBhvr>
                                    </p:animEffect>
                                    <p:anim calcmode="lin" valueType="num">
                                      <p:cBhvr>
                                        <p:cTn id="7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9" dur="26">
                                          <p:stCondLst>
                                            <p:cond delay="650"/>
                                          </p:stCondLst>
                                        </p:cTn>
                                        <p:tgtEl>
                                          <p:spTgt spid="11"/>
                                        </p:tgtEl>
                                      </p:cBhvr>
                                      <p:to x="100000" y="60000"/>
                                    </p:animScale>
                                    <p:animScale>
                                      <p:cBhvr>
                                        <p:cTn id="80" dur="166" decel="50000">
                                          <p:stCondLst>
                                            <p:cond delay="676"/>
                                          </p:stCondLst>
                                        </p:cTn>
                                        <p:tgtEl>
                                          <p:spTgt spid="11"/>
                                        </p:tgtEl>
                                      </p:cBhvr>
                                      <p:to x="100000" y="100000"/>
                                    </p:animScale>
                                    <p:animScale>
                                      <p:cBhvr>
                                        <p:cTn id="81" dur="26">
                                          <p:stCondLst>
                                            <p:cond delay="1312"/>
                                          </p:stCondLst>
                                        </p:cTn>
                                        <p:tgtEl>
                                          <p:spTgt spid="11"/>
                                        </p:tgtEl>
                                      </p:cBhvr>
                                      <p:to x="100000" y="80000"/>
                                    </p:animScale>
                                    <p:animScale>
                                      <p:cBhvr>
                                        <p:cTn id="82" dur="166" decel="50000">
                                          <p:stCondLst>
                                            <p:cond delay="1338"/>
                                          </p:stCondLst>
                                        </p:cTn>
                                        <p:tgtEl>
                                          <p:spTgt spid="11"/>
                                        </p:tgtEl>
                                      </p:cBhvr>
                                      <p:to x="100000" y="100000"/>
                                    </p:animScale>
                                    <p:animScale>
                                      <p:cBhvr>
                                        <p:cTn id="83" dur="26">
                                          <p:stCondLst>
                                            <p:cond delay="1642"/>
                                          </p:stCondLst>
                                        </p:cTn>
                                        <p:tgtEl>
                                          <p:spTgt spid="11"/>
                                        </p:tgtEl>
                                      </p:cBhvr>
                                      <p:to x="100000" y="90000"/>
                                    </p:animScale>
                                    <p:animScale>
                                      <p:cBhvr>
                                        <p:cTn id="84" dur="166" decel="50000">
                                          <p:stCondLst>
                                            <p:cond delay="1668"/>
                                          </p:stCondLst>
                                        </p:cTn>
                                        <p:tgtEl>
                                          <p:spTgt spid="11"/>
                                        </p:tgtEl>
                                      </p:cBhvr>
                                      <p:to x="100000" y="100000"/>
                                    </p:animScale>
                                    <p:animScale>
                                      <p:cBhvr>
                                        <p:cTn id="85" dur="26">
                                          <p:stCondLst>
                                            <p:cond delay="1808"/>
                                          </p:stCondLst>
                                        </p:cTn>
                                        <p:tgtEl>
                                          <p:spTgt spid="11"/>
                                        </p:tgtEl>
                                      </p:cBhvr>
                                      <p:to x="100000" y="95000"/>
                                    </p:animScale>
                                    <p:animScale>
                                      <p:cBhvr>
                                        <p:cTn id="8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841211"/>
            <a:ext cx="11839073" cy="4374654"/>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Arial" pitchFamily="34" charset="0"/>
              </a:rPr>
              <a:t>العوامل التي تؤلف البيئة الاجتماعية للفرد:</a:t>
            </a:r>
            <a:endParaRPr lang="ar-BH" sz="2800" b="1" dirty="0">
              <a:solidFill>
                <a:schemeClr val="tx1"/>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526354"/>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sp>
        <p:nvSpPr>
          <p:cNvPr id="10" name="Rounded Rectangle 9">
            <a:hlinkClick r:id="rId4" action="ppaction://hlinksldjump"/>
          </p:cNvPr>
          <p:cNvSpPr/>
          <p:nvPr/>
        </p:nvSpPr>
        <p:spPr>
          <a:xfrm>
            <a:off x="6962516" y="3689329"/>
            <a:ext cx="4138781" cy="968355"/>
          </a:xfrm>
          <a:prstGeom prst="round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1"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القوى الداخلية</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1" name="Rounded Rectangle 10">
            <a:hlinkClick r:id="rId4" action="ppaction://hlinksldjump"/>
          </p:cNvPr>
          <p:cNvSpPr/>
          <p:nvPr/>
        </p:nvSpPr>
        <p:spPr>
          <a:xfrm>
            <a:off x="1031796" y="4785454"/>
            <a:ext cx="4138781" cy="968355"/>
          </a:xfrm>
          <a:prstGeom prst="roundRect">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القوى الجغرافية</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2" name="Rounded Rectangle 11">
            <a:hlinkClick r:id="rId5" action="ppaction://hlinksldjump"/>
          </p:cNvPr>
          <p:cNvSpPr/>
          <p:nvPr/>
        </p:nvSpPr>
        <p:spPr>
          <a:xfrm>
            <a:off x="6962517" y="4785453"/>
            <a:ext cx="4138781" cy="968355"/>
          </a:xfrm>
          <a:prstGeom prst="roundRect">
            <a:avLst/>
          </a:prstGeom>
          <a:solidFill>
            <a:srgbClr val="D9FFD9"/>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القوى الخارجية</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3" name="Rounded Rectangle 12">
            <a:hlinkClick r:id="rId4" action="ppaction://hlinksldjump"/>
          </p:cNvPr>
          <p:cNvSpPr/>
          <p:nvPr/>
        </p:nvSpPr>
        <p:spPr>
          <a:xfrm>
            <a:off x="1031796" y="3689329"/>
            <a:ext cx="4138781" cy="968355"/>
          </a:xfrm>
          <a:prstGeom prst="roundRect">
            <a:avLst/>
          </a:prstGeom>
          <a:solidFill>
            <a:schemeClr val="tx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lvl="0" algn="ctr" rtl="1"/>
            <a:r>
              <a:rPr lang="ar-BH" sz="2800" b="1" dirty="0" smtClean="0">
                <a:solidFill>
                  <a:schemeClr val="tx1"/>
                </a:solidFill>
                <a:latin typeface="Sakkal Majalla" panose="02000000000000000000" pitchFamily="2" charset="-78"/>
                <a:cs typeface="Sakkal Majalla" panose="02000000000000000000" pitchFamily="2" charset="-78"/>
              </a:rPr>
              <a:t>القوى الاقتصادية</a:t>
            </a:r>
            <a:endParaRPr lang="ar-BH" sz="2800" b="1" dirty="0">
              <a:solidFill>
                <a:schemeClr val="tx1"/>
              </a:solidFill>
              <a:latin typeface="Sakkal Majalla" panose="02000000000000000000" pitchFamily="2" charset="-78"/>
              <a:cs typeface="Sakkal Majalla" panose="02000000000000000000" pitchFamily="2" charset="-78"/>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9" name="Rectangle 18"/>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Rectangle 19"/>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1" name="Rectangle 20"/>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634062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80">
                                          <p:stCondLst>
                                            <p:cond delay="0"/>
                                          </p:stCondLst>
                                        </p:cTn>
                                        <p:tgtEl>
                                          <p:spTgt spid="13"/>
                                        </p:tgtEl>
                                      </p:cBhvr>
                                    </p:animEffect>
                                    <p:anim calcmode="lin" valueType="num">
                                      <p:cBhvr>
                                        <p:cTn id="3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4" dur="26">
                                          <p:stCondLst>
                                            <p:cond delay="650"/>
                                          </p:stCondLst>
                                        </p:cTn>
                                        <p:tgtEl>
                                          <p:spTgt spid="13"/>
                                        </p:tgtEl>
                                      </p:cBhvr>
                                      <p:to x="100000" y="60000"/>
                                    </p:animScale>
                                    <p:animScale>
                                      <p:cBhvr>
                                        <p:cTn id="45" dur="166" decel="50000">
                                          <p:stCondLst>
                                            <p:cond delay="676"/>
                                          </p:stCondLst>
                                        </p:cTn>
                                        <p:tgtEl>
                                          <p:spTgt spid="13"/>
                                        </p:tgtEl>
                                      </p:cBhvr>
                                      <p:to x="100000" y="100000"/>
                                    </p:animScale>
                                    <p:animScale>
                                      <p:cBhvr>
                                        <p:cTn id="46" dur="26">
                                          <p:stCondLst>
                                            <p:cond delay="1312"/>
                                          </p:stCondLst>
                                        </p:cTn>
                                        <p:tgtEl>
                                          <p:spTgt spid="13"/>
                                        </p:tgtEl>
                                      </p:cBhvr>
                                      <p:to x="100000" y="80000"/>
                                    </p:animScale>
                                    <p:animScale>
                                      <p:cBhvr>
                                        <p:cTn id="47" dur="166" decel="50000">
                                          <p:stCondLst>
                                            <p:cond delay="1338"/>
                                          </p:stCondLst>
                                        </p:cTn>
                                        <p:tgtEl>
                                          <p:spTgt spid="13"/>
                                        </p:tgtEl>
                                      </p:cBhvr>
                                      <p:to x="100000" y="100000"/>
                                    </p:animScale>
                                    <p:animScale>
                                      <p:cBhvr>
                                        <p:cTn id="48" dur="26">
                                          <p:stCondLst>
                                            <p:cond delay="1642"/>
                                          </p:stCondLst>
                                        </p:cTn>
                                        <p:tgtEl>
                                          <p:spTgt spid="13"/>
                                        </p:tgtEl>
                                      </p:cBhvr>
                                      <p:to x="100000" y="90000"/>
                                    </p:animScale>
                                    <p:animScale>
                                      <p:cBhvr>
                                        <p:cTn id="49" dur="166" decel="50000">
                                          <p:stCondLst>
                                            <p:cond delay="1668"/>
                                          </p:stCondLst>
                                        </p:cTn>
                                        <p:tgtEl>
                                          <p:spTgt spid="13"/>
                                        </p:tgtEl>
                                      </p:cBhvr>
                                      <p:to x="100000" y="100000"/>
                                    </p:animScale>
                                    <p:animScale>
                                      <p:cBhvr>
                                        <p:cTn id="50" dur="26">
                                          <p:stCondLst>
                                            <p:cond delay="1808"/>
                                          </p:stCondLst>
                                        </p:cTn>
                                        <p:tgtEl>
                                          <p:spTgt spid="13"/>
                                        </p:tgtEl>
                                      </p:cBhvr>
                                      <p:to x="100000" y="95000"/>
                                    </p:animScale>
                                    <p:animScale>
                                      <p:cBhvr>
                                        <p:cTn id="51" dur="166" decel="50000">
                                          <p:stCondLst>
                                            <p:cond delay="1834"/>
                                          </p:stCondLst>
                                        </p:cTn>
                                        <p:tgtEl>
                                          <p:spTgt spid="13"/>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80">
                                          <p:stCondLst>
                                            <p:cond delay="0"/>
                                          </p:stCondLst>
                                        </p:cTn>
                                        <p:tgtEl>
                                          <p:spTgt spid="12"/>
                                        </p:tgtEl>
                                      </p:cBhvr>
                                    </p:animEffect>
                                    <p:anim calcmode="lin" valueType="num">
                                      <p:cBhvr>
                                        <p:cTn id="5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2" dur="26">
                                          <p:stCondLst>
                                            <p:cond delay="650"/>
                                          </p:stCondLst>
                                        </p:cTn>
                                        <p:tgtEl>
                                          <p:spTgt spid="12"/>
                                        </p:tgtEl>
                                      </p:cBhvr>
                                      <p:to x="100000" y="60000"/>
                                    </p:animScale>
                                    <p:animScale>
                                      <p:cBhvr>
                                        <p:cTn id="63" dur="166" decel="50000">
                                          <p:stCondLst>
                                            <p:cond delay="676"/>
                                          </p:stCondLst>
                                        </p:cTn>
                                        <p:tgtEl>
                                          <p:spTgt spid="12"/>
                                        </p:tgtEl>
                                      </p:cBhvr>
                                      <p:to x="100000" y="100000"/>
                                    </p:animScale>
                                    <p:animScale>
                                      <p:cBhvr>
                                        <p:cTn id="64" dur="26">
                                          <p:stCondLst>
                                            <p:cond delay="1312"/>
                                          </p:stCondLst>
                                        </p:cTn>
                                        <p:tgtEl>
                                          <p:spTgt spid="12"/>
                                        </p:tgtEl>
                                      </p:cBhvr>
                                      <p:to x="100000" y="80000"/>
                                    </p:animScale>
                                    <p:animScale>
                                      <p:cBhvr>
                                        <p:cTn id="65" dur="166" decel="50000">
                                          <p:stCondLst>
                                            <p:cond delay="1338"/>
                                          </p:stCondLst>
                                        </p:cTn>
                                        <p:tgtEl>
                                          <p:spTgt spid="12"/>
                                        </p:tgtEl>
                                      </p:cBhvr>
                                      <p:to x="100000" y="100000"/>
                                    </p:animScale>
                                    <p:animScale>
                                      <p:cBhvr>
                                        <p:cTn id="66" dur="26">
                                          <p:stCondLst>
                                            <p:cond delay="1642"/>
                                          </p:stCondLst>
                                        </p:cTn>
                                        <p:tgtEl>
                                          <p:spTgt spid="12"/>
                                        </p:tgtEl>
                                      </p:cBhvr>
                                      <p:to x="100000" y="90000"/>
                                    </p:animScale>
                                    <p:animScale>
                                      <p:cBhvr>
                                        <p:cTn id="67" dur="166" decel="50000">
                                          <p:stCondLst>
                                            <p:cond delay="1668"/>
                                          </p:stCondLst>
                                        </p:cTn>
                                        <p:tgtEl>
                                          <p:spTgt spid="12"/>
                                        </p:tgtEl>
                                      </p:cBhvr>
                                      <p:to x="100000" y="100000"/>
                                    </p:animScale>
                                    <p:animScale>
                                      <p:cBhvr>
                                        <p:cTn id="68" dur="26">
                                          <p:stCondLst>
                                            <p:cond delay="1808"/>
                                          </p:stCondLst>
                                        </p:cTn>
                                        <p:tgtEl>
                                          <p:spTgt spid="12"/>
                                        </p:tgtEl>
                                      </p:cBhvr>
                                      <p:to x="100000" y="95000"/>
                                    </p:animScale>
                                    <p:animScale>
                                      <p:cBhvr>
                                        <p:cTn id="69" dur="166" decel="50000">
                                          <p:stCondLst>
                                            <p:cond delay="1834"/>
                                          </p:stCondLst>
                                        </p:cTn>
                                        <p:tgtEl>
                                          <p:spTgt spid="12"/>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290">
                                          <p:stCondLst>
                                            <p:cond delay="0"/>
                                          </p:stCondLst>
                                        </p:cTn>
                                        <p:tgtEl>
                                          <p:spTgt spid="11"/>
                                        </p:tgtEl>
                                      </p:cBhvr>
                                    </p:animEffect>
                                    <p:anim calcmode="lin" valueType="num">
                                      <p:cBhvr>
                                        <p:cTn id="75"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6"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7"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78"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79"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80" dur="13">
                                          <p:stCondLst>
                                            <p:cond delay="325"/>
                                          </p:stCondLst>
                                        </p:cTn>
                                        <p:tgtEl>
                                          <p:spTgt spid="11"/>
                                        </p:tgtEl>
                                      </p:cBhvr>
                                      <p:to x="100000" y="60000"/>
                                    </p:animScale>
                                    <p:animScale>
                                      <p:cBhvr>
                                        <p:cTn id="81" dur="83" decel="50000">
                                          <p:stCondLst>
                                            <p:cond delay="338"/>
                                          </p:stCondLst>
                                        </p:cTn>
                                        <p:tgtEl>
                                          <p:spTgt spid="11"/>
                                        </p:tgtEl>
                                      </p:cBhvr>
                                      <p:to x="100000" y="100000"/>
                                    </p:animScale>
                                    <p:animScale>
                                      <p:cBhvr>
                                        <p:cTn id="82" dur="13">
                                          <p:stCondLst>
                                            <p:cond delay="656"/>
                                          </p:stCondLst>
                                        </p:cTn>
                                        <p:tgtEl>
                                          <p:spTgt spid="11"/>
                                        </p:tgtEl>
                                      </p:cBhvr>
                                      <p:to x="100000" y="80000"/>
                                    </p:animScale>
                                    <p:animScale>
                                      <p:cBhvr>
                                        <p:cTn id="83" dur="83" decel="50000">
                                          <p:stCondLst>
                                            <p:cond delay="669"/>
                                          </p:stCondLst>
                                        </p:cTn>
                                        <p:tgtEl>
                                          <p:spTgt spid="11"/>
                                        </p:tgtEl>
                                      </p:cBhvr>
                                      <p:to x="100000" y="100000"/>
                                    </p:animScale>
                                    <p:animScale>
                                      <p:cBhvr>
                                        <p:cTn id="84" dur="13">
                                          <p:stCondLst>
                                            <p:cond delay="821"/>
                                          </p:stCondLst>
                                        </p:cTn>
                                        <p:tgtEl>
                                          <p:spTgt spid="11"/>
                                        </p:tgtEl>
                                      </p:cBhvr>
                                      <p:to x="100000" y="90000"/>
                                    </p:animScale>
                                    <p:animScale>
                                      <p:cBhvr>
                                        <p:cTn id="85" dur="83" decel="50000">
                                          <p:stCondLst>
                                            <p:cond delay="834"/>
                                          </p:stCondLst>
                                        </p:cTn>
                                        <p:tgtEl>
                                          <p:spTgt spid="11"/>
                                        </p:tgtEl>
                                      </p:cBhvr>
                                      <p:to x="100000" y="100000"/>
                                    </p:animScale>
                                    <p:animScale>
                                      <p:cBhvr>
                                        <p:cTn id="86" dur="13">
                                          <p:stCondLst>
                                            <p:cond delay="904"/>
                                          </p:stCondLst>
                                        </p:cTn>
                                        <p:tgtEl>
                                          <p:spTgt spid="11"/>
                                        </p:tgtEl>
                                      </p:cBhvr>
                                      <p:to x="100000" y="95000"/>
                                    </p:animScale>
                                    <p:animScale>
                                      <p:cBhvr>
                                        <p:cTn id="87" dur="83" decel="50000">
                                          <p:stCondLst>
                                            <p:cond delay="917"/>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520303"/>
            <a:ext cx="11839073" cy="4695562"/>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Sakkal Majalla" panose="02000000000000000000" pitchFamily="2" charset="-78"/>
                <a:cs typeface="Sakkal Majalla" panose="02000000000000000000" pitchFamily="2" charset="-78"/>
              </a:rPr>
              <a:t> 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من دوافع التعامل (</a:t>
            </a:r>
            <a:r>
              <a:rPr lang="ar-BH" sz="2800" b="1" dirty="0" err="1" smtClean="0">
                <a:solidFill>
                  <a:schemeClr val="tx1"/>
                </a:solidFill>
                <a:latin typeface="Sakkal Majalla" panose="02000000000000000000" pitchFamily="2" charset="-78"/>
                <a:cs typeface="Sakkal Majalla" panose="02000000000000000000" pitchFamily="2" charset="-78"/>
              </a:rPr>
              <a:t>الزبانة</a:t>
            </a:r>
            <a:r>
              <a:rPr lang="ar-BH" sz="2800" b="1" dirty="0" smtClean="0">
                <a:solidFill>
                  <a:schemeClr val="tx1"/>
                </a:solidFill>
                <a:latin typeface="Sakkal Majalla" panose="02000000000000000000" pitchFamily="2" charset="-78"/>
                <a:cs typeface="Sakkal Majalla" panose="02000000000000000000" pitchFamily="2" charset="-78"/>
              </a:rPr>
              <a:t>) هو التنوع، بحيث تشمل بعض المحلات على أكبر قدر من السلع، ومن مختلف الأنواع والأحجام، وأبسط مثال على تنوع السلع في مملكة البحرين هو اللولو </a:t>
            </a:r>
            <a:r>
              <a:rPr lang="ar-BH" sz="2800" b="1" dirty="0" err="1" smtClean="0">
                <a:solidFill>
                  <a:schemeClr val="tx1"/>
                </a:solidFill>
                <a:latin typeface="Sakkal Majalla" panose="02000000000000000000" pitchFamily="2" charset="-78"/>
                <a:cs typeface="Sakkal Majalla" panose="02000000000000000000" pitchFamily="2" charset="-78"/>
              </a:rPr>
              <a:t>هايبر</a:t>
            </a:r>
            <a:r>
              <a:rPr lang="ar-BH" sz="2800" b="1" dirty="0" smtClean="0">
                <a:solidFill>
                  <a:schemeClr val="tx1"/>
                </a:solidFill>
                <a:latin typeface="Sakkal Majalla" panose="02000000000000000000" pitchFamily="2" charset="-78"/>
                <a:cs typeface="Sakkal Majalla" panose="02000000000000000000" pitchFamily="2" charset="-78"/>
              </a:rPr>
              <a:t> ماركت.</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638002"/>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824" y="3669525"/>
            <a:ext cx="1656506" cy="1479812"/>
          </a:xfrm>
          <a:prstGeom prst="rect">
            <a:avLst/>
          </a:prstGeom>
        </p:spPr>
      </p:pic>
      <p:pic>
        <p:nvPicPr>
          <p:cNvPr id="14" name="Picture 1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370" y="3669525"/>
            <a:ext cx="1504279" cy="1491311"/>
          </a:xfrm>
          <a:prstGeom prst="rect">
            <a:avLst/>
          </a:prstGeom>
        </p:spPr>
      </p:pic>
      <p:sp>
        <p:nvSpPr>
          <p:cNvPr id="13" name="TextBox 12"/>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7" name="Rectangle 16"/>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9" name="Rectangle 18"/>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263837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80">
                                          <p:stCondLst>
                                            <p:cond delay="0"/>
                                          </p:stCondLst>
                                        </p:cTn>
                                        <p:tgtEl>
                                          <p:spTgt spid="14"/>
                                        </p:tgtEl>
                                      </p:cBhvr>
                                    </p:animEffect>
                                    <p:anim calcmode="lin" valueType="num">
                                      <p:cBhvr>
                                        <p:cTn id="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0" dur="26">
                                          <p:stCondLst>
                                            <p:cond delay="650"/>
                                          </p:stCondLst>
                                        </p:cTn>
                                        <p:tgtEl>
                                          <p:spTgt spid="14"/>
                                        </p:tgtEl>
                                      </p:cBhvr>
                                      <p:to x="100000" y="60000"/>
                                    </p:animScale>
                                    <p:animScale>
                                      <p:cBhvr>
                                        <p:cTn id="41" dur="166" decel="50000">
                                          <p:stCondLst>
                                            <p:cond delay="676"/>
                                          </p:stCondLst>
                                        </p:cTn>
                                        <p:tgtEl>
                                          <p:spTgt spid="14"/>
                                        </p:tgtEl>
                                      </p:cBhvr>
                                      <p:to x="100000" y="100000"/>
                                    </p:animScale>
                                    <p:animScale>
                                      <p:cBhvr>
                                        <p:cTn id="42" dur="26">
                                          <p:stCondLst>
                                            <p:cond delay="1312"/>
                                          </p:stCondLst>
                                        </p:cTn>
                                        <p:tgtEl>
                                          <p:spTgt spid="14"/>
                                        </p:tgtEl>
                                      </p:cBhvr>
                                      <p:to x="100000" y="80000"/>
                                    </p:animScale>
                                    <p:animScale>
                                      <p:cBhvr>
                                        <p:cTn id="43" dur="166" decel="50000">
                                          <p:stCondLst>
                                            <p:cond delay="1338"/>
                                          </p:stCondLst>
                                        </p:cTn>
                                        <p:tgtEl>
                                          <p:spTgt spid="14"/>
                                        </p:tgtEl>
                                      </p:cBhvr>
                                      <p:to x="100000" y="100000"/>
                                    </p:animScale>
                                    <p:animScale>
                                      <p:cBhvr>
                                        <p:cTn id="44" dur="26">
                                          <p:stCondLst>
                                            <p:cond delay="1642"/>
                                          </p:stCondLst>
                                        </p:cTn>
                                        <p:tgtEl>
                                          <p:spTgt spid="14"/>
                                        </p:tgtEl>
                                      </p:cBhvr>
                                      <p:to x="100000" y="90000"/>
                                    </p:animScale>
                                    <p:animScale>
                                      <p:cBhvr>
                                        <p:cTn id="45" dur="166" decel="50000">
                                          <p:stCondLst>
                                            <p:cond delay="1668"/>
                                          </p:stCondLst>
                                        </p:cTn>
                                        <p:tgtEl>
                                          <p:spTgt spid="14"/>
                                        </p:tgtEl>
                                      </p:cBhvr>
                                      <p:to x="100000" y="100000"/>
                                    </p:animScale>
                                    <p:animScale>
                                      <p:cBhvr>
                                        <p:cTn id="46" dur="26">
                                          <p:stCondLst>
                                            <p:cond delay="1808"/>
                                          </p:stCondLst>
                                        </p:cTn>
                                        <p:tgtEl>
                                          <p:spTgt spid="14"/>
                                        </p:tgtEl>
                                      </p:cBhvr>
                                      <p:to x="100000" y="95000"/>
                                    </p:animScale>
                                    <p:animScale>
                                      <p:cBhvr>
                                        <p:cTn id="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520303"/>
            <a:ext cx="11839073" cy="4695562"/>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تشتري ابتسام ملابسها من محلات زارا لأن توجد لديهم ماركات عالمية من الملابس ذات الجودة العالية، دافع التعامل الفرعي في المثال السابق هو الموقع.</a:t>
            </a: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535930"/>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0215" y="4159449"/>
            <a:ext cx="1656506" cy="1479812"/>
          </a:xfrm>
          <a:prstGeom prst="rect">
            <a:avLst/>
          </a:prstGeom>
        </p:spPr>
      </p:pic>
      <p:pic>
        <p:nvPicPr>
          <p:cNvPr id="14" name="Picture 1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9348" y="4159449"/>
            <a:ext cx="1504279" cy="1491311"/>
          </a:xfrm>
          <a:prstGeom prst="rect">
            <a:avLst/>
          </a:prstGeom>
        </p:spPr>
      </p:pic>
      <p:sp>
        <p:nvSpPr>
          <p:cNvPr id="11" name="TextBox 10"/>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3" name="Rectangle 12"/>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6" name="Rectangle 15"/>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7" name="Rectangle 16"/>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651774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80">
                                          <p:stCondLst>
                                            <p:cond delay="0"/>
                                          </p:stCondLst>
                                        </p:cTn>
                                        <p:tgtEl>
                                          <p:spTgt spid="14"/>
                                        </p:tgtEl>
                                      </p:cBhvr>
                                    </p:animEffect>
                                    <p:anim calcmode="lin" valueType="num">
                                      <p:cBhvr>
                                        <p:cTn id="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0" dur="26">
                                          <p:stCondLst>
                                            <p:cond delay="650"/>
                                          </p:stCondLst>
                                        </p:cTn>
                                        <p:tgtEl>
                                          <p:spTgt spid="14"/>
                                        </p:tgtEl>
                                      </p:cBhvr>
                                      <p:to x="100000" y="60000"/>
                                    </p:animScale>
                                    <p:animScale>
                                      <p:cBhvr>
                                        <p:cTn id="41" dur="166" decel="50000">
                                          <p:stCondLst>
                                            <p:cond delay="676"/>
                                          </p:stCondLst>
                                        </p:cTn>
                                        <p:tgtEl>
                                          <p:spTgt spid="14"/>
                                        </p:tgtEl>
                                      </p:cBhvr>
                                      <p:to x="100000" y="100000"/>
                                    </p:animScale>
                                    <p:animScale>
                                      <p:cBhvr>
                                        <p:cTn id="42" dur="26">
                                          <p:stCondLst>
                                            <p:cond delay="1312"/>
                                          </p:stCondLst>
                                        </p:cTn>
                                        <p:tgtEl>
                                          <p:spTgt spid="14"/>
                                        </p:tgtEl>
                                      </p:cBhvr>
                                      <p:to x="100000" y="80000"/>
                                    </p:animScale>
                                    <p:animScale>
                                      <p:cBhvr>
                                        <p:cTn id="43" dur="166" decel="50000">
                                          <p:stCondLst>
                                            <p:cond delay="1338"/>
                                          </p:stCondLst>
                                        </p:cTn>
                                        <p:tgtEl>
                                          <p:spTgt spid="14"/>
                                        </p:tgtEl>
                                      </p:cBhvr>
                                      <p:to x="100000" y="100000"/>
                                    </p:animScale>
                                    <p:animScale>
                                      <p:cBhvr>
                                        <p:cTn id="44" dur="26">
                                          <p:stCondLst>
                                            <p:cond delay="1642"/>
                                          </p:stCondLst>
                                        </p:cTn>
                                        <p:tgtEl>
                                          <p:spTgt spid="14"/>
                                        </p:tgtEl>
                                      </p:cBhvr>
                                      <p:to x="100000" y="90000"/>
                                    </p:animScale>
                                    <p:animScale>
                                      <p:cBhvr>
                                        <p:cTn id="45" dur="166" decel="50000">
                                          <p:stCondLst>
                                            <p:cond delay="1668"/>
                                          </p:stCondLst>
                                        </p:cTn>
                                        <p:tgtEl>
                                          <p:spTgt spid="14"/>
                                        </p:tgtEl>
                                      </p:cBhvr>
                                      <p:to x="100000" y="100000"/>
                                    </p:animScale>
                                    <p:animScale>
                                      <p:cBhvr>
                                        <p:cTn id="46" dur="26">
                                          <p:stCondLst>
                                            <p:cond delay="1808"/>
                                          </p:stCondLst>
                                        </p:cTn>
                                        <p:tgtEl>
                                          <p:spTgt spid="14"/>
                                        </p:tgtEl>
                                      </p:cBhvr>
                                      <p:to x="100000" y="95000"/>
                                    </p:animScale>
                                    <p:animScale>
                                      <p:cBhvr>
                                        <p:cTn id="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que 3"/>
          <p:cNvSpPr/>
          <p:nvPr/>
        </p:nvSpPr>
        <p:spPr bwMode="auto">
          <a:xfrm>
            <a:off x="207286" y="1570027"/>
            <a:ext cx="11839073" cy="4645837"/>
          </a:xfrm>
          <a:prstGeom prst="plaque">
            <a:avLst>
              <a:gd name="adj" fmla="val 11628"/>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93296" tIns="46648" rIns="93296" bIns="46648" rtlCol="1" anchor="ctr"/>
          <a:lstStyle/>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r>
              <a:rPr lang="ar-BH" sz="3200" b="1" dirty="0">
                <a:solidFill>
                  <a:srgbClr val="C00000"/>
                </a:solidFill>
                <a:latin typeface="Arial" pitchFamily="34" charset="0"/>
              </a:rPr>
              <a:t> </a:t>
            </a:r>
            <a:r>
              <a:rPr lang="ar-BH" sz="3200" b="1" dirty="0">
                <a:solidFill>
                  <a:srgbClr val="C00000"/>
                </a:solidFill>
                <a:latin typeface="Sakkal Majalla" panose="02000000000000000000" pitchFamily="2" charset="-78"/>
                <a:cs typeface="Sakkal Majalla" panose="02000000000000000000" pitchFamily="2" charset="-78"/>
              </a:rPr>
              <a:t>إختر الإجابة الصحيحة</a:t>
            </a:r>
            <a:r>
              <a:rPr lang="ar-BH" sz="3200" b="1" dirty="0" smtClean="0">
                <a:solidFill>
                  <a:srgbClr val="C00000"/>
                </a:solidFill>
                <a:latin typeface="Sakkal Majalla" panose="02000000000000000000" pitchFamily="2" charset="-78"/>
                <a:cs typeface="Sakkal Majalla" panose="02000000000000000000" pitchFamily="2" charset="-78"/>
              </a:rPr>
              <a:t>: </a:t>
            </a:r>
            <a:endParaRPr lang="ar-BH" sz="3200" b="1" dirty="0">
              <a:solidFill>
                <a:schemeClr val="accent5">
                  <a:lumMod val="75000"/>
                </a:schemeClr>
              </a:solidFill>
              <a:latin typeface="Sakkal Majalla" panose="02000000000000000000" pitchFamily="2" charset="-78"/>
              <a:cs typeface="Sakkal Majalla" panose="02000000000000000000" pitchFamily="2" charset="-78"/>
            </a:endParaRPr>
          </a:p>
          <a:p>
            <a:pPr marL="457200" indent="-457200" algn="r" defTabSz="914012" rtl="1">
              <a:spcBef>
                <a:spcPts val="600"/>
              </a:spcBef>
              <a:spcAft>
                <a:spcPts val="600"/>
              </a:spcAft>
              <a:buFont typeface="Arial" panose="020B0604020202020204" pitchFamily="34" charset="0"/>
              <a:buChar char="•"/>
              <a:defRPr/>
            </a:pPr>
            <a:r>
              <a:rPr lang="ar-BH" sz="2800" b="1" dirty="0" smtClean="0">
                <a:solidFill>
                  <a:schemeClr val="tx1"/>
                </a:solidFill>
                <a:latin typeface="Sakkal Majalla" panose="02000000000000000000" pitchFamily="2" charset="-78"/>
                <a:cs typeface="Sakkal Majalla" panose="02000000000000000000" pitchFamily="2" charset="-78"/>
              </a:rPr>
              <a:t>من الدوافع العاطفية التقليد أو التشبه.</a:t>
            </a:r>
            <a:endParaRPr lang="ar-BH" sz="2800" b="1" dirty="0">
              <a:solidFill>
                <a:schemeClr val="tx1"/>
              </a:solidFill>
              <a:latin typeface="Sakkal Majalla" panose="02000000000000000000" pitchFamily="2" charset="-78"/>
              <a:cs typeface="Sakkal Majalla" panose="02000000000000000000" pitchFamily="2" charset="-78"/>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a:solidFill>
                <a:schemeClr val="accent5">
                  <a:lumMod val="75000"/>
                </a:schemeClr>
              </a:solidFill>
              <a:latin typeface="Arial" pitchFamily="34" charset="0"/>
            </a:endParaRPr>
          </a:p>
          <a:p>
            <a:pPr algn="r" defTabSz="914012" rtl="1">
              <a:spcBef>
                <a:spcPts val="600"/>
              </a:spcBef>
              <a:spcAft>
                <a:spcPts val="600"/>
              </a:spcAft>
              <a:defRPr/>
            </a:pPr>
            <a:endParaRPr lang="ar-BH" sz="2400" b="1" dirty="0" smtClean="0">
              <a:solidFill>
                <a:srgbClr val="C00000"/>
              </a:solidFill>
              <a:latin typeface="Arial" pitchFamily="34" charset="0"/>
            </a:endParaRPr>
          </a:p>
        </p:txBody>
      </p:sp>
      <p:sp>
        <p:nvSpPr>
          <p:cNvPr id="5" name="Title 9"/>
          <p:cNvSpPr txBox="1">
            <a:spLocks/>
          </p:cNvSpPr>
          <p:nvPr/>
        </p:nvSpPr>
        <p:spPr bwMode="auto">
          <a:xfrm>
            <a:off x="3926389" y="689427"/>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smtClean="0">
                <a:solidFill>
                  <a:schemeClr val="bg1"/>
                </a:solidFill>
                <a:latin typeface="Sakkal Majalla" panose="02000000000000000000" pitchFamily="2" charset="-78"/>
                <a:cs typeface="Sakkal Majalla" panose="02000000000000000000" pitchFamily="2" charset="-78"/>
              </a:rPr>
              <a:t>اختبر معلوماتك</a:t>
            </a:r>
            <a:endParaRPr lang="ar-BH" sz="3600" b="1" kern="0"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18" y="309698"/>
            <a:ext cx="1531513" cy="1531513"/>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824" y="3669525"/>
            <a:ext cx="1656506" cy="1479812"/>
          </a:xfrm>
          <a:prstGeom prst="rect">
            <a:avLst/>
          </a:prstGeom>
        </p:spPr>
      </p:pic>
      <p:pic>
        <p:nvPicPr>
          <p:cNvPr id="14" name="Picture 1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3370" y="3669525"/>
            <a:ext cx="1504279" cy="1491311"/>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6" name="Rectangle 15"/>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7" name="Rectangle 16"/>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529264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80">
                                          <p:stCondLst>
                                            <p:cond delay="0"/>
                                          </p:stCondLst>
                                        </p:cTn>
                                        <p:tgtEl>
                                          <p:spTgt spid="14"/>
                                        </p:tgtEl>
                                      </p:cBhvr>
                                    </p:animEffect>
                                    <p:anim calcmode="lin" valueType="num">
                                      <p:cBhvr>
                                        <p:cTn id="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0" dur="26">
                                          <p:stCondLst>
                                            <p:cond delay="650"/>
                                          </p:stCondLst>
                                        </p:cTn>
                                        <p:tgtEl>
                                          <p:spTgt spid="14"/>
                                        </p:tgtEl>
                                      </p:cBhvr>
                                      <p:to x="100000" y="60000"/>
                                    </p:animScale>
                                    <p:animScale>
                                      <p:cBhvr>
                                        <p:cTn id="41" dur="166" decel="50000">
                                          <p:stCondLst>
                                            <p:cond delay="676"/>
                                          </p:stCondLst>
                                        </p:cTn>
                                        <p:tgtEl>
                                          <p:spTgt spid="14"/>
                                        </p:tgtEl>
                                      </p:cBhvr>
                                      <p:to x="100000" y="100000"/>
                                    </p:animScale>
                                    <p:animScale>
                                      <p:cBhvr>
                                        <p:cTn id="42" dur="26">
                                          <p:stCondLst>
                                            <p:cond delay="1312"/>
                                          </p:stCondLst>
                                        </p:cTn>
                                        <p:tgtEl>
                                          <p:spTgt spid="14"/>
                                        </p:tgtEl>
                                      </p:cBhvr>
                                      <p:to x="100000" y="80000"/>
                                    </p:animScale>
                                    <p:animScale>
                                      <p:cBhvr>
                                        <p:cTn id="43" dur="166" decel="50000">
                                          <p:stCondLst>
                                            <p:cond delay="1338"/>
                                          </p:stCondLst>
                                        </p:cTn>
                                        <p:tgtEl>
                                          <p:spTgt spid="14"/>
                                        </p:tgtEl>
                                      </p:cBhvr>
                                      <p:to x="100000" y="100000"/>
                                    </p:animScale>
                                    <p:animScale>
                                      <p:cBhvr>
                                        <p:cTn id="44" dur="26">
                                          <p:stCondLst>
                                            <p:cond delay="1642"/>
                                          </p:stCondLst>
                                        </p:cTn>
                                        <p:tgtEl>
                                          <p:spTgt spid="14"/>
                                        </p:tgtEl>
                                      </p:cBhvr>
                                      <p:to x="100000" y="90000"/>
                                    </p:animScale>
                                    <p:animScale>
                                      <p:cBhvr>
                                        <p:cTn id="45" dur="166" decel="50000">
                                          <p:stCondLst>
                                            <p:cond delay="1668"/>
                                          </p:stCondLst>
                                        </p:cTn>
                                        <p:tgtEl>
                                          <p:spTgt spid="14"/>
                                        </p:tgtEl>
                                      </p:cBhvr>
                                      <p:to x="100000" y="100000"/>
                                    </p:animScale>
                                    <p:animScale>
                                      <p:cBhvr>
                                        <p:cTn id="46" dur="26">
                                          <p:stCondLst>
                                            <p:cond delay="1808"/>
                                          </p:stCondLst>
                                        </p:cTn>
                                        <p:tgtEl>
                                          <p:spTgt spid="14"/>
                                        </p:tgtEl>
                                      </p:cBhvr>
                                      <p:to x="100000" y="95000"/>
                                    </p:animScale>
                                    <p:animScale>
                                      <p:cBhvr>
                                        <p:cTn id="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38455339"/>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56791617"/>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4" name="Picture 6" descr="http://t3.gstatic.com/images?q=tbn:ANd9GcQ6Oaxw7uZSMQCOekqMph2E9LVJrWekgULlNq38lSvVrtlR9A0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764" y="188672"/>
            <a:ext cx="2214562" cy="143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que 4"/>
          <p:cNvSpPr/>
          <p:nvPr/>
        </p:nvSpPr>
        <p:spPr bwMode="auto">
          <a:xfrm>
            <a:off x="185517" y="1621291"/>
            <a:ext cx="11744470" cy="4866488"/>
          </a:xfrm>
          <a:prstGeom prst="plaque">
            <a:avLst>
              <a:gd name="adj" fmla="val 11628"/>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1" anchor="ctr"/>
          <a:lstStyle/>
          <a:p>
            <a:pPr algn="r" defTabSz="914012" rtl="1">
              <a:spcBef>
                <a:spcPts val="600"/>
              </a:spcBef>
              <a:spcAft>
                <a:spcPts val="600"/>
              </a:spcAft>
              <a:defRPr/>
            </a:pPr>
            <a:r>
              <a:rPr lang="ar-BH" sz="3200" b="1" dirty="0">
                <a:solidFill>
                  <a:srgbClr val="C00000"/>
                </a:solidFill>
                <a:latin typeface="Sakkal Majalla" panose="02000000000000000000" pitchFamily="2" charset="-78"/>
                <a:cs typeface="Sakkal Majalla" panose="02000000000000000000" pitchFamily="2" charset="-78"/>
              </a:rPr>
              <a:t>يتوقع من الطالب </a:t>
            </a:r>
            <a:r>
              <a:rPr lang="ar-BH" sz="3200" b="1" dirty="0" smtClean="0">
                <a:solidFill>
                  <a:srgbClr val="C00000"/>
                </a:solidFill>
                <a:latin typeface="Sakkal Majalla" panose="02000000000000000000" pitchFamily="2" charset="-78"/>
                <a:cs typeface="Sakkal Majalla" panose="02000000000000000000" pitchFamily="2" charset="-78"/>
              </a:rPr>
              <a:t>بعد دراسة هذا الدرس أن:</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تعرف على القوى الداخلية والقوى الخارجية المؤثرة في قرارات الشراء.</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يميز بين القوى الداخلية والقوى الخارجية.</a:t>
            </a:r>
          </a:p>
          <a:p>
            <a:pPr marL="514350" indent="-514350" algn="r" defTabSz="914012" rtl="1">
              <a:spcBef>
                <a:spcPts val="600"/>
              </a:spcBef>
              <a:spcAft>
                <a:spcPts val="600"/>
              </a:spcAft>
              <a:buFont typeface="+mj-lt"/>
              <a:buAutoNum type="arabicPeriod"/>
              <a:defRPr/>
            </a:pPr>
            <a:r>
              <a:rPr lang="ar-BH" sz="2800" b="1" dirty="0" smtClean="0">
                <a:solidFill>
                  <a:schemeClr val="tx1"/>
                </a:solidFill>
                <a:latin typeface="Sakkal Majalla" panose="02000000000000000000" pitchFamily="2" charset="-78"/>
                <a:cs typeface="Sakkal Majalla" panose="02000000000000000000" pitchFamily="2" charset="-78"/>
              </a:rPr>
              <a:t>يذكر أمثلة للقوى الداخلية والقوى الخارجية.</a:t>
            </a:r>
          </a:p>
        </p:txBody>
      </p:sp>
      <p:sp>
        <p:nvSpPr>
          <p:cNvPr id="6" name="Title 9"/>
          <p:cNvSpPr txBox="1">
            <a:spLocks/>
          </p:cNvSpPr>
          <p:nvPr/>
        </p:nvSpPr>
        <p:spPr bwMode="auto">
          <a:xfrm>
            <a:off x="3952860" y="798457"/>
            <a:ext cx="4400866"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spAutoFit/>
          </a:bodyPr>
          <a:lstStyle/>
          <a:p>
            <a:pPr algn="ctr" defTabSz="895255">
              <a:defRPr/>
            </a:pPr>
            <a:r>
              <a:rPr lang="ar-BH" sz="3600" b="1" kern="0" dirty="0">
                <a:solidFill>
                  <a:schemeClr val="bg1"/>
                </a:solidFill>
                <a:latin typeface="Sakkal Majalla" panose="02000000000000000000" pitchFamily="2" charset="-78"/>
                <a:cs typeface="Sakkal Majalla" panose="02000000000000000000" pitchFamily="2" charset="-78"/>
              </a:rPr>
              <a:t>أهـداف </a:t>
            </a:r>
            <a:r>
              <a:rPr lang="ar-BH" sz="3600" b="1" kern="0" dirty="0" smtClean="0">
                <a:solidFill>
                  <a:schemeClr val="bg1"/>
                </a:solidFill>
                <a:latin typeface="Sakkal Majalla" panose="02000000000000000000" pitchFamily="2" charset="-78"/>
                <a:cs typeface="Sakkal Majalla" panose="02000000000000000000" pitchFamily="2" charset="-78"/>
              </a:rPr>
              <a:t>الدرس</a:t>
            </a:r>
            <a:endParaRPr lang="ar-BH" sz="3600" b="1" kern="0" dirty="0">
              <a:solidFill>
                <a:schemeClr val="bg1"/>
              </a:solidFill>
              <a:latin typeface="Sakkal Majalla" panose="02000000000000000000" pitchFamily="2" charset="-78"/>
              <a:cs typeface="Sakkal Majalla" panose="02000000000000000000" pitchFamily="2" charset="-78"/>
            </a:endParaRPr>
          </a:p>
        </p:txBody>
      </p:sp>
      <p:sp>
        <p:nvSpPr>
          <p:cNvPr id="8" name="Rectangle 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33175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23232655"/>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4" name="Rectangle 13"/>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31469885"/>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6" name="Rectangle 15"/>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39669017"/>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646331"/>
          </a:xfrm>
          <a:prstGeom prst="rect">
            <a:avLst/>
          </a:prstGeom>
          <a:noFill/>
          <a:ln w="44450">
            <a:solidFill>
              <a:srgbClr val="009900"/>
            </a:solidFill>
          </a:ln>
        </p:spPr>
        <p:txBody>
          <a:bodyPr wrap="square" rtlCol="1">
            <a:spAutoFit/>
          </a:bodyPr>
          <a:lstStyle/>
          <a:p>
            <a:pPr algn="ctr"/>
            <a:r>
              <a:rPr lang="ar-BH" sz="36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rPr>
              <a:t>ممتاز! إجابة صحيحة</a:t>
            </a:r>
            <a:endParaRPr lang="ar-BH" sz="36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bg1"/>
                </a:solidFill>
              </a:rPr>
              <a:t>الرجوع</a:t>
            </a:r>
            <a:endParaRPr lang="ar-BH" sz="2400"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19622352"/>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Left Arrow 7">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bg1"/>
                </a:solidFill>
              </a:rPr>
              <a:t>الرجوع</a:t>
            </a:r>
            <a:endParaRPr lang="ar-BH" sz="2400" dirty="0"/>
          </a:p>
        </p:txBody>
      </p:sp>
      <p:sp>
        <p:nvSpPr>
          <p:cNvPr id="12" name="Rectangle 11"/>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3" name="Rectangle 12"/>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09405522"/>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6" name="wind.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79000659"/>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234" y="855237"/>
            <a:ext cx="3940936" cy="3970346"/>
          </a:xfrm>
          <a:prstGeom prst="rect">
            <a:avLst/>
          </a:prstGeom>
        </p:spPr>
      </p:pic>
      <p:sp>
        <p:nvSpPr>
          <p:cNvPr id="6" name="TextBox 5"/>
          <p:cNvSpPr txBox="1"/>
          <p:nvPr/>
        </p:nvSpPr>
        <p:spPr>
          <a:xfrm>
            <a:off x="4102615" y="4924059"/>
            <a:ext cx="3490174" cy="523220"/>
          </a:xfrm>
          <a:prstGeom prst="rect">
            <a:avLst/>
          </a:prstGeom>
          <a:noFill/>
          <a:ln w="44450">
            <a:solidFill>
              <a:srgbClr val="FF0000"/>
            </a:solidFill>
          </a:ln>
        </p:spPr>
        <p:txBody>
          <a:bodyPr wrap="square" rtlCol="1">
            <a:spAutoFit/>
          </a:bodyPr>
          <a:lstStyle/>
          <a:p>
            <a:pPr algn="ctr"/>
            <a:r>
              <a:rPr lang="ar-BH" sz="2800" b="1" dirty="0" smtClean="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حاول مرة أخرى</a:t>
            </a:r>
            <a:endParaRPr lang="ar-BH" sz="2800" b="1" dirty="0">
              <a:ln>
                <a:solidFill>
                  <a:srgbClr val="FF0000"/>
                </a:solidFill>
              </a:ln>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Left Arrow 7">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chemeClr val="bg1"/>
                </a:solidFill>
                <a:latin typeface="Sakkal Majalla" panose="02000000000000000000" pitchFamily="2" charset="-78"/>
                <a:cs typeface="Sakkal Majalla" panose="02000000000000000000" pitchFamily="2" charset="-78"/>
              </a:rPr>
              <a:t>الرجوع</a:t>
            </a:r>
            <a:endParaRPr lang="ar-BH" sz="2800" dirty="0">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61571117"/>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wind.wav"/>
          </p:stSnd>
        </p:sndAc>
      </p:transition>
    </mc:Choice>
    <mc:Fallback xmlns="">
      <p:transition spd="slow" advClick="0">
        <p:circle/>
        <p:sndAc>
          <p:stSnd>
            <p:snd r:embed="rId7" name="wind.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249" y="1027906"/>
            <a:ext cx="3981317" cy="3981317"/>
          </a:xfrm>
          <a:prstGeom prst="rect">
            <a:avLst/>
          </a:prstGeom>
        </p:spPr>
      </p:pic>
      <p:sp>
        <p:nvSpPr>
          <p:cNvPr id="6" name="TextBox 5"/>
          <p:cNvSpPr txBox="1"/>
          <p:nvPr/>
        </p:nvSpPr>
        <p:spPr>
          <a:xfrm>
            <a:off x="3965820" y="5177308"/>
            <a:ext cx="3490174" cy="523220"/>
          </a:xfrm>
          <a:prstGeom prst="rect">
            <a:avLst/>
          </a:prstGeom>
          <a:noFill/>
          <a:ln w="44450">
            <a:solidFill>
              <a:srgbClr val="009900"/>
            </a:solidFill>
          </a:ln>
        </p:spPr>
        <p:txBody>
          <a:bodyPr wrap="square" rtlCol="1">
            <a:spAutoFit/>
          </a:bodyPr>
          <a:lstStyle/>
          <a:p>
            <a:pPr algn="ctr"/>
            <a:r>
              <a:rPr lang="ar-BH" sz="2800" b="1" dirty="0" smtClean="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ممتاز! إجابة صحيحة</a:t>
            </a:r>
            <a:endParaRPr lang="ar-BH" sz="2800" b="1" dirty="0">
              <a:ln>
                <a:solidFill>
                  <a:schemeClr val="accent6">
                    <a:lumMod val="75000"/>
                  </a:schemeClr>
                </a:solidFill>
              </a:ln>
              <a:solidFill>
                <a:schemeClr val="accent6">
                  <a:lumMod val="50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Left Arrow 6">
            <a:hlinkClick r:id="rId5" action="ppaction://hlinksldjump"/>
          </p:cNvPr>
          <p:cNvSpPr/>
          <p:nvPr/>
        </p:nvSpPr>
        <p:spPr>
          <a:xfrm>
            <a:off x="618187" y="5500473"/>
            <a:ext cx="1635617" cy="875763"/>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smtClean="0">
                <a:solidFill>
                  <a:schemeClr val="bg1"/>
                </a:solidFill>
                <a:latin typeface="Sakkal Majalla" panose="02000000000000000000" pitchFamily="2" charset="-78"/>
                <a:cs typeface="Sakkal Majalla" panose="02000000000000000000" pitchFamily="2" charset="-78"/>
              </a:rPr>
              <a:t>التالي</a:t>
            </a:r>
            <a:endParaRPr lang="ar-BH" sz="2800" dirty="0">
              <a:latin typeface="Sakkal Majalla" panose="02000000000000000000" pitchFamily="2" charset="-78"/>
              <a:cs typeface="Sakkal Majalla" panose="02000000000000000000" pitchFamily="2" charset="-78"/>
            </a:endParaRPr>
          </a:p>
        </p:txBody>
      </p:sp>
      <p:sp>
        <p:nvSpPr>
          <p:cNvPr id="9" name="TextBox 8"/>
          <p:cNvSpPr txBox="1"/>
          <p:nvPr/>
        </p:nvSpPr>
        <p:spPr>
          <a:xfrm>
            <a:off x="0" y="6542468"/>
            <a:ext cx="12192000" cy="315532"/>
          </a:xfrm>
          <a:prstGeom prst="rect">
            <a:avLst/>
          </a:prstGeom>
          <a:solidFill>
            <a:schemeClr val="bg2"/>
          </a:solidFill>
        </p:spPr>
        <p:txBody>
          <a:bodyPr wrap="square" rtlCol="0">
            <a:spAutoFit/>
          </a:bodyPr>
          <a:lstStyle/>
          <a:p>
            <a:endParaRPr lang="en-US" dirty="0"/>
          </a:p>
        </p:txBody>
      </p:sp>
      <p:sp>
        <p:nvSpPr>
          <p:cNvPr id="11" name="Rectangle 10"/>
          <p:cNvSpPr>
            <a:spLocks/>
          </p:cNvSpPr>
          <p:nvPr/>
        </p:nvSpPr>
        <p:spPr>
          <a:xfrm>
            <a:off x="8719348" y="649463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Rectangle 13"/>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5" name="Rectangle 14"/>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68743596"/>
      </p:ext>
    </p:extLst>
  </p:cSld>
  <p:clrMapOvr>
    <a:masterClrMapping/>
  </p:clrMapOvr>
  <mc:AlternateContent xmlns:mc="http://schemas.openxmlformats.org/markup-compatibility/2006" xmlns:p14="http://schemas.microsoft.com/office/powerpoint/2010/main">
    <mc:Choice Requires="p14">
      <p:transition spd="slow" p14:dur="800" advClick="0">
        <p:circle/>
        <p:sndAc>
          <p:stSnd>
            <p:snd r:embed="rId2" name="applause.wav"/>
          </p:stSnd>
        </p:sndAc>
      </p:transition>
    </mc:Choice>
    <mc:Fallback xmlns="">
      <p:transition spd="slow" advClick="0">
        <p:circle/>
        <p:sndAc>
          <p:stSnd>
            <p:snd r:embed="rId7" name="applause.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Horizontal Scroll 13"/>
          <p:cNvSpPr/>
          <p:nvPr/>
        </p:nvSpPr>
        <p:spPr>
          <a:xfrm>
            <a:off x="9460819" y="1398646"/>
            <a:ext cx="2057401" cy="815934"/>
          </a:xfrm>
          <a:prstGeom prst="horizontalScroll">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ar-BH"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36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15" name="Content Placeholder 6"/>
          <p:cNvSpPr txBox="1">
            <a:spLocks/>
          </p:cNvSpPr>
          <p:nvPr/>
        </p:nvSpPr>
        <p:spPr>
          <a:xfrm>
            <a:off x="3623735" y="2266532"/>
            <a:ext cx="7894485" cy="2145956"/>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r" rtl="1"/>
            <a:r>
              <a:rPr lang="ar-BH" b="1" dirty="0" smtClean="0">
                <a:solidFill>
                  <a:srgbClr val="FF0000"/>
                </a:solidFill>
                <a:latin typeface="Sakkal Majalla" panose="02000000000000000000" pitchFamily="2" charset="-78"/>
                <a:cs typeface="Sakkal Majalla" panose="02000000000000000000" pitchFamily="2" charset="-78"/>
              </a:rPr>
              <a:t>أن يكون حقق الطالب أهداف الدرس:</a:t>
            </a:r>
            <a:endParaRPr lang="ar-BH" b="1" dirty="0">
              <a:solidFill>
                <a:srgbClr val="FF0000"/>
              </a:solidFill>
              <a:latin typeface="Sakkal Majalla" panose="02000000000000000000" pitchFamily="2" charset="-78"/>
              <a:cs typeface="Sakkal Majalla" panose="02000000000000000000" pitchFamily="2" charset="-78"/>
            </a:endParaRP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تعرف على القوى الداخلية والقوى الخارجية المؤثرة في قرارات الشراء.</a:t>
            </a: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يميز بين القوى الداخلية والقوى الخارجية.</a:t>
            </a:r>
          </a:p>
          <a:p>
            <a:pPr marL="514350" indent="-514350" algn="r" defTabSz="914012" rtl="1">
              <a:spcBef>
                <a:spcPts val="600"/>
              </a:spcBef>
              <a:spcAft>
                <a:spcPts val="600"/>
              </a:spcAft>
              <a:buFont typeface="+mj-lt"/>
              <a:buAutoNum type="arabicPeriod"/>
              <a:defRPr/>
            </a:pPr>
            <a:r>
              <a:rPr lang="ar-BH" b="1" dirty="0">
                <a:solidFill>
                  <a:schemeClr val="tx1"/>
                </a:solidFill>
                <a:latin typeface="Sakkal Majalla" panose="02000000000000000000" pitchFamily="2" charset="-78"/>
                <a:cs typeface="Sakkal Majalla" panose="02000000000000000000" pitchFamily="2" charset="-78"/>
              </a:rPr>
              <a:t>يذكر أمثلة للقوى الداخلية والقوى الخارجية.</a:t>
            </a:r>
          </a:p>
          <a:p>
            <a:pPr marL="0" indent="0" algn="r" rtl="1">
              <a:buNone/>
            </a:pPr>
            <a:endParaRPr lang="ar-BH" sz="2400" b="1" dirty="0" smtClean="0">
              <a:latin typeface="Sakkal Majalla" panose="02000000000000000000" pitchFamily="2" charset="-78"/>
              <a:cs typeface="Sakkal Majalla" panose="02000000000000000000" pitchFamily="2" charset="-78"/>
            </a:endParaRPr>
          </a:p>
        </p:txBody>
      </p:sp>
      <p:sp>
        <p:nvSpPr>
          <p:cNvPr id="16" name="Rectangular Callout 15"/>
          <p:cNvSpPr/>
          <p:nvPr/>
        </p:nvSpPr>
        <p:spPr>
          <a:xfrm>
            <a:off x="6634840" y="4648526"/>
            <a:ext cx="4883380" cy="1605952"/>
          </a:xfrm>
          <a:prstGeom prst="wedgeRectCallout">
            <a:avLst>
              <a:gd name="adj1" fmla="val -90011"/>
              <a:gd name="adj2" fmla="val 9546"/>
            </a:avLst>
          </a:prstGeom>
          <a:solidFill>
            <a:schemeClr val="bg2">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r"/>
            <a:r>
              <a:rPr lang="ar-BH" sz="3200" b="1" u="sng" dirty="0">
                <a:solidFill>
                  <a:srgbClr val="FF0000"/>
                </a:solidFill>
                <a:latin typeface="Sakkal Majalla" panose="02000000000000000000" pitchFamily="2" charset="-78"/>
                <a:cs typeface="Sakkal Majalla" panose="02000000000000000000" pitchFamily="2" charset="-78"/>
              </a:rPr>
              <a:t>لمزيد من المعلومات</a:t>
            </a:r>
            <a:r>
              <a:rPr lang="ar-BH" sz="3200" b="1" u="sng" dirty="0" smtClean="0">
                <a:solidFill>
                  <a:srgbClr val="FF0000"/>
                </a:solidFill>
                <a:latin typeface="Sakkal Majalla" panose="02000000000000000000" pitchFamily="2" charset="-78"/>
                <a:cs typeface="Sakkal Majalla" panose="02000000000000000000" pitchFamily="2" charset="-78"/>
              </a:rPr>
              <a:t>:</a:t>
            </a:r>
            <a:endParaRPr lang="en-US" sz="2100" b="1" dirty="0">
              <a:solidFill>
                <a:srgbClr val="FF0000"/>
              </a:solidFill>
              <a:latin typeface="Arial" panose="020B0604020202020204" pitchFamily="34" charset="0"/>
              <a:cs typeface="Arial" panose="020B0604020202020204" pitchFamily="34" charset="0"/>
            </a:endParaRPr>
          </a:p>
          <a:p>
            <a:pPr algn="r"/>
            <a:r>
              <a:rPr lang="en-US" sz="2100" b="1" dirty="0">
                <a:solidFill>
                  <a:srgbClr val="FF0000"/>
                </a:solidFill>
                <a:latin typeface="Arial" panose="020B0604020202020204" pitchFamily="34" charset="0"/>
                <a:cs typeface="Arial" panose="020B0604020202020204" pitchFamily="34" charset="0"/>
              </a:rPr>
              <a:t>www.Edunet.com</a:t>
            </a:r>
            <a:r>
              <a:rPr lang="ar-BH" sz="2400" b="1" dirty="0">
                <a:solidFill>
                  <a:schemeClr val="tx1"/>
                </a:solidFill>
                <a:latin typeface="Sakkal Majalla" panose="02000000000000000000" pitchFamily="2" charset="-78"/>
                <a:cs typeface="Sakkal Majalla" panose="02000000000000000000" pitchFamily="2" charset="-78"/>
              </a:rPr>
              <a:t>1- زيارة البوابة التعليمية </a:t>
            </a:r>
            <a:endParaRPr lang="en-US" sz="2400" b="1" dirty="0">
              <a:solidFill>
                <a:schemeClr val="tx1"/>
              </a:solidFill>
              <a:latin typeface="Sakkal Majalla" panose="02000000000000000000" pitchFamily="2" charset="-78"/>
              <a:cs typeface="Sakkal Majalla" panose="02000000000000000000" pitchFamily="2" charset="-78"/>
            </a:endParaRPr>
          </a:p>
          <a:p>
            <a:pPr algn="r"/>
            <a:r>
              <a:rPr lang="ar-BH" sz="2400" b="1" dirty="0">
                <a:solidFill>
                  <a:schemeClr val="tx1"/>
                </a:solidFill>
                <a:latin typeface="Sakkal Majalla" panose="02000000000000000000" pitchFamily="2" charset="-78"/>
                <a:cs typeface="Sakkal Majalla" panose="02000000000000000000" pitchFamily="2" charset="-78"/>
              </a:rPr>
              <a:t>2- حل أسئلة وأنشطة الكتاب المدرسي.</a:t>
            </a:r>
            <a:endParaRPr lang="en-US" sz="2400" b="1" dirty="0">
              <a:solidFill>
                <a:schemeClr val="tx1"/>
              </a:solidFill>
              <a:latin typeface="Sakkal Majalla" panose="02000000000000000000" pitchFamily="2" charset="-78"/>
              <a:cs typeface="Sakkal Majalla" panose="02000000000000000000" pitchFamily="2" charset="-78"/>
            </a:endParaRPr>
          </a:p>
          <a:p>
            <a:pPr algn="ctr"/>
            <a:endParaRPr lang="en-GB" sz="1500" dirty="0"/>
          </a:p>
        </p:txBody>
      </p:sp>
      <p:pic>
        <p:nvPicPr>
          <p:cNvPr id="17" name="Picture 16">
            <a:extLst>
              <a:ext uri="{FF2B5EF4-FFF2-40B4-BE49-F238E27FC236}">
                <a16:creationId xmlns="" xmlns:a16="http://schemas.microsoft.com/office/drawing/2014/main" id="{DD41B4E8-A5E3-4108-8CE7-CD9102958ABF}"/>
              </a:ext>
            </a:extLst>
          </p:cNvPr>
          <p:cNvPicPr>
            <a:picLocks noChangeAspect="1"/>
          </p:cNvPicPr>
          <p:nvPr/>
        </p:nvPicPr>
        <p:blipFill rotWithShape="1">
          <a:blip r:embed="rId4"/>
          <a:srcRect l="71278" t="8769" r="3248" b="83713"/>
          <a:stretch/>
        </p:blipFill>
        <p:spPr>
          <a:xfrm>
            <a:off x="2427647" y="5175728"/>
            <a:ext cx="1965347" cy="58057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3" name="Rectangle 12"/>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9" name="Rectangle 18"/>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52847238"/>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applause.wav"/>
          </p:stSnd>
        </p:sndAc>
      </p:transition>
    </mc:Choice>
    <mc:Fallback xmlns="">
      <p:transition spd="slow">
        <p:circl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loud 5"/>
          <p:cNvSpPr/>
          <p:nvPr/>
        </p:nvSpPr>
        <p:spPr>
          <a:xfrm>
            <a:off x="1880315" y="2301282"/>
            <a:ext cx="7237927" cy="3400023"/>
          </a:xfrm>
          <a:prstGeom prst="cloud">
            <a:avLst/>
          </a:prstGeom>
          <a:solidFill>
            <a:srgbClr val="00B05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2800" b="1" dirty="0" smtClean="0"/>
              <a:t>ما المقصود بمفهوم دوافع العملاء؟</a:t>
            </a:r>
            <a:endParaRPr lang="ar-BH" sz="2800" b="1" dirty="0"/>
          </a:p>
        </p:txBody>
      </p:sp>
      <p:sp>
        <p:nvSpPr>
          <p:cNvPr id="12" name="Cloud 11"/>
          <p:cNvSpPr/>
          <p:nvPr/>
        </p:nvSpPr>
        <p:spPr>
          <a:xfrm>
            <a:off x="6464120" y="1126953"/>
            <a:ext cx="3696237" cy="1336228"/>
          </a:xfrm>
          <a:prstGeom prst="cloud">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chemeClr val="accent4">
                    <a:lumMod val="20000"/>
                    <a:lumOff val="80000"/>
                  </a:schemeClr>
                </a:solidFill>
              </a:rPr>
              <a:t>فكِّر و ابحث </a:t>
            </a:r>
            <a:endParaRPr lang="ar-BH" sz="3200" b="1" dirty="0">
              <a:solidFill>
                <a:schemeClr val="accent4">
                  <a:lumMod val="20000"/>
                  <a:lumOff val="80000"/>
                </a:schemeClr>
              </a:solidFill>
            </a:endParaRPr>
          </a:p>
        </p:txBody>
      </p:sp>
      <p:sp>
        <p:nvSpPr>
          <p:cNvPr id="8" name="Rectangle 7"/>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0" name="Rectangle 9"/>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1" name="Rectangle 10"/>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099776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tle 9"/>
          <p:cNvSpPr txBox="1">
            <a:spLocks/>
          </p:cNvSpPr>
          <p:nvPr/>
        </p:nvSpPr>
        <p:spPr bwMode="auto">
          <a:xfrm>
            <a:off x="2975428" y="456640"/>
            <a:ext cx="6633029" cy="553998"/>
          </a:xfrm>
          <a:prstGeom prst="rect">
            <a:avLst/>
          </a:prstGeom>
          <a:solidFill>
            <a:srgbClr val="C000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600" b="1" smtClean="0">
                <a:solidFill>
                  <a:schemeClr val="bg1"/>
                </a:solidFill>
                <a:latin typeface="Sakkal Majalla" panose="02000000000000000000" pitchFamily="2" charset="-78"/>
                <a:cs typeface="Sakkal Majalla" panose="02000000000000000000" pitchFamily="2" charset="-78"/>
              </a:rPr>
              <a:t>دوافع العملاء</a:t>
            </a:r>
            <a:endParaRPr lang="ar-BH" sz="3600" b="1" dirty="0">
              <a:ln w="11430"/>
              <a:solidFill>
                <a:schemeClr val="bg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2" name="Content Placeholder 2"/>
          <p:cNvSpPr txBox="1">
            <a:spLocks/>
          </p:cNvSpPr>
          <p:nvPr/>
        </p:nvSpPr>
        <p:spPr>
          <a:xfrm>
            <a:off x="1393902" y="2062837"/>
            <a:ext cx="10515600" cy="1006566"/>
          </a:xfrm>
          <a:prstGeom prst="rect">
            <a:avLst/>
          </a:prstGeom>
          <a:solidFill>
            <a:schemeClr val="accent2">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هناك قوى مؤثرة في الأفراد تدفعهم لشراء وهي القوى الخارجية والقوى الداخلية، والبائع الناجح هو الذي يعرف القوى التي تحرك عمليه، وتجعله يشتري السلعة، ولذلك لا بد له أن يدرس هذه القوى. </a:t>
            </a:r>
          </a:p>
        </p:txBody>
      </p:sp>
      <p:sp>
        <p:nvSpPr>
          <p:cNvPr id="6" name="Title 9"/>
          <p:cNvSpPr txBox="1">
            <a:spLocks/>
          </p:cNvSpPr>
          <p:nvPr/>
        </p:nvSpPr>
        <p:spPr bwMode="auto">
          <a:xfrm>
            <a:off x="8330105" y="1401093"/>
            <a:ext cx="3579397" cy="492443"/>
          </a:xfrm>
          <a:prstGeom prst="rect">
            <a:avLst/>
          </a:prstGeom>
          <a:solidFill>
            <a:schemeClr val="accent1"/>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ما الذي يدفع الناس للشراء؟</a:t>
            </a:r>
            <a:endParaRPr lang="ar-BH" sz="3200" b="1" dirty="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0" name="Title 9"/>
          <p:cNvSpPr txBox="1">
            <a:spLocks/>
          </p:cNvSpPr>
          <p:nvPr/>
        </p:nvSpPr>
        <p:spPr bwMode="auto">
          <a:xfrm>
            <a:off x="8314996" y="3528224"/>
            <a:ext cx="3579397"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القوى الخارجية</a:t>
            </a:r>
            <a:endParaRPr lang="ar-BH" sz="3200" b="1" dirty="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13" name="Content Placeholder 2"/>
          <p:cNvSpPr txBox="1">
            <a:spLocks/>
          </p:cNvSpPr>
          <p:nvPr/>
        </p:nvSpPr>
        <p:spPr>
          <a:xfrm>
            <a:off x="1338879" y="4283976"/>
            <a:ext cx="10515600" cy="1578441"/>
          </a:xfrm>
          <a:prstGeom prst="rect">
            <a:avLst/>
          </a:prstGeom>
          <a:solidFill>
            <a:schemeClr val="accent1">
              <a:lumMod val="20000"/>
              <a:lumOff val="8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هي القوى التي تؤلف البيئة الاجتماعية للفرد، وتشمل العمر والجنس والديانة والحالة التعليمية والمنتجات ذاتها والعمل.</a:t>
            </a:r>
          </a:p>
          <a:p>
            <a:pPr marL="0" indent="0" algn="just" rtl="1">
              <a:buNone/>
            </a:pPr>
            <a:r>
              <a:rPr lang="ar-BH" b="1" dirty="0" smtClean="0">
                <a:latin typeface="Sakkal Majalla" panose="02000000000000000000" pitchFamily="2" charset="-78"/>
                <a:cs typeface="Sakkal Majalla" panose="02000000000000000000" pitchFamily="2" charset="-78"/>
              </a:rPr>
              <a:t>ويتأثر سلوك الفرد وميوله بمؤثرات تتصل بمجتمعه وهي:</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0" name="Rectangle 19"/>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20"/>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2" name="Rectangle 21"/>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16538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10"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Content Placeholder 2"/>
          <p:cNvSpPr txBox="1">
            <a:spLocks/>
          </p:cNvSpPr>
          <p:nvPr/>
        </p:nvSpPr>
        <p:spPr>
          <a:xfrm>
            <a:off x="1393902" y="2410048"/>
            <a:ext cx="10515600" cy="978619"/>
          </a:xfrm>
          <a:prstGeom prst="rect">
            <a:avLst/>
          </a:prstGeom>
          <a:solidFill>
            <a:schemeClr val="accent4">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يفرضان على الفرد تصرفاته وميوله ، فالشخص العربي المسلم له ميول </a:t>
            </a:r>
            <a:r>
              <a:rPr lang="ar-BH" b="1" dirty="0" err="1" smtClean="0">
                <a:latin typeface="Sakkal Majalla" panose="02000000000000000000" pitchFamily="2" charset="-78"/>
                <a:cs typeface="Sakkal Majalla" panose="02000000000000000000" pitchFamily="2" charset="-78"/>
              </a:rPr>
              <a:t>أزاء</a:t>
            </a:r>
            <a:r>
              <a:rPr lang="ar-BH" b="1" dirty="0" smtClean="0">
                <a:latin typeface="Sakkal Majalla" panose="02000000000000000000" pitchFamily="2" charset="-78"/>
                <a:cs typeface="Sakkal Majalla" panose="02000000000000000000" pitchFamily="2" charset="-78"/>
              </a:rPr>
              <a:t> منفعة معينة قد تختلف عن شخص كاثوليكي انجليزي.</a:t>
            </a:r>
            <a:endParaRPr lang="ar-BH" b="1" dirty="0">
              <a:latin typeface="Sakkal Majalla" panose="02000000000000000000" pitchFamily="2" charset="-78"/>
              <a:cs typeface="Sakkal Majalla" panose="02000000000000000000" pitchFamily="2" charset="-78"/>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5" name="Rectangle 14"/>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9" name="Rectangle 18"/>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1" name="Title 9"/>
          <p:cNvSpPr txBox="1">
            <a:spLocks/>
          </p:cNvSpPr>
          <p:nvPr/>
        </p:nvSpPr>
        <p:spPr bwMode="auto">
          <a:xfrm>
            <a:off x="8330105" y="1525648"/>
            <a:ext cx="3579397" cy="492443"/>
          </a:xfrm>
          <a:prstGeom prst="rect">
            <a:avLst/>
          </a:prstGeom>
          <a:solidFill>
            <a:srgbClr val="D9FFD9"/>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الدين والثقافة</a:t>
            </a:r>
            <a:endParaRPr lang="ar-BH" sz="3200" b="1" dirty="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24" name="Title 9"/>
          <p:cNvSpPr txBox="1">
            <a:spLocks/>
          </p:cNvSpPr>
          <p:nvPr/>
        </p:nvSpPr>
        <p:spPr bwMode="auto">
          <a:xfrm>
            <a:off x="8330104" y="3760545"/>
            <a:ext cx="3579397" cy="492443"/>
          </a:xfrm>
          <a:prstGeom prst="rect">
            <a:avLst/>
          </a:prstGeom>
          <a:solidFill>
            <a:srgbClr val="D9FFD9"/>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الطبقة الاجتماعية</a:t>
            </a:r>
            <a:endParaRPr lang="ar-BH" sz="3200" b="1" dirty="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25" name="Content Placeholder 2"/>
          <p:cNvSpPr txBox="1">
            <a:spLocks/>
          </p:cNvSpPr>
          <p:nvPr/>
        </p:nvSpPr>
        <p:spPr>
          <a:xfrm>
            <a:off x="1393901" y="4603688"/>
            <a:ext cx="10515600" cy="1550369"/>
          </a:xfrm>
          <a:prstGeom prst="rect">
            <a:avLst/>
          </a:prstGeom>
          <a:solidFill>
            <a:schemeClr val="bg1">
              <a:lumMod val="8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لها دور هام في تحديد الميول، فمثلاً أبناء الطبقات العليا من المجتمع لهم سلعهم ومقتنياتهم ترمز لأوضاعهم في المجتمع، أما أبناء الطبقات المتوسطة الذين يعيشون في أحياء مناسبة لدخولهم ولهم متطلبات تناسب دخولهم. </a:t>
            </a:r>
            <a:endParaRPr lang="ar-BH"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83204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Content Placeholder 2"/>
          <p:cNvSpPr txBox="1">
            <a:spLocks/>
          </p:cNvSpPr>
          <p:nvPr/>
        </p:nvSpPr>
        <p:spPr>
          <a:xfrm>
            <a:off x="1393902" y="2410048"/>
            <a:ext cx="10515600" cy="2422571"/>
          </a:xfrm>
          <a:prstGeom prst="rect">
            <a:avLst/>
          </a:prstGeom>
          <a:solidFill>
            <a:schemeClr val="accent1">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فالجماعات التي يحتك بها الأفراد كالأصدقاء والزملاء في العمل والجيران والأسرة كلها تؤثر في سلوك الفرد، ونرى ذلك في التغيرات الواضحة في أذواق وملابس المراهقين، وهي تغيرات تجتاح العالم بسرعة، ويلاحظ أن أهم قوتين خارجيتين تؤثران على سلوك العميل المرتجى هما: أسرته والهيئة التي يعمل فيها، فالبائع الناجح يرسم خطة بيعه أخذًا في حسبانه أهمية هذين العاملين.</a:t>
            </a:r>
            <a:endParaRPr lang="ar-BH" b="1" dirty="0">
              <a:latin typeface="Sakkal Majalla" panose="02000000000000000000" pitchFamily="2" charset="-78"/>
              <a:cs typeface="Sakkal Majalla" panose="02000000000000000000" pitchFamily="2" charset="-78"/>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5" name="Rectangle 14"/>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9" name="Rectangle 18"/>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1" name="Title 9"/>
          <p:cNvSpPr txBox="1">
            <a:spLocks/>
          </p:cNvSpPr>
          <p:nvPr/>
        </p:nvSpPr>
        <p:spPr bwMode="auto">
          <a:xfrm>
            <a:off x="8330105" y="1525648"/>
            <a:ext cx="3579397" cy="492443"/>
          </a:xfrm>
          <a:prstGeom prst="rect">
            <a:avLst/>
          </a:prstGeom>
          <a:solidFill>
            <a:srgbClr val="D9FFD9"/>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الجماعة والأسرة</a:t>
            </a:r>
            <a:endParaRPr lang="ar-BH" sz="3200" b="1" dirty="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47850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Content Placeholder 2"/>
          <p:cNvSpPr txBox="1">
            <a:spLocks/>
          </p:cNvSpPr>
          <p:nvPr/>
        </p:nvSpPr>
        <p:spPr>
          <a:xfrm>
            <a:off x="1393902" y="2410048"/>
            <a:ext cx="10515600" cy="1407209"/>
          </a:xfrm>
          <a:prstGeom prst="rect">
            <a:avLst/>
          </a:prstGeom>
          <a:solidFill>
            <a:schemeClr val="accent1">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تتضمن القوى التي تجعل الأفراد يقومون بالشراء عددًا من الدوافع التي تعتبر همزة الوصل بين حاجات المستهلك وسلوكه، وتعرف هذه القوى الداخلية بدوافع الشراء، وتنقسم هذه الدوافع إلى:</a:t>
            </a:r>
            <a:endParaRPr lang="ar-BH" b="1" dirty="0">
              <a:latin typeface="Sakkal Majalla" panose="02000000000000000000" pitchFamily="2" charset="-78"/>
              <a:cs typeface="Sakkal Majalla" panose="02000000000000000000" pitchFamily="2" charset="-78"/>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5" name="Rectangle 14"/>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9" name="Rectangle 18"/>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1" name="Title 9"/>
          <p:cNvSpPr txBox="1">
            <a:spLocks/>
          </p:cNvSpPr>
          <p:nvPr/>
        </p:nvSpPr>
        <p:spPr bwMode="auto">
          <a:xfrm>
            <a:off x="8330105" y="1525648"/>
            <a:ext cx="3579397"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القوى الداخلية</a:t>
            </a:r>
            <a:endParaRPr lang="ar-BH" sz="3200" b="1" dirty="0">
              <a:ln w="11430"/>
              <a:solidFill>
                <a:schemeClr val="tx1"/>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8" name="Content Placeholder 2"/>
          <p:cNvSpPr txBox="1">
            <a:spLocks/>
          </p:cNvSpPr>
          <p:nvPr/>
        </p:nvSpPr>
        <p:spPr>
          <a:xfrm>
            <a:off x="8772525" y="4065316"/>
            <a:ext cx="3136976" cy="623404"/>
          </a:xfrm>
          <a:prstGeom prst="rect">
            <a:avLst/>
          </a:prstGeom>
          <a:solidFill>
            <a:schemeClr val="accent6">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1- دوافع منطقية.</a:t>
            </a:r>
            <a:endParaRPr lang="ar-BH" b="1" dirty="0">
              <a:solidFill>
                <a:srgbClr val="FF0000"/>
              </a:solidFill>
              <a:latin typeface="Sakkal Majalla" panose="02000000000000000000" pitchFamily="2" charset="-78"/>
              <a:cs typeface="Sakkal Majalla" panose="02000000000000000000" pitchFamily="2" charset="-78"/>
            </a:endParaRPr>
          </a:p>
        </p:txBody>
      </p:sp>
      <p:sp>
        <p:nvSpPr>
          <p:cNvPr id="9" name="Content Placeholder 2"/>
          <p:cNvSpPr txBox="1">
            <a:spLocks/>
          </p:cNvSpPr>
          <p:nvPr/>
        </p:nvSpPr>
        <p:spPr>
          <a:xfrm>
            <a:off x="8772525" y="4795421"/>
            <a:ext cx="3136974" cy="623404"/>
          </a:xfrm>
          <a:prstGeom prst="rect">
            <a:avLst/>
          </a:prstGeom>
          <a:solidFill>
            <a:schemeClr val="accent6">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2- دوافع عاطفية.</a:t>
            </a:r>
            <a:endParaRPr lang="ar-BH" b="1" dirty="0">
              <a:solidFill>
                <a:srgbClr val="FF0000"/>
              </a:solidFill>
              <a:latin typeface="Sakkal Majalla" panose="02000000000000000000" pitchFamily="2" charset="-78"/>
              <a:cs typeface="Sakkal Majalla" panose="02000000000000000000" pitchFamily="2" charset="-78"/>
            </a:endParaRPr>
          </a:p>
        </p:txBody>
      </p:sp>
      <p:sp>
        <p:nvSpPr>
          <p:cNvPr id="10" name="Content Placeholder 2"/>
          <p:cNvSpPr txBox="1">
            <a:spLocks/>
          </p:cNvSpPr>
          <p:nvPr/>
        </p:nvSpPr>
        <p:spPr>
          <a:xfrm>
            <a:off x="8772525" y="5525527"/>
            <a:ext cx="3136975" cy="623404"/>
          </a:xfrm>
          <a:prstGeom prst="rect">
            <a:avLst/>
          </a:prstGeom>
          <a:solidFill>
            <a:schemeClr val="accent6">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3- دوافع تعامل.</a:t>
            </a:r>
            <a:endParaRPr lang="ar-BH"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49529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Content Placeholder 2"/>
          <p:cNvSpPr txBox="1">
            <a:spLocks/>
          </p:cNvSpPr>
          <p:nvPr/>
        </p:nvSpPr>
        <p:spPr>
          <a:xfrm>
            <a:off x="1393902" y="1901152"/>
            <a:ext cx="10515600" cy="532847"/>
          </a:xfrm>
          <a:prstGeom prst="rect">
            <a:avLst/>
          </a:prstGeom>
          <a:solidFill>
            <a:schemeClr val="accent1">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يشير رجال البيع إلى أن العوامل المنطقية التي تقنع العميل بالشراء هي:</a:t>
            </a:r>
            <a:endParaRPr lang="ar-BH" b="1" dirty="0">
              <a:latin typeface="Sakkal Majalla" panose="02000000000000000000" pitchFamily="2" charset="-78"/>
              <a:cs typeface="Sakkal Majalla" panose="02000000000000000000" pitchFamily="2" charset="-78"/>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5" name="Rectangle 14"/>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9" name="Rectangle 18"/>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1" name="Title 9"/>
          <p:cNvSpPr txBox="1">
            <a:spLocks/>
          </p:cNvSpPr>
          <p:nvPr/>
        </p:nvSpPr>
        <p:spPr bwMode="auto">
          <a:xfrm>
            <a:off x="8330102" y="1209186"/>
            <a:ext cx="3579397"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أولاً: الدوافع المنطقية</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8" name="Content Placeholder 2"/>
          <p:cNvSpPr txBox="1">
            <a:spLocks/>
          </p:cNvSpPr>
          <p:nvPr/>
        </p:nvSpPr>
        <p:spPr>
          <a:xfrm>
            <a:off x="1393899" y="2558899"/>
            <a:ext cx="10515599" cy="459890"/>
          </a:xfrm>
          <a:prstGeom prst="rect">
            <a:avLst/>
          </a:prstGeom>
          <a:solidFill>
            <a:schemeClr val="bg1">
              <a:lumMod val="6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1- التوفير:</a:t>
            </a:r>
            <a:r>
              <a:rPr lang="en-US" b="1" dirty="0" smtClean="0">
                <a:solidFill>
                  <a:srgbClr val="FF0000"/>
                </a:solidFill>
                <a:latin typeface="Sakkal Majalla" panose="02000000000000000000" pitchFamily="2" charset="-78"/>
                <a:cs typeface="Sakkal Majalla" panose="02000000000000000000" pitchFamily="2" charset="-78"/>
              </a:rPr>
              <a:t>  </a:t>
            </a:r>
            <a:r>
              <a:rPr lang="ar-BH" b="1" dirty="0">
                <a:solidFill>
                  <a:srgbClr val="FF0000"/>
                </a:solidFill>
                <a:latin typeface="Sakkal Majalla" panose="02000000000000000000" pitchFamily="2" charset="-78"/>
                <a:cs typeface="Sakkal Majalla" panose="02000000000000000000" pitchFamily="2" charset="-78"/>
              </a:rPr>
              <a:t> </a:t>
            </a:r>
            <a:r>
              <a:rPr lang="en-US" b="1" dirty="0" smtClean="0">
                <a:solidFill>
                  <a:srgbClr val="FF0000"/>
                </a:solidFill>
                <a:latin typeface="Sakkal Majalla" panose="02000000000000000000" pitchFamily="2" charset="-78"/>
                <a:cs typeface="Sakkal Majalla" panose="02000000000000000000" pitchFamily="2" charset="-78"/>
              </a:rPr>
              <a:t>Saving</a:t>
            </a:r>
            <a:r>
              <a:rPr lang="ar-BH" b="1" dirty="0" smtClean="0">
                <a:solidFill>
                  <a:srgbClr val="FF0000"/>
                </a:solidFill>
                <a:latin typeface="Sakkal Majalla" panose="02000000000000000000" pitchFamily="2" charset="-78"/>
                <a:cs typeface="Sakkal Majalla" panose="02000000000000000000" pitchFamily="2" charset="-78"/>
              </a:rPr>
              <a:t> : </a:t>
            </a:r>
            <a:r>
              <a:rPr lang="ar-BH" b="1" dirty="0" smtClean="0">
                <a:solidFill>
                  <a:srgbClr val="0000CC"/>
                </a:solidFill>
                <a:latin typeface="Sakkal Majalla" panose="02000000000000000000" pitchFamily="2" charset="-78"/>
                <a:cs typeface="Sakkal Majalla" panose="02000000000000000000" pitchFamily="2" charset="-78"/>
              </a:rPr>
              <a:t>في الوقت والمال والمساحة. </a:t>
            </a:r>
            <a:endParaRPr lang="ar-BH" b="1" dirty="0">
              <a:solidFill>
                <a:srgbClr val="0000CC"/>
              </a:solidFill>
              <a:latin typeface="Sakkal Majalla" panose="02000000000000000000" pitchFamily="2" charset="-78"/>
              <a:cs typeface="Sakkal Majalla" panose="02000000000000000000" pitchFamily="2" charset="-78"/>
            </a:endParaRPr>
          </a:p>
        </p:txBody>
      </p:sp>
      <p:sp>
        <p:nvSpPr>
          <p:cNvPr id="9" name="Content Placeholder 2"/>
          <p:cNvSpPr txBox="1">
            <a:spLocks/>
          </p:cNvSpPr>
          <p:nvPr/>
        </p:nvSpPr>
        <p:spPr>
          <a:xfrm>
            <a:off x="1393899" y="3223242"/>
            <a:ext cx="10515597" cy="584593"/>
          </a:xfrm>
          <a:prstGeom prst="rect">
            <a:avLst/>
          </a:prstGeom>
          <a:solidFill>
            <a:schemeClr val="bg1">
              <a:lumMod val="6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2- الربح:</a:t>
            </a:r>
            <a:r>
              <a:rPr lang="en-US" b="1" dirty="0" smtClean="0">
                <a:solidFill>
                  <a:srgbClr val="FF0000"/>
                </a:solidFill>
                <a:latin typeface="Sakkal Majalla" panose="02000000000000000000" pitchFamily="2" charset="-78"/>
                <a:cs typeface="Sakkal Majalla" panose="02000000000000000000" pitchFamily="2" charset="-78"/>
              </a:rPr>
              <a:t>  </a:t>
            </a:r>
            <a:r>
              <a:rPr lang="ar-BH" b="1" dirty="0" smtClean="0">
                <a:solidFill>
                  <a:srgbClr val="FF0000"/>
                </a:solidFill>
                <a:latin typeface="Sakkal Majalla" panose="02000000000000000000" pitchFamily="2" charset="-78"/>
                <a:cs typeface="Sakkal Majalla" panose="02000000000000000000" pitchFamily="2" charset="-78"/>
              </a:rPr>
              <a:t> </a:t>
            </a:r>
            <a:r>
              <a:rPr lang="en-US" b="1" dirty="0" smtClean="0">
                <a:solidFill>
                  <a:srgbClr val="FF0000"/>
                </a:solidFill>
                <a:latin typeface="Sakkal Majalla" panose="02000000000000000000" pitchFamily="2" charset="-78"/>
                <a:cs typeface="Sakkal Majalla" panose="02000000000000000000" pitchFamily="2" charset="-78"/>
              </a:rPr>
              <a:t>Profit</a:t>
            </a:r>
            <a:r>
              <a:rPr lang="ar-BH" b="1" dirty="0">
                <a:solidFill>
                  <a:srgbClr val="FF0000"/>
                </a:solidFill>
                <a:latin typeface="Sakkal Majalla" panose="02000000000000000000" pitchFamily="2" charset="-78"/>
                <a:cs typeface="Sakkal Majalla" panose="02000000000000000000" pitchFamily="2" charset="-78"/>
              </a:rPr>
              <a:t> </a:t>
            </a:r>
            <a:r>
              <a:rPr lang="ar-BH" b="1" dirty="0" smtClean="0">
                <a:solidFill>
                  <a:srgbClr val="FF0000"/>
                </a:solidFill>
                <a:latin typeface="Sakkal Majalla" panose="02000000000000000000" pitchFamily="2" charset="-78"/>
                <a:cs typeface="Sakkal Majalla" panose="02000000000000000000" pitchFamily="2" charset="-78"/>
              </a:rPr>
              <a:t>: </a:t>
            </a:r>
            <a:r>
              <a:rPr lang="ar-BH" b="1" dirty="0" smtClean="0">
                <a:solidFill>
                  <a:srgbClr val="0000CC"/>
                </a:solidFill>
                <a:latin typeface="Sakkal Majalla" panose="02000000000000000000" pitchFamily="2" charset="-78"/>
                <a:cs typeface="Sakkal Majalla" panose="02000000000000000000" pitchFamily="2" charset="-78"/>
              </a:rPr>
              <a:t>العائد المالي.</a:t>
            </a:r>
            <a:endParaRPr lang="ar-BH" b="1" dirty="0">
              <a:solidFill>
                <a:srgbClr val="0000CC"/>
              </a:solidFill>
              <a:latin typeface="Sakkal Majalla" panose="02000000000000000000" pitchFamily="2" charset="-78"/>
              <a:cs typeface="Sakkal Majalla" panose="02000000000000000000" pitchFamily="2" charset="-78"/>
            </a:endParaRPr>
          </a:p>
        </p:txBody>
      </p:sp>
      <p:sp>
        <p:nvSpPr>
          <p:cNvPr id="10" name="Content Placeholder 2"/>
          <p:cNvSpPr txBox="1">
            <a:spLocks/>
          </p:cNvSpPr>
          <p:nvPr/>
        </p:nvSpPr>
        <p:spPr>
          <a:xfrm>
            <a:off x="1393899" y="3978153"/>
            <a:ext cx="10515598" cy="512492"/>
          </a:xfrm>
          <a:prstGeom prst="rect">
            <a:avLst/>
          </a:prstGeom>
          <a:solidFill>
            <a:schemeClr val="bg1">
              <a:lumMod val="6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en-US" b="1" dirty="0" smtClean="0">
                <a:solidFill>
                  <a:srgbClr val="FF0000"/>
                </a:solidFill>
                <a:latin typeface="Sakkal Majalla" panose="02000000000000000000" pitchFamily="2" charset="-78"/>
                <a:cs typeface="Sakkal Majalla" panose="02000000000000000000" pitchFamily="2" charset="-78"/>
              </a:rPr>
              <a:t>3</a:t>
            </a:r>
            <a:r>
              <a:rPr lang="ar-BH" b="1" dirty="0" smtClean="0">
                <a:solidFill>
                  <a:srgbClr val="FF0000"/>
                </a:solidFill>
                <a:latin typeface="Sakkal Majalla" panose="02000000000000000000" pitchFamily="2" charset="-78"/>
                <a:cs typeface="Sakkal Majalla" panose="02000000000000000000" pitchFamily="2" charset="-78"/>
              </a:rPr>
              <a:t>- الإنتاجية:</a:t>
            </a:r>
            <a:r>
              <a:rPr lang="en-US" b="1" dirty="0" smtClean="0">
                <a:solidFill>
                  <a:srgbClr val="FF0000"/>
                </a:solidFill>
                <a:latin typeface="Sakkal Majalla" panose="02000000000000000000" pitchFamily="2" charset="-78"/>
                <a:cs typeface="Sakkal Majalla" panose="02000000000000000000" pitchFamily="2" charset="-78"/>
              </a:rPr>
              <a:t>  </a:t>
            </a:r>
            <a:r>
              <a:rPr lang="ar-BH" b="1" dirty="0" smtClean="0">
                <a:solidFill>
                  <a:srgbClr val="FF0000"/>
                </a:solidFill>
                <a:latin typeface="Sakkal Majalla" panose="02000000000000000000" pitchFamily="2" charset="-78"/>
                <a:cs typeface="Sakkal Majalla" panose="02000000000000000000" pitchFamily="2" charset="-78"/>
              </a:rPr>
              <a:t> </a:t>
            </a:r>
            <a:r>
              <a:rPr lang="en-US" b="1" dirty="0" smtClean="0">
                <a:solidFill>
                  <a:srgbClr val="FF0000"/>
                </a:solidFill>
                <a:latin typeface="Sakkal Majalla" panose="02000000000000000000" pitchFamily="2" charset="-78"/>
                <a:cs typeface="Sakkal Majalla" panose="02000000000000000000" pitchFamily="2" charset="-78"/>
              </a:rPr>
              <a:t>productivity</a:t>
            </a:r>
            <a:r>
              <a:rPr lang="ar-BH" b="1" dirty="0" smtClean="0">
                <a:solidFill>
                  <a:srgbClr val="FF0000"/>
                </a:solidFill>
                <a:latin typeface="Sakkal Majalla" panose="02000000000000000000" pitchFamily="2" charset="-78"/>
                <a:cs typeface="Sakkal Majalla" panose="02000000000000000000" pitchFamily="2" charset="-78"/>
              </a:rPr>
              <a:t> : </a:t>
            </a:r>
            <a:r>
              <a:rPr lang="ar-BH" b="1" dirty="0" smtClean="0">
                <a:solidFill>
                  <a:srgbClr val="0000CC"/>
                </a:solidFill>
                <a:latin typeface="Sakkal Majalla" panose="02000000000000000000" pitchFamily="2" charset="-78"/>
                <a:cs typeface="Sakkal Majalla" panose="02000000000000000000" pitchFamily="2" charset="-78"/>
              </a:rPr>
              <a:t>زيادة الإنتاجية.</a:t>
            </a:r>
            <a:endParaRPr lang="ar-BH" b="1" dirty="0">
              <a:solidFill>
                <a:srgbClr val="0000CC"/>
              </a:solidFill>
              <a:latin typeface="Sakkal Majalla" panose="02000000000000000000" pitchFamily="2" charset="-78"/>
              <a:cs typeface="Sakkal Majalla" panose="02000000000000000000" pitchFamily="2" charset="-78"/>
            </a:endParaRPr>
          </a:p>
        </p:txBody>
      </p:sp>
      <p:sp>
        <p:nvSpPr>
          <p:cNvPr id="12" name="Content Placeholder 2"/>
          <p:cNvSpPr txBox="1">
            <a:spLocks/>
          </p:cNvSpPr>
          <p:nvPr/>
        </p:nvSpPr>
        <p:spPr>
          <a:xfrm>
            <a:off x="1393899" y="4623200"/>
            <a:ext cx="10515598" cy="525881"/>
          </a:xfrm>
          <a:prstGeom prst="rect">
            <a:avLst/>
          </a:prstGeom>
          <a:solidFill>
            <a:schemeClr val="bg1">
              <a:lumMod val="6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4 - الاعتمادية:</a:t>
            </a:r>
            <a:r>
              <a:rPr lang="en-US" b="1" dirty="0" smtClean="0">
                <a:solidFill>
                  <a:srgbClr val="FF0000"/>
                </a:solidFill>
                <a:latin typeface="Sakkal Majalla" panose="02000000000000000000" pitchFamily="2" charset="-78"/>
                <a:cs typeface="Sakkal Majalla" panose="02000000000000000000" pitchFamily="2" charset="-78"/>
              </a:rPr>
              <a:t>  </a:t>
            </a:r>
            <a:r>
              <a:rPr lang="ar-BH" b="1" dirty="0" smtClean="0">
                <a:solidFill>
                  <a:srgbClr val="FF0000"/>
                </a:solidFill>
                <a:latin typeface="Sakkal Majalla" panose="02000000000000000000" pitchFamily="2" charset="-78"/>
                <a:cs typeface="Sakkal Majalla" panose="02000000000000000000" pitchFamily="2" charset="-78"/>
              </a:rPr>
              <a:t> </a:t>
            </a:r>
            <a:r>
              <a:rPr lang="en-US" b="1" dirty="0" smtClean="0">
                <a:solidFill>
                  <a:srgbClr val="FF0000"/>
                </a:solidFill>
                <a:latin typeface="Sakkal Majalla" panose="02000000000000000000" pitchFamily="2" charset="-78"/>
                <a:cs typeface="Sakkal Majalla" panose="02000000000000000000" pitchFamily="2" charset="-78"/>
              </a:rPr>
              <a:t>Dependability</a:t>
            </a:r>
            <a:r>
              <a:rPr lang="ar-BH" b="1" dirty="0" smtClean="0">
                <a:solidFill>
                  <a:srgbClr val="FF0000"/>
                </a:solidFill>
                <a:latin typeface="Sakkal Majalla" panose="02000000000000000000" pitchFamily="2" charset="-78"/>
                <a:cs typeface="Sakkal Majalla" panose="02000000000000000000" pitchFamily="2" charset="-78"/>
              </a:rPr>
              <a:t> : </a:t>
            </a:r>
            <a:r>
              <a:rPr lang="ar-BH" b="1" dirty="0" smtClean="0">
                <a:solidFill>
                  <a:srgbClr val="0000CC"/>
                </a:solidFill>
                <a:latin typeface="Sakkal Majalla" panose="02000000000000000000" pitchFamily="2" charset="-78"/>
                <a:cs typeface="Sakkal Majalla" panose="02000000000000000000" pitchFamily="2" charset="-78"/>
              </a:rPr>
              <a:t>فعالية المنتج والاعتماد عليه.</a:t>
            </a:r>
            <a:endParaRPr lang="ar-BH" b="1" dirty="0">
              <a:solidFill>
                <a:srgbClr val="0000CC"/>
              </a:solidFill>
              <a:latin typeface="Sakkal Majalla" panose="02000000000000000000" pitchFamily="2" charset="-78"/>
              <a:cs typeface="Sakkal Majalla" panose="02000000000000000000" pitchFamily="2" charset="-78"/>
            </a:endParaRPr>
          </a:p>
        </p:txBody>
      </p:sp>
      <p:sp>
        <p:nvSpPr>
          <p:cNvPr id="14" name="Content Placeholder 2"/>
          <p:cNvSpPr txBox="1">
            <a:spLocks/>
          </p:cNvSpPr>
          <p:nvPr/>
        </p:nvSpPr>
        <p:spPr>
          <a:xfrm>
            <a:off x="1393899" y="5321955"/>
            <a:ext cx="10515598" cy="483121"/>
          </a:xfrm>
          <a:prstGeom prst="rect">
            <a:avLst/>
          </a:prstGeom>
          <a:solidFill>
            <a:schemeClr val="bg1">
              <a:lumMod val="6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5- المتانة:</a:t>
            </a:r>
            <a:r>
              <a:rPr lang="en-US" b="1" dirty="0" smtClean="0">
                <a:solidFill>
                  <a:srgbClr val="FF0000"/>
                </a:solidFill>
                <a:latin typeface="Sakkal Majalla" panose="02000000000000000000" pitchFamily="2" charset="-78"/>
                <a:cs typeface="Sakkal Majalla" panose="02000000000000000000" pitchFamily="2" charset="-78"/>
              </a:rPr>
              <a:t>  </a:t>
            </a:r>
            <a:r>
              <a:rPr lang="ar-BH" b="1" dirty="0" smtClean="0">
                <a:solidFill>
                  <a:srgbClr val="FF0000"/>
                </a:solidFill>
                <a:latin typeface="Sakkal Majalla" panose="02000000000000000000" pitchFamily="2" charset="-78"/>
                <a:cs typeface="Sakkal Majalla" panose="02000000000000000000" pitchFamily="2" charset="-78"/>
              </a:rPr>
              <a:t> </a:t>
            </a:r>
            <a:r>
              <a:rPr lang="en-US" b="1" dirty="0" smtClean="0">
                <a:solidFill>
                  <a:srgbClr val="FF0000"/>
                </a:solidFill>
                <a:latin typeface="Sakkal Majalla" panose="02000000000000000000" pitchFamily="2" charset="-78"/>
                <a:cs typeface="Sakkal Majalla" panose="02000000000000000000" pitchFamily="2" charset="-78"/>
              </a:rPr>
              <a:t>Durability</a:t>
            </a:r>
            <a:r>
              <a:rPr lang="ar-BH" b="1" dirty="0" smtClean="0">
                <a:solidFill>
                  <a:srgbClr val="FF0000"/>
                </a:solidFill>
                <a:latin typeface="Sakkal Majalla" panose="02000000000000000000" pitchFamily="2" charset="-78"/>
                <a:cs typeface="Sakkal Majalla" panose="02000000000000000000" pitchFamily="2" charset="-78"/>
              </a:rPr>
              <a:t> : </a:t>
            </a:r>
            <a:r>
              <a:rPr lang="ar-BH" b="1" dirty="0" smtClean="0">
                <a:solidFill>
                  <a:srgbClr val="0000CC"/>
                </a:solidFill>
                <a:latin typeface="Sakkal Majalla" panose="02000000000000000000" pitchFamily="2" charset="-78"/>
                <a:cs typeface="Sakkal Majalla" panose="02000000000000000000" pitchFamily="2" charset="-78"/>
              </a:rPr>
              <a:t>طول عمر السلعة.</a:t>
            </a:r>
            <a:endParaRPr lang="ar-BH" b="1" dirty="0">
              <a:solidFill>
                <a:srgbClr val="0000CC"/>
              </a:solidFill>
              <a:latin typeface="Sakkal Majalla" panose="02000000000000000000" pitchFamily="2" charset="-78"/>
              <a:cs typeface="Sakkal Majalla" panose="02000000000000000000" pitchFamily="2" charset="-78"/>
            </a:endParaRPr>
          </a:p>
        </p:txBody>
      </p:sp>
      <p:sp>
        <p:nvSpPr>
          <p:cNvPr id="17" name="Content Placeholder 2"/>
          <p:cNvSpPr txBox="1">
            <a:spLocks/>
          </p:cNvSpPr>
          <p:nvPr/>
        </p:nvSpPr>
        <p:spPr>
          <a:xfrm>
            <a:off x="1393899" y="5937844"/>
            <a:ext cx="10515598" cy="483121"/>
          </a:xfrm>
          <a:prstGeom prst="rect">
            <a:avLst/>
          </a:prstGeom>
          <a:solidFill>
            <a:schemeClr val="bg1">
              <a:lumMod val="65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6 - الجودة:</a:t>
            </a:r>
            <a:r>
              <a:rPr lang="en-US" b="1" dirty="0" smtClean="0">
                <a:solidFill>
                  <a:srgbClr val="FF0000"/>
                </a:solidFill>
                <a:latin typeface="Sakkal Majalla" panose="02000000000000000000" pitchFamily="2" charset="-78"/>
                <a:cs typeface="Sakkal Majalla" panose="02000000000000000000" pitchFamily="2" charset="-78"/>
              </a:rPr>
              <a:t>  </a:t>
            </a:r>
            <a:r>
              <a:rPr lang="ar-BH" b="1" dirty="0" smtClean="0">
                <a:solidFill>
                  <a:srgbClr val="FF0000"/>
                </a:solidFill>
                <a:latin typeface="Sakkal Majalla" panose="02000000000000000000" pitchFamily="2" charset="-78"/>
                <a:cs typeface="Sakkal Majalla" panose="02000000000000000000" pitchFamily="2" charset="-78"/>
              </a:rPr>
              <a:t> </a:t>
            </a:r>
            <a:r>
              <a:rPr lang="en-US" b="1" dirty="0" smtClean="0">
                <a:solidFill>
                  <a:srgbClr val="FF0000"/>
                </a:solidFill>
                <a:latin typeface="Sakkal Majalla" panose="02000000000000000000" pitchFamily="2" charset="-78"/>
                <a:cs typeface="Sakkal Majalla" panose="02000000000000000000" pitchFamily="2" charset="-78"/>
              </a:rPr>
              <a:t>Quality</a:t>
            </a:r>
            <a:r>
              <a:rPr lang="ar-BH" b="1" dirty="0" smtClean="0">
                <a:solidFill>
                  <a:srgbClr val="FF0000"/>
                </a:solidFill>
                <a:latin typeface="Sakkal Majalla" panose="02000000000000000000" pitchFamily="2" charset="-78"/>
                <a:cs typeface="Sakkal Majalla" panose="02000000000000000000" pitchFamily="2" charset="-78"/>
              </a:rPr>
              <a:t> </a:t>
            </a:r>
            <a:r>
              <a:rPr lang="ar-BH" b="1" dirty="0">
                <a:solidFill>
                  <a:srgbClr val="FF0000"/>
                </a:solidFill>
                <a:latin typeface="Sakkal Majalla" panose="02000000000000000000" pitchFamily="2" charset="-78"/>
                <a:cs typeface="Sakkal Majalla" panose="02000000000000000000" pitchFamily="2" charset="-78"/>
              </a:rPr>
              <a:t>: </a:t>
            </a:r>
            <a:r>
              <a:rPr lang="ar-BH" b="1" dirty="0" smtClean="0">
                <a:solidFill>
                  <a:srgbClr val="0000CC"/>
                </a:solidFill>
                <a:latin typeface="Sakkal Majalla" panose="02000000000000000000" pitchFamily="2" charset="-78"/>
                <a:cs typeface="Sakkal Majalla" panose="02000000000000000000" pitchFamily="2" charset="-78"/>
              </a:rPr>
              <a:t>نوع المُنْتَج والخدامات الإضافية.</a:t>
            </a:r>
            <a:endParaRPr lang="ar-BH" b="1" dirty="0">
              <a:solidFill>
                <a:srgbClr val="0000CC"/>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78369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8" grpId="0" animBg="1"/>
      <p:bldP spid="9" grpId="0" animBg="1"/>
      <p:bldP spid="10" grpId="0" animBg="1"/>
      <p:bldP spid="12" grpId="0" animBg="1"/>
      <p:bldP spid="14"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Content Placeholder 2"/>
          <p:cNvSpPr txBox="1">
            <a:spLocks/>
          </p:cNvSpPr>
          <p:nvPr/>
        </p:nvSpPr>
        <p:spPr>
          <a:xfrm>
            <a:off x="1258798" y="1901152"/>
            <a:ext cx="10650704" cy="1756448"/>
          </a:xfrm>
          <a:prstGeom prst="rect">
            <a:avLst/>
          </a:prstGeom>
          <a:solidFill>
            <a:schemeClr val="accent6">
              <a:lumMod val="60000"/>
              <a:lumOff val="4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latin typeface="Sakkal Majalla" panose="02000000000000000000" pitchFamily="2" charset="-78"/>
                <a:cs typeface="Sakkal Majalla" panose="02000000000000000000" pitchFamily="2" charset="-78"/>
              </a:rPr>
              <a:t>وهي الدوافع التي ترجع إلى النواحي النفسية والاجتماعية، فهناك عدد الاتجاهات الهامة التي فتحت الطريق لزيادة استخدام الدوافع العاطفية والاجتماعية في البيع، من هذه الاتجاهات: زيادة الاتجاه نحو التعبير عن النفس أو الذات، المغامرة والحذر.</a:t>
            </a:r>
          </a:p>
          <a:p>
            <a:pPr marL="0" indent="0" algn="just" rtl="1">
              <a:buNone/>
            </a:pPr>
            <a:r>
              <a:rPr lang="ar-BH" b="1" dirty="0" smtClean="0">
                <a:latin typeface="Sakkal Majalla" panose="02000000000000000000" pitchFamily="2" charset="-78"/>
                <a:cs typeface="Sakkal Majalla" panose="02000000000000000000" pitchFamily="2" charset="-78"/>
              </a:rPr>
              <a:t>والدوافع العاطفية هي:</a:t>
            </a:r>
            <a:endParaRPr lang="ar-BH" b="1" dirty="0">
              <a:latin typeface="Sakkal Majalla" panose="02000000000000000000" pitchFamily="2" charset="-78"/>
              <a:cs typeface="Sakkal Majalla" panose="02000000000000000000" pitchFamily="2" charset="-78"/>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5" name="Rectangle 14"/>
          <p:cNvSpPr>
            <a:spLocks/>
          </p:cNvSpPr>
          <p:nvPr/>
        </p:nvSpPr>
        <p:spPr>
          <a:xfrm>
            <a:off x="8772525" y="6487886"/>
            <a:ext cx="3419475" cy="370114"/>
          </a:xfrm>
          <a:prstGeom prst="rect">
            <a:avLst/>
          </a:prstGeom>
          <a:solidFill>
            <a:schemeClr val="bg1">
              <a:lumMod val="9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a:xfrm>
            <a:off x="0" y="0"/>
            <a:ext cx="1258798" cy="34830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بيع 311</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19" name="Rectangle 18"/>
          <p:cNvSpPr/>
          <p:nvPr/>
        </p:nvSpPr>
        <p:spPr>
          <a:xfrm>
            <a:off x="4869620" y="14521"/>
            <a:ext cx="2376264" cy="34830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r>
              <a:rPr lang="ar-BH" sz="1400" b="1" dirty="0" smtClean="0">
                <a:solidFill>
                  <a:srgbClr val="FF0000"/>
                </a:solidFill>
                <a:latin typeface="Sakkal Majalla" panose="02000000000000000000" pitchFamily="2" charset="-78"/>
                <a:cs typeface="Sakkal Majalla" panose="02000000000000000000" pitchFamily="2" charset="-78"/>
              </a:rPr>
              <a:t>القسم الأول: دوافع العملاء</a:t>
            </a:r>
            <a:endParaRPr lang="ar-BH" sz="1400" b="1" dirty="0">
              <a:solidFill>
                <a:srgbClr val="FF0000"/>
              </a:solidFill>
              <a:latin typeface="Sakkal Majalla" panose="02000000000000000000" pitchFamily="2" charset="-78"/>
              <a:cs typeface="Sakkal Majalla" panose="02000000000000000000" pitchFamily="2" charset="-78"/>
            </a:endParaRPr>
          </a:p>
        </p:txBody>
      </p:sp>
      <p:sp>
        <p:nvSpPr>
          <p:cNvPr id="21" name="Title 9"/>
          <p:cNvSpPr txBox="1">
            <a:spLocks/>
          </p:cNvSpPr>
          <p:nvPr/>
        </p:nvSpPr>
        <p:spPr bwMode="auto">
          <a:xfrm>
            <a:off x="8316686" y="1209186"/>
            <a:ext cx="3592813" cy="492443"/>
          </a:xfrm>
          <a:prstGeom prst="rect">
            <a:avLst/>
          </a:prstGeom>
          <a:solidFill>
            <a:srgbClr val="FFFF00"/>
          </a:solidFill>
          <a:ln w="25400" cap="flat" cmpd="sng" algn="ctr">
            <a:noFill/>
            <a:prstDash val="solid"/>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1" anchor="ctr">
            <a:spAutoFit/>
          </a:bodyPr>
          <a:lstStyle/>
          <a:p>
            <a:pPr algn="ctr">
              <a:defRPr/>
            </a:pPr>
            <a:r>
              <a:rPr lang="ar-BH" sz="3200" b="1" dirty="0" smtClean="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rPr>
              <a:t>ثانيًا: الدوافع العاطفية</a:t>
            </a:r>
            <a:endParaRPr lang="ar-BH" sz="3200" b="1" dirty="0">
              <a:ln w="11430"/>
              <a:solidFill>
                <a:srgbClr val="FF0000"/>
              </a:solidFill>
              <a:effectLst>
                <a:outerShdw blurRad="80000" dist="40000" dir="5040000" algn="tl">
                  <a:srgbClr val="000000">
                    <a:alpha val="30000"/>
                  </a:srgbClr>
                </a:outerShdw>
              </a:effectLst>
              <a:latin typeface="Sakkal Majalla" panose="02000000000000000000" pitchFamily="2" charset="-78"/>
              <a:cs typeface="Sakkal Majalla" panose="02000000000000000000" pitchFamily="2" charset="-78"/>
            </a:endParaRPr>
          </a:p>
        </p:txBody>
      </p:sp>
      <p:sp>
        <p:nvSpPr>
          <p:cNvPr id="8" name="Content Placeholder 2"/>
          <p:cNvSpPr txBox="1">
            <a:spLocks/>
          </p:cNvSpPr>
          <p:nvPr/>
        </p:nvSpPr>
        <p:spPr>
          <a:xfrm>
            <a:off x="7561943" y="3768482"/>
            <a:ext cx="4212454" cy="516657"/>
          </a:xfrm>
          <a:prstGeom prst="rect">
            <a:avLst/>
          </a:prstGeom>
          <a:solidFill>
            <a:schemeClr val="accent2">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1- الحاجات الجسدية والراحة.</a:t>
            </a:r>
            <a:endParaRPr lang="ar-BH" b="1" dirty="0">
              <a:solidFill>
                <a:srgbClr val="0000CC"/>
              </a:solidFill>
              <a:latin typeface="Sakkal Majalla" panose="02000000000000000000" pitchFamily="2" charset="-78"/>
              <a:cs typeface="Sakkal Majalla" panose="02000000000000000000" pitchFamily="2" charset="-78"/>
            </a:endParaRPr>
          </a:p>
        </p:txBody>
      </p:sp>
      <p:sp>
        <p:nvSpPr>
          <p:cNvPr id="24" name="Content Placeholder 2"/>
          <p:cNvSpPr txBox="1">
            <a:spLocks/>
          </p:cNvSpPr>
          <p:nvPr/>
        </p:nvSpPr>
        <p:spPr>
          <a:xfrm>
            <a:off x="7561943" y="4396021"/>
            <a:ext cx="4212453" cy="516657"/>
          </a:xfrm>
          <a:prstGeom prst="rect">
            <a:avLst/>
          </a:prstGeom>
          <a:solidFill>
            <a:schemeClr val="accent2">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2- التقليد أو التشبه.</a:t>
            </a:r>
            <a:endParaRPr lang="ar-BH" b="1" dirty="0">
              <a:solidFill>
                <a:srgbClr val="0000CC"/>
              </a:solidFill>
              <a:latin typeface="Sakkal Majalla" panose="02000000000000000000" pitchFamily="2" charset="-78"/>
              <a:cs typeface="Sakkal Majalla" panose="02000000000000000000" pitchFamily="2" charset="-78"/>
            </a:endParaRPr>
          </a:p>
        </p:txBody>
      </p:sp>
      <p:sp>
        <p:nvSpPr>
          <p:cNvPr id="25" name="Content Placeholder 2"/>
          <p:cNvSpPr txBox="1">
            <a:spLocks/>
          </p:cNvSpPr>
          <p:nvPr/>
        </p:nvSpPr>
        <p:spPr>
          <a:xfrm>
            <a:off x="7561943" y="5092123"/>
            <a:ext cx="4212453" cy="516657"/>
          </a:xfrm>
          <a:prstGeom prst="rect">
            <a:avLst/>
          </a:prstGeom>
          <a:solidFill>
            <a:schemeClr val="accent2">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3- الحاجات النفسية.</a:t>
            </a:r>
            <a:endParaRPr lang="ar-BH" b="1" dirty="0">
              <a:solidFill>
                <a:srgbClr val="0000CC"/>
              </a:solidFill>
              <a:latin typeface="Sakkal Majalla" panose="02000000000000000000" pitchFamily="2" charset="-78"/>
              <a:cs typeface="Sakkal Majalla" panose="02000000000000000000" pitchFamily="2" charset="-78"/>
            </a:endParaRPr>
          </a:p>
        </p:txBody>
      </p:sp>
      <p:sp>
        <p:nvSpPr>
          <p:cNvPr id="26" name="Content Placeholder 2"/>
          <p:cNvSpPr txBox="1">
            <a:spLocks/>
          </p:cNvSpPr>
          <p:nvPr/>
        </p:nvSpPr>
        <p:spPr>
          <a:xfrm>
            <a:off x="7561944" y="5775579"/>
            <a:ext cx="4212452" cy="516657"/>
          </a:xfrm>
          <a:prstGeom prst="rect">
            <a:avLst/>
          </a:prstGeom>
          <a:solidFill>
            <a:schemeClr val="accent2">
              <a:lumMod val="40000"/>
              <a:lumOff val="60000"/>
            </a:schemeClr>
          </a:solidFill>
          <a:ln w="381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rtl="1">
              <a:buNone/>
            </a:pPr>
            <a:r>
              <a:rPr lang="ar-BH" b="1" dirty="0" smtClean="0">
                <a:solidFill>
                  <a:srgbClr val="FF0000"/>
                </a:solidFill>
                <a:latin typeface="Sakkal Majalla" panose="02000000000000000000" pitchFamily="2" charset="-78"/>
                <a:cs typeface="Sakkal Majalla" panose="02000000000000000000" pitchFamily="2" charset="-78"/>
              </a:rPr>
              <a:t>4- كسب النقود.</a:t>
            </a:r>
            <a:endParaRPr lang="ar-BH" b="1" dirty="0">
              <a:solidFill>
                <a:srgbClr val="0000CC"/>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343715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8" grpId="0" animBg="1"/>
      <p:bldP spid="24" grpId="0" animBg="1"/>
      <p:bldP spid="25"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3960</TotalTime>
  <Words>1220</Words>
  <Application>Microsoft Office PowerPoint</Application>
  <PresentationFormat>Widescreen</PresentationFormat>
  <Paragraphs>217</Paragraphs>
  <Slides>28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Sakkal Majalla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Ebrahim Mohammed Abu Edress</cp:lastModifiedBy>
  <cp:revision>494</cp:revision>
  <dcterms:created xsi:type="dcterms:W3CDTF">2020-03-04T10:47:58Z</dcterms:created>
  <dcterms:modified xsi:type="dcterms:W3CDTF">2021-02-01T07:18:58Z</dcterms:modified>
</cp:coreProperties>
</file>