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7" r:id="rId2"/>
    <p:sldId id="258" r:id="rId3"/>
    <p:sldId id="484" r:id="rId4"/>
    <p:sldId id="485" r:id="rId5"/>
    <p:sldId id="489" r:id="rId6"/>
    <p:sldId id="488" r:id="rId7"/>
    <p:sldId id="487" r:id="rId8"/>
    <p:sldId id="490" r:id="rId9"/>
    <p:sldId id="433" r:id="rId10"/>
    <p:sldId id="434" r:id="rId11"/>
    <p:sldId id="479" r:id="rId12"/>
    <p:sldId id="403" r:id="rId13"/>
    <p:sldId id="405" r:id="rId14"/>
    <p:sldId id="400" r:id="rId15"/>
    <p:sldId id="375" r:id="rId16"/>
    <p:sldId id="397" r:id="rId17"/>
    <p:sldId id="404" r:id="rId18"/>
    <p:sldId id="4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FFFFD1"/>
    <a:srgbClr val="00FF00"/>
    <a:srgbClr val="D9FFD9"/>
    <a:srgbClr val="FFCCCC"/>
    <a:srgbClr val="FFFF00"/>
    <a:srgbClr val="0000CC"/>
    <a:srgbClr val="0000FF"/>
    <a:srgbClr val="009900"/>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20/06/1442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347418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43902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5</a:t>
            </a:fld>
            <a:endParaRPr lang="ar-BH"/>
          </a:p>
        </p:txBody>
      </p:sp>
    </p:spTree>
    <p:extLst>
      <p:ext uri="{BB962C8B-B14F-4D97-AF65-F5344CB8AC3E}">
        <p14:creationId xmlns:p14="http://schemas.microsoft.com/office/powerpoint/2010/main" val="97424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6</a:t>
            </a:fld>
            <a:endParaRPr lang="ar-BH"/>
          </a:p>
        </p:txBody>
      </p:sp>
    </p:spTree>
    <p:extLst>
      <p:ext uri="{BB962C8B-B14F-4D97-AF65-F5344CB8AC3E}">
        <p14:creationId xmlns:p14="http://schemas.microsoft.com/office/powerpoint/2010/main" val="146265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7</a:t>
            </a:fld>
            <a:endParaRPr lang="ar-BH"/>
          </a:p>
        </p:txBody>
      </p:sp>
    </p:spTree>
    <p:extLst>
      <p:ext uri="{BB962C8B-B14F-4D97-AF65-F5344CB8AC3E}">
        <p14:creationId xmlns:p14="http://schemas.microsoft.com/office/powerpoint/2010/main" val="7995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320109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16</a:t>
            </a:fld>
            <a:endParaRPr lang="ar-BH"/>
          </a:p>
        </p:txBody>
      </p:sp>
    </p:spTree>
    <p:extLst>
      <p:ext uri="{BB962C8B-B14F-4D97-AF65-F5344CB8AC3E}">
        <p14:creationId xmlns:p14="http://schemas.microsoft.com/office/powerpoint/2010/main" val="118076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3430173"/>
            <a:ext cx="8200195" cy="25545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الثالثة</a:t>
            </a:r>
          </a:p>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الدرس الثاني عشر :الفصل الثالث: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اعتراضات العملاء وكيفية التعامل معها ( 2 )</a:t>
            </a:r>
            <a:endParaRPr lang="en-US" sz="4000" b="1" dirty="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p>
        </p:txBody>
      </p:sp>
      <p:sp>
        <p:nvSpPr>
          <p:cNvPr id="7" name="TextBox 6"/>
          <p:cNvSpPr txBox="1"/>
          <p:nvPr/>
        </p:nvSpPr>
        <p:spPr bwMode="auto">
          <a:xfrm>
            <a:off x="3365763" y="2012199"/>
            <a:ext cx="8234370"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99 - 101 </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just" defTabSz="914012" rtl="1">
              <a:spcBef>
                <a:spcPts val="600"/>
              </a:spcBef>
              <a:spcAft>
                <a:spcPts val="600"/>
              </a:spcAft>
              <a:buFont typeface="Arial" panose="020B0604020202020204" pitchFamily="34" charset="0"/>
              <a:buChar char="•"/>
              <a:defRPr/>
            </a:pPr>
            <a:r>
              <a:rPr lang="ar-BH" sz="2800" b="1" dirty="0">
                <a:latin typeface="Sakkal Majalla" panose="02000000000000000000" pitchFamily="2" charset="-78"/>
                <a:cs typeface="Sakkal Majalla" panose="02000000000000000000" pitchFamily="2" charset="-78"/>
              </a:rPr>
              <a:t>وتسمى أحيانًا بطريقة: </a:t>
            </a:r>
            <a:r>
              <a:rPr lang="ar-BH" sz="2800" b="1" dirty="0">
                <a:solidFill>
                  <a:schemeClr val="tx1"/>
                </a:solidFill>
                <a:latin typeface="Sakkal Majalla" panose="02000000000000000000" pitchFamily="2" charset="-78"/>
                <a:cs typeface="Sakkal Majalla" panose="02000000000000000000" pitchFamily="2" charset="-78"/>
              </a:rPr>
              <a:t>نعم.... ولكن</a:t>
            </a:r>
            <a:r>
              <a:rPr lang="ar-BH" sz="2800" b="1" dirty="0">
                <a:latin typeface="Sakkal Majalla" panose="02000000000000000000" pitchFamily="2" charset="-78"/>
                <a:cs typeface="Sakkal Majalla" panose="02000000000000000000" pitchFamily="2" charset="-78"/>
              </a:rPr>
              <a:t>، وفيها لا ينكر البائع الاعتراض، وإنما يقر به أولًا، ثم بعد ذلك يذكر فائدة أو ميزة أخرى للسلعة تفوق هذا </a:t>
            </a:r>
            <a:r>
              <a:rPr lang="ar-BH" sz="2800" b="1" dirty="0" smtClean="0">
                <a:latin typeface="Sakkal Majalla" panose="02000000000000000000" pitchFamily="2" charset="-78"/>
                <a:cs typeface="Sakkal Majalla" panose="02000000000000000000" pitchFamily="2" charset="-78"/>
              </a:rPr>
              <a:t>الاعتراض </a:t>
            </a:r>
            <a:r>
              <a:rPr lang="ar-BH" sz="2800" b="1" dirty="0" smtClean="0">
                <a:solidFill>
                  <a:schemeClr val="tx1"/>
                </a:solidFill>
                <a:latin typeface="Sakkal Majalla" panose="02000000000000000000" pitchFamily="2" charset="-78"/>
                <a:cs typeface="Sakkal Majalla" panose="02000000000000000000" pitchFamily="2" charset="-78"/>
              </a:rPr>
              <a:t>:</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29" y="194899"/>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طريقة الموازنة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a:t>
            </a:r>
            <a:r>
              <a:rPr lang="ar-BH" sz="2800" b="1" smtClean="0">
                <a:solidFill>
                  <a:schemeClr val="tx1"/>
                </a:solidFill>
                <a:latin typeface="Sakkal Majalla" panose="02000000000000000000" pitchFamily="2" charset="-78"/>
                <a:cs typeface="Sakkal Majalla" panose="02000000000000000000" pitchFamily="2" charset="-78"/>
              </a:rPr>
              <a:t>تحويل الاعتراض إلى ميزة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الانكار غير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الشرح العكسي</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622287" y="3572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algn="just" rtl="1"/>
            <a:r>
              <a:rPr lang="ar-BH" sz="2800" b="1" dirty="0">
                <a:solidFill>
                  <a:schemeClr val="tx1"/>
                </a:solidFill>
                <a:latin typeface="Sakkal Majalla" panose="02000000000000000000" pitchFamily="2" charset="-78"/>
                <a:cs typeface="Sakkal Majalla" panose="02000000000000000000" pitchFamily="2" charset="-78"/>
              </a:rPr>
              <a:t>الطريقة الأساسية لهذه الطريقة أن يطلب البائع من العميل أن يشرح له الاعتراض الذي أبداه على السلعة، وهنا سيجد  العميل أن الأمر صعب عليه، وأن الاعتراض الذي أبداه ضعيفًا، ولا يستند إلى أسباب قوية.</a:t>
            </a: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673" y="18192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1" anchor="ctr"/>
          <a:lstStyle/>
          <a:p>
            <a:pPr lvl="0" algn="ctr" rtl="1"/>
            <a:r>
              <a:rPr lang="ar-BH" sz="2800" b="1" dirty="0">
                <a:solidFill>
                  <a:schemeClr val="tx1"/>
                </a:solidFill>
                <a:latin typeface="Sakkal Majalla" panose="02000000000000000000" pitchFamily="2" charset="-78"/>
                <a:cs typeface="Sakkal Majalla" panose="02000000000000000000" pitchFamily="2" charset="-78"/>
              </a:rPr>
              <a:t>طريقة تحويل الاعتراض إلى ميزة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الشرح العكسي.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الموازنة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الإنكار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774162" y="6226"/>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65758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288459"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364275"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501070"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480696" y="10158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8"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6"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6"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501070"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3" name="wind.wav"/>
          </p:stSnd>
        </p:sndAc>
      </p:transition>
    </mc:Choice>
    <mc:Fallback xmlns="">
      <p:transition spd="slow" advClick="0">
        <p:circle/>
        <p:sndAc>
          <p:stSnd>
            <p:snd r:embed="rId8" name="wind.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chemeClr val="bg1"/>
                </a:solidFill>
              </a:rPr>
              <a:t>التالي</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181198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يطبق الطرق المختلفة للرد على الاعتراضات.</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يذكر أمثلة لتوضيح طبيعة الاعتراض.</a:t>
            </a:r>
          </a:p>
        </p:txBody>
      </p:sp>
      <p:sp>
        <p:nvSpPr>
          <p:cNvPr id="16" name="Rectangular Callout 15"/>
          <p:cNvSpPr/>
          <p:nvPr/>
        </p:nvSpPr>
        <p:spPr>
          <a:xfrm>
            <a:off x="6609440" y="4488866"/>
            <a:ext cx="4883380" cy="1605952"/>
          </a:xfrm>
          <a:prstGeom prst="wedgeRectCallout">
            <a:avLst>
              <a:gd name="adj1" fmla="val -90011"/>
              <a:gd name="adj2" fmla="val 954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a16="http://schemas.microsoft.com/office/drawing/2014/main" xmlns="" id="{DD41B4E8-A5E3-4108-8CE7-CD9102958ABF}"/>
              </a:ext>
            </a:extLst>
          </p:cNvPr>
          <p:cNvPicPr>
            <a:picLocks noChangeAspect="1"/>
          </p:cNvPicPr>
          <p:nvPr/>
        </p:nvPicPr>
        <p:blipFill rotWithShape="1">
          <a:blip r:embed="rId4"/>
          <a:srcRect l="71278" t="8769" r="3248" b="83713"/>
          <a:stretch/>
        </p:blipFill>
        <p:spPr>
          <a:xfrm>
            <a:off x="2510433" y="5126312"/>
            <a:ext cx="1965347" cy="580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6948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يطبق الطرق المختلفة للرد على الاعتراضات.</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يذكر أمثلة لتوضيح طبيعة الاعتراض.</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711120" y="724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49243" y="3297093"/>
            <a:ext cx="10515600" cy="2871478"/>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chemeClr val="tx1"/>
                </a:solidFill>
                <a:latin typeface="Sakkal Majalla" panose="02000000000000000000" pitchFamily="2" charset="-78"/>
                <a:cs typeface="Sakkal Majalla" panose="02000000000000000000" pitchFamily="2" charset="-78"/>
              </a:rPr>
              <a:t>الطريقة </a:t>
            </a:r>
            <a:r>
              <a:rPr lang="ar-BH" b="1" dirty="0" smtClean="0">
                <a:solidFill>
                  <a:schemeClr val="tx1"/>
                </a:solidFill>
                <a:latin typeface="Sakkal Majalla" panose="02000000000000000000" pitchFamily="2" charset="-78"/>
                <a:cs typeface="Sakkal Majalla" panose="02000000000000000000" pitchFamily="2" charset="-78"/>
              </a:rPr>
              <a:t>الأساسية لهذه الطريقة أن يطلب البائع من العميل أن </a:t>
            </a:r>
            <a:r>
              <a:rPr lang="ar-BH" b="1" dirty="0">
                <a:solidFill>
                  <a:schemeClr val="tx1"/>
                </a:solidFill>
                <a:latin typeface="Sakkal Majalla" panose="02000000000000000000" pitchFamily="2" charset="-78"/>
                <a:cs typeface="Sakkal Majalla" panose="02000000000000000000" pitchFamily="2" charset="-78"/>
              </a:rPr>
              <a:t>يشرح له الاعتراض الذي أبداه على </a:t>
            </a:r>
            <a:r>
              <a:rPr lang="ar-BH" b="1" dirty="0" smtClean="0">
                <a:solidFill>
                  <a:schemeClr val="tx1"/>
                </a:solidFill>
                <a:latin typeface="Sakkal Majalla" panose="02000000000000000000" pitchFamily="2" charset="-78"/>
                <a:cs typeface="Sakkal Majalla" panose="02000000000000000000" pitchFamily="2" charset="-78"/>
              </a:rPr>
              <a:t>السلعة، وهنا </a:t>
            </a:r>
            <a:r>
              <a:rPr lang="ar-BH" b="1" dirty="0">
                <a:solidFill>
                  <a:schemeClr val="tx1"/>
                </a:solidFill>
                <a:latin typeface="Sakkal Majalla" panose="02000000000000000000" pitchFamily="2" charset="-78"/>
                <a:cs typeface="Sakkal Majalla" panose="02000000000000000000" pitchFamily="2" charset="-78"/>
              </a:rPr>
              <a:t>سيجد  العميل أن الأمر صعب عليه، وأن الاعتراض الذي أبداه ضعيفًا، ولا يستند إلى أسباب </a:t>
            </a:r>
            <a:r>
              <a:rPr lang="ar-BH" b="1" dirty="0" smtClean="0">
                <a:solidFill>
                  <a:schemeClr val="tx1"/>
                </a:solidFill>
                <a:latin typeface="Sakkal Majalla" panose="02000000000000000000" pitchFamily="2" charset="-78"/>
                <a:cs typeface="Sakkal Majalla" panose="02000000000000000000" pitchFamily="2" charset="-78"/>
              </a:rPr>
              <a:t>قوية.</a:t>
            </a:r>
            <a:endParaRPr lang="ar-BH" b="1" dirty="0">
              <a:solidFill>
                <a:schemeClr val="tx1"/>
              </a:solidFill>
              <a:latin typeface="Sakkal Majalla" panose="02000000000000000000" pitchFamily="2" charset="-78"/>
              <a:cs typeface="Sakkal Majalla" panose="02000000000000000000" pitchFamily="2" charset="-78"/>
            </a:endParaRPr>
          </a:p>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وإياك: </a:t>
            </a:r>
            <a:r>
              <a:rPr lang="ar-BH" b="1" dirty="0">
                <a:latin typeface="Sakkal Majalla" panose="02000000000000000000" pitchFamily="2" charset="-78"/>
                <a:cs typeface="Sakkal Majalla" panose="02000000000000000000" pitchFamily="2" charset="-78"/>
              </a:rPr>
              <a:t>أن ترد على الاعتراض الذي أبداه العميل بعبارة يفهم منها أنك ترميه بالكذب، فإن هذا سيغضبه ويجعله لا يشتري السلعة</a:t>
            </a:r>
            <a:r>
              <a:rPr lang="ar-BH" b="1" dirty="0" smtClean="0">
                <a:latin typeface="Sakkal Majalla" panose="02000000000000000000" pitchFamily="2" charset="-78"/>
                <a:cs typeface="Sakkal Majalla" panose="02000000000000000000" pitchFamily="2" charset="-78"/>
              </a:rPr>
              <a:t>.</a:t>
            </a:r>
          </a:p>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وتذكر أن (العميل دائمًا على حق).</a:t>
            </a:r>
            <a:endParaRPr lang="en-US"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823900" y="2036359"/>
            <a:ext cx="4640943"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تابع: طرق الرد على الاعتراضات</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Title 9"/>
          <p:cNvSpPr txBox="1">
            <a:spLocks/>
          </p:cNvSpPr>
          <p:nvPr/>
        </p:nvSpPr>
        <p:spPr bwMode="auto">
          <a:xfrm>
            <a:off x="7605836" y="2750459"/>
            <a:ext cx="3835504"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( 3 ) طريقة الشرح العكسي:</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2942689" y="680798"/>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اعتراضات العملاء وكيفية التعامل معها ( 2 )</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4480696" y="3822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562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030433" y="1386186"/>
            <a:ext cx="10515600" cy="4680786"/>
          </a:xfrm>
          <a:prstGeom prst="rect">
            <a:avLst/>
          </a:prstGeom>
          <a:solidFill>
            <a:schemeClr val="tx2">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مثال  </a:t>
            </a:r>
            <a:r>
              <a:rPr lang="ar-BH" b="1" dirty="0" smtClean="0">
                <a:solidFill>
                  <a:srgbClr val="C00000"/>
                </a:solidFill>
                <a:latin typeface="Sakkal Majalla" panose="02000000000000000000" pitchFamily="2" charset="-78"/>
                <a:cs typeface="Sakkal Majalla" panose="02000000000000000000" pitchFamily="2" charset="-78"/>
              </a:rPr>
              <a:t>( 1 ): بعد </a:t>
            </a:r>
            <a:r>
              <a:rPr lang="ar-BH" b="1" dirty="0">
                <a:solidFill>
                  <a:srgbClr val="C00000"/>
                </a:solidFill>
                <a:latin typeface="Sakkal Majalla" panose="02000000000000000000" pitchFamily="2" charset="-78"/>
                <a:cs typeface="Sakkal Majalla" panose="02000000000000000000" pitchFamily="2" charset="-78"/>
              </a:rPr>
              <a:t>أن شرح البائع للعميلة مزايا الغسالة ماركة (نورج</a:t>
            </a:r>
            <a:r>
              <a:rPr lang="ar-BH" b="1" dirty="0" smtClean="0">
                <a:solidFill>
                  <a:srgbClr val="C00000"/>
                </a:solidFill>
                <a:latin typeface="Sakkal Majalla" panose="02000000000000000000" pitchFamily="2" charset="-78"/>
                <a:cs typeface="Sakkal Majalla" panose="02000000000000000000" pitchFamily="2" charset="-78"/>
              </a:rPr>
              <a:t>).</a:t>
            </a:r>
            <a:endParaRPr lang="en-US" b="1" dirty="0">
              <a:solidFill>
                <a:srgbClr val="C00000"/>
              </a:solidFill>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قالت السيدة: </a:t>
            </a:r>
            <a:r>
              <a:rPr lang="ar-BH" b="1" dirty="0">
                <a:latin typeface="Sakkal Majalla" panose="02000000000000000000" pitchFamily="2" charset="-78"/>
                <a:cs typeface="Sakkal Majalla" panose="02000000000000000000" pitchFamily="2" charset="-78"/>
              </a:rPr>
              <a:t>ولكني سمعت من صديقة لي أن هذه الغسالة تمزق </a:t>
            </a:r>
            <a:r>
              <a:rPr lang="ar-BH" b="1" dirty="0" smtClean="0">
                <a:latin typeface="Sakkal Majalla" panose="02000000000000000000" pitchFamily="2" charset="-78"/>
                <a:cs typeface="Sakkal Majalla" panose="02000000000000000000" pitchFamily="2" charset="-78"/>
              </a:rPr>
              <a:t>الملابس.</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غير الناجح: </a:t>
            </a:r>
            <a:r>
              <a:rPr lang="ar-BH" b="1" dirty="0">
                <a:latin typeface="Sakkal Majalla" panose="02000000000000000000" pitchFamily="2" charset="-78"/>
                <a:cs typeface="Sakkal Majalla" panose="02000000000000000000" pitchFamily="2" charset="-78"/>
              </a:rPr>
              <a:t>هذا غير صحيح، إن هذه الماركة أحسن ماركة في </a:t>
            </a:r>
            <a:r>
              <a:rPr lang="ar-BH" b="1" dirty="0" smtClean="0">
                <a:latin typeface="Sakkal Majalla" panose="02000000000000000000" pitchFamily="2" charset="-78"/>
                <a:cs typeface="Sakkal Majalla" panose="02000000000000000000" pitchFamily="2" charset="-78"/>
              </a:rPr>
              <a:t>السوق.</a:t>
            </a:r>
            <a:endParaRPr lang="en-US"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فقالت العميلة:</a:t>
            </a:r>
            <a:r>
              <a:rPr lang="ar-BH" b="1" dirty="0">
                <a:solidFill>
                  <a:srgbClr val="C00000"/>
                </a:solidFill>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لا أظن هذا، فلدى صديقتي نفس الماركة، وتشكو </a:t>
            </a:r>
            <a:r>
              <a:rPr lang="ar-BH" b="1" dirty="0" smtClean="0">
                <a:latin typeface="Sakkal Majalla" panose="02000000000000000000" pitchFamily="2" charset="-78"/>
                <a:cs typeface="Sakkal Majalla" panose="02000000000000000000" pitchFamily="2" charset="-78"/>
              </a:rPr>
              <a:t>دائمًا </a:t>
            </a:r>
            <a:r>
              <a:rPr lang="ar-BH" b="1" dirty="0">
                <a:latin typeface="Sakkal Majalla" panose="02000000000000000000" pitchFamily="2" charset="-78"/>
                <a:cs typeface="Sakkal Majalla" panose="02000000000000000000" pitchFamily="2" charset="-78"/>
              </a:rPr>
              <a:t>من تمزيقها </a:t>
            </a:r>
            <a:r>
              <a:rPr lang="ar-BH" b="1" dirty="0" smtClean="0">
                <a:latin typeface="Sakkal Majalla" panose="02000000000000000000" pitchFamily="2" charset="-78"/>
                <a:cs typeface="Sakkal Majalla" panose="02000000000000000000" pitchFamily="2" charset="-78"/>
              </a:rPr>
              <a:t>للملابس.</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غير الناجح: </a:t>
            </a:r>
            <a:r>
              <a:rPr lang="ar-BH" b="1" dirty="0">
                <a:latin typeface="Sakkal Majalla" panose="02000000000000000000" pitchFamily="2" charset="-78"/>
                <a:cs typeface="Sakkal Majalla" panose="02000000000000000000" pitchFamily="2" charset="-78"/>
              </a:rPr>
              <a:t>هذا مستحيل لقد بعنا مئات الآلات من هذه الماركة، ولم نسمع أي </a:t>
            </a:r>
            <a:r>
              <a:rPr lang="ar-BH" b="1" dirty="0" smtClean="0">
                <a:latin typeface="Sakkal Majalla" panose="02000000000000000000" pitchFamily="2" charset="-78"/>
                <a:cs typeface="Sakkal Majalla" panose="02000000000000000000" pitchFamily="2" charset="-78"/>
              </a:rPr>
              <a:t>شكوى.</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فغضبت السيدة وقالت في نفسها: </a:t>
            </a:r>
            <a:r>
              <a:rPr lang="ar-BH" b="1" dirty="0">
                <a:latin typeface="Sakkal Majalla" panose="02000000000000000000" pitchFamily="2" charset="-78"/>
                <a:cs typeface="Sakkal Majalla" panose="02000000000000000000" pitchFamily="2" charset="-78"/>
              </a:rPr>
              <a:t>هل يعني هذا أنني كذابة؟ وانصرفت من المتجر ساخطة عليه</a:t>
            </a:r>
            <a:endParaRPr lang="en-US" b="1" dirty="0">
              <a:latin typeface="Sakkal Majalla" panose="02000000000000000000" pitchFamily="2" charset="-78"/>
              <a:cs typeface="Sakkal Majalla" panose="02000000000000000000" pitchFamily="2" charset="-78"/>
            </a:endParaRPr>
          </a:p>
        </p:txBody>
      </p:sp>
      <p:sp>
        <p:nvSpPr>
          <p:cNvPr id="9" name="Rectangle 8"/>
          <p:cNvSpPr/>
          <p:nvPr/>
        </p:nvSpPr>
        <p:spPr>
          <a:xfrm>
            <a:off x="45932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62766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030433" y="1268068"/>
            <a:ext cx="10515600" cy="4915018"/>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مثال </a:t>
            </a:r>
            <a:r>
              <a:rPr lang="ar-BH" b="1" dirty="0" smtClean="0">
                <a:solidFill>
                  <a:srgbClr val="C00000"/>
                </a:solidFill>
                <a:latin typeface="Sakkal Majalla" panose="02000000000000000000" pitchFamily="2" charset="-78"/>
                <a:cs typeface="Sakkal Majalla" panose="02000000000000000000" pitchFamily="2" charset="-78"/>
              </a:rPr>
              <a:t>( 2 ): ذهبت </a:t>
            </a:r>
            <a:r>
              <a:rPr lang="ar-BH" b="1" dirty="0">
                <a:solidFill>
                  <a:srgbClr val="C00000"/>
                </a:solidFill>
                <a:latin typeface="Sakkal Majalla" panose="02000000000000000000" pitchFamily="2" charset="-78"/>
                <a:cs typeface="Sakkal Majalla" panose="02000000000000000000" pitchFamily="2" charset="-78"/>
              </a:rPr>
              <a:t>نفس العميلة إلى متجر آخر، وقالت للبائع: إن هذه الغسالة تمزق الملابس.</a:t>
            </a:r>
            <a:endParaRPr lang="en-US" b="1" dirty="0">
              <a:solidFill>
                <a:srgbClr val="C00000"/>
              </a:solidFill>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في أدب ولباقة</a:t>
            </a:r>
            <a:r>
              <a:rPr lang="ar-BH" b="1" dirty="0">
                <a:latin typeface="Sakkal Majalla" panose="02000000000000000000" pitchFamily="2" charset="-78"/>
                <a:cs typeface="Sakkal Majalla" panose="02000000000000000000" pitchFamily="2" charset="-78"/>
              </a:rPr>
              <a:t>: إننا يا سيدتي نحب أن نعرف ملاحظات عملائنا على هذه الآلة حتى نتصل بالمصنع لإصلاح عيوبها، ولنجعل عملائنا راضيين </a:t>
            </a:r>
            <a:r>
              <a:rPr lang="ar-BH" b="1" dirty="0" smtClean="0">
                <a:latin typeface="Sakkal Majalla" panose="02000000000000000000" pitchFamily="2" charset="-78"/>
                <a:cs typeface="Sakkal Majalla" panose="02000000000000000000" pitchFamily="2" charset="-78"/>
              </a:rPr>
              <a:t>دائمًا، </a:t>
            </a:r>
            <a:r>
              <a:rPr lang="ar-BH" b="1" dirty="0">
                <a:latin typeface="Sakkal Majalla" panose="02000000000000000000" pitchFamily="2" charset="-78"/>
                <a:cs typeface="Sakkal Majalla" panose="02000000000000000000" pitchFamily="2" charset="-78"/>
              </a:rPr>
              <a:t>فهل تسمحين أن تشرحي لي كيف تمزق الملابس؟</a:t>
            </a:r>
            <a:endParaRPr lang="en-US"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فقالت العميلة: </a:t>
            </a:r>
            <a:r>
              <a:rPr lang="ar-BH" b="1" dirty="0">
                <a:latin typeface="Sakkal Majalla" panose="02000000000000000000" pitchFamily="2" charset="-78"/>
                <a:cs typeface="Sakkal Majalla" panose="02000000000000000000" pitchFamily="2" charset="-78"/>
              </a:rPr>
              <a:t>لقد سمعت ذلك من إحدى </a:t>
            </a:r>
            <a:r>
              <a:rPr lang="ar-BH" b="1" dirty="0" smtClean="0">
                <a:latin typeface="Sakkal Majalla" panose="02000000000000000000" pitchFamily="2" charset="-78"/>
                <a:cs typeface="Sakkal Majalla" panose="02000000000000000000" pitchFamily="2" charset="-78"/>
              </a:rPr>
              <a:t>صديقاتي.</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الناجح: </a:t>
            </a:r>
            <a:r>
              <a:rPr lang="ar-BH" b="1" dirty="0" smtClean="0">
                <a:latin typeface="Sakkal Majalla" panose="02000000000000000000" pitchFamily="2" charset="-78"/>
                <a:cs typeface="Sakkal Majalla" panose="02000000000000000000" pitchFamily="2" charset="-78"/>
              </a:rPr>
              <a:t>طبعًا...طبعًا... </a:t>
            </a:r>
            <a:r>
              <a:rPr lang="ar-BH" b="1" dirty="0">
                <a:latin typeface="Sakkal Majalla" panose="02000000000000000000" pitchFamily="2" charset="-78"/>
                <a:cs typeface="Sakkal Majalla" panose="02000000000000000000" pitchFamily="2" charset="-78"/>
              </a:rPr>
              <a:t>ولكن كيف يحدث التمزيق؟ والغسالة ليس بها تروس يمكن أن تتعلق بها </a:t>
            </a:r>
            <a:r>
              <a:rPr lang="ar-BH" b="1" dirty="0" smtClean="0">
                <a:latin typeface="Sakkal Majalla" panose="02000000000000000000" pitchFamily="2" charset="-78"/>
                <a:cs typeface="Sakkal Majalla" panose="02000000000000000000" pitchFamily="2" charset="-78"/>
              </a:rPr>
              <a:t>الملابس، </a:t>
            </a:r>
            <a:r>
              <a:rPr lang="ar-BH" b="1" dirty="0">
                <a:latin typeface="Sakkal Majalla" panose="02000000000000000000" pitchFamily="2" charset="-78"/>
                <a:cs typeface="Sakkal Majalla" panose="02000000000000000000" pitchFamily="2" charset="-78"/>
              </a:rPr>
              <a:t>أو فتحات تدخل فيها، فما الذي يسبب تمزقها؟ أكون </a:t>
            </a:r>
            <a:r>
              <a:rPr lang="ar-BH" b="1" dirty="0" smtClean="0">
                <a:latin typeface="Sakkal Majalla" panose="02000000000000000000" pitchFamily="2" charset="-78"/>
                <a:cs typeface="Sakkal Majalla" panose="02000000000000000000" pitchFamily="2" charset="-78"/>
              </a:rPr>
              <a:t>شاكرًا </a:t>
            </a:r>
            <a:r>
              <a:rPr lang="ar-BH" b="1" dirty="0">
                <a:latin typeface="Sakkal Majalla" panose="02000000000000000000" pitchFamily="2" charset="-78"/>
                <a:cs typeface="Sakkal Majalla" panose="02000000000000000000" pitchFamily="2" charset="-78"/>
              </a:rPr>
              <a:t>لو شرحت لي </a:t>
            </a:r>
            <a:r>
              <a:rPr lang="ar-BH" b="1" dirty="0" smtClean="0">
                <a:latin typeface="Sakkal Majalla" panose="02000000000000000000" pitchFamily="2" charset="-78"/>
                <a:cs typeface="Sakkal Majalla" panose="02000000000000000000" pitchFamily="2" charset="-78"/>
              </a:rPr>
              <a:t>ذلك.</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وهنا: </a:t>
            </a:r>
            <a:r>
              <a:rPr lang="ar-BH" b="1" dirty="0">
                <a:latin typeface="Sakkal Majalla" panose="02000000000000000000" pitchFamily="2" charset="-78"/>
                <a:cs typeface="Sakkal Majalla" panose="02000000000000000000" pitchFamily="2" charset="-78"/>
              </a:rPr>
              <a:t>ارتبكت العميلة واحتارت، وقالت للتخلص من هذا الموقف: الحقيقة أني سمعت هذا، ولكن ربما كانت صديقتي تتحدث عن ماركة (</a:t>
            </a:r>
            <a:r>
              <a:rPr lang="ar-BH" b="1" dirty="0" err="1">
                <a:latin typeface="Sakkal Majalla" panose="02000000000000000000" pitchFamily="2" charset="-78"/>
                <a:cs typeface="Sakkal Majalla" panose="02000000000000000000" pitchFamily="2" charset="-78"/>
              </a:rPr>
              <a:t>بيرج</a:t>
            </a:r>
            <a:r>
              <a:rPr lang="ar-BH" b="1" dirty="0">
                <a:latin typeface="Sakkal Majalla" panose="02000000000000000000" pitchFamily="2" charset="-78"/>
                <a:cs typeface="Sakkal Majalla" panose="02000000000000000000" pitchFamily="2" charset="-78"/>
              </a:rPr>
              <a:t>) فالتبس علي الأمر، وظننتها تقصد ماركة (نورج).</a:t>
            </a: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وانتهى الحديث بأن اشترت العميلة الغسالة، بعد أن أدركت أن اعتراضها لا يقوم على أي أساس من الصحة</a:t>
            </a:r>
            <a:r>
              <a:rPr lang="ar-BH" b="1" dirty="0">
                <a:latin typeface="Sakkal Majalla" panose="02000000000000000000" pitchFamily="2" charset="-78"/>
                <a:cs typeface="Sakkal Majalla" panose="02000000000000000000" pitchFamily="2" charset="-78"/>
              </a:rPr>
              <a:t>. </a:t>
            </a:r>
          </a:p>
        </p:txBody>
      </p:sp>
      <p:sp>
        <p:nvSpPr>
          <p:cNvPr id="9" name="Rectangle 8"/>
          <p:cNvSpPr/>
          <p:nvPr/>
        </p:nvSpPr>
        <p:spPr>
          <a:xfrm>
            <a:off x="45932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75650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960665" y="2618077"/>
            <a:ext cx="10515600" cy="1178443"/>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وتسمى أحيانًا </a:t>
            </a:r>
            <a:r>
              <a:rPr lang="ar-BH" b="1" dirty="0" smtClean="0">
                <a:latin typeface="Sakkal Majalla" panose="02000000000000000000" pitchFamily="2" charset="-78"/>
                <a:cs typeface="Sakkal Majalla" panose="02000000000000000000" pitchFamily="2" charset="-78"/>
              </a:rPr>
              <a:t>بطريقة: </a:t>
            </a:r>
            <a:r>
              <a:rPr lang="ar-BH" b="1" dirty="0">
                <a:solidFill>
                  <a:srgbClr val="FF0000"/>
                </a:solidFill>
                <a:latin typeface="Sakkal Majalla" panose="02000000000000000000" pitchFamily="2" charset="-78"/>
                <a:cs typeface="Sakkal Majalla" panose="02000000000000000000" pitchFamily="2" charset="-78"/>
              </a:rPr>
              <a:t>نعم.... ولكن</a:t>
            </a:r>
            <a:r>
              <a:rPr lang="ar-BH" b="1" dirty="0">
                <a:latin typeface="Sakkal Majalla" panose="02000000000000000000" pitchFamily="2" charset="-78"/>
                <a:cs typeface="Sakkal Majalla" panose="02000000000000000000" pitchFamily="2" charset="-78"/>
              </a:rPr>
              <a:t>، وفيها لا ينكر البائع الاعتراض، وإنما يقر به أولًا، ثم بعد ذلك يذكر فائدة أو ميزة أخرى للسلعة تفوق هذا الاعتراض. </a:t>
            </a:r>
            <a:endParaRPr lang="en-US" b="1" dirty="0">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6589486" y="1791155"/>
            <a:ext cx="4808311"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( 4 ) طريقة الانكار غير المباشر:</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45932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960666" y="4130999"/>
            <a:ext cx="10515600" cy="1805344"/>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مثال: </a:t>
            </a:r>
            <a:r>
              <a:rPr lang="ar-BH" b="1" dirty="0">
                <a:latin typeface="Sakkal Majalla" panose="02000000000000000000" pitchFamily="2" charset="-78"/>
                <a:cs typeface="Sakkal Majalla" panose="02000000000000000000" pitchFamily="2" charset="-78"/>
              </a:rPr>
              <a:t>اعترض أحد العملاء على سعر أحد الأحذية بأنه غالي </a:t>
            </a:r>
            <a:r>
              <a:rPr lang="ar-BH" b="1" dirty="0" smtClean="0">
                <a:latin typeface="Sakkal Majalla" panose="02000000000000000000" pitchFamily="2" charset="-78"/>
                <a:cs typeface="Sakkal Majalla" panose="02000000000000000000" pitchFamily="2" charset="-78"/>
              </a:rPr>
              <a:t>جدًا.</a:t>
            </a:r>
          </a:p>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فقال </a:t>
            </a:r>
            <a:r>
              <a:rPr lang="ar-BH" b="1" dirty="0">
                <a:solidFill>
                  <a:srgbClr val="C00000"/>
                </a:solidFill>
                <a:latin typeface="Sakkal Majalla" panose="02000000000000000000" pitchFamily="2" charset="-78"/>
                <a:cs typeface="Sakkal Majalla" panose="02000000000000000000" pitchFamily="2" charset="-78"/>
              </a:rPr>
              <a:t>البائع: </a:t>
            </a:r>
            <a:r>
              <a:rPr lang="ar-BH" b="1" dirty="0">
                <a:latin typeface="Sakkal Majalla" panose="02000000000000000000" pitchFamily="2" charset="-78"/>
                <a:cs typeface="Sakkal Majalla" panose="02000000000000000000" pitchFamily="2" charset="-78"/>
              </a:rPr>
              <a:t>نعم هو غالي الثمن، ولكن هل تعلم أنه مصنوع من الجلد الطبيعي الذي يعيش </a:t>
            </a:r>
            <a:r>
              <a:rPr lang="ar-BH" b="1" dirty="0" smtClean="0">
                <a:latin typeface="Sakkal Majalla" panose="02000000000000000000" pitchFamily="2" charset="-78"/>
                <a:cs typeface="Sakkal Majalla" panose="02000000000000000000" pitchFamily="2" charset="-78"/>
              </a:rPr>
              <a:t>طويلاً.</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6909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882197" y="2181244"/>
            <a:ext cx="10515600" cy="3583352"/>
          </a:xfrm>
          <a:prstGeom prst="rect">
            <a:avLst/>
          </a:prstGeom>
          <a:solidFill>
            <a:schemeClr val="bg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وفي هذه الطريقة ينكر البائع الاعتراض في صراحة ووضوح وبغير تردد ويجب أن يكون الرد في أسلوب مهذب رقيق، </a:t>
            </a:r>
            <a:r>
              <a:rPr lang="ar-BH" b="1" dirty="0" smtClean="0">
                <a:latin typeface="Sakkal Majalla" panose="02000000000000000000" pitchFamily="2" charset="-78"/>
                <a:cs typeface="Sakkal Majalla" panose="02000000000000000000" pitchFamily="2" charset="-78"/>
              </a:rPr>
              <a:t>حتى </a:t>
            </a:r>
            <a:r>
              <a:rPr lang="ar-BH" b="1" dirty="0">
                <a:latin typeface="Sakkal Majalla" panose="02000000000000000000" pitchFamily="2" charset="-78"/>
                <a:cs typeface="Sakkal Majalla" panose="02000000000000000000" pitchFamily="2" charset="-78"/>
              </a:rPr>
              <a:t>لا تجرح شعور العميل، وهذه الطريقة تستخدم في الحالتين الآتيتين</a:t>
            </a:r>
            <a:r>
              <a:rPr lang="ar-BH" b="1" dirty="0" smtClean="0">
                <a:latin typeface="Sakkal Majalla" panose="02000000000000000000" pitchFamily="2" charset="-78"/>
                <a:cs typeface="Sakkal Majalla" panose="02000000000000000000" pitchFamily="2" charset="-78"/>
              </a:rPr>
              <a:t>:</a:t>
            </a:r>
            <a:endParaRPr lang="en-US" b="1" dirty="0" smtClean="0">
              <a:latin typeface="Sakkal Majalla" panose="02000000000000000000" pitchFamily="2" charset="-78"/>
              <a:cs typeface="Sakkal Majalla" panose="02000000000000000000" pitchFamily="2" charset="-78"/>
            </a:endParaRPr>
          </a:p>
          <a:p>
            <a:pPr marL="0" indent="0" algn="just" rtl="1">
              <a:buNone/>
            </a:pPr>
            <a:r>
              <a:rPr lang="ar-BH" b="1" dirty="0" smtClean="0">
                <a:latin typeface="Sakkal Majalla" panose="02000000000000000000" pitchFamily="2" charset="-78"/>
                <a:cs typeface="Sakkal Majalla" panose="02000000000000000000" pitchFamily="2" charset="-78"/>
              </a:rPr>
              <a:t>1 - </a:t>
            </a:r>
            <a:r>
              <a:rPr lang="ar-BH" b="1" dirty="0">
                <a:latin typeface="Sakkal Majalla" panose="02000000000000000000" pitchFamily="2" charset="-78"/>
                <a:cs typeface="Sakkal Majalla" panose="02000000000000000000" pitchFamily="2" charset="-78"/>
              </a:rPr>
              <a:t>إذا كان الاعتراض يدل على أن العميل </a:t>
            </a:r>
            <a:r>
              <a:rPr lang="ar-BH" b="1" dirty="0">
                <a:solidFill>
                  <a:srgbClr val="C00000"/>
                </a:solidFill>
                <a:latin typeface="Sakkal Majalla" panose="02000000000000000000" pitchFamily="2" charset="-78"/>
                <a:cs typeface="Sakkal Majalla" panose="02000000000000000000" pitchFamily="2" charset="-78"/>
              </a:rPr>
              <a:t>غير متأكد من </a:t>
            </a:r>
            <a:r>
              <a:rPr lang="ar-BH" b="1" dirty="0" smtClean="0">
                <a:solidFill>
                  <a:srgbClr val="C00000"/>
                </a:solidFill>
                <a:latin typeface="Sakkal Majalla" panose="02000000000000000000" pitchFamily="2" charset="-78"/>
                <a:cs typeface="Sakkal Majalla" panose="02000000000000000000" pitchFamily="2" charset="-78"/>
              </a:rPr>
              <a:t>الحقيقة، </a:t>
            </a:r>
            <a:r>
              <a:rPr lang="ar-BH" b="1" dirty="0">
                <a:latin typeface="Sakkal Majalla" panose="02000000000000000000" pitchFamily="2" charset="-78"/>
                <a:cs typeface="Sakkal Majalla" panose="02000000000000000000" pitchFamily="2" charset="-78"/>
              </a:rPr>
              <a:t>وأنه يستفهم ويستفسر أكثر مما </a:t>
            </a:r>
            <a:r>
              <a:rPr lang="ar-BH" b="1" dirty="0" smtClean="0">
                <a:latin typeface="Sakkal Majalla" panose="02000000000000000000" pitchFamily="2" charset="-78"/>
                <a:cs typeface="Sakkal Majalla" panose="02000000000000000000" pitchFamily="2" charset="-78"/>
              </a:rPr>
              <a:t>يعترض.</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smtClean="0">
                <a:latin typeface="Sakkal Majalla" panose="02000000000000000000" pitchFamily="2" charset="-78"/>
                <a:cs typeface="Sakkal Majalla" panose="02000000000000000000" pitchFamily="2" charset="-78"/>
              </a:rPr>
              <a:t>2 - إذا </a:t>
            </a:r>
            <a:r>
              <a:rPr lang="ar-BH" b="1" dirty="0">
                <a:latin typeface="Sakkal Majalla" panose="02000000000000000000" pitchFamily="2" charset="-78"/>
                <a:cs typeface="Sakkal Majalla" panose="02000000000000000000" pitchFamily="2" charset="-78"/>
              </a:rPr>
              <a:t>كان الاعتراض </a:t>
            </a:r>
            <a:r>
              <a:rPr lang="ar-BH" b="1" dirty="0">
                <a:solidFill>
                  <a:srgbClr val="C00000"/>
                </a:solidFill>
                <a:latin typeface="Sakkal Majalla" panose="02000000000000000000" pitchFamily="2" charset="-78"/>
                <a:cs typeface="Sakkal Majalla" panose="02000000000000000000" pitchFamily="2" charset="-78"/>
              </a:rPr>
              <a:t>يمس سمعة المحل</a:t>
            </a:r>
            <a:r>
              <a:rPr lang="ar-BH" b="1" dirty="0" smtClean="0">
                <a:solidFill>
                  <a:srgbClr val="C00000"/>
                </a:solidFill>
                <a:latin typeface="Sakkal Majalla" panose="02000000000000000000" pitchFamily="2" charset="-78"/>
                <a:cs typeface="Sakkal Majalla" panose="02000000000000000000" pitchFamily="2" charset="-78"/>
              </a:rPr>
              <a:t>.</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6589486" y="1370898"/>
            <a:ext cx="4808311"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( 5 ) طريقة الانكار المباشر:</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45932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4357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593258" y="0"/>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882197" y="1268069"/>
            <a:ext cx="10515600" cy="1968617"/>
          </a:xfrm>
          <a:prstGeom prst="rect">
            <a:avLst/>
          </a:prstGeom>
          <a:solidFill>
            <a:srgbClr val="FFC1C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مثال( 1 ): </a:t>
            </a:r>
            <a:r>
              <a:rPr lang="ar-BH" b="1" dirty="0" smtClean="0">
                <a:latin typeface="Sakkal Majalla" panose="02000000000000000000" pitchFamily="2" charset="-78"/>
                <a:cs typeface="Sakkal Majalla" panose="02000000000000000000" pitchFamily="2" charset="-78"/>
              </a:rPr>
              <a:t>بعد </a:t>
            </a:r>
            <a:r>
              <a:rPr lang="ar-BH" b="1" dirty="0">
                <a:latin typeface="Sakkal Majalla" panose="02000000000000000000" pitchFamily="2" charset="-78"/>
                <a:cs typeface="Sakkal Majalla" panose="02000000000000000000" pitchFamily="2" charset="-78"/>
              </a:rPr>
              <a:t>أن فحصت السيدة القماش قالت: إن لونه جميل، ولكن أخشى أن يكون من الأقمشة التي تفقد لونها (تبهت). </a:t>
            </a:r>
            <a:endParaRPr lang="en-US" b="1" dirty="0">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فقال البائع: </a:t>
            </a:r>
            <a:r>
              <a:rPr lang="ar-BH" b="1" dirty="0" smtClean="0">
                <a:latin typeface="Sakkal Majalla" panose="02000000000000000000" pitchFamily="2" charset="-78"/>
                <a:cs typeface="Sakkal Majalla" panose="02000000000000000000" pitchFamily="2" charset="-78"/>
              </a:rPr>
              <a:t>أبدًا </a:t>
            </a:r>
            <a:r>
              <a:rPr lang="ar-BH" b="1" dirty="0">
                <a:latin typeface="Sakkal Majalla" panose="02000000000000000000" pitchFamily="2" charset="-78"/>
                <a:cs typeface="Sakkal Majalla" panose="02000000000000000000" pitchFamily="2" charset="-78"/>
              </a:rPr>
              <a:t>إنه ثابت الصبغة بكل تأكيد، فصبغته من أجود الأنواع، وقد أجريت عليها جميع التجارب الفنية اللازمة. </a:t>
            </a:r>
            <a:endParaRPr lang="en-US" b="1" dirty="0">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82197" y="3877977"/>
            <a:ext cx="10515600" cy="1968617"/>
          </a:xfrm>
          <a:prstGeom prst="rect">
            <a:avLst/>
          </a:prstGeom>
          <a:solidFill>
            <a:srgbClr val="FFC1C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مثال( 2 ): قال </a:t>
            </a:r>
            <a:r>
              <a:rPr lang="ar-BH" b="1" dirty="0">
                <a:solidFill>
                  <a:srgbClr val="C00000"/>
                </a:solidFill>
                <a:latin typeface="Sakkal Majalla" panose="02000000000000000000" pitchFamily="2" charset="-78"/>
                <a:cs typeface="Sakkal Majalla" panose="02000000000000000000" pitchFamily="2" charset="-78"/>
              </a:rPr>
              <a:t>البائع وهو يبيع الساعة للسيدة: </a:t>
            </a:r>
            <a:r>
              <a:rPr lang="ar-BH" b="1" dirty="0">
                <a:latin typeface="Sakkal Majalla" panose="02000000000000000000" pitchFamily="2" charset="-78"/>
                <a:cs typeface="Sakkal Majalla" panose="02000000000000000000" pitchFamily="2" charset="-78"/>
              </a:rPr>
              <a:t>إن المحل يضمنها لمدة سنة. </a:t>
            </a:r>
            <a:endParaRPr lang="ar-BH" b="1" dirty="0" smtClean="0">
              <a:latin typeface="Sakkal Majalla" panose="02000000000000000000" pitchFamily="2" charset="-78"/>
              <a:cs typeface="Sakkal Majalla" panose="02000000000000000000" pitchFamily="2" charset="-78"/>
            </a:endParaRPr>
          </a:p>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فقالت </a:t>
            </a:r>
            <a:r>
              <a:rPr lang="ar-BH" b="1" dirty="0">
                <a:solidFill>
                  <a:srgbClr val="C00000"/>
                </a:solidFill>
                <a:latin typeface="Sakkal Majalla" panose="02000000000000000000" pitchFamily="2" charset="-78"/>
                <a:cs typeface="Sakkal Majalla" panose="02000000000000000000" pitchFamily="2" charset="-78"/>
              </a:rPr>
              <a:t>السيدة: </a:t>
            </a:r>
            <a:r>
              <a:rPr lang="ar-BH" b="1" dirty="0">
                <a:latin typeface="Sakkal Majalla" panose="02000000000000000000" pitchFamily="2" charset="-78"/>
                <a:cs typeface="Sakkal Majalla" panose="02000000000000000000" pitchFamily="2" charset="-78"/>
              </a:rPr>
              <a:t>إنني لا أثق في هذه الضمانات، لأن المحلات لا تحافظ </a:t>
            </a:r>
            <a:r>
              <a:rPr lang="ar-BH" b="1" dirty="0" smtClean="0">
                <a:latin typeface="Sakkal Majalla" panose="02000000000000000000" pitchFamily="2" charset="-78"/>
                <a:cs typeface="Sakkal Majalla" panose="02000000000000000000" pitchFamily="2" charset="-78"/>
              </a:rPr>
              <a:t>أبدًا </a:t>
            </a:r>
            <a:r>
              <a:rPr lang="ar-BH" b="1" dirty="0">
                <a:latin typeface="Sakkal Majalla" panose="02000000000000000000" pitchFamily="2" charset="-78"/>
                <a:cs typeface="Sakkal Majalla" panose="02000000000000000000" pitchFamily="2" charset="-78"/>
              </a:rPr>
              <a:t>على كلمتها. </a:t>
            </a: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a:t>
            </a:r>
            <a:r>
              <a:rPr lang="ar-BH" b="1" dirty="0">
                <a:latin typeface="Sakkal Majalla" panose="02000000000000000000" pitchFamily="2" charset="-78"/>
                <a:cs typeface="Sakkal Majalla" panose="02000000000000000000" pitchFamily="2" charset="-78"/>
              </a:rPr>
              <a:t>ولكن محلنا يحافظ </a:t>
            </a:r>
            <a:r>
              <a:rPr lang="ar-BH" b="1" dirty="0" smtClean="0">
                <a:latin typeface="Sakkal Majalla" panose="02000000000000000000" pitchFamily="2" charset="-78"/>
                <a:cs typeface="Sakkal Majalla" panose="02000000000000000000" pitchFamily="2" charset="-78"/>
              </a:rPr>
              <a:t>دائمًا </a:t>
            </a:r>
            <a:r>
              <a:rPr lang="ar-BH" b="1" dirty="0">
                <a:latin typeface="Sakkal Majalla" panose="02000000000000000000" pitchFamily="2" charset="-78"/>
                <a:cs typeface="Sakkal Majalla" panose="02000000000000000000" pitchFamily="2" charset="-78"/>
              </a:rPr>
              <a:t>على كلمته، وهذا هو السبب في شهرته.</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8087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2056727"/>
            <a:ext cx="11839073" cy="4159138"/>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just" defTabSz="914012" rtl="1">
              <a:spcBef>
                <a:spcPts val="600"/>
              </a:spcBef>
              <a:spcAft>
                <a:spcPts val="600"/>
              </a:spcAft>
              <a:buFont typeface="Arial" panose="020B0604020202020204" pitchFamily="34" charset="0"/>
              <a:buChar char="•"/>
              <a:defRPr/>
            </a:pPr>
            <a:r>
              <a:rPr lang="ar-BH" sz="2800" dirty="0" smtClean="0">
                <a:latin typeface="Sakkal Majalla" panose="02000000000000000000" pitchFamily="2" charset="-78"/>
                <a:cs typeface="Sakkal Majalla" panose="02000000000000000000" pitchFamily="2" charset="-78"/>
              </a:rPr>
              <a:t>في </a:t>
            </a:r>
            <a:r>
              <a:rPr lang="ar-BH" sz="2800" dirty="0">
                <a:latin typeface="Sakkal Majalla" panose="02000000000000000000" pitchFamily="2" charset="-78"/>
                <a:cs typeface="Sakkal Majalla" panose="02000000000000000000" pitchFamily="2" charset="-78"/>
              </a:rPr>
              <a:t>هذه الطريقة ينكر البائع الاعتراض في صراحة ووضوح وبغير تردد ويجب أن يكون الرد في أسلوب مهذب رقيق، حتى لا تجرح شعور </a:t>
            </a:r>
            <a:r>
              <a:rPr lang="ar-BH" sz="2800" dirty="0" smtClean="0">
                <a:latin typeface="Sakkal Majalla" panose="02000000000000000000" pitchFamily="2" charset="-78"/>
                <a:cs typeface="Sakkal Majalla" panose="02000000000000000000" pitchFamily="2" charset="-78"/>
              </a:rPr>
              <a:t>العميل</a:t>
            </a:r>
            <a:r>
              <a:rPr lang="ar-BH" sz="2800" dirty="0" smtClean="0">
                <a:solidFill>
                  <a:schemeClr val="tx1"/>
                </a:solidFill>
                <a:latin typeface="Sakkal Majalla" panose="02000000000000000000" pitchFamily="2" charset="-78"/>
                <a:cs typeface="Sakkal Majalla" panose="02000000000000000000" pitchFamily="2" charset="-78"/>
              </a:rPr>
              <a:t>:</a:t>
            </a:r>
            <a:endParaRPr lang="ar-BH" sz="28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575" y="41191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طريقة الإنكار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6">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الشرح العكسي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الانكار غير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الموازنة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480696" y="-7281"/>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4593</TotalTime>
  <Words>1205</Words>
  <Application>Microsoft Office PowerPoint</Application>
  <PresentationFormat>Widescreen</PresentationFormat>
  <Paragraphs>158</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689</cp:revision>
  <dcterms:created xsi:type="dcterms:W3CDTF">2020-03-04T10:47:58Z</dcterms:created>
  <dcterms:modified xsi:type="dcterms:W3CDTF">2021-02-02T08:27:08Z</dcterms:modified>
</cp:coreProperties>
</file>