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07" r:id="rId2"/>
    <p:sldId id="258" r:id="rId3"/>
    <p:sldId id="406" r:id="rId4"/>
    <p:sldId id="480" r:id="rId5"/>
    <p:sldId id="481" r:id="rId6"/>
    <p:sldId id="482" r:id="rId7"/>
    <p:sldId id="483" r:id="rId8"/>
    <p:sldId id="484" r:id="rId9"/>
    <p:sldId id="485" r:id="rId10"/>
    <p:sldId id="486" r:id="rId11"/>
    <p:sldId id="433" r:id="rId12"/>
    <p:sldId id="434" r:id="rId13"/>
    <p:sldId id="479" r:id="rId14"/>
    <p:sldId id="403" r:id="rId15"/>
    <p:sldId id="405" r:id="rId16"/>
    <p:sldId id="400" r:id="rId17"/>
    <p:sldId id="375" r:id="rId18"/>
    <p:sldId id="397" r:id="rId19"/>
    <p:sldId id="404" r:id="rId20"/>
    <p:sldId id="44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1"/>
    <a:srgbClr val="00FF00"/>
    <a:srgbClr val="D9FFD9"/>
    <a:srgbClr val="FFCCCC"/>
    <a:srgbClr val="FFFF00"/>
    <a:srgbClr val="FFC1C1"/>
    <a:srgbClr val="0000CC"/>
    <a:srgbClr val="0000FF"/>
    <a:srgbClr val="009900"/>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66" d="100"/>
          <a:sy n="66" d="100"/>
        </p:scale>
        <p:origin x="882" y="66"/>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20/06/1442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18</a:t>
            </a:fld>
            <a:endParaRPr lang="ar-BH"/>
          </a:p>
        </p:txBody>
      </p:sp>
    </p:spTree>
    <p:extLst>
      <p:ext uri="{BB962C8B-B14F-4D97-AF65-F5344CB8AC3E}">
        <p14:creationId xmlns:p14="http://schemas.microsoft.com/office/powerpoint/2010/main" val="118076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354920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4</a:t>
            </a:fld>
            <a:endParaRPr lang="ar-BH"/>
          </a:p>
        </p:txBody>
      </p:sp>
    </p:spTree>
    <p:extLst>
      <p:ext uri="{BB962C8B-B14F-4D97-AF65-F5344CB8AC3E}">
        <p14:creationId xmlns:p14="http://schemas.microsoft.com/office/powerpoint/2010/main" val="239074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5</a:t>
            </a:fld>
            <a:endParaRPr lang="ar-BH"/>
          </a:p>
        </p:txBody>
      </p:sp>
    </p:spTree>
    <p:extLst>
      <p:ext uri="{BB962C8B-B14F-4D97-AF65-F5344CB8AC3E}">
        <p14:creationId xmlns:p14="http://schemas.microsoft.com/office/powerpoint/2010/main" val="328271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6</a:t>
            </a:fld>
            <a:endParaRPr lang="ar-BH"/>
          </a:p>
        </p:txBody>
      </p:sp>
    </p:spTree>
    <p:extLst>
      <p:ext uri="{BB962C8B-B14F-4D97-AF65-F5344CB8AC3E}">
        <p14:creationId xmlns:p14="http://schemas.microsoft.com/office/powerpoint/2010/main" val="259288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7</a:t>
            </a:fld>
            <a:endParaRPr lang="ar-BH"/>
          </a:p>
        </p:txBody>
      </p:sp>
    </p:spTree>
    <p:extLst>
      <p:ext uri="{BB962C8B-B14F-4D97-AF65-F5344CB8AC3E}">
        <p14:creationId xmlns:p14="http://schemas.microsoft.com/office/powerpoint/2010/main" val="303050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8</a:t>
            </a:fld>
            <a:endParaRPr lang="ar-BH"/>
          </a:p>
        </p:txBody>
      </p:sp>
    </p:spTree>
    <p:extLst>
      <p:ext uri="{BB962C8B-B14F-4D97-AF65-F5344CB8AC3E}">
        <p14:creationId xmlns:p14="http://schemas.microsoft.com/office/powerpoint/2010/main" val="347418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9</a:t>
            </a:fld>
            <a:endParaRPr lang="ar-BH"/>
          </a:p>
        </p:txBody>
      </p:sp>
    </p:spTree>
    <p:extLst>
      <p:ext uri="{BB962C8B-B14F-4D97-AF65-F5344CB8AC3E}">
        <p14:creationId xmlns:p14="http://schemas.microsoft.com/office/powerpoint/2010/main" val="43902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10</a:t>
            </a:fld>
            <a:endParaRPr lang="ar-BH"/>
          </a:p>
        </p:txBody>
      </p:sp>
    </p:spTree>
    <p:extLst>
      <p:ext uri="{BB962C8B-B14F-4D97-AF65-F5344CB8AC3E}">
        <p14:creationId xmlns:p14="http://schemas.microsoft.com/office/powerpoint/2010/main" val="261801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5.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9.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3425544" y="3430173"/>
            <a:ext cx="8200195" cy="25545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ct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الثالثة</a:t>
            </a:r>
          </a:p>
          <a:p>
            <a:pPr algn="ct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الدرس الحادي عشر :الفصل الثالث: </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اعتراضات العملاء وكيفية التعامل معها ( 1 )</a:t>
            </a:r>
            <a:endParaRPr lang="en-US" sz="4000" b="1" dirty="0">
              <a:ln w="12700">
                <a:noFill/>
                <a:prstDash val="solid"/>
              </a:ln>
              <a:solidFill>
                <a:schemeClr val="accent6">
                  <a:lumMod val="50000"/>
                </a:schemeClr>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p>
        </p:txBody>
      </p:sp>
      <p:sp>
        <p:nvSpPr>
          <p:cNvPr id="7" name="TextBox 6"/>
          <p:cNvSpPr txBox="1"/>
          <p:nvPr/>
        </p:nvSpPr>
        <p:spPr bwMode="auto">
          <a:xfrm>
            <a:off x="3365763" y="2012199"/>
            <a:ext cx="8234370"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فن البيع – بيع311</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 والثالث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96 - 98</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3"/>
          <a:stretch>
            <a:fillRect/>
          </a:stretch>
        </p:blipFill>
        <p:spPr>
          <a:xfrm>
            <a:off x="215901" y="1302075"/>
            <a:ext cx="2411186" cy="274365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1" y="4238074"/>
            <a:ext cx="2933700" cy="2079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508000" y="1268068"/>
            <a:ext cx="11072958" cy="2452914"/>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مثال( 1 ): </a:t>
            </a:r>
            <a:r>
              <a:rPr lang="ar-BH" b="1" dirty="0">
                <a:latin typeface="Sakkal Majalla" panose="02000000000000000000" pitchFamily="2" charset="-78"/>
                <a:cs typeface="Sakkal Majalla" panose="02000000000000000000" pitchFamily="2" charset="-78"/>
              </a:rPr>
              <a:t>أخذت </a:t>
            </a:r>
            <a:r>
              <a:rPr lang="ar-BH" b="1" dirty="0" smtClean="0">
                <a:latin typeface="Sakkal Majalla" panose="02000000000000000000" pitchFamily="2" charset="-78"/>
                <a:cs typeface="Sakkal Majalla" panose="02000000000000000000" pitchFamily="2" charset="-78"/>
              </a:rPr>
              <a:t>إحد</a:t>
            </a:r>
            <a:r>
              <a:rPr lang="ar-BH" b="1" dirty="0">
                <a:latin typeface="Sakkal Majalla" panose="02000000000000000000" pitchFamily="2" charset="-78"/>
                <a:cs typeface="Sakkal Majalla" panose="02000000000000000000" pitchFamily="2" charset="-78"/>
              </a:rPr>
              <a:t>ى</a:t>
            </a:r>
            <a:r>
              <a:rPr lang="ar-BH" b="1" dirty="0" smtClean="0">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العميلات تقلب قطعة القماش في يدها فترة ثم </a:t>
            </a:r>
            <a:r>
              <a:rPr lang="ar-BH" b="1" dirty="0" smtClean="0">
                <a:latin typeface="Sakkal Majalla" panose="02000000000000000000" pitchFamily="2" charset="-78"/>
                <a:cs typeface="Sakkal Majalla" panose="02000000000000000000" pitchFamily="2" charset="-78"/>
              </a:rPr>
              <a:t>قالت </a:t>
            </a:r>
            <a:r>
              <a:rPr lang="ar-BH" b="1" dirty="0">
                <a:latin typeface="Sakkal Majalla" panose="02000000000000000000" pitchFamily="2" charset="-78"/>
                <a:cs typeface="Sakkal Majalla" panose="02000000000000000000" pitchFamily="2" charset="-78"/>
              </a:rPr>
              <a:t>معترضة، لكن هذا اللون زاهٍ </a:t>
            </a:r>
            <a:r>
              <a:rPr lang="ar-BH" b="1" dirty="0" smtClean="0">
                <a:latin typeface="Sakkal Majalla" panose="02000000000000000000" pitchFamily="2" charset="-78"/>
                <a:cs typeface="Sakkal Majalla" panose="02000000000000000000" pitchFamily="2" charset="-78"/>
              </a:rPr>
              <a:t>جداً.</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البائع القدير: </a:t>
            </a:r>
            <a:r>
              <a:rPr lang="ar-BH" b="1" dirty="0">
                <a:latin typeface="Sakkal Majalla" panose="02000000000000000000" pitchFamily="2" charset="-78"/>
                <a:cs typeface="Sakkal Majalla" panose="02000000000000000000" pitchFamily="2" charset="-78"/>
              </a:rPr>
              <a:t>وهذا هو السبب في أن هذا القماش مرغوب فيه </a:t>
            </a:r>
            <a:r>
              <a:rPr lang="ar-BH" b="1" dirty="0" smtClean="0">
                <a:latin typeface="Sakkal Majalla" panose="02000000000000000000" pitchFamily="2" charset="-78"/>
                <a:cs typeface="Sakkal Majalla" panose="02000000000000000000" pitchFamily="2" charset="-78"/>
              </a:rPr>
              <a:t>جدًا، </a:t>
            </a:r>
            <a:r>
              <a:rPr lang="ar-BH" b="1" dirty="0">
                <a:latin typeface="Sakkal Majalla" panose="02000000000000000000" pitchFamily="2" charset="-78"/>
                <a:cs typeface="Sakkal Majalla" panose="02000000000000000000" pitchFamily="2" charset="-78"/>
              </a:rPr>
              <a:t>فالألوان الزاهية هي موضة هذا الربيع، وسيقول الناس </a:t>
            </a:r>
            <a:r>
              <a:rPr lang="ar-BH" b="1" dirty="0" smtClean="0">
                <a:latin typeface="Sakkal Majalla" panose="02000000000000000000" pitchFamily="2" charset="-78"/>
                <a:cs typeface="Sakkal Majalla" panose="02000000000000000000" pitchFamily="2" charset="-78"/>
              </a:rPr>
              <a:t>طبعًا </a:t>
            </a:r>
            <a:r>
              <a:rPr lang="ar-BH" b="1" dirty="0">
                <a:latin typeface="Sakkal Majalla" panose="02000000000000000000" pitchFamily="2" charset="-78"/>
                <a:cs typeface="Sakkal Majalla" panose="02000000000000000000" pitchFamily="2" charset="-78"/>
              </a:rPr>
              <a:t>إنك ترتدين آخر </a:t>
            </a:r>
            <a:r>
              <a:rPr lang="ar-BH" b="1" dirty="0" smtClean="0">
                <a:latin typeface="Sakkal Majalla" panose="02000000000000000000" pitchFamily="2" charset="-78"/>
                <a:cs typeface="Sakkal Majalla" panose="02000000000000000000" pitchFamily="2" charset="-78"/>
              </a:rPr>
              <a:t>موضة.</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latin typeface="Sakkal Majalla" panose="02000000000000000000" pitchFamily="2" charset="-78"/>
                <a:cs typeface="Sakkal Majalla" panose="02000000000000000000" pitchFamily="2" charset="-78"/>
              </a:rPr>
              <a:t>وهكذا استطاع البائع أن يقنع </a:t>
            </a:r>
            <a:r>
              <a:rPr lang="ar-BH" b="1" dirty="0">
                <a:solidFill>
                  <a:srgbClr val="C00000"/>
                </a:solidFill>
                <a:latin typeface="Sakkal Majalla" panose="02000000000000000000" pitchFamily="2" charset="-78"/>
                <a:cs typeface="Sakkal Majalla" panose="02000000000000000000" pitchFamily="2" charset="-78"/>
              </a:rPr>
              <a:t>العميلة </a:t>
            </a:r>
            <a:r>
              <a:rPr lang="ar-BH" b="1" dirty="0" smtClean="0">
                <a:solidFill>
                  <a:srgbClr val="C00000"/>
                </a:solidFill>
                <a:latin typeface="Sakkal Majalla" panose="02000000000000000000" pitchFamily="2" charset="-78"/>
                <a:cs typeface="Sakkal Majalla" panose="02000000000000000000" pitchFamily="2" charset="-78"/>
              </a:rPr>
              <a:t>بالشراء.</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508000" y="3877977"/>
            <a:ext cx="11072958" cy="2452914"/>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مثال ( 2 ): </a:t>
            </a:r>
            <a:r>
              <a:rPr lang="ar-BH" b="1" dirty="0" smtClean="0">
                <a:latin typeface="Sakkal Majalla" panose="02000000000000000000" pitchFamily="2" charset="-78"/>
                <a:cs typeface="Sakkal Majalla" panose="02000000000000000000" pitchFamily="2" charset="-78"/>
              </a:rPr>
              <a:t>أعجب أحد العملاء بالبطانية في أحد المحلات من حيث: لونها وسعرها، </a:t>
            </a:r>
            <a:r>
              <a:rPr lang="ar-BH" b="1" dirty="0" smtClean="0">
                <a:solidFill>
                  <a:srgbClr val="FF0000"/>
                </a:solidFill>
                <a:latin typeface="Sakkal Majalla" panose="02000000000000000000" pitchFamily="2" charset="-78"/>
                <a:cs typeface="Sakkal Majalla" panose="02000000000000000000" pitchFamily="2" charset="-78"/>
              </a:rPr>
              <a:t>ولكنه قال</a:t>
            </a:r>
            <a:r>
              <a:rPr lang="ar-BH" b="1" dirty="0" smtClean="0">
                <a:latin typeface="Sakkal Majalla" panose="02000000000000000000" pitchFamily="2" charset="-78"/>
                <a:cs typeface="Sakkal Majalla" panose="02000000000000000000" pitchFamily="2" charset="-78"/>
              </a:rPr>
              <a:t>: ألاحظ أن هذه البطانية خفيفة جدًا.</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a:t>
            </a:r>
            <a:r>
              <a:rPr lang="ar-BH" b="1" dirty="0" smtClean="0">
                <a:solidFill>
                  <a:srgbClr val="C00000"/>
                </a:solidFill>
                <a:latin typeface="Sakkal Majalla" panose="02000000000000000000" pitchFamily="2" charset="-78"/>
                <a:cs typeface="Sakkal Majalla" panose="02000000000000000000" pitchFamily="2" charset="-78"/>
              </a:rPr>
              <a:t>البائع: </a:t>
            </a:r>
            <a:r>
              <a:rPr lang="ar-BH" b="1" dirty="0">
                <a:latin typeface="Sakkal Majalla" panose="02000000000000000000" pitchFamily="2" charset="-78"/>
                <a:cs typeface="Sakkal Majalla" panose="02000000000000000000" pitchFamily="2" charset="-78"/>
              </a:rPr>
              <a:t>وهذا هو السبب </a:t>
            </a:r>
            <a:r>
              <a:rPr lang="ar-BH" b="1" dirty="0" smtClean="0">
                <a:latin typeface="Sakkal Majalla" panose="02000000000000000000" pitchFamily="2" charset="-78"/>
                <a:cs typeface="Sakkal Majalla" panose="02000000000000000000" pitchFamily="2" charset="-78"/>
              </a:rPr>
              <a:t>في أنها بطانية ممتازة، وذلك لأن المطلوب في البطانية هو التدفئة وليس الوزن. </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smtClean="0">
                <a:latin typeface="Sakkal Majalla" panose="02000000000000000000" pitchFamily="2" charset="-78"/>
                <a:cs typeface="Sakkal Majalla" panose="02000000000000000000" pitchFamily="2" charset="-78"/>
              </a:rPr>
              <a:t>وهذه البطانية مصنوعة من أرقى أنواع الصوف، ونحن نعلم أن الصوف الممتاز خفيف الوزن.</a:t>
            </a:r>
          </a:p>
          <a:p>
            <a:pPr marL="0" indent="0" algn="just" rtl="1">
              <a:buNone/>
            </a:pPr>
            <a:r>
              <a:rPr lang="ar-BH" b="1" dirty="0" smtClean="0">
                <a:latin typeface="Sakkal Majalla" panose="02000000000000000000" pitchFamily="2" charset="-78"/>
                <a:cs typeface="Sakkal Majalla" panose="02000000000000000000" pitchFamily="2" charset="-78"/>
              </a:rPr>
              <a:t>وهنا اقتنع العميل واشترى البطانية.</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5552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698171"/>
            <a:ext cx="11839073" cy="451769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3200" dirty="0" smtClean="0">
                <a:solidFill>
                  <a:schemeClr val="tx1"/>
                </a:solidFill>
                <a:latin typeface="Sakkal Majalla" panose="02000000000000000000" pitchFamily="2" charset="-78"/>
                <a:cs typeface="Sakkal Majalla" panose="02000000000000000000" pitchFamily="2" charset="-78"/>
              </a:rPr>
              <a:t>هو كل ما يبديه العميل من أسئلة وانتقادات حول السلعة أو الخدمة التي يردها:</a:t>
            </a:r>
            <a:endParaRPr lang="ar-BH" sz="3200"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chemeClr val="accent4">
              <a:lumMod val="40000"/>
              <a:lumOff val="6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الانتقاد</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التنبيه</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الاعتراض</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التوجيه</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0492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just"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الطريقة الأساسية في الرد على هذا الاعتراض بهذه الطريقة هي أن تعترف بالاعتراض ولا تنكره، ثم تذكر ميزة هامة في السلعة المعروضة، بشرط أن تفوق هذه الميزة أهميتها الاعتراض الذي ذكره العميل:</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طريقة الشرح العكسي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5" action="ppaction://hlinksldjump"/>
          </p:cNvPr>
          <p:cNvSpPr/>
          <p:nvPr/>
        </p:nvSpPr>
        <p:spPr>
          <a:xfrm>
            <a:off x="1031796" y="4785454"/>
            <a:ext cx="4138781" cy="968355"/>
          </a:xfrm>
          <a:prstGeom prst="roundRect">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a:solidFill>
                  <a:schemeClr val="tx1"/>
                </a:solidFill>
                <a:latin typeface="Sakkal Majalla" panose="02000000000000000000" pitchFamily="2" charset="-78"/>
                <a:cs typeface="Sakkal Majalla" panose="02000000000000000000" pitchFamily="2" charset="-78"/>
              </a:rPr>
              <a:t>طريقة الموازنة</a:t>
            </a:r>
          </a:p>
        </p:txBody>
      </p:sp>
      <p:sp>
        <p:nvSpPr>
          <p:cNvPr id="12" name="Rounded Rectangle 11">
            <a:hlinkClick r:id="rId4" action="ppaction://hlinksldjump"/>
          </p:cNvPr>
          <p:cNvSpPr/>
          <p:nvPr/>
        </p:nvSpPr>
        <p:spPr>
          <a:xfrm>
            <a:off x="6962517" y="4785453"/>
            <a:ext cx="4138781" cy="968355"/>
          </a:xfrm>
          <a:prstGeom prst="roundRect">
            <a:avLst/>
          </a:prstGeom>
          <a:solidFill>
            <a:srgbClr val="FFC1C1"/>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الانكار المباشر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الانكار غير المباشر</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340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just"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قام أحد العملاء بتقليب ساعة رياضية، ثم قال هذه الساعة جدًا خفيفة، فرد عليه البائع، نعم خفيفة لأن الساعات الخفيفة هي موضة هذا العام، وثانيًا الرياضة تحتاج أن يرتدي اللاعب ساعة خفيفة، هذا المثال ينطبق على : </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rgbClr val="FFFFD1"/>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طريقة الموازنة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الانكار غير المباشر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6962517" y="4785453"/>
            <a:ext cx="4138781" cy="968355"/>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الشرح العكسي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طريقة تحويل الاعتراض إلى ميزة</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65758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5"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6" action="ppaction://hlinksldjump"/>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8" name="applaus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6"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hlinkClick r:id="rId6" action="ppaction://hlinksldjump"/>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396690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3" name="wind.wav"/>
          </p:stSnd>
        </p:sndAc>
      </p:transition>
    </mc:Choice>
    <mc:Fallback xmlns="">
      <p:transition spd="slow" advClick="0">
        <p:circle/>
        <p:sndAc>
          <p:stSnd>
            <p:snd r:embed="rId8" name="wind.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646331"/>
          </a:xfrm>
          <a:prstGeom prst="rect">
            <a:avLst/>
          </a:prstGeom>
          <a:noFill/>
          <a:ln w="44450">
            <a:solidFill>
              <a:srgbClr val="009900"/>
            </a:solidFill>
          </a:ln>
        </p:spPr>
        <p:txBody>
          <a:bodyPr wrap="square" rtlCol="1">
            <a:spAutoFit/>
          </a:bodyPr>
          <a:lstStyle/>
          <a:p>
            <a:pPr algn="ctr"/>
            <a:r>
              <a:rPr lang="ar-BH" sz="36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rPr>
              <a:t>ممتاز! إجابة صحيحة</a:t>
            </a:r>
            <a:endParaRPr lang="ar-BH" sz="36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smtClean="0">
                <a:solidFill>
                  <a:schemeClr val="bg1"/>
                </a:solidFill>
              </a:rPr>
              <a:t>التالي</a:t>
            </a:r>
            <a:endParaRPr lang="ar-BH"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962235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يعرف الاعتراض.</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يميز بين طرق الرد على الاعتراضات.</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9460819" y="1398646"/>
            <a:ext cx="2057401" cy="815934"/>
          </a:xfrm>
          <a:prstGeom prst="horizontalScroll">
            <a:avLst/>
          </a:prstGeom>
          <a:solidFill>
            <a:schemeClr val="bg1">
              <a:lumMod val="65000"/>
            </a:schemeClr>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266532"/>
            <a:ext cx="7894485" cy="181198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يعرف الاعتراض.</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يميز بين طرق الرد على الاعتراضات.</a:t>
            </a:r>
          </a:p>
        </p:txBody>
      </p:sp>
      <p:sp>
        <p:nvSpPr>
          <p:cNvPr id="16" name="Rectangular Callout 15"/>
          <p:cNvSpPr/>
          <p:nvPr/>
        </p:nvSpPr>
        <p:spPr>
          <a:xfrm>
            <a:off x="6609440" y="4488866"/>
            <a:ext cx="4883380" cy="1605952"/>
          </a:xfrm>
          <a:prstGeom prst="wedgeRectCallout">
            <a:avLst>
              <a:gd name="adj1" fmla="val -90011"/>
              <a:gd name="adj2" fmla="val 9546"/>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 xmlns:a16="http://schemas.microsoft.com/office/drawing/2014/main" id="{DD41B4E8-A5E3-4108-8CE7-CD9102958ABF}"/>
              </a:ext>
            </a:extLst>
          </p:cNvPr>
          <p:cNvPicPr>
            <a:picLocks noChangeAspect="1"/>
          </p:cNvPicPr>
          <p:nvPr/>
        </p:nvPicPr>
        <p:blipFill rotWithShape="1">
          <a:blip r:embed="rId4"/>
          <a:srcRect l="71278" t="8769" r="3248" b="83713"/>
          <a:stretch/>
        </p:blipFill>
        <p:spPr>
          <a:xfrm>
            <a:off x="2510433" y="5126312"/>
            <a:ext cx="1965347" cy="5805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9"/>
          <p:cNvSpPr txBox="1">
            <a:spLocks/>
          </p:cNvSpPr>
          <p:nvPr/>
        </p:nvSpPr>
        <p:spPr bwMode="auto">
          <a:xfrm>
            <a:off x="2975428" y="456640"/>
            <a:ext cx="66330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اعتراضات العملاء وكيفية التعامل معها ( 1 )</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1001404" y="2664588"/>
            <a:ext cx="10515600" cy="1339456"/>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إن العميل يضحي بماله في مقابل السلعة أو الخدمة التي يريدها، فمن الطبيعي أن يكون متأكدًا أن هذه السلعة أو الخدمة تساوي الثمن الذي سيدفعه، وتكون  قادرة على إشباع رغبته عند الحصول عليها، ومن هنا فهو يعترض على السلعة أو الخدمة من حيث لونها وحجمها وموديلها وققت تقديمها ومستواها.</a:t>
            </a:r>
            <a:endParaRPr lang="en-US" b="1" dirty="0">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Title 9"/>
          <p:cNvSpPr txBox="1">
            <a:spLocks/>
          </p:cNvSpPr>
          <p:nvPr/>
        </p:nvSpPr>
        <p:spPr bwMode="auto">
          <a:xfrm>
            <a:off x="6821714" y="1906682"/>
            <a:ext cx="4640943"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solidFill>
                  <a:schemeClr val="bg1"/>
                </a:solidFill>
                <a:latin typeface="Sakkal Majalla" panose="02000000000000000000" pitchFamily="2" charset="-78"/>
                <a:cs typeface="Sakkal Majalla" panose="02000000000000000000" pitchFamily="2" charset="-78"/>
              </a:rPr>
              <a:t>طبيعة الاعتراضات وأهميتها</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6" name="Title 9"/>
          <p:cNvSpPr txBox="1">
            <a:spLocks/>
          </p:cNvSpPr>
          <p:nvPr/>
        </p:nvSpPr>
        <p:spPr bwMode="auto">
          <a:xfrm>
            <a:off x="6046827" y="4269508"/>
            <a:ext cx="5395622"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solidFill>
                  <a:schemeClr val="bg1"/>
                </a:solidFill>
                <a:latin typeface="Sakkal Majalla" panose="02000000000000000000" pitchFamily="2" charset="-78"/>
                <a:cs typeface="Sakkal Majalla" panose="02000000000000000000" pitchFamily="2" charset="-78"/>
              </a:rPr>
              <a:t>ومن هنا يمكن أن نقول أن الاعتراض هو:</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926849" y="4922809"/>
            <a:ext cx="10515600" cy="1330391"/>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كل ما يبديه العميل من أسئلة وانتقادات حول السلعة أو الخدمة التي يريدها، من حيث: السعر أو الجودة أو اللون أو الماركة أو الوقت أو المستوى، حتى يطمئن في النهاية إلى أن هذه السلعة أو الخدمة ستشبع حاجته وتستحق التضحية بالمال.  </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653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857594" y="3178150"/>
            <a:ext cx="10631682" cy="2742293"/>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latin typeface="Sakkal Majalla" panose="02000000000000000000" pitchFamily="2" charset="-78"/>
                <a:cs typeface="Sakkal Majalla" panose="02000000000000000000" pitchFamily="2" charset="-78"/>
              </a:rPr>
              <a:t>لأن لهذا فائدة كبيرة، فكلما ذكر العميل </a:t>
            </a:r>
            <a:r>
              <a:rPr lang="ar-BH" b="1" dirty="0" smtClean="0">
                <a:latin typeface="Sakkal Majalla" panose="02000000000000000000" pitchFamily="2" charset="-78"/>
                <a:cs typeface="Sakkal Majalla" panose="02000000000000000000" pitchFamily="2" charset="-78"/>
              </a:rPr>
              <a:t>اعتراضًا </a:t>
            </a:r>
            <a:r>
              <a:rPr lang="ar-BH" b="1" dirty="0">
                <a:latin typeface="Sakkal Majalla" panose="02000000000000000000" pitchFamily="2" charset="-78"/>
                <a:cs typeface="Sakkal Majalla" panose="02000000000000000000" pitchFamily="2" charset="-78"/>
              </a:rPr>
              <a:t>واستطعت أن ترد عليه بطريقة مناسبة فإنك تقترب </a:t>
            </a:r>
            <a:r>
              <a:rPr lang="ar-BH" b="1" dirty="0" smtClean="0">
                <a:latin typeface="Sakkal Majalla" panose="02000000000000000000" pitchFamily="2" charset="-78"/>
                <a:cs typeface="Sakkal Majalla" panose="02000000000000000000" pitchFamily="2" charset="-78"/>
              </a:rPr>
              <a:t>تدريجيًا </a:t>
            </a:r>
            <a:r>
              <a:rPr lang="ar-BH" b="1" dirty="0">
                <a:latin typeface="Sakkal Majalla" panose="02000000000000000000" pitchFamily="2" charset="-78"/>
                <a:cs typeface="Sakkal Majalla" panose="02000000000000000000" pitchFamily="2" charset="-78"/>
              </a:rPr>
              <a:t>من اقناعه بالشراء، بعكس العميل الذي لا يعترض يكتفي بطلب قطعة أخرى من السلعة، من غير أن يذكر عيب السلعة المعروضة عليه، مما يجعل إقناعه </a:t>
            </a:r>
            <a:r>
              <a:rPr lang="ar-BH" b="1" dirty="0" smtClean="0">
                <a:latin typeface="Sakkal Majalla" panose="02000000000000000000" pitchFamily="2" charset="-78"/>
                <a:cs typeface="Sakkal Majalla" panose="02000000000000000000" pitchFamily="2" charset="-78"/>
              </a:rPr>
              <a:t>صعبًا، </a:t>
            </a:r>
            <a:r>
              <a:rPr lang="ar-BH" b="1" dirty="0">
                <a:latin typeface="Sakkal Majalla" panose="02000000000000000000" pitchFamily="2" charset="-78"/>
                <a:cs typeface="Sakkal Majalla" panose="02000000000000000000" pitchFamily="2" charset="-78"/>
              </a:rPr>
              <a:t>لأنك لا تعرف ماذا يريد ولا ما هو النوع المفضل، والبائع يجب أن يرحب بالاعتراضات، لأنها تساعده على إتمام عملية البيع</a:t>
            </a:r>
            <a:r>
              <a:rPr lang="ar-BH" b="1" dirty="0" smtClean="0"/>
              <a:t>.</a:t>
            </a:r>
          </a:p>
          <a:p>
            <a:pPr marL="0" indent="0" algn="just" rtl="1">
              <a:buNone/>
            </a:pPr>
            <a:r>
              <a:rPr lang="ar-BH" b="1" dirty="0" smtClean="0">
                <a:latin typeface="Sakkal Majalla" panose="02000000000000000000" pitchFamily="2" charset="-78"/>
                <a:cs typeface="Sakkal Majalla" panose="02000000000000000000" pitchFamily="2" charset="-78"/>
              </a:rPr>
              <a:t>والبائع الناجح يجب أن يرحب بالاعتراضات، لأنها تساعده على إتمام عملية البيع كما أنها تساعده في الوصول إلى السلعة التي يرغب العميل في شرائها.</a:t>
            </a:r>
            <a:endParaRPr lang="en-US" b="1" dirty="0">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Title 9"/>
          <p:cNvSpPr txBox="1">
            <a:spLocks/>
          </p:cNvSpPr>
          <p:nvPr/>
        </p:nvSpPr>
        <p:spPr bwMode="auto">
          <a:xfrm>
            <a:off x="857595" y="1589290"/>
            <a:ext cx="10631682"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solidFill>
                  <a:schemeClr val="bg1"/>
                </a:solidFill>
                <a:latin typeface="Sakkal Majalla" panose="02000000000000000000" pitchFamily="2" charset="-78"/>
                <a:cs typeface="Sakkal Majalla" panose="02000000000000000000" pitchFamily="2" charset="-78"/>
              </a:rPr>
              <a:t>بالنسبة للاعتراضات هناك بعض الأمور ينبغي على البائع أن يدركها جيدًا، منها:</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Title 9"/>
          <p:cNvSpPr txBox="1">
            <a:spLocks/>
          </p:cNvSpPr>
          <p:nvPr/>
        </p:nvSpPr>
        <p:spPr bwMode="auto">
          <a:xfrm>
            <a:off x="6151646" y="2521627"/>
            <a:ext cx="5337630"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أ – أن الاعتراض أمر طبيعي ومفيد:</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82658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1001404" y="2039104"/>
            <a:ext cx="10515600" cy="1434404"/>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chemeClr val="tx1"/>
                </a:solidFill>
                <a:latin typeface="Sakkal Majalla" panose="02000000000000000000" pitchFamily="2" charset="-78"/>
                <a:cs typeface="Sakkal Majalla" panose="02000000000000000000" pitchFamily="2" charset="-78"/>
              </a:rPr>
              <a:t>قبل أن ترد على اعتراض العميل ينبغي أن تقوم بتحليله وتفهم الغرض منه، ففي كثير من الأحيان يكون للاعتراض </a:t>
            </a:r>
            <a:r>
              <a:rPr lang="ar-BH" b="1" dirty="0">
                <a:solidFill>
                  <a:srgbClr val="C00000"/>
                </a:solidFill>
                <a:latin typeface="Sakkal Majalla" panose="02000000000000000000" pitchFamily="2" charset="-78"/>
                <a:cs typeface="Sakkal Majalla" panose="02000000000000000000" pitchFamily="2" charset="-78"/>
              </a:rPr>
              <a:t>معنى ظاهر ومعنى خفي</a:t>
            </a:r>
            <a:r>
              <a:rPr lang="ar-BH" b="1" dirty="0">
                <a:solidFill>
                  <a:schemeClr val="tx1"/>
                </a:solidFill>
                <a:latin typeface="Sakkal Majalla" panose="02000000000000000000" pitchFamily="2" charset="-78"/>
                <a:cs typeface="Sakkal Majalla" panose="02000000000000000000" pitchFamily="2" charset="-78"/>
              </a:rPr>
              <a:t>، فمن الخطأ أن ترد على المعنى الظاهر، وإنما يجب أن تبحث عن المعنى الخفي (الحقيقي)، لأنه هو الذي يستحق الرد عليه. </a:t>
            </a:r>
            <a:endParaRPr lang="en-US" b="1" dirty="0">
              <a:solidFill>
                <a:schemeClr val="tx1"/>
              </a:solidFill>
              <a:latin typeface="Sakkal Majalla" panose="02000000000000000000" pitchFamily="2" charset="-78"/>
              <a:cs typeface="Sakkal Majalla" panose="02000000000000000000" pitchFamily="2" charset="-7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001404" y="4271380"/>
            <a:ext cx="10515600" cy="2046515"/>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r" rtl="1">
              <a:buNone/>
            </a:pPr>
            <a:r>
              <a:rPr lang="ar-BH" b="1" dirty="0" smtClean="0">
                <a:solidFill>
                  <a:srgbClr val="C00000"/>
                </a:solidFill>
                <a:latin typeface="Sakkal Majalla" panose="02000000000000000000" pitchFamily="2" charset="-78"/>
                <a:cs typeface="Sakkal Majalla" panose="02000000000000000000" pitchFamily="2" charset="-78"/>
              </a:rPr>
              <a:t> ( 1 ) - قال </a:t>
            </a:r>
            <a:r>
              <a:rPr lang="ar-BH" b="1" dirty="0">
                <a:solidFill>
                  <a:srgbClr val="C00000"/>
                </a:solidFill>
                <a:latin typeface="Sakkal Majalla" panose="02000000000000000000" pitchFamily="2" charset="-78"/>
                <a:cs typeface="Sakkal Majalla" panose="02000000000000000000" pitchFamily="2" charset="-78"/>
              </a:rPr>
              <a:t>أحد العملاء الذي يشتري إحدى الساعات: </a:t>
            </a:r>
            <a:r>
              <a:rPr lang="ar-BH" b="1" dirty="0">
                <a:latin typeface="Sakkal Majalla" panose="02000000000000000000" pitchFamily="2" charset="-78"/>
                <a:cs typeface="Sakkal Majalla" panose="02000000000000000000" pitchFamily="2" charset="-78"/>
              </a:rPr>
              <a:t>إنني لم أسمع عن هذه الماركة من </a:t>
            </a:r>
            <a:r>
              <a:rPr lang="ar-BH" b="1" dirty="0" smtClean="0">
                <a:latin typeface="Sakkal Majalla" panose="02000000000000000000" pitchFamily="2" charset="-78"/>
                <a:cs typeface="Sakkal Majalla" panose="02000000000000000000" pitchFamily="2" charset="-78"/>
              </a:rPr>
              <a:t>قبل:</a:t>
            </a:r>
            <a:endParaRPr lang="en-US" b="1" dirty="0">
              <a:latin typeface="Sakkal Majalla" panose="02000000000000000000" pitchFamily="2" charset="-78"/>
              <a:cs typeface="Sakkal Majalla" panose="02000000000000000000" pitchFamily="2" charset="-78"/>
            </a:endParaRPr>
          </a:p>
          <a:p>
            <a:pPr algn="r" rtl="1"/>
            <a:r>
              <a:rPr lang="ar-BH" b="1" dirty="0">
                <a:latin typeface="Sakkal Majalla" panose="02000000000000000000" pitchFamily="2" charset="-78"/>
                <a:cs typeface="Sakkal Majalla" panose="02000000000000000000" pitchFamily="2" charset="-78"/>
              </a:rPr>
              <a:t>فإذا أجبت </a:t>
            </a:r>
            <a:r>
              <a:rPr lang="ar-BH" b="1" dirty="0">
                <a:solidFill>
                  <a:srgbClr val="C00000"/>
                </a:solidFill>
                <a:latin typeface="Sakkal Majalla" panose="02000000000000000000" pitchFamily="2" charset="-78"/>
                <a:cs typeface="Sakkal Majalla" panose="02000000000000000000" pitchFamily="2" charset="-78"/>
              </a:rPr>
              <a:t>أنها ماركة مشهورة</a:t>
            </a:r>
            <a:r>
              <a:rPr lang="ar-BH" b="1" dirty="0">
                <a:latin typeface="Sakkal Majalla" panose="02000000000000000000" pitchFamily="2" charset="-78"/>
                <a:cs typeface="Sakkal Majalla" panose="02000000000000000000" pitchFamily="2" charset="-78"/>
              </a:rPr>
              <a:t>، فهذا لا يكفي للإقناع، لأن </a:t>
            </a:r>
            <a:r>
              <a:rPr lang="ar-BH" b="1" dirty="0">
                <a:solidFill>
                  <a:srgbClr val="C00000"/>
                </a:solidFill>
                <a:latin typeface="Sakkal Majalla" panose="02000000000000000000" pitchFamily="2" charset="-78"/>
                <a:cs typeface="Sakkal Majalla" panose="02000000000000000000" pitchFamily="2" charset="-78"/>
              </a:rPr>
              <a:t>المعنى الخفي </a:t>
            </a:r>
            <a:r>
              <a:rPr lang="ar-BH" b="1" dirty="0">
                <a:latin typeface="Sakkal Majalla" panose="02000000000000000000" pitchFamily="2" charset="-78"/>
                <a:cs typeface="Sakkal Majalla" panose="02000000000000000000" pitchFamily="2" charset="-78"/>
              </a:rPr>
              <a:t>هو أن العميل يريد أن يسأل: هل هذ الماركة جيدة؟</a:t>
            </a:r>
            <a:endParaRPr lang="en-US" b="1" dirty="0">
              <a:latin typeface="Sakkal Majalla" panose="02000000000000000000" pitchFamily="2" charset="-78"/>
              <a:cs typeface="Sakkal Majalla" panose="02000000000000000000" pitchFamily="2" charset="-78"/>
            </a:endParaRPr>
          </a:p>
          <a:p>
            <a:pPr algn="r" rtl="1"/>
            <a:r>
              <a:rPr lang="ar-BH" b="1" dirty="0">
                <a:latin typeface="Sakkal Majalla" panose="02000000000000000000" pitchFamily="2" charset="-78"/>
                <a:cs typeface="Sakkal Majalla" panose="02000000000000000000" pitchFamily="2" charset="-78"/>
              </a:rPr>
              <a:t>ولكي تقنعه يجب ان تثبت له أن هذه الماركة جيدة</a:t>
            </a:r>
            <a:r>
              <a:rPr lang="ar-BH" sz="3200" b="1" dirty="0">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Title 9"/>
          <p:cNvSpPr txBox="1">
            <a:spLocks/>
          </p:cNvSpPr>
          <p:nvPr/>
        </p:nvSpPr>
        <p:spPr bwMode="auto">
          <a:xfrm>
            <a:off x="6179374" y="1373220"/>
            <a:ext cx="5337630"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ب – أن الاعتراض يجب أن يُحلل:</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6" name="Title 9"/>
          <p:cNvSpPr txBox="1">
            <a:spLocks/>
          </p:cNvSpPr>
          <p:nvPr/>
        </p:nvSpPr>
        <p:spPr bwMode="auto">
          <a:xfrm>
            <a:off x="6876061" y="3646949"/>
            <a:ext cx="4640943"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solidFill>
                  <a:schemeClr val="bg1"/>
                </a:solidFill>
                <a:latin typeface="Sakkal Majalla" panose="02000000000000000000" pitchFamily="2" charset="-78"/>
                <a:cs typeface="Sakkal Majalla" panose="02000000000000000000" pitchFamily="2" charset="-78"/>
              </a:rPr>
              <a:t>ولتوضيح ذلك نذكر بعض الأمثلة:</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46101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103004" y="1442240"/>
            <a:ext cx="10515600" cy="2128274"/>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( 2 ) - قال </a:t>
            </a:r>
            <a:r>
              <a:rPr lang="ar-BH" b="1" dirty="0">
                <a:solidFill>
                  <a:srgbClr val="C00000"/>
                </a:solidFill>
                <a:latin typeface="Sakkal Majalla" panose="02000000000000000000" pitchFamily="2" charset="-78"/>
                <a:cs typeface="Sakkal Majalla" panose="02000000000000000000" pitchFamily="2" charset="-78"/>
              </a:rPr>
              <a:t>أحد العملاء وهو يشتري سلعة قديمة ما: </a:t>
            </a:r>
            <a:r>
              <a:rPr lang="ar-BH" b="1" dirty="0">
                <a:latin typeface="Sakkal Majalla" panose="02000000000000000000" pitchFamily="2" charset="-78"/>
                <a:cs typeface="Sakkal Majalla" panose="02000000000000000000" pitchFamily="2" charset="-78"/>
              </a:rPr>
              <a:t>أحب أن أستشير أصدقائي وزوجتي قبل الشراء.</a:t>
            </a:r>
            <a:endParaRPr lang="en-US" b="1" dirty="0">
              <a:latin typeface="Sakkal Majalla" panose="02000000000000000000" pitchFamily="2" charset="-78"/>
              <a:cs typeface="Sakkal Majalla" panose="02000000000000000000" pitchFamily="2" charset="-78"/>
            </a:endParaRPr>
          </a:p>
          <a:p>
            <a:pPr algn="just" rtl="1"/>
            <a:r>
              <a:rPr lang="ar-BH" b="1" dirty="0">
                <a:latin typeface="Sakkal Majalla" panose="02000000000000000000" pitchFamily="2" charset="-78"/>
                <a:cs typeface="Sakkal Majalla" panose="02000000000000000000" pitchFamily="2" charset="-78"/>
              </a:rPr>
              <a:t>الواضح أن </a:t>
            </a:r>
            <a:r>
              <a:rPr lang="ar-BH" b="1" dirty="0">
                <a:solidFill>
                  <a:srgbClr val="C00000"/>
                </a:solidFill>
                <a:latin typeface="Sakkal Majalla" panose="02000000000000000000" pitchFamily="2" charset="-78"/>
                <a:cs typeface="Sakkal Majalla" panose="02000000000000000000" pitchFamily="2" charset="-78"/>
              </a:rPr>
              <a:t>المعنى الخفي </a:t>
            </a:r>
            <a:r>
              <a:rPr lang="ar-BH" b="1" dirty="0">
                <a:latin typeface="Sakkal Majalla" panose="02000000000000000000" pitchFamily="2" charset="-78"/>
                <a:cs typeface="Sakkal Majalla" panose="02000000000000000000" pitchFamily="2" charset="-78"/>
              </a:rPr>
              <a:t>لهذ الاعتراض هو أن العميل ليست لديه معلومات كافية عن السلعة</a:t>
            </a:r>
            <a:r>
              <a:rPr lang="ar-BH" sz="3200" b="1" dirty="0">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a:p>
            <a:pPr algn="just" rtl="1"/>
            <a:r>
              <a:rPr lang="ar-BH" b="1" dirty="0">
                <a:latin typeface="Sakkal Majalla" panose="02000000000000000000" pitchFamily="2" charset="-78"/>
                <a:cs typeface="Sakkal Majalla" panose="02000000000000000000" pitchFamily="2" charset="-78"/>
              </a:rPr>
              <a:t>ويجب عليك أن تقدم له هذه المعلومات حتى </a:t>
            </a:r>
            <a:r>
              <a:rPr lang="ar-BH" b="1" dirty="0">
                <a:solidFill>
                  <a:srgbClr val="C00000"/>
                </a:solidFill>
                <a:latin typeface="Sakkal Majalla" panose="02000000000000000000" pitchFamily="2" charset="-78"/>
                <a:cs typeface="Sakkal Majalla" panose="02000000000000000000" pitchFamily="2" charset="-78"/>
              </a:rPr>
              <a:t>تتم عملية البيع</a:t>
            </a:r>
            <a:r>
              <a:rPr lang="ar-BH" sz="3200" b="1" dirty="0" smtClean="0">
                <a:solidFill>
                  <a:srgbClr val="C00000"/>
                </a:solidFill>
                <a:latin typeface="Sakkal Majalla" panose="02000000000000000000" pitchFamily="2" charset="-78"/>
                <a:cs typeface="Sakkal Majalla" panose="02000000000000000000" pitchFamily="2" charset="-78"/>
              </a:rPr>
              <a:t>.</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1103004" y="3965063"/>
            <a:ext cx="10515600" cy="2128274"/>
          </a:xfrm>
          <a:prstGeom prst="rect">
            <a:avLst/>
          </a:prstGeom>
          <a:solidFill>
            <a:schemeClr val="bg1">
              <a:lumMod val="7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( 3 ) - قال </a:t>
            </a:r>
            <a:r>
              <a:rPr lang="ar-BH" b="1" dirty="0">
                <a:solidFill>
                  <a:srgbClr val="C00000"/>
                </a:solidFill>
                <a:latin typeface="Sakkal Majalla" panose="02000000000000000000" pitchFamily="2" charset="-78"/>
                <a:cs typeface="Sakkal Majalla" panose="02000000000000000000" pitchFamily="2" charset="-78"/>
              </a:rPr>
              <a:t>أحد العملاء وهو يشتري </a:t>
            </a:r>
            <a:r>
              <a:rPr lang="ar-BH" b="1" dirty="0" smtClean="0">
                <a:solidFill>
                  <a:srgbClr val="C00000"/>
                </a:solidFill>
                <a:latin typeface="Sakkal Majalla" panose="02000000000000000000" pitchFamily="2" charset="-78"/>
                <a:cs typeface="Sakkal Majalla" panose="02000000000000000000" pitchFamily="2" charset="-78"/>
              </a:rPr>
              <a:t>طرازًا </a:t>
            </a:r>
            <a:r>
              <a:rPr lang="ar-BH" b="1" dirty="0">
                <a:solidFill>
                  <a:srgbClr val="C00000"/>
                </a:solidFill>
                <a:latin typeface="Sakkal Majalla" panose="02000000000000000000" pitchFamily="2" charset="-78"/>
                <a:cs typeface="Sakkal Majalla" panose="02000000000000000000" pitchFamily="2" charset="-78"/>
              </a:rPr>
              <a:t>معينا من البدل: </a:t>
            </a:r>
            <a:r>
              <a:rPr lang="ar-BH" b="1" dirty="0">
                <a:latin typeface="Sakkal Majalla" panose="02000000000000000000" pitchFamily="2" charset="-78"/>
                <a:cs typeface="Sakkal Majalla" panose="02000000000000000000" pitchFamily="2" charset="-78"/>
              </a:rPr>
              <a:t>أنا لا أحب هذا الطراز</a:t>
            </a:r>
            <a:r>
              <a:rPr lang="ar-BH" sz="3200" b="1" dirty="0" smtClean="0">
                <a:latin typeface="Sakkal Majalla" panose="02000000000000000000" pitchFamily="2" charset="-78"/>
                <a:cs typeface="Sakkal Majalla" panose="02000000000000000000" pitchFamily="2" charset="-78"/>
              </a:rPr>
              <a:t>.</a:t>
            </a:r>
            <a:endParaRPr lang="en-US" sz="3200" b="1" dirty="0" smtClean="0">
              <a:latin typeface="Sakkal Majalla" panose="02000000000000000000" pitchFamily="2" charset="-78"/>
              <a:cs typeface="Sakkal Majalla" panose="02000000000000000000" pitchFamily="2" charset="-78"/>
            </a:endParaRPr>
          </a:p>
          <a:p>
            <a:pPr algn="just" rtl="1"/>
            <a:r>
              <a:rPr lang="ar-BH" b="1" dirty="0">
                <a:latin typeface="Sakkal Majalla" panose="02000000000000000000" pitchFamily="2" charset="-78"/>
                <a:cs typeface="Sakkal Majalla" panose="02000000000000000000" pitchFamily="2" charset="-78"/>
              </a:rPr>
              <a:t>والواقع أن </a:t>
            </a:r>
            <a:r>
              <a:rPr lang="ar-BH" b="1" dirty="0">
                <a:solidFill>
                  <a:srgbClr val="C00000"/>
                </a:solidFill>
                <a:latin typeface="Sakkal Majalla" panose="02000000000000000000" pitchFamily="2" charset="-78"/>
                <a:cs typeface="Sakkal Majalla" panose="02000000000000000000" pitchFamily="2" charset="-78"/>
              </a:rPr>
              <a:t>المعنى الخفي </a:t>
            </a:r>
            <a:r>
              <a:rPr lang="ar-BH" b="1" dirty="0">
                <a:latin typeface="Sakkal Majalla" panose="02000000000000000000" pitchFamily="2" charset="-78"/>
                <a:cs typeface="Sakkal Majalla" panose="02000000000000000000" pitchFamily="2" charset="-78"/>
              </a:rPr>
              <a:t>لهذ الاعتراض هو أن </a:t>
            </a:r>
            <a:r>
              <a:rPr lang="ar-BH" b="1" dirty="0">
                <a:solidFill>
                  <a:srgbClr val="C00000"/>
                </a:solidFill>
                <a:latin typeface="Sakkal Majalla" panose="02000000000000000000" pitchFamily="2" charset="-78"/>
                <a:cs typeface="Sakkal Majalla" panose="02000000000000000000" pitchFamily="2" charset="-78"/>
              </a:rPr>
              <a:t>العميل يريد أن يسأل: </a:t>
            </a:r>
            <a:r>
              <a:rPr lang="ar-BH" b="1" dirty="0">
                <a:latin typeface="Sakkal Majalla" panose="02000000000000000000" pitchFamily="2" charset="-78"/>
                <a:cs typeface="Sakkal Majalla" panose="02000000000000000000" pitchFamily="2" charset="-78"/>
              </a:rPr>
              <a:t>هل يصلح هذا الطراز بالنسبة لي؟</a:t>
            </a:r>
            <a:endParaRPr lang="en-US" b="1" dirty="0">
              <a:latin typeface="Sakkal Majalla" panose="02000000000000000000" pitchFamily="2" charset="-78"/>
              <a:cs typeface="Sakkal Majalla" panose="02000000000000000000" pitchFamily="2" charset="-78"/>
            </a:endParaRPr>
          </a:p>
          <a:p>
            <a:pPr algn="just" rtl="1"/>
            <a:r>
              <a:rPr lang="ar-BH" b="1" dirty="0" smtClean="0">
                <a:latin typeface="Sakkal Majalla" panose="02000000000000000000" pitchFamily="2" charset="-78"/>
                <a:cs typeface="Sakkal Majalla" panose="02000000000000000000" pitchFamily="2" charset="-78"/>
              </a:rPr>
              <a:t>ويجب </a:t>
            </a:r>
            <a:r>
              <a:rPr lang="ar-BH" b="1" dirty="0">
                <a:latin typeface="Sakkal Majalla" panose="02000000000000000000" pitchFamily="2" charset="-78"/>
                <a:cs typeface="Sakkal Majalla" panose="02000000000000000000" pitchFamily="2" charset="-78"/>
              </a:rPr>
              <a:t>عليك أن توضح له أن هذا الطراز هو أحدث ما وصل إليك وأنه أيضًا سيجعل العميل شابًا.. إلخ</a:t>
            </a:r>
            <a:r>
              <a:rPr lang="ar-BH" b="1" dirty="0"/>
              <a:t>.</a:t>
            </a:r>
            <a:endParaRPr lang="en-US" b="1" dirty="0"/>
          </a:p>
        </p:txBody>
      </p:sp>
    </p:spTree>
    <p:extLst>
      <p:ext uri="{BB962C8B-B14F-4D97-AF65-F5344CB8AC3E}">
        <p14:creationId xmlns:p14="http://schemas.microsoft.com/office/powerpoint/2010/main" val="3158828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103004" y="1442240"/>
            <a:ext cx="10515600" cy="2128274"/>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والآن:</a:t>
            </a:r>
          </a:p>
          <a:p>
            <a:pPr marL="0" indent="0" algn="just" rtl="1">
              <a:buNone/>
            </a:pPr>
            <a:r>
              <a:rPr lang="ar-BH" b="1" dirty="0" smtClean="0">
                <a:solidFill>
                  <a:schemeClr val="accent1">
                    <a:lumMod val="50000"/>
                  </a:schemeClr>
                </a:solidFill>
                <a:latin typeface="Sakkal Majalla" panose="02000000000000000000" pitchFamily="2" charset="-78"/>
                <a:cs typeface="Sakkal Majalla" panose="02000000000000000000" pitchFamily="2" charset="-78"/>
              </a:rPr>
              <a:t>وبعد أن حللت الاعتراض وعلمت أنه أمر طبيعي ومفيد، </a:t>
            </a:r>
            <a:r>
              <a:rPr lang="ar-BH" b="1" dirty="0" smtClean="0">
                <a:solidFill>
                  <a:srgbClr val="FF0000"/>
                </a:solidFill>
                <a:latin typeface="Sakkal Majalla" panose="02000000000000000000" pitchFamily="2" charset="-78"/>
                <a:cs typeface="Sakkal Majalla" panose="02000000000000000000" pitchFamily="2" charset="-78"/>
              </a:rPr>
              <a:t>هل توجد طرق مختلفة للرد على الاعتراضات؟</a:t>
            </a:r>
          </a:p>
          <a:p>
            <a:pPr marL="0" indent="0" algn="just" rtl="1">
              <a:buNone/>
            </a:pPr>
            <a:r>
              <a:rPr lang="ar-BH" b="1" dirty="0" smtClean="0">
                <a:solidFill>
                  <a:schemeClr val="accent1">
                    <a:lumMod val="50000"/>
                  </a:schemeClr>
                </a:solidFill>
                <a:latin typeface="Sakkal Majalla" panose="02000000000000000000" pitchFamily="2" charset="-78"/>
                <a:cs typeface="Sakkal Majalla" panose="02000000000000000000" pitchFamily="2" charset="-78"/>
              </a:rPr>
              <a:t>نعم: </a:t>
            </a:r>
            <a:r>
              <a:rPr lang="ar-BH" b="1" dirty="0" smtClean="0">
                <a:solidFill>
                  <a:srgbClr val="FF0000"/>
                </a:solidFill>
                <a:latin typeface="Sakkal Majalla" panose="02000000000000000000" pitchFamily="2" charset="-78"/>
                <a:cs typeface="Sakkal Majalla" panose="02000000000000000000" pitchFamily="2" charset="-78"/>
              </a:rPr>
              <a:t>وهناك طرق مختلفة يمكن أن ترد بها على الاعتراضات التي يبديها العملاء.</a:t>
            </a:r>
            <a:endParaRPr lang="en-US"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1103004" y="3965063"/>
            <a:ext cx="10515600" cy="2128274"/>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( 3 ) - قال </a:t>
            </a:r>
            <a:r>
              <a:rPr lang="ar-BH" b="1" dirty="0">
                <a:solidFill>
                  <a:srgbClr val="C00000"/>
                </a:solidFill>
                <a:latin typeface="Sakkal Majalla" panose="02000000000000000000" pitchFamily="2" charset="-78"/>
                <a:cs typeface="Sakkal Majalla" panose="02000000000000000000" pitchFamily="2" charset="-78"/>
              </a:rPr>
              <a:t>أحد العملاء وهو يشتري </a:t>
            </a:r>
            <a:r>
              <a:rPr lang="ar-BH" b="1" dirty="0" smtClean="0">
                <a:solidFill>
                  <a:srgbClr val="C00000"/>
                </a:solidFill>
                <a:latin typeface="Sakkal Majalla" panose="02000000000000000000" pitchFamily="2" charset="-78"/>
                <a:cs typeface="Sakkal Majalla" panose="02000000000000000000" pitchFamily="2" charset="-78"/>
              </a:rPr>
              <a:t>طرازًا </a:t>
            </a:r>
            <a:r>
              <a:rPr lang="ar-BH" b="1" dirty="0">
                <a:solidFill>
                  <a:srgbClr val="C00000"/>
                </a:solidFill>
                <a:latin typeface="Sakkal Majalla" panose="02000000000000000000" pitchFamily="2" charset="-78"/>
                <a:cs typeface="Sakkal Majalla" panose="02000000000000000000" pitchFamily="2" charset="-78"/>
              </a:rPr>
              <a:t>معينا من البدل: </a:t>
            </a:r>
            <a:r>
              <a:rPr lang="ar-BH" b="1" dirty="0">
                <a:latin typeface="Sakkal Majalla" panose="02000000000000000000" pitchFamily="2" charset="-78"/>
                <a:cs typeface="Sakkal Majalla" panose="02000000000000000000" pitchFamily="2" charset="-78"/>
              </a:rPr>
              <a:t>أنا لا أحب هذا الطراز</a:t>
            </a:r>
            <a:r>
              <a:rPr lang="ar-BH" sz="3200" b="1" dirty="0" smtClean="0">
                <a:latin typeface="Sakkal Majalla" panose="02000000000000000000" pitchFamily="2" charset="-78"/>
                <a:cs typeface="Sakkal Majalla" panose="02000000000000000000" pitchFamily="2" charset="-78"/>
              </a:rPr>
              <a:t>.</a:t>
            </a:r>
            <a:endParaRPr lang="en-US" sz="3200" b="1" dirty="0" smtClean="0">
              <a:latin typeface="Sakkal Majalla" panose="02000000000000000000" pitchFamily="2" charset="-78"/>
              <a:cs typeface="Sakkal Majalla" panose="02000000000000000000" pitchFamily="2" charset="-78"/>
            </a:endParaRPr>
          </a:p>
          <a:p>
            <a:pPr algn="just" rtl="1"/>
            <a:r>
              <a:rPr lang="ar-BH" b="1" dirty="0">
                <a:latin typeface="Sakkal Majalla" panose="02000000000000000000" pitchFamily="2" charset="-78"/>
                <a:cs typeface="Sakkal Majalla" panose="02000000000000000000" pitchFamily="2" charset="-78"/>
              </a:rPr>
              <a:t>والواقع أن </a:t>
            </a:r>
            <a:r>
              <a:rPr lang="ar-BH" b="1" dirty="0">
                <a:solidFill>
                  <a:srgbClr val="C00000"/>
                </a:solidFill>
                <a:latin typeface="Sakkal Majalla" panose="02000000000000000000" pitchFamily="2" charset="-78"/>
                <a:cs typeface="Sakkal Majalla" panose="02000000000000000000" pitchFamily="2" charset="-78"/>
              </a:rPr>
              <a:t>المعنى الخفي </a:t>
            </a:r>
            <a:r>
              <a:rPr lang="ar-BH" b="1" dirty="0">
                <a:latin typeface="Sakkal Majalla" panose="02000000000000000000" pitchFamily="2" charset="-78"/>
                <a:cs typeface="Sakkal Majalla" panose="02000000000000000000" pitchFamily="2" charset="-78"/>
              </a:rPr>
              <a:t>لهذ الاعتراض هو أن </a:t>
            </a:r>
            <a:r>
              <a:rPr lang="ar-BH" b="1" dirty="0">
                <a:solidFill>
                  <a:srgbClr val="C00000"/>
                </a:solidFill>
                <a:latin typeface="Sakkal Majalla" panose="02000000000000000000" pitchFamily="2" charset="-78"/>
                <a:cs typeface="Sakkal Majalla" panose="02000000000000000000" pitchFamily="2" charset="-78"/>
              </a:rPr>
              <a:t>العميل يريد أن يسأل: </a:t>
            </a:r>
            <a:r>
              <a:rPr lang="ar-BH" b="1" dirty="0">
                <a:latin typeface="Sakkal Majalla" panose="02000000000000000000" pitchFamily="2" charset="-78"/>
                <a:cs typeface="Sakkal Majalla" panose="02000000000000000000" pitchFamily="2" charset="-78"/>
              </a:rPr>
              <a:t>هل يصلح هذا الطراز بالنسبة لي؟</a:t>
            </a:r>
            <a:endParaRPr lang="en-US" b="1" dirty="0">
              <a:latin typeface="Sakkal Majalla" panose="02000000000000000000" pitchFamily="2" charset="-78"/>
              <a:cs typeface="Sakkal Majalla" panose="02000000000000000000" pitchFamily="2" charset="-78"/>
            </a:endParaRPr>
          </a:p>
          <a:p>
            <a:pPr algn="just" rtl="1"/>
            <a:r>
              <a:rPr lang="ar-BH" b="1" dirty="0" smtClean="0">
                <a:latin typeface="Sakkal Majalla" panose="02000000000000000000" pitchFamily="2" charset="-78"/>
                <a:cs typeface="Sakkal Majalla" panose="02000000000000000000" pitchFamily="2" charset="-78"/>
              </a:rPr>
              <a:t>ويجب </a:t>
            </a:r>
            <a:r>
              <a:rPr lang="ar-BH" b="1" dirty="0">
                <a:latin typeface="Sakkal Majalla" panose="02000000000000000000" pitchFamily="2" charset="-78"/>
                <a:cs typeface="Sakkal Majalla" panose="02000000000000000000" pitchFamily="2" charset="-78"/>
              </a:rPr>
              <a:t>عليك أن توضح له أن هذا الطراز هو أحدث ما وصل إليك وأنه أيضًا سيجعل العميل شابًا.. إلخ</a:t>
            </a:r>
            <a:r>
              <a:rPr lang="ar-BH" b="1" dirty="0"/>
              <a:t>.</a:t>
            </a:r>
            <a:endParaRPr lang="en-US" b="1" dirty="0"/>
          </a:p>
        </p:txBody>
      </p:sp>
    </p:spTree>
    <p:extLst>
      <p:ext uri="{BB962C8B-B14F-4D97-AF65-F5344CB8AC3E}">
        <p14:creationId xmlns:p14="http://schemas.microsoft.com/office/powerpoint/2010/main" val="2744170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001404" y="3426847"/>
            <a:ext cx="10515600" cy="1463322"/>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الطريقة</a:t>
            </a:r>
            <a:r>
              <a:rPr lang="ar-BH" b="1" dirty="0">
                <a:latin typeface="Sakkal Majalla" panose="02000000000000000000" pitchFamily="2" charset="-78"/>
                <a:cs typeface="Sakkal Majalla" panose="02000000000000000000" pitchFamily="2" charset="-78"/>
              </a:rPr>
              <a:t> هنا في الرد على الاعتراض هي أن </a:t>
            </a:r>
            <a:r>
              <a:rPr lang="ar-BH" b="1" dirty="0">
                <a:solidFill>
                  <a:srgbClr val="FF0000"/>
                </a:solidFill>
                <a:latin typeface="Sakkal Majalla" panose="02000000000000000000" pitchFamily="2" charset="-78"/>
                <a:cs typeface="Sakkal Majalla" panose="02000000000000000000" pitchFamily="2" charset="-78"/>
              </a:rPr>
              <a:t>تعترف بالاعتراض ولا تنكره </a:t>
            </a:r>
            <a:r>
              <a:rPr lang="ar-BH" b="1" dirty="0">
                <a:latin typeface="Sakkal Majalla" panose="02000000000000000000" pitchFamily="2" charset="-78"/>
                <a:cs typeface="Sakkal Majalla" panose="02000000000000000000" pitchFamily="2" charset="-78"/>
              </a:rPr>
              <a:t>– إذا كان صحيحًا ولا يمكن إنكاره – ثم تذكر بعد ذلك ميزة هامة في السلعة، بشرط أن تفوق هذه الميزة في أهميتها الاعتراض الذي ذكره العميل بحيث يصبح الاعتراض تافها لا قيمة له</a:t>
            </a:r>
            <a:r>
              <a:rPr lang="ar-BH" b="1" dirty="0" smtClean="0">
                <a:latin typeface="Sakkal Majalla" panose="02000000000000000000" pitchFamily="2" charset="-78"/>
                <a:cs typeface="Sakkal Majalla" panose="02000000000000000000" pitchFamily="2" charset="-78"/>
              </a:rPr>
              <a:t>.</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itle 9"/>
          <p:cNvSpPr txBox="1">
            <a:spLocks/>
          </p:cNvSpPr>
          <p:nvPr/>
        </p:nvSpPr>
        <p:spPr bwMode="auto">
          <a:xfrm>
            <a:off x="6823900" y="2036359"/>
            <a:ext cx="4640943"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solidFill>
                  <a:schemeClr val="bg1"/>
                </a:solidFill>
                <a:latin typeface="Sakkal Majalla" panose="02000000000000000000" pitchFamily="2" charset="-78"/>
                <a:cs typeface="Sakkal Majalla" panose="02000000000000000000" pitchFamily="2" charset="-78"/>
              </a:rPr>
              <a:t>طرق الرد على الاعتراضات</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9" name="Title 9"/>
          <p:cNvSpPr txBox="1">
            <a:spLocks/>
          </p:cNvSpPr>
          <p:nvPr/>
        </p:nvSpPr>
        <p:spPr bwMode="auto">
          <a:xfrm>
            <a:off x="4912573" y="1356622"/>
            <a:ext cx="6552270" cy="492443"/>
          </a:xfrm>
          <a:prstGeom prst="rect">
            <a:avLst/>
          </a:prstGeom>
          <a:solidFill>
            <a:srgbClr val="FF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solidFill>
                  <a:schemeClr val="bg1"/>
                </a:solidFill>
                <a:latin typeface="Sakkal Majalla" panose="02000000000000000000" pitchFamily="2" charset="-78"/>
                <a:cs typeface="Sakkal Majalla" panose="02000000000000000000" pitchFamily="2" charset="-78"/>
              </a:rPr>
              <a:t>وفيما يلي أهم هذه الطرق وأمثلة توضيحية أيضًا:</a:t>
            </a:r>
            <a:endParaRPr lang="ar-BH" sz="32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1" name="Title 9"/>
          <p:cNvSpPr txBox="1">
            <a:spLocks/>
          </p:cNvSpPr>
          <p:nvPr/>
        </p:nvSpPr>
        <p:spPr bwMode="auto">
          <a:xfrm>
            <a:off x="7605836" y="2750459"/>
            <a:ext cx="3835504"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( 1 ) طريقة الموازنة:</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1001404" y="5053131"/>
            <a:ext cx="10515600" cy="1178443"/>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rgbClr val="FF0000"/>
                </a:solidFill>
                <a:latin typeface="Sakkal Majalla" panose="02000000000000000000" pitchFamily="2" charset="-78"/>
                <a:cs typeface="Sakkal Majalla" panose="02000000000000000000" pitchFamily="2" charset="-78"/>
              </a:rPr>
              <a:t>الهدف</a:t>
            </a:r>
            <a:r>
              <a:rPr lang="ar-BH" b="1" dirty="0">
                <a:latin typeface="Sakkal Majalla" panose="02000000000000000000" pitchFamily="2" charset="-78"/>
                <a:cs typeface="Sakkal Majalla" panose="02000000000000000000" pitchFamily="2" charset="-78"/>
              </a:rPr>
              <a:t> من هذه الطريقة هو أن تجعل العميل يوازن بين الاعتراض والميزة فتتغلب الميزة، ويقل شأن الاعتراض، ويشتري العميل السلعة.</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1562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001404" y="1647443"/>
            <a:ext cx="10515600" cy="1726705"/>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a:solidFill>
                  <a:srgbClr val="FF0000"/>
                </a:solidFill>
                <a:latin typeface="Sakkal Majalla" panose="02000000000000000000" pitchFamily="2" charset="-78"/>
                <a:cs typeface="Sakkal Majalla" panose="02000000000000000000" pitchFamily="2" charset="-78"/>
              </a:rPr>
              <a:t>مثال: </a:t>
            </a:r>
            <a:r>
              <a:rPr lang="ar-BH" b="1" dirty="0">
                <a:latin typeface="Sakkal Majalla" panose="02000000000000000000" pitchFamily="2" charset="-78"/>
                <a:cs typeface="Sakkal Majalla" panose="02000000000000000000" pitchFamily="2" charset="-78"/>
              </a:rPr>
              <a:t>اعترض أحد العملاء على طراز معين من الأحذية بأنه طراز السنة الماضية، </a:t>
            </a:r>
            <a:endParaRPr lang="en-US" b="1" dirty="0">
              <a:latin typeface="Sakkal Majalla" panose="02000000000000000000" pitchFamily="2" charset="-78"/>
              <a:cs typeface="Sakkal Majalla" panose="02000000000000000000" pitchFamily="2" charset="-78"/>
            </a:endParaRPr>
          </a:p>
          <a:p>
            <a:pPr marL="0" indent="0" algn="just" rtl="1">
              <a:buNone/>
            </a:pPr>
            <a:r>
              <a:rPr lang="ar-BH" b="1" dirty="0">
                <a:solidFill>
                  <a:srgbClr val="C00000"/>
                </a:solidFill>
                <a:latin typeface="Sakkal Majalla" panose="02000000000000000000" pitchFamily="2" charset="-78"/>
                <a:cs typeface="Sakkal Majalla" panose="02000000000000000000" pitchFamily="2" charset="-78"/>
              </a:rPr>
              <a:t>فقال البائع:</a:t>
            </a:r>
            <a:r>
              <a:rPr lang="ar-BH" b="1" dirty="0">
                <a:latin typeface="Sakkal Majalla" panose="02000000000000000000" pitchFamily="2" charset="-78"/>
                <a:cs typeface="Sakkal Majalla" panose="02000000000000000000" pitchFamily="2" charset="-78"/>
              </a:rPr>
              <a:t> حقيقة أنه طراز العام الماضي، ولكن في خصم بمقدار </a:t>
            </a:r>
            <a:r>
              <a:rPr lang="ar-BH" b="1" dirty="0" smtClean="0">
                <a:latin typeface="Sakkal Majalla" panose="02000000000000000000" pitchFamily="2" charset="-78"/>
                <a:cs typeface="Sakkal Majalla" panose="02000000000000000000" pitchFamily="2" charset="-78"/>
              </a:rPr>
              <a:t>الثلث.</a:t>
            </a:r>
            <a:endParaRPr lang="ar-BH" b="1" dirty="0">
              <a:latin typeface="Sakkal Majalla" panose="02000000000000000000" pitchFamily="2" charset="-78"/>
              <a:cs typeface="Sakkal Majalla" panose="02000000000000000000" pitchFamily="2" charset="-78"/>
            </a:endParaRPr>
          </a:p>
          <a:p>
            <a:pPr marL="0" indent="0" algn="just" rtl="1">
              <a:buNone/>
            </a:pPr>
            <a:r>
              <a:rPr lang="ar-BH" b="1" dirty="0">
                <a:latin typeface="Sakkal Majalla" panose="02000000000000000000" pitchFamily="2" charset="-78"/>
                <a:cs typeface="Sakkal Majalla" panose="02000000000000000000" pitchFamily="2" charset="-78"/>
              </a:rPr>
              <a:t>وهنا بدأ العميل في المقارنة بين الثمن والطراز، أخيراً </a:t>
            </a:r>
            <a:r>
              <a:rPr lang="ar-BH" b="1" dirty="0">
                <a:solidFill>
                  <a:srgbClr val="C00000"/>
                </a:solidFill>
                <a:latin typeface="Sakkal Majalla" panose="02000000000000000000" pitchFamily="2" charset="-78"/>
                <a:cs typeface="Sakkal Majalla" panose="02000000000000000000" pitchFamily="2" charset="-78"/>
              </a:rPr>
              <a:t>قرر </a:t>
            </a:r>
            <a:r>
              <a:rPr lang="ar-BH" b="1" dirty="0" smtClean="0">
                <a:solidFill>
                  <a:srgbClr val="C00000"/>
                </a:solidFill>
                <a:latin typeface="Sakkal Majalla" panose="02000000000000000000" pitchFamily="2" charset="-78"/>
                <a:cs typeface="Sakkal Majalla" panose="02000000000000000000" pitchFamily="2" charset="-78"/>
              </a:rPr>
              <a:t>الشراء.</a:t>
            </a:r>
            <a:endParaRPr lang="en-US" b="1" dirty="0">
              <a:latin typeface="Sakkal Majalla" panose="02000000000000000000" pitchFamily="2" charset="-78"/>
              <a:cs typeface="Sakkal Majalla" panose="02000000000000000000" pitchFamily="2" charset="-78"/>
            </a:endParaRPr>
          </a:p>
        </p:txBody>
      </p:sp>
      <p:sp>
        <p:nvSpPr>
          <p:cNvPr id="12" name="Rectangle 11"/>
          <p:cNvSpPr/>
          <p:nvPr/>
        </p:nvSpPr>
        <p:spPr>
          <a:xfrm>
            <a:off x="4912573" y="32657"/>
            <a:ext cx="2693263" cy="3628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اعتراضات العملاء وكيفية التعامل معها ( 1 )</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1001404" y="4293913"/>
            <a:ext cx="10515600" cy="1178443"/>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C00000"/>
                </a:solidFill>
                <a:latin typeface="Sakkal Majalla" panose="02000000000000000000" pitchFamily="2" charset="-78"/>
                <a:cs typeface="Sakkal Majalla" panose="02000000000000000000" pitchFamily="2" charset="-78"/>
              </a:rPr>
              <a:t>وطبقًا لهذه الطريقة يقوم البائع الناجح </a:t>
            </a:r>
            <a:r>
              <a:rPr lang="ar-BH" b="1" dirty="0">
                <a:solidFill>
                  <a:srgbClr val="C00000"/>
                </a:solidFill>
                <a:latin typeface="Sakkal Majalla" panose="02000000000000000000" pitchFamily="2" charset="-78"/>
                <a:cs typeface="Sakkal Majalla" panose="02000000000000000000" pitchFamily="2" charset="-78"/>
              </a:rPr>
              <a:t>بتحويل </a:t>
            </a:r>
            <a:r>
              <a:rPr lang="ar-BH" b="1" dirty="0">
                <a:solidFill>
                  <a:srgbClr val="FF0000"/>
                </a:solidFill>
                <a:latin typeface="Sakkal Majalla" panose="02000000000000000000" pitchFamily="2" charset="-78"/>
                <a:cs typeface="Sakkal Majalla" panose="02000000000000000000" pitchFamily="2" charset="-78"/>
              </a:rPr>
              <a:t>اعتراض العميل إلى ميزة، وليس </a:t>
            </a:r>
            <a:r>
              <a:rPr lang="ar-BH" b="1" dirty="0" smtClean="0">
                <a:solidFill>
                  <a:srgbClr val="FF0000"/>
                </a:solidFill>
                <a:latin typeface="Sakkal Majalla" panose="02000000000000000000" pitchFamily="2" charset="-78"/>
                <a:cs typeface="Sakkal Majalla" panose="02000000000000000000" pitchFamily="2" charset="-78"/>
              </a:rPr>
              <a:t>عيبًا، </a:t>
            </a:r>
            <a:r>
              <a:rPr lang="ar-BH" b="1" dirty="0">
                <a:latin typeface="Sakkal Majalla" panose="02000000000000000000" pitchFamily="2" charset="-78"/>
                <a:cs typeface="Sakkal Majalla" panose="02000000000000000000" pitchFamily="2" charset="-78"/>
              </a:rPr>
              <a:t>وهنا إذا اقتنع العميل بأن ما يراه </a:t>
            </a:r>
            <a:r>
              <a:rPr lang="ar-BH" b="1" dirty="0" smtClean="0">
                <a:latin typeface="Sakkal Majalla" panose="02000000000000000000" pitchFamily="2" charset="-78"/>
                <a:cs typeface="Sakkal Majalla" panose="02000000000000000000" pitchFamily="2" charset="-78"/>
              </a:rPr>
              <a:t>عيبًا </a:t>
            </a:r>
            <a:r>
              <a:rPr lang="ar-BH" b="1" dirty="0">
                <a:latin typeface="Sakkal Majalla" panose="02000000000000000000" pitchFamily="2" charset="-78"/>
                <a:cs typeface="Sakkal Majalla" panose="02000000000000000000" pitchFamily="2" charset="-78"/>
              </a:rPr>
              <a:t>في السلعة هو على العكس: ميزة فيها، </a:t>
            </a:r>
            <a:r>
              <a:rPr lang="ar-BH" b="1" dirty="0">
                <a:solidFill>
                  <a:srgbClr val="C00000"/>
                </a:solidFill>
                <a:latin typeface="Sakkal Majalla" panose="02000000000000000000" pitchFamily="2" charset="-78"/>
                <a:cs typeface="Sakkal Majalla" panose="02000000000000000000" pitchFamily="2" charset="-78"/>
              </a:rPr>
              <a:t>فيقرر الشراء.</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14" name="Title 9"/>
          <p:cNvSpPr txBox="1">
            <a:spLocks/>
          </p:cNvSpPr>
          <p:nvPr/>
        </p:nvSpPr>
        <p:spPr bwMode="auto">
          <a:xfrm>
            <a:off x="6633029" y="3610055"/>
            <a:ext cx="4808311"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( 2 ) طريقة تحويل الاعتراض إلى ميزة:</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62766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4476</TotalTime>
  <Words>1498</Words>
  <Application>Microsoft Office PowerPoint</Application>
  <PresentationFormat>Widescreen</PresentationFormat>
  <Paragraphs>179</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649</cp:revision>
  <dcterms:created xsi:type="dcterms:W3CDTF">2020-03-04T10:47:58Z</dcterms:created>
  <dcterms:modified xsi:type="dcterms:W3CDTF">2021-02-02T08:06:23Z</dcterms:modified>
</cp:coreProperties>
</file>