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Lst>
  <p:notesMasterIdLst>
    <p:notesMasterId r:id="rId22"/>
  </p:notesMasterIdLst>
  <p:sldIdLst>
    <p:sldId id="291" r:id="rId4"/>
    <p:sldId id="259" r:id="rId5"/>
    <p:sldId id="260" r:id="rId6"/>
    <p:sldId id="320" r:id="rId7"/>
    <p:sldId id="321" r:id="rId8"/>
    <p:sldId id="322" r:id="rId9"/>
    <p:sldId id="323" r:id="rId10"/>
    <p:sldId id="324" r:id="rId11"/>
    <p:sldId id="325" r:id="rId12"/>
    <p:sldId id="326" r:id="rId13"/>
    <p:sldId id="327" r:id="rId14"/>
    <p:sldId id="328" r:id="rId15"/>
    <p:sldId id="329" r:id="rId16"/>
    <p:sldId id="330" r:id="rId17"/>
    <p:sldId id="269" r:id="rId18"/>
    <p:sldId id="270" r:id="rId19"/>
    <p:sldId id="300" r:id="rId20"/>
    <p:sldId id="31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CF61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80" d="100"/>
          <a:sy n="80" d="100"/>
        </p:scale>
        <p:origin x="132" y="5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E246EB-A733-4B90-ABE7-27722A59C4F1}" type="datetimeFigureOut">
              <a:rPr lang="en-US" smtClean="0"/>
              <a:t>8/17/2020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7CF608-767C-4DCE-8D51-12DE92DD32FE}" type="slidenum">
              <a:rPr lang="en-US" smtClean="0"/>
              <a:t>‹#›</a:t>
            </a:fld>
            <a:endParaRPr lang="en-US"/>
          </a:p>
        </p:txBody>
      </p:sp>
    </p:spTree>
    <p:extLst>
      <p:ext uri="{BB962C8B-B14F-4D97-AF65-F5344CB8AC3E}">
        <p14:creationId xmlns:p14="http://schemas.microsoft.com/office/powerpoint/2010/main" val="2804675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AAD347D-5ACD-4C99-B74B-A9C85AD731AF}" type="datetimeFigureOut">
              <a:rPr lang="en-US" smtClean="0">
                <a:solidFill>
                  <a:prstClr val="black">
                    <a:tint val="75000"/>
                  </a:prstClr>
                </a:solidFill>
              </a:rPr>
              <a:pPr/>
              <a:t>8/17/2020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64432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09A250-FF31-4206-8172-F9D3106AACB1}" type="datetimeFigureOut">
              <a:rPr lang="en-US" smtClean="0">
                <a:solidFill>
                  <a:prstClr val="black">
                    <a:tint val="75000"/>
                  </a:prstClr>
                </a:solidFill>
              </a:rPr>
              <a:pPr/>
              <a:t>8/17/2020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69042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09A250-FF31-4206-8172-F9D3106AACB1}" type="datetimeFigureOut">
              <a:rPr lang="en-US" smtClean="0">
                <a:solidFill>
                  <a:prstClr val="black">
                    <a:tint val="75000"/>
                  </a:prstClr>
                </a:solidFill>
              </a:rPr>
              <a:pPr/>
              <a:t>8/17/2020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14512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AAD347D-5ACD-4C99-B74B-A9C85AD731AF}" type="datetimeFigureOut">
              <a:rPr lang="en-US" smtClean="0">
                <a:solidFill>
                  <a:prstClr val="black">
                    <a:tint val="75000"/>
                  </a:prstClr>
                </a:solidFill>
              </a:rPr>
              <a:pPr/>
              <a:t>8/17/2020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356249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09A250-FF31-4206-8172-F9D3106AACB1}" type="datetimeFigureOut">
              <a:rPr lang="en-US" smtClean="0">
                <a:solidFill>
                  <a:prstClr val="black">
                    <a:tint val="75000"/>
                  </a:prstClr>
                </a:solidFill>
              </a:rPr>
              <a:pPr/>
              <a:t>8/17/2020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945270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solidFill>
                  <a:prstClr val="black">
                    <a:tint val="75000"/>
                  </a:prstClr>
                </a:solidFill>
              </a:rPr>
              <a:pPr/>
              <a:t>8/17/2020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896394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96027F-7875-4030-9381-8BD8C4F21935}" type="datetimeFigureOut">
              <a:rPr lang="en-US" smtClean="0">
                <a:solidFill>
                  <a:prstClr val="black">
                    <a:tint val="75000"/>
                  </a:prstClr>
                </a:solidFill>
              </a:rPr>
              <a:pPr/>
              <a:t>8/17/2020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318177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96027F-7875-4030-9381-8BD8C4F21935}" type="datetimeFigureOut">
              <a:rPr lang="en-US" smtClean="0">
                <a:solidFill>
                  <a:prstClr val="black">
                    <a:tint val="75000"/>
                  </a:prstClr>
                </a:solidFill>
              </a:rPr>
              <a:pPr/>
              <a:t>8/17/2020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69566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509A250-FF31-4206-8172-F9D3106AACB1}" type="datetimeFigureOut">
              <a:rPr lang="en-US" smtClean="0">
                <a:solidFill>
                  <a:prstClr val="black">
                    <a:tint val="75000"/>
                  </a:prstClr>
                </a:solidFill>
              </a:rPr>
              <a:pPr/>
              <a:t>8/17/2020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31210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solidFill>
                  <a:prstClr val="black">
                    <a:tint val="75000"/>
                  </a:prstClr>
                </a:solidFill>
              </a:rPr>
              <a:pPr/>
              <a:t>8/17/2020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758229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solidFill>
                  <a:prstClr val="black">
                    <a:tint val="75000"/>
                  </a:prstClr>
                </a:solidFill>
              </a:rPr>
              <a:pPr/>
              <a:t>8/17/2020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11330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09A250-FF31-4206-8172-F9D3106AACB1}" type="datetimeFigureOut">
              <a:rPr lang="en-US" smtClean="0">
                <a:solidFill>
                  <a:prstClr val="black">
                    <a:tint val="75000"/>
                  </a:prstClr>
                </a:solidFill>
              </a:rPr>
              <a:pPr/>
              <a:t>8/17/2020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914884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solidFill>
                  <a:prstClr val="black">
                    <a:tint val="75000"/>
                  </a:prstClr>
                </a:solidFill>
              </a:rPr>
              <a:pPr/>
              <a:t>8/17/2020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135308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09A250-FF31-4206-8172-F9D3106AACB1}" type="datetimeFigureOut">
              <a:rPr lang="en-US" smtClean="0">
                <a:solidFill>
                  <a:prstClr val="black">
                    <a:tint val="75000"/>
                  </a:prstClr>
                </a:solidFill>
              </a:rPr>
              <a:pPr/>
              <a:t>8/17/2020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344776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09A250-FF31-4206-8172-F9D3106AACB1}" type="datetimeFigureOut">
              <a:rPr lang="en-US" smtClean="0">
                <a:solidFill>
                  <a:prstClr val="black">
                    <a:tint val="75000"/>
                  </a:prstClr>
                </a:solidFill>
              </a:rPr>
              <a:pPr/>
              <a:t>8/17/2020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675093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AAD347D-5ACD-4C99-B74B-A9C85AD731AF}" type="datetimeFigureOut">
              <a:rPr lang="en-US" smtClean="0">
                <a:solidFill>
                  <a:prstClr val="black">
                    <a:tint val="75000"/>
                  </a:prstClr>
                </a:solidFill>
              </a:rPr>
              <a:pPr/>
              <a:t>8/17/2020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126304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09A250-FF31-4206-8172-F9D3106AACB1}" type="datetimeFigureOut">
              <a:rPr lang="en-US" smtClean="0">
                <a:solidFill>
                  <a:prstClr val="black">
                    <a:tint val="75000"/>
                  </a:prstClr>
                </a:solidFill>
              </a:rPr>
              <a:pPr/>
              <a:t>8/17/2020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631098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solidFill>
                  <a:prstClr val="black">
                    <a:tint val="75000"/>
                  </a:prstClr>
                </a:solidFill>
              </a:rPr>
              <a:pPr/>
              <a:t>8/17/2020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1322137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96027F-7875-4030-9381-8BD8C4F21935}" type="datetimeFigureOut">
              <a:rPr lang="en-US" smtClean="0">
                <a:solidFill>
                  <a:prstClr val="black">
                    <a:tint val="75000"/>
                  </a:prstClr>
                </a:solidFill>
              </a:rPr>
              <a:pPr/>
              <a:t>8/17/2020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400296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96027F-7875-4030-9381-8BD8C4F21935}" type="datetimeFigureOut">
              <a:rPr lang="en-US" smtClean="0">
                <a:solidFill>
                  <a:prstClr val="black">
                    <a:tint val="75000"/>
                  </a:prstClr>
                </a:solidFill>
              </a:rPr>
              <a:pPr/>
              <a:t>8/17/2020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2104973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509A250-FF31-4206-8172-F9D3106AACB1}" type="datetimeFigureOut">
              <a:rPr lang="en-US" smtClean="0">
                <a:solidFill>
                  <a:prstClr val="black">
                    <a:tint val="75000"/>
                  </a:prstClr>
                </a:solidFill>
              </a:rPr>
              <a:pPr/>
              <a:t>8/17/2020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2594709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solidFill>
                  <a:prstClr val="black">
                    <a:tint val="75000"/>
                  </a:prstClr>
                </a:solidFill>
              </a:rPr>
              <a:pPr/>
              <a:t>8/17/2020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52123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solidFill>
                  <a:prstClr val="black">
                    <a:tint val="75000"/>
                  </a:prstClr>
                </a:solidFill>
              </a:rPr>
              <a:pPr/>
              <a:t>8/17/2020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1421020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solidFill>
                  <a:prstClr val="black">
                    <a:tint val="75000"/>
                  </a:prstClr>
                </a:solidFill>
              </a:rPr>
              <a:pPr/>
              <a:t>8/17/2020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722429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solidFill>
                  <a:prstClr val="black">
                    <a:tint val="75000"/>
                  </a:prstClr>
                </a:solidFill>
              </a:rPr>
              <a:pPr/>
              <a:t>8/17/2020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831563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09A250-FF31-4206-8172-F9D3106AACB1}" type="datetimeFigureOut">
              <a:rPr lang="en-US" smtClean="0">
                <a:solidFill>
                  <a:prstClr val="black">
                    <a:tint val="75000"/>
                  </a:prstClr>
                </a:solidFill>
              </a:rPr>
              <a:pPr/>
              <a:t>8/17/2020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1160116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09A250-FF31-4206-8172-F9D3106AACB1}" type="datetimeFigureOut">
              <a:rPr lang="en-US" smtClean="0">
                <a:solidFill>
                  <a:prstClr val="black">
                    <a:tint val="75000"/>
                  </a:prstClr>
                </a:solidFill>
              </a:rPr>
              <a:pPr/>
              <a:t>8/17/2020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47232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96027F-7875-4030-9381-8BD8C4F21935}" type="datetimeFigureOut">
              <a:rPr lang="en-US" smtClean="0">
                <a:solidFill>
                  <a:prstClr val="black">
                    <a:tint val="75000"/>
                  </a:prstClr>
                </a:solidFill>
              </a:rPr>
              <a:pPr/>
              <a:t>8/17/2020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30278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96027F-7875-4030-9381-8BD8C4F21935}" type="datetimeFigureOut">
              <a:rPr lang="en-US" smtClean="0">
                <a:solidFill>
                  <a:prstClr val="black">
                    <a:tint val="75000"/>
                  </a:prstClr>
                </a:solidFill>
              </a:rPr>
              <a:pPr/>
              <a:t>8/17/2020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65966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509A250-FF31-4206-8172-F9D3106AACB1}" type="datetimeFigureOut">
              <a:rPr lang="en-US" smtClean="0">
                <a:solidFill>
                  <a:prstClr val="black">
                    <a:tint val="75000"/>
                  </a:prstClr>
                </a:solidFill>
              </a:rPr>
              <a:pPr/>
              <a:t>8/17/2020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57935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solidFill>
                  <a:prstClr val="black">
                    <a:tint val="75000"/>
                  </a:prstClr>
                </a:solidFill>
              </a:rPr>
              <a:pPr/>
              <a:t>8/17/2020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37039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solidFill>
                  <a:prstClr val="black">
                    <a:tint val="75000"/>
                  </a:prstClr>
                </a:solidFill>
              </a:rPr>
              <a:pPr/>
              <a:t>8/17/2020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19166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solidFill>
                  <a:prstClr val="black">
                    <a:tint val="75000"/>
                  </a:prstClr>
                </a:solidFill>
              </a:rPr>
              <a:pPr/>
              <a:t>8/17/2020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51453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4AAD347D-5ACD-4C99-B74B-A9C85AD731AF}" type="datetimeFigureOut">
              <a:rPr lang="en-US" smtClean="0">
                <a:solidFill>
                  <a:prstClr val="black">
                    <a:tint val="75000"/>
                  </a:prstClr>
                </a:solidFill>
              </a:rPr>
              <a:pPr defTabSz="457200"/>
              <a:t>8/17/2020</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D57F1E4F-1CFF-5643-939E-02111984F565}"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val="10062876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4AAD347D-5ACD-4C99-B74B-A9C85AD731AF}" type="datetimeFigureOut">
              <a:rPr lang="en-US" smtClean="0">
                <a:solidFill>
                  <a:prstClr val="black">
                    <a:tint val="75000"/>
                  </a:prstClr>
                </a:solidFill>
              </a:rPr>
              <a:pPr defTabSz="457200"/>
              <a:t>8/17/2020</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D57F1E4F-1CFF-5643-939E-02111984F565}"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val="77733895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4AAD347D-5ACD-4C99-B74B-A9C85AD731AF}" type="datetimeFigureOut">
              <a:rPr lang="en-US" smtClean="0">
                <a:solidFill>
                  <a:prstClr val="black">
                    <a:tint val="75000"/>
                  </a:prstClr>
                </a:solidFill>
              </a:rPr>
              <a:pPr defTabSz="457200"/>
              <a:t>8/17/2020</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D57F1E4F-1CFF-5643-939E-02111984F565}"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val="113455006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rcRect l="6723" t="25076" r="6723" b="21638"/>
          <a:stretch/>
        </p:blipFill>
        <p:spPr>
          <a:xfrm>
            <a:off x="3475651" y="541522"/>
            <a:ext cx="5434885" cy="1182210"/>
          </a:xfrm>
          <a:prstGeom prst="rect">
            <a:avLst/>
          </a:prstGeom>
        </p:spPr>
      </p:pic>
      <p:sp>
        <p:nvSpPr>
          <p:cNvPr id="6" name="TextBox 5"/>
          <p:cNvSpPr txBox="1"/>
          <p:nvPr/>
        </p:nvSpPr>
        <p:spPr>
          <a:xfrm>
            <a:off x="3939701" y="1899338"/>
            <a:ext cx="6663448" cy="830997"/>
          </a:xfrm>
          <a:prstGeom prst="rect">
            <a:avLst/>
          </a:prstGeom>
          <a:noFill/>
        </p:spPr>
        <p:txBody>
          <a:bodyPr wrap="square" rtlCol="0">
            <a:spAutoFit/>
          </a:bodyPr>
          <a:lstStyle/>
          <a:p>
            <a:pPr algn="ctr" defTabSz="457200"/>
            <a:r>
              <a:rPr lang="ar-BH" sz="2400" b="1" u="sng" dirty="0">
                <a:solidFill>
                  <a:srgbClr val="C00000"/>
                </a:solidFill>
              </a:rPr>
              <a:t>فن البيع </a:t>
            </a:r>
            <a:r>
              <a:rPr lang="ar-BH" sz="2400" b="1" u="sng" dirty="0">
                <a:solidFill>
                  <a:srgbClr val="FF0000"/>
                </a:solidFill>
              </a:rPr>
              <a:t> للمرحلة الثانوية </a:t>
            </a:r>
            <a:br>
              <a:rPr lang="ar-BH" sz="2400" b="1" u="sng" dirty="0">
                <a:solidFill>
                  <a:prstClr val="black"/>
                </a:solidFill>
              </a:rPr>
            </a:br>
            <a:r>
              <a:rPr lang="ar-BH" sz="2400" b="1" u="sng" dirty="0">
                <a:solidFill>
                  <a:srgbClr val="C00000"/>
                </a:solidFill>
              </a:rPr>
              <a:t>(فن البيع 311)</a:t>
            </a:r>
            <a:endParaRPr lang="en-US" sz="2400" dirty="0">
              <a:solidFill>
                <a:prstClr val="black"/>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21482" y="2163502"/>
            <a:ext cx="2708337" cy="4003834"/>
          </a:xfrm>
          <a:prstGeom prst="rect">
            <a:avLst/>
          </a:prstGeom>
        </p:spPr>
      </p:pic>
      <p:sp>
        <p:nvSpPr>
          <p:cNvPr id="3" name="TextBox 2"/>
          <p:cNvSpPr txBox="1"/>
          <p:nvPr/>
        </p:nvSpPr>
        <p:spPr>
          <a:xfrm>
            <a:off x="5988676" y="6452315"/>
            <a:ext cx="184731" cy="369332"/>
          </a:xfrm>
          <a:prstGeom prst="rect">
            <a:avLst/>
          </a:prstGeom>
          <a:noFill/>
        </p:spPr>
        <p:txBody>
          <a:bodyPr wrap="none" rtlCol="0">
            <a:spAutoFit/>
          </a:bodyPr>
          <a:lstStyle/>
          <a:p>
            <a:endParaRPr lang="en-US" dirty="0">
              <a:solidFill>
                <a:prstClr val="black"/>
              </a:solidFill>
            </a:endParaRPr>
          </a:p>
        </p:txBody>
      </p:sp>
      <p:sp>
        <p:nvSpPr>
          <p:cNvPr id="8" name="Title 1"/>
          <p:cNvSpPr>
            <a:spLocks noGrp="1"/>
          </p:cNvSpPr>
          <p:nvPr>
            <p:ph type="ctrTitle"/>
          </p:nvPr>
        </p:nvSpPr>
        <p:spPr>
          <a:xfrm>
            <a:off x="5165388" y="3066463"/>
            <a:ext cx="3891064" cy="830997"/>
          </a:xfrm>
          <a:ln>
            <a:solidFill>
              <a:srgbClr val="FF0000"/>
            </a:solidFill>
          </a:ln>
        </p:spPr>
        <p:txBody>
          <a:bodyPr>
            <a:normAutofit fontScale="90000"/>
          </a:bodyPr>
          <a:lstStyle/>
          <a:p>
            <a:br>
              <a:rPr lang="ar-BH" sz="3600" b="1" u="sng" dirty="0">
                <a:solidFill>
                  <a:srgbClr val="C00000"/>
                </a:solidFill>
              </a:rPr>
            </a:br>
            <a:br>
              <a:rPr lang="ar-BH" sz="2000" b="1" dirty="0">
                <a:solidFill>
                  <a:schemeClr val="tx1"/>
                </a:solidFill>
              </a:rPr>
            </a:br>
            <a:r>
              <a:rPr lang="ar-BH" sz="2400" b="1" dirty="0">
                <a:solidFill>
                  <a:schemeClr val="tx1"/>
                </a:solidFill>
              </a:rPr>
              <a:t> </a:t>
            </a:r>
            <a:br>
              <a:rPr lang="ar-BH" sz="2400" b="1" dirty="0">
                <a:solidFill>
                  <a:schemeClr val="tx1"/>
                </a:solidFill>
              </a:rPr>
            </a:br>
            <a:br>
              <a:rPr lang="ar-BH" sz="2400" b="1" dirty="0"/>
            </a:br>
            <a:br>
              <a:rPr lang="ar-BH" sz="2400" b="1" dirty="0"/>
            </a:br>
            <a:br>
              <a:rPr lang="ar-BH" sz="2400" b="1" dirty="0"/>
            </a:br>
            <a:br>
              <a:rPr lang="ar-BH" sz="2400" b="1" dirty="0"/>
            </a:br>
            <a:br>
              <a:rPr lang="ar-BH" sz="2400" b="1" dirty="0"/>
            </a:br>
            <a:br>
              <a:rPr lang="ar-BH" sz="2400" b="1" dirty="0"/>
            </a:br>
            <a:br>
              <a:rPr lang="ar-BH" sz="2400" b="1" dirty="0"/>
            </a:br>
            <a:br>
              <a:rPr lang="ar-BH" sz="2400" b="1" dirty="0"/>
            </a:br>
            <a:br>
              <a:rPr lang="ar-BH" sz="2400" b="1" dirty="0"/>
            </a:br>
            <a:br>
              <a:rPr lang="ar-BH" sz="2400" b="1" dirty="0"/>
            </a:br>
            <a:br>
              <a:rPr lang="ar-BH" sz="2400" b="1" dirty="0"/>
            </a:br>
            <a:br>
              <a:rPr lang="ar-BH" sz="2400" b="1" dirty="0"/>
            </a:br>
            <a:br>
              <a:rPr lang="ar-BH" sz="2400" b="1" dirty="0"/>
            </a:br>
            <a:br>
              <a:rPr lang="ar-BH" sz="2400" b="1" dirty="0"/>
            </a:br>
            <a:br>
              <a:rPr lang="ar-BH" sz="2400" b="1" dirty="0"/>
            </a:br>
            <a:br>
              <a:rPr lang="ar-BH" sz="2400" b="1" dirty="0"/>
            </a:br>
            <a:br>
              <a:rPr lang="ar-BH" sz="2400" b="1" dirty="0"/>
            </a:br>
            <a:r>
              <a:rPr lang="ar-BH" sz="2400" b="1" dirty="0"/>
              <a:t> </a:t>
            </a:r>
            <a:br>
              <a:rPr lang="ar-BH" sz="2400" b="1" dirty="0">
                <a:solidFill>
                  <a:srgbClr val="FF0000"/>
                </a:solidFill>
              </a:rPr>
            </a:br>
            <a:br>
              <a:rPr lang="ar-BH" sz="2400" b="1" dirty="0">
                <a:solidFill>
                  <a:srgbClr val="FF0000"/>
                </a:solidFill>
              </a:rPr>
            </a:br>
            <a:br>
              <a:rPr lang="ar-BH" sz="2400" b="1" dirty="0"/>
            </a:br>
            <a:br>
              <a:rPr lang="ar-BH" sz="2400" b="1" dirty="0"/>
            </a:br>
            <a:br>
              <a:rPr lang="ar-BH" sz="2400" b="1" dirty="0"/>
            </a:br>
            <a:br>
              <a:rPr lang="ar-BH" sz="2400" b="1" dirty="0"/>
            </a:br>
            <a:br>
              <a:rPr lang="ar-BH" sz="2400" b="1" dirty="0"/>
            </a:br>
            <a:br>
              <a:rPr lang="ar-BH" sz="2000" b="1" dirty="0"/>
            </a:br>
            <a:r>
              <a:rPr lang="ar-BH" sz="2000" b="1" dirty="0">
                <a:solidFill>
                  <a:schemeClr val="tx1"/>
                </a:solidFill>
              </a:rPr>
              <a:t>الوحدة الثالثة</a:t>
            </a:r>
            <a:br>
              <a:rPr lang="ar-BH" sz="2000" b="1" dirty="0">
                <a:solidFill>
                  <a:schemeClr val="tx1"/>
                </a:solidFill>
              </a:rPr>
            </a:br>
            <a:r>
              <a:rPr lang="ar-BH" sz="2000" b="1" dirty="0">
                <a:solidFill>
                  <a:schemeClr val="tx1"/>
                </a:solidFill>
              </a:rPr>
              <a:t>الفصل الثالث</a:t>
            </a:r>
            <a:r>
              <a:rPr lang="ar-BH" sz="2000" b="1" dirty="0"/>
              <a:t>: (</a:t>
            </a:r>
            <a:r>
              <a:rPr lang="ar-BH" sz="2000" b="1" dirty="0">
                <a:solidFill>
                  <a:srgbClr val="FF0000"/>
                </a:solidFill>
              </a:rPr>
              <a:t>اعتراضات العملاء وكيفية التعامل معها</a:t>
            </a:r>
            <a:r>
              <a:rPr lang="ar-BH" sz="2000" b="1" dirty="0"/>
              <a:t>)                                        </a:t>
            </a:r>
            <a:endParaRPr lang="en-US" sz="2000" b="1" dirty="0">
              <a:solidFill>
                <a:srgbClr val="C00000"/>
              </a:solidFill>
            </a:endParaRPr>
          </a:p>
        </p:txBody>
      </p:sp>
    </p:spTree>
    <p:extLst>
      <p:ext uri="{BB962C8B-B14F-4D97-AF65-F5344CB8AC3E}">
        <p14:creationId xmlns:p14="http://schemas.microsoft.com/office/powerpoint/2010/main" val="6370628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56426" y="420863"/>
            <a:ext cx="8254627" cy="815038"/>
          </a:xfrm>
        </p:spPr>
        <p:txBody>
          <a:bodyPr>
            <a:noAutofit/>
          </a:bodyPr>
          <a:lstStyle/>
          <a:p>
            <a:pPr algn="ctr"/>
            <a:r>
              <a:rPr lang="ar-BH" sz="2400" b="1" u="sng" dirty="0">
                <a:solidFill>
                  <a:srgbClr val="FF0000"/>
                </a:solidFill>
              </a:rPr>
              <a:t>اعتراضات العملاء وكيفية التعامل معها</a:t>
            </a:r>
            <a:br>
              <a:rPr lang="ar-BH" sz="2400" b="1" u="sng" dirty="0">
                <a:solidFill>
                  <a:srgbClr val="FF0000"/>
                </a:solidFill>
              </a:rPr>
            </a:br>
            <a:r>
              <a:rPr lang="ar-BH" sz="2400" b="1" u="sng" dirty="0">
                <a:solidFill>
                  <a:srgbClr val="FF0000"/>
                </a:solidFill>
              </a:rPr>
              <a:t>طرق الرد على الاعتراضات</a:t>
            </a:r>
            <a:endParaRPr lang="en-US" sz="2400" b="1" u="sng" dirty="0">
              <a:solidFill>
                <a:srgbClr val="FF0000"/>
              </a:solidFill>
            </a:endParaRPr>
          </a:p>
        </p:txBody>
      </p:sp>
      <p:grpSp>
        <p:nvGrpSpPr>
          <p:cNvPr id="5" name="Group 4"/>
          <p:cNvGrpSpPr/>
          <p:nvPr/>
        </p:nvGrpSpPr>
        <p:grpSpPr>
          <a:xfrm>
            <a:off x="0" y="6478265"/>
            <a:ext cx="12192000" cy="338554"/>
            <a:chOff x="0" y="6501793"/>
            <a:chExt cx="12192000" cy="338554"/>
          </a:xfrm>
        </p:grpSpPr>
        <p:cxnSp>
          <p:nvCxnSpPr>
            <p:cNvPr id="6" name="Straight Connector 5"/>
            <p:cNvCxnSpPr/>
            <p:nvPr/>
          </p:nvCxnSpPr>
          <p:spPr>
            <a:xfrm flipV="1">
              <a:off x="0" y="6521692"/>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9"/>
            <p:cNvSpPr txBox="1"/>
            <p:nvPr/>
          </p:nvSpPr>
          <p:spPr>
            <a:xfrm>
              <a:off x="3048000" y="6501793"/>
              <a:ext cx="9144000" cy="338554"/>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rtlCol="0">
              <a:sp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r" rtl="1"/>
              <a:r>
                <a:rPr lang="ar-BH" sz="1600" dirty="0"/>
                <a:t>وزارة التربية والتعليم – 2020م</a:t>
              </a:r>
              <a:endParaRPr lang="en-US" sz="1600" dirty="0"/>
            </a:p>
          </p:txBody>
        </p:sp>
      </p:grpSp>
      <p:sp>
        <p:nvSpPr>
          <p:cNvPr id="17" name="Rectangle 16"/>
          <p:cNvSpPr/>
          <p:nvPr/>
        </p:nvSpPr>
        <p:spPr>
          <a:xfrm>
            <a:off x="9811053" y="256344"/>
            <a:ext cx="2380947" cy="692497"/>
          </a:xfrm>
          <a:prstGeom prst="rect">
            <a:avLst/>
          </a:prstGeom>
        </p:spPr>
        <p:txBody>
          <a:bodyPr wrap="square">
            <a:spAutoFit/>
          </a:bodyPr>
          <a:lstStyle/>
          <a:p>
            <a:pPr algn="ctr"/>
            <a:r>
              <a:rPr lang="ar-BH" sz="1000" b="1" u="sng" dirty="0">
                <a:solidFill>
                  <a:srgbClr val="C00000"/>
                </a:solidFill>
                <a:latin typeface="Calibri Light" panose="020F0302020204030204"/>
                <a:cs typeface="Times New Roman" panose="02020603050405020304" pitchFamily="18" charset="0"/>
              </a:rPr>
              <a:t>(فن البيع 311)</a:t>
            </a:r>
            <a:r>
              <a:rPr lang="en-US" sz="1000" b="1" u="sng" dirty="0">
                <a:solidFill>
                  <a:srgbClr val="C00000"/>
                </a:solidFill>
                <a:latin typeface="Calibri Light" panose="020F0302020204030204"/>
                <a:cs typeface="Times New Roman" panose="02020603050405020304" pitchFamily="18" charset="0"/>
              </a:rPr>
              <a:t> </a:t>
            </a:r>
            <a:endParaRPr lang="en-US" sz="1000" dirty="0"/>
          </a:p>
          <a:p>
            <a:pPr algn="ctr"/>
            <a:r>
              <a:rPr lang="ar-BH" sz="1000" b="1" dirty="0">
                <a:solidFill>
                  <a:prstClr val="black"/>
                </a:solidFill>
              </a:rPr>
              <a:t>الفصل الثالث </a:t>
            </a:r>
            <a:r>
              <a:rPr lang="ar-BH" sz="1000" b="1" dirty="0"/>
              <a:t>:</a:t>
            </a:r>
          </a:p>
          <a:p>
            <a:pPr algn="ctr"/>
            <a:r>
              <a:rPr lang="ar-BH" sz="1000" b="1" dirty="0"/>
              <a:t> (</a:t>
            </a:r>
            <a:r>
              <a:rPr lang="ar-BH" sz="1000" b="1" dirty="0">
                <a:solidFill>
                  <a:srgbClr val="FF0000"/>
                </a:solidFill>
              </a:rPr>
              <a:t>اعتراضات العملاء وكيفية التعامل معها</a:t>
            </a:r>
            <a:r>
              <a:rPr lang="ar-BH" sz="1000" b="1" dirty="0"/>
              <a:t>)</a:t>
            </a:r>
            <a:br>
              <a:rPr lang="en-US" sz="1400" b="1" dirty="0"/>
            </a:br>
            <a:endParaRPr lang="en-US" sz="900" dirty="0"/>
          </a:p>
        </p:txBody>
      </p:sp>
      <p:sp>
        <p:nvSpPr>
          <p:cNvPr id="4" name="TextBox 3"/>
          <p:cNvSpPr txBox="1"/>
          <p:nvPr/>
        </p:nvSpPr>
        <p:spPr>
          <a:xfrm>
            <a:off x="8744755" y="1367693"/>
            <a:ext cx="2763102" cy="400110"/>
          </a:xfrm>
          <a:prstGeom prst="rect">
            <a:avLst/>
          </a:prstGeom>
          <a:solidFill>
            <a:schemeClr val="accent4">
              <a:lumMod val="20000"/>
              <a:lumOff val="80000"/>
            </a:schemeClr>
          </a:solidFill>
          <a:ln>
            <a:solidFill>
              <a:schemeClr val="tx1"/>
            </a:solidFill>
          </a:ln>
        </p:spPr>
        <p:txBody>
          <a:bodyPr wrap="square" rtlCol="0">
            <a:spAutoFit/>
          </a:bodyPr>
          <a:lstStyle/>
          <a:p>
            <a:pPr algn="r" rtl="1"/>
            <a:r>
              <a:rPr lang="ar-BH" sz="2000" b="1" dirty="0">
                <a:solidFill>
                  <a:srgbClr val="C00000"/>
                </a:solidFill>
                <a:cs typeface="+mj-cs"/>
              </a:rPr>
              <a:t>3) طريقة الشرح العكسي:</a:t>
            </a:r>
            <a:endParaRPr lang="en-US" sz="2000" b="1" dirty="0">
              <a:solidFill>
                <a:srgbClr val="C00000"/>
              </a:solidFill>
              <a:cs typeface="+mj-cs"/>
            </a:endParaRPr>
          </a:p>
        </p:txBody>
      </p:sp>
      <p:sp>
        <p:nvSpPr>
          <p:cNvPr id="13" name="TextBox 12"/>
          <p:cNvSpPr txBox="1"/>
          <p:nvPr/>
        </p:nvSpPr>
        <p:spPr>
          <a:xfrm>
            <a:off x="659576" y="2437249"/>
            <a:ext cx="10851035" cy="707886"/>
          </a:xfrm>
          <a:prstGeom prst="rect">
            <a:avLst/>
          </a:prstGeom>
          <a:solidFill>
            <a:schemeClr val="accent1">
              <a:lumMod val="40000"/>
              <a:lumOff val="60000"/>
            </a:schemeClr>
          </a:solidFill>
          <a:ln>
            <a:solidFill>
              <a:schemeClr val="tx1"/>
            </a:solidFill>
          </a:ln>
        </p:spPr>
        <p:txBody>
          <a:bodyPr wrap="square" rtlCol="0">
            <a:spAutoFit/>
          </a:bodyPr>
          <a:lstStyle/>
          <a:p>
            <a:pPr algn="r"/>
            <a:r>
              <a:rPr lang="ar-BH" sz="2000" b="1" dirty="0">
                <a:solidFill>
                  <a:srgbClr val="C00000"/>
                </a:solidFill>
                <a:cs typeface="+mj-cs"/>
              </a:rPr>
              <a:t>فقال البائع في أدب ولباقة</a:t>
            </a:r>
            <a:r>
              <a:rPr lang="ar-BH" sz="2000" b="1" dirty="0">
                <a:cs typeface="+mj-cs"/>
              </a:rPr>
              <a:t>: إننا يا سيدتي نحب أن نعرف ملاحظات عملائنا على هذه الآلة حتى نتصل بالمصنع لإصلاح عيوبها، ولنجعل عملائنا راضيين دائماً، فهل تسمحين أن تشرحي لي كيف تمزق الملابس؟</a:t>
            </a:r>
            <a:endParaRPr lang="en-US" sz="2000" b="1" dirty="0">
              <a:cs typeface="+mj-cs"/>
            </a:endParaRPr>
          </a:p>
        </p:txBody>
      </p:sp>
      <p:sp>
        <p:nvSpPr>
          <p:cNvPr id="15" name="TextBox 14"/>
          <p:cNvSpPr txBox="1"/>
          <p:nvPr/>
        </p:nvSpPr>
        <p:spPr>
          <a:xfrm>
            <a:off x="620768" y="5688466"/>
            <a:ext cx="10900747" cy="400110"/>
          </a:xfrm>
          <a:prstGeom prst="rect">
            <a:avLst/>
          </a:prstGeom>
          <a:solidFill>
            <a:schemeClr val="accent1">
              <a:lumMod val="40000"/>
              <a:lumOff val="60000"/>
            </a:schemeClr>
          </a:solidFill>
          <a:ln>
            <a:solidFill>
              <a:schemeClr val="tx1"/>
            </a:solidFill>
          </a:ln>
        </p:spPr>
        <p:txBody>
          <a:bodyPr wrap="square" rtlCol="0">
            <a:spAutoFit/>
          </a:bodyPr>
          <a:lstStyle/>
          <a:p>
            <a:pPr algn="r"/>
            <a:r>
              <a:rPr lang="ar-BH" sz="2000" b="1" dirty="0">
                <a:solidFill>
                  <a:srgbClr val="C00000"/>
                </a:solidFill>
                <a:cs typeface="+mj-cs"/>
              </a:rPr>
              <a:t>وانتهى الحديث بأن اشترت العميلة الغسالة، بعد أن أدركت أن اعتراضها لا يقوم على أي أساس من الصحة</a:t>
            </a:r>
            <a:r>
              <a:rPr lang="ar-BH" sz="2000" b="1" dirty="0">
                <a:cs typeface="+mj-cs"/>
              </a:rPr>
              <a:t>. </a:t>
            </a:r>
          </a:p>
        </p:txBody>
      </p:sp>
      <p:sp>
        <p:nvSpPr>
          <p:cNvPr id="19" name="TextBox 18"/>
          <p:cNvSpPr txBox="1"/>
          <p:nvPr/>
        </p:nvSpPr>
        <p:spPr>
          <a:xfrm>
            <a:off x="656822" y="3849910"/>
            <a:ext cx="10851035" cy="769441"/>
          </a:xfrm>
          <a:prstGeom prst="rect">
            <a:avLst/>
          </a:prstGeom>
          <a:solidFill>
            <a:schemeClr val="accent1">
              <a:lumMod val="40000"/>
              <a:lumOff val="60000"/>
            </a:schemeClr>
          </a:solidFill>
          <a:ln>
            <a:solidFill>
              <a:schemeClr val="tx1"/>
            </a:solidFill>
          </a:ln>
        </p:spPr>
        <p:txBody>
          <a:bodyPr wrap="square" rtlCol="0">
            <a:spAutoFit/>
          </a:bodyPr>
          <a:lstStyle/>
          <a:p>
            <a:pPr algn="r"/>
            <a:r>
              <a:rPr lang="ar-BH" sz="2000" b="1" dirty="0">
                <a:solidFill>
                  <a:srgbClr val="C00000"/>
                </a:solidFill>
              </a:rPr>
              <a:t>فقال البائع الناجح: </a:t>
            </a:r>
            <a:r>
              <a:rPr lang="ar-BH" sz="2000" b="1" dirty="0"/>
              <a:t>طبعاً...طبعاً... ولكن كيف يحدث التمزيق؟ والغسالة ليس بها تروس يمكن أن تتعلق بها الملابس. أو فتحات تدخل فيها، فما الذي يسبب تمزقها؟ أكون شاكراً لو شرحت لي ذلك</a:t>
            </a:r>
            <a:r>
              <a:rPr lang="ar-BH" sz="2400" b="1" dirty="0"/>
              <a:t>.</a:t>
            </a:r>
            <a:endParaRPr lang="en-US" sz="2400" b="1" dirty="0">
              <a:cs typeface="+mj-cs"/>
            </a:endParaRPr>
          </a:p>
        </p:txBody>
      </p:sp>
      <p:sp>
        <p:nvSpPr>
          <p:cNvPr id="20" name="TextBox 19"/>
          <p:cNvSpPr txBox="1"/>
          <p:nvPr/>
        </p:nvSpPr>
        <p:spPr>
          <a:xfrm>
            <a:off x="656822" y="3334769"/>
            <a:ext cx="10851035" cy="400110"/>
          </a:xfrm>
          <a:prstGeom prst="rect">
            <a:avLst/>
          </a:prstGeom>
          <a:solidFill>
            <a:schemeClr val="accent2">
              <a:lumMod val="40000"/>
              <a:lumOff val="60000"/>
            </a:schemeClr>
          </a:solidFill>
          <a:ln>
            <a:solidFill>
              <a:schemeClr val="tx1"/>
            </a:solidFill>
          </a:ln>
        </p:spPr>
        <p:txBody>
          <a:bodyPr wrap="square" rtlCol="0">
            <a:spAutoFit/>
          </a:bodyPr>
          <a:lstStyle/>
          <a:p>
            <a:pPr algn="r"/>
            <a:r>
              <a:rPr lang="ar-BH" sz="2000" b="1" dirty="0">
                <a:solidFill>
                  <a:srgbClr val="FF0000"/>
                </a:solidFill>
                <a:cs typeface="+mj-cs"/>
              </a:rPr>
              <a:t>فقالت العميلة: </a:t>
            </a:r>
            <a:r>
              <a:rPr lang="ar-BH" sz="2000" b="1" dirty="0">
                <a:cs typeface="+mj-cs"/>
              </a:rPr>
              <a:t>لقد سمعت ذلك من إحدى صديقاتي.</a:t>
            </a:r>
            <a:endParaRPr lang="en-US" sz="2000" b="1" dirty="0">
              <a:cs typeface="+mj-cs"/>
            </a:endParaRPr>
          </a:p>
        </p:txBody>
      </p:sp>
      <p:sp>
        <p:nvSpPr>
          <p:cNvPr id="8" name="TextBox 7"/>
          <p:cNvSpPr txBox="1"/>
          <p:nvPr/>
        </p:nvSpPr>
        <p:spPr>
          <a:xfrm>
            <a:off x="645625" y="1910071"/>
            <a:ext cx="10851035" cy="400110"/>
          </a:xfrm>
          <a:prstGeom prst="rect">
            <a:avLst/>
          </a:prstGeom>
          <a:solidFill>
            <a:schemeClr val="accent2">
              <a:lumMod val="40000"/>
              <a:lumOff val="60000"/>
            </a:schemeClr>
          </a:solidFill>
          <a:ln>
            <a:solidFill>
              <a:schemeClr val="tx1"/>
            </a:solidFill>
          </a:ln>
        </p:spPr>
        <p:txBody>
          <a:bodyPr wrap="square" rtlCol="0">
            <a:spAutoFit/>
          </a:bodyPr>
          <a:lstStyle/>
          <a:p>
            <a:pPr algn="r" rtl="1"/>
            <a:r>
              <a:rPr lang="ar-BH" sz="2000" b="1" dirty="0">
                <a:solidFill>
                  <a:srgbClr val="C00000"/>
                </a:solidFill>
                <a:cs typeface="+mj-cs"/>
              </a:rPr>
              <a:t>مثال 2): ذهبت نفس العميلة إلى متجر آخر، وقالت للبائع: إن هذه الغسالة تمزق الملابس.</a:t>
            </a:r>
            <a:endParaRPr lang="en-US" sz="2000" b="1" dirty="0">
              <a:solidFill>
                <a:srgbClr val="C00000"/>
              </a:solidFill>
              <a:cs typeface="+mj-cs"/>
            </a:endParaRPr>
          </a:p>
        </p:txBody>
      </p:sp>
      <p:sp>
        <p:nvSpPr>
          <p:cNvPr id="3" name="TextBox 2"/>
          <p:cNvSpPr txBox="1"/>
          <p:nvPr/>
        </p:nvSpPr>
        <p:spPr>
          <a:xfrm>
            <a:off x="634430" y="4756654"/>
            <a:ext cx="10873427" cy="707886"/>
          </a:xfrm>
          <a:prstGeom prst="rect">
            <a:avLst/>
          </a:prstGeom>
          <a:solidFill>
            <a:schemeClr val="accent2">
              <a:lumMod val="40000"/>
              <a:lumOff val="60000"/>
            </a:schemeClr>
          </a:solidFill>
          <a:ln>
            <a:solidFill>
              <a:schemeClr val="tx1"/>
            </a:solidFill>
          </a:ln>
        </p:spPr>
        <p:txBody>
          <a:bodyPr wrap="square" rtlCol="0">
            <a:spAutoFit/>
          </a:bodyPr>
          <a:lstStyle/>
          <a:p>
            <a:pPr algn="r" rtl="1"/>
            <a:r>
              <a:rPr lang="ar-BH" sz="2000" b="1" dirty="0">
                <a:solidFill>
                  <a:srgbClr val="C00000"/>
                </a:solidFill>
              </a:rPr>
              <a:t> وهنا: </a:t>
            </a:r>
            <a:r>
              <a:rPr lang="ar-BH" sz="2000" b="1" dirty="0"/>
              <a:t>ارتبكت العميلة واحتارت، وقالت للتخلص من هذا الموقف: الحقيقة أني سمعت هذا، ولكن ربما كانت صديقتي تتحدث عن ماركة (بيرج) فالتبس علي الأمر، وظننتها تقصد ماركة (نورج).</a:t>
            </a:r>
            <a:endParaRPr lang="en-US" sz="2000" b="1" dirty="0"/>
          </a:p>
        </p:txBody>
      </p:sp>
    </p:spTree>
    <p:extLst>
      <p:ext uri="{BB962C8B-B14F-4D97-AF65-F5344CB8AC3E}">
        <p14:creationId xmlns:p14="http://schemas.microsoft.com/office/powerpoint/2010/main" val="1393403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ircle(in)">
                                      <p:cBhvr>
                                        <p:cTn id="11" dur="20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down)">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500" fill="hold"/>
                                        <p:tgtEl>
                                          <p:spTgt spid="20"/>
                                        </p:tgtEl>
                                        <p:attrNameLst>
                                          <p:attrName>ppt_x</p:attrName>
                                        </p:attrNameLst>
                                      </p:cBhvr>
                                      <p:tavLst>
                                        <p:tav tm="0">
                                          <p:val>
                                            <p:strVal val="#ppt_x"/>
                                          </p:val>
                                        </p:tav>
                                        <p:tav tm="100000">
                                          <p:val>
                                            <p:strVal val="#ppt_x"/>
                                          </p:val>
                                        </p:tav>
                                      </p:tavLst>
                                    </p:anim>
                                    <p:anim calcmode="lin" valueType="num">
                                      <p:cBhvr additive="base">
                                        <p:cTn id="2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1000"/>
                                        <p:tgtEl>
                                          <p:spTgt spid="3"/>
                                        </p:tgtEl>
                                      </p:cBhvr>
                                    </p:animEffect>
                                    <p:anim calcmode="lin" valueType="num">
                                      <p:cBhvr>
                                        <p:cTn id="38" dur="1000" fill="hold"/>
                                        <p:tgtEl>
                                          <p:spTgt spid="3"/>
                                        </p:tgtEl>
                                        <p:attrNameLst>
                                          <p:attrName>ppt_x</p:attrName>
                                        </p:attrNameLst>
                                      </p:cBhvr>
                                      <p:tavLst>
                                        <p:tav tm="0">
                                          <p:val>
                                            <p:strVal val="#ppt_x"/>
                                          </p:val>
                                        </p:tav>
                                        <p:tav tm="100000">
                                          <p:val>
                                            <p:strVal val="#ppt_x"/>
                                          </p:val>
                                        </p:tav>
                                      </p:tavLst>
                                    </p:anim>
                                    <p:anim calcmode="lin" valueType="num">
                                      <p:cBhvr>
                                        <p:cTn id="3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barn(inVertical)">
                                      <p:cBhvr>
                                        <p:cTn id="4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13" grpId="0" animBg="1"/>
      <p:bldP spid="15" grpId="0" animBg="1"/>
      <p:bldP spid="19" grpId="0" animBg="1"/>
      <p:bldP spid="20" grpId="0" animBg="1"/>
      <p:bldP spid="8" grpId="0" animBg="1"/>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92559" y="420863"/>
            <a:ext cx="8051442" cy="815038"/>
          </a:xfrm>
        </p:spPr>
        <p:txBody>
          <a:bodyPr>
            <a:noAutofit/>
          </a:bodyPr>
          <a:lstStyle/>
          <a:p>
            <a:pPr algn="ctr"/>
            <a:r>
              <a:rPr lang="ar-BH" sz="2800" b="1" u="sng" dirty="0">
                <a:solidFill>
                  <a:srgbClr val="FF0000"/>
                </a:solidFill>
              </a:rPr>
              <a:t>اعتراضات العملاء وكيفية التعامل معها</a:t>
            </a:r>
            <a:br>
              <a:rPr lang="ar-BH" sz="2800" b="1" u="sng" dirty="0">
                <a:solidFill>
                  <a:srgbClr val="FF0000"/>
                </a:solidFill>
              </a:rPr>
            </a:br>
            <a:r>
              <a:rPr lang="ar-BH" sz="2800" b="1" u="sng" dirty="0">
                <a:solidFill>
                  <a:srgbClr val="FF0000"/>
                </a:solidFill>
              </a:rPr>
              <a:t>طرق الرد على الاعتراضات</a:t>
            </a:r>
            <a:endParaRPr lang="en-US" sz="2800" b="1" u="sng" dirty="0">
              <a:solidFill>
                <a:srgbClr val="FF0000"/>
              </a:solidFill>
            </a:endParaRPr>
          </a:p>
        </p:txBody>
      </p:sp>
      <p:grpSp>
        <p:nvGrpSpPr>
          <p:cNvPr id="5" name="Group 4"/>
          <p:cNvGrpSpPr/>
          <p:nvPr/>
        </p:nvGrpSpPr>
        <p:grpSpPr>
          <a:xfrm>
            <a:off x="0" y="6478265"/>
            <a:ext cx="12192000" cy="338554"/>
            <a:chOff x="0" y="6501793"/>
            <a:chExt cx="12192000" cy="338554"/>
          </a:xfrm>
        </p:grpSpPr>
        <p:cxnSp>
          <p:nvCxnSpPr>
            <p:cNvPr id="6" name="Straight Connector 5"/>
            <p:cNvCxnSpPr/>
            <p:nvPr/>
          </p:nvCxnSpPr>
          <p:spPr>
            <a:xfrm flipV="1">
              <a:off x="0" y="6521692"/>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9"/>
            <p:cNvSpPr txBox="1"/>
            <p:nvPr/>
          </p:nvSpPr>
          <p:spPr>
            <a:xfrm>
              <a:off x="3048000" y="6501793"/>
              <a:ext cx="9144000" cy="338554"/>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rtlCol="0">
              <a:sp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r" rtl="1"/>
              <a:r>
                <a:rPr lang="ar-BH" sz="1000" dirty="0"/>
                <a:t>وزارة التربية والتعليم – 2020</a:t>
              </a:r>
              <a:r>
                <a:rPr lang="ar-BH" sz="1600" dirty="0"/>
                <a:t>م</a:t>
              </a:r>
              <a:endParaRPr lang="en-US" sz="1600" dirty="0"/>
            </a:p>
          </p:txBody>
        </p:sp>
      </p:grpSp>
      <p:sp>
        <p:nvSpPr>
          <p:cNvPr id="17" name="Rectangle 16"/>
          <p:cNvSpPr/>
          <p:nvPr/>
        </p:nvSpPr>
        <p:spPr>
          <a:xfrm>
            <a:off x="9272789" y="-32057"/>
            <a:ext cx="3122194" cy="692497"/>
          </a:xfrm>
          <a:prstGeom prst="rect">
            <a:avLst/>
          </a:prstGeom>
        </p:spPr>
        <p:txBody>
          <a:bodyPr wrap="square">
            <a:spAutoFit/>
          </a:bodyPr>
          <a:lstStyle/>
          <a:p>
            <a:pPr algn="ctr"/>
            <a:r>
              <a:rPr lang="ar-BH" sz="1000" b="1" u="sng" dirty="0">
                <a:solidFill>
                  <a:srgbClr val="C00000"/>
                </a:solidFill>
                <a:latin typeface="Calibri Light" panose="020F0302020204030204"/>
                <a:cs typeface="Times New Roman" panose="02020603050405020304" pitchFamily="18" charset="0"/>
              </a:rPr>
              <a:t>(فن البيع 311)</a:t>
            </a:r>
            <a:r>
              <a:rPr lang="en-US" sz="1000" b="1" u="sng" dirty="0">
                <a:solidFill>
                  <a:srgbClr val="C00000"/>
                </a:solidFill>
                <a:latin typeface="Calibri Light" panose="020F0302020204030204"/>
                <a:cs typeface="Times New Roman" panose="02020603050405020304" pitchFamily="18" charset="0"/>
              </a:rPr>
              <a:t> </a:t>
            </a:r>
            <a:endParaRPr lang="en-US" sz="1000" dirty="0"/>
          </a:p>
          <a:p>
            <a:pPr algn="ctr"/>
            <a:r>
              <a:rPr lang="ar-BH" sz="1000" b="1" dirty="0">
                <a:solidFill>
                  <a:prstClr val="black"/>
                </a:solidFill>
              </a:rPr>
              <a:t>الفصل الثالث </a:t>
            </a:r>
            <a:r>
              <a:rPr lang="ar-BH" sz="1000" b="1" dirty="0"/>
              <a:t>:</a:t>
            </a:r>
          </a:p>
          <a:p>
            <a:pPr algn="ctr"/>
            <a:r>
              <a:rPr lang="ar-BH" sz="1000" b="1" dirty="0"/>
              <a:t> (</a:t>
            </a:r>
            <a:r>
              <a:rPr lang="ar-BH" sz="1000" b="1" dirty="0">
                <a:solidFill>
                  <a:srgbClr val="FF0000"/>
                </a:solidFill>
              </a:rPr>
              <a:t>اعتراضات العملاء وكيفية التعامل معها</a:t>
            </a:r>
            <a:r>
              <a:rPr lang="ar-BH" sz="1000" b="1" dirty="0"/>
              <a:t>)</a:t>
            </a:r>
            <a:br>
              <a:rPr lang="en-US" sz="1400" b="1" dirty="0"/>
            </a:br>
            <a:endParaRPr lang="en-US" sz="900" dirty="0"/>
          </a:p>
        </p:txBody>
      </p:sp>
      <p:sp>
        <p:nvSpPr>
          <p:cNvPr id="4" name="TextBox 3"/>
          <p:cNvSpPr txBox="1"/>
          <p:nvPr/>
        </p:nvSpPr>
        <p:spPr>
          <a:xfrm>
            <a:off x="8255358" y="1520744"/>
            <a:ext cx="3252499" cy="461665"/>
          </a:xfrm>
          <a:prstGeom prst="rect">
            <a:avLst/>
          </a:prstGeom>
          <a:solidFill>
            <a:schemeClr val="accent4">
              <a:lumMod val="20000"/>
              <a:lumOff val="80000"/>
            </a:schemeClr>
          </a:solidFill>
          <a:ln>
            <a:solidFill>
              <a:schemeClr val="tx1"/>
            </a:solidFill>
          </a:ln>
        </p:spPr>
        <p:txBody>
          <a:bodyPr wrap="square" rtlCol="0">
            <a:spAutoFit/>
          </a:bodyPr>
          <a:lstStyle/>
          <a:p>
            <a:pPr algn="r" rtl="1"/>
            <a:r>
              <a:rPr lang="ar-BH" sz="2400" b="1" dirty="0">
                <a:solidFill>
                  <a:srgbClr val="C00000"/>
                </a:solidFill>
                <a:cs typeface="+mj-cs"/>
              </a:rPr>
              <a:t>4) طريقة الإنكار غير المباشر:</a:t>
            </a:r>
            <a:endParaRPr lang="en-US" sz="2400" b="1" dirty="0">
              <a:solidFill>
                <a:srgbClr val="C00000"/>
              </a:solidFill>
              <a:cs typeface="+mj-cs"/>
            </a:endParaRPr>
          </a:p>
        </p:txBody>
      </p:sp>
      <p:sp>
        <p:nvSpPr>
          <p:cNvPr id="13" name="TextBox 12"/>
          <p:cNvSpPr txBox="1"/>
          <p:nvPr/>
        </p:nvSpPr>
        <p:spPr>
          <a:xfrm>
            <a:off x="670482" y="3111172"/>
            <a:ext cx="10851035" cy="830997"/>
          </a:xfrm>
          <a:prstGeom prst="rect">
            <a:avLst/>
          </a:prstGeom>
          <a:solidFill>
            <a:schemeClr val="accent1">
              <a:lumMod val="40000"/>
              <a:lumOff val="60000"/>
            </a:schemeClr>
          </a:solidFill>
          <a:ln>
            <a:solidFill>
              <a:schemeClr val="tx1"/>
            </a:solidFill>
          </a:ln>
        </p:spPr>
        <p:txBody>
          <a:bodyPr wrap="square" rtlCol="0">
            <a:spAutoFit/>
          </a:bodyPr>
          <a:lstStyle/>
          <a:p>
            <a:pPr algn="r"/>
            <a:r>
              <a:rPr lang="ar-BH" sz="2400" b="1" dirty="0">
                <a:solidFill>
                  <a:srgbClr val="C00000"/>
                </a:solidFill>
                <a:cs typeface="+mj-cs"/>
              </a:rPr>
              <a:t>مثال: </a:t>
            </a:r>
            <a:r>
              <a:rPr lang="ar-BH" sz="2400" b="1" dirty="0">
                <a:cs typeface="+mj-cs"/>
              </a:rPr>
              <a:t>اعترض أحد العملاء على سعر أحد الأحذية بأنه غالي جداً، </a:t>
            </a:r>
            <a:r>
              <a:rPr lang="ar-BH" sz="2400" b="1" dirty="0">
                <a:solidFill>
                  <a:srgbClr val="C00000"/>
                </a:solidFill>
                <a:cs typeface="+mj-cs"/>
              </a:rPr>
              <a:t>فقال البائع: </a:t>
            </a:r>
            <a:r>
              <a:rPr lang="ar-BH" sz="2400" b="1" dirty="0">
                <a:cs typeface="+mj-cs"/>
              </a:rPr>
              <a:t>نعم هو غالي الثمن، ولكن هل تعلم أنه مصنوع من الجلد الطبيعي الذي يعيش طويلًا.</a:t>
            </a:r>
            <a:endParaRPr lang="en-US" sz="2400" b="1" dirty="0">
              <a:cs typeface="+mj-cs"/>
            </a:endParaRPr>
          </a:p>
        </p:txBody>
      </p:sp>
      <p:sp>
        <p:nvSpPr>
          <p:cNvPr id="20" name="TextBox 19"/>
          <p:cNvSpPr txBox="1"/>
          <p:nvPr/>
        </p:nvSpPr>
        <p:spPr>
          <a:xfrm>
            <a:off x="8255359" y="4342486"/>
            <a:ext cx="3318456" cy="461665"/>
          </a:xfrm>
          <a:prstGeom prst="rect">
            <a:avLst/>
          </a:prstGeom>
          <a:solidFill>
            <a:schemeClr val="accent4">
              <a:lumMod val="20000"/>
              <a:lumOff val="80000"/>
            </a:schemeClr>
          </a:solidFill>
          <a:ln>
            <a:solidFill>
              <a:schemeClr val="tx1"/>
            </a:solidFill>
          </a:ln>
        </p:spPr>
        <p:txBody>
          <a:bodyPr wrap="square" rtlCol="0">
            <a:spAutoFit/>
          </a:bodyPr>
          <a:lstStyle/>
          <a:p>
            <a:pPr algn="r"/>
            <a:r>
              <a:rPr lang="ar-BH" sz="2400" b="1" dirty="0">
                <a:solidFill>
                  <a:srgbClr val="FF0000"/>
                </a:solidFill>
                <a:cs typeface="+mj-cs"/>
              </a:rPr>
              <a:t>5) طريقة الإنكار المباشر:</a:t>
            </a:r>
            <a:endParaRPr lang="en-US" sz="2400" b="1" dirty="0">
              <a:cs typeface="+mj-cs"/>
            </a:endParaRPr>
          </a:p>
        </p:txBody>
      </p:sp>
      <p:sp>
        <p:nvSpPr>
          <p:cNvPr id="8" name="TextBox 7"/>
          <p:cNvSpPr txBox="1"/>
          <p:nvPr/>
        </p:nvSpPr>
        <p:spPr>
          <a:xfrm>
            <a:off x="656822" y="2091535"/>
            <a:ext cx="10851035" cy="830997"/>
          </a:xfrm>
          <a:prstGeom prst="rect">
            <a:avLst/>
          </a:prstGeom>
          <a:solidFill>
            <a:schemeClr val="accent2">
              <a:lumMod val="40000"/>
              <a:lumOff val="60000"/>
            </a:schemeClr>
          </a:solidFill>
          <a:ln>
            <a:solidFill>
              <a:schemeClr val="tx1"/>
            </a:solidFill>
          </a:ln>
        </p:spPr>
        <p:txBody>
          <a:bodyPr wrap="square" rtlCol="0">
            <a:spAutoFit/>
          </a:bodyPr>
          <a:lstStyle/>
          <a:p>
            <a:pPr algn="r" rtl="1"/>
            <a:r>
              <a:rPr lang="ar-BH" sz="2400" b="1" dirty="0">
                <a:cs typeface="+mj-cs"/>
              </a:rPr>
              <a:t>وتسمى أحيانًا بطريقة نعم.... ولكن، وفيها لا ينكر البائع الاعتراض، وإنما يقر به أولًا، ثم بعد ذلك يذكر فائدة أو ميزة أخرى للسلعة تفوق هذا الاعتراض. </a:t>
            </a:r>
            <a:endParaRPr lang="en-US" sz="2400" b="1" dirty="0">
              <a:cs typeface="+mj-cs"/>
            </a:endParaRPr>
          </a:p>
        </p:txBody>
      </p:sp>
      <p:sp>
        <p:nvSpPr>
          <p:cNvPr id="3" name="TextBox 2"/>
          <p:cNvSpPr txBox="1"/>
          <p:nvPr/>
        </p:nvSpPr>
        <p:spPr>
          <a:xfrm>
            <a:off x="722779" y="4900760"/>
            <a:ext cx="10873427" cy="830997"/>
          </a:xfrm>
          <a:prstGeom prst="rect">
            <a:avLst/>
          </a:prstGeom>
          <a:solidFill>
            <a:schemeClr val="accent1">
              <a:lumMod val="40000"/>
              <a:lumOff val="60000"/>
            </a:schemeClr>
          </a:solidFill>
          <a:ln>
            <a:solidFill>
              <a:schemeClr val="tx1"/>
            </a:solidFill>
          </a:ln>
        </p:spPr>
        <p:txBody>
          <a:bodyPr wrap="square" rtlCol="0">
            <a:spAutoFit/>
          </a:bodyPr>
          <a:lstStyle/>
          <a:p>
            <a:pPr algn="r" rtl="1"/>
            <a:r>
              <a:rPr lang="ar-BH" sz="2400" b="1" dirty="0"/>
              <a:t> وفي هذه الطريقة ينكر البائع الاعتراض في صراحة ووضوح وبغير تردد ويجب أن يكون الرد في أسلوب مهذب رقيق، حنى لا تجرح شعور العميل، وهذه الطريقة تستخدم في الحالتين الآتيتين:</a:t>
            </a:r>
            <a:endParaRPr lang="en-US" sz="2400" b="1" dirty="0"/>
          </a:p>
        </p:txBody>
      </p:sp>
    </p:spTree>
    <p:extLst>
      <p:ext uri="{BB962C8B-B14F-4D97-AF65-F5344CB8AC3E}">
        <p14:creationId xmlns:p14="http://schemas.microsoft.com/office/powerpoint/2010/main" val="3486551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ircle(in)">
                                      <p:cBhvr>
                                        <p:cTn id="11" dur="20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down)">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anim calcmode="lin" valueType="num">
                                      <p:cBhvr additive="base">
                                        <p:cTn id="28" dur="500" fill="hold"/>
                                        <p:tgtEl>
                                          <p:spTgt spid="20"/>
                                        </p:tgtEl>
                                        <p:attrNameLst>
                                          <p:attrName>ppt_x</p:attrName>
                                        </p:attrNameLst>
                                      </p:cBhvr>
                                      <p:tavLst>
                                        <p:tav tm="0">
                                          <p:val>
                                            <p:strVal val="#ppt_x"/>
                                          </p:val>
                                        </p:tav>
                                        <p:tav tm="100000">
                                          <p:val>
                                            <p:strVal val="#ppt_x"/>
                                          </p:val>
                                        </p:tav>
                                      </p:tavLst>
                                    </p:anim>
                                    <p:anim calcmode="lin" valueType="num">
                                      <p:cBhvr additive="base">
                                        <p:cTn id="29"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13" grpId="0" animBg="1"/>
      <p:bldP spid="20" grpId="0" animBg="1"/>
      <p:bldP spid="8"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92558" y="420863"/>
            <a:ext cx="8180231" cy="815038"/>
          </a:xfrm>
        </p:spPr>
        <p:txBody>
          <a:bodyPr>
            <a:noAutofit/>
          </a:bodyPr>
          <a:lstStyle/>
          <a:p>
            <a:pPr algn="ctr"/>
            <a:r>
              <a:rPr lang="ar-BH" sz="2400" b="1" u="sng" dirty="0">
                <a:solidFill>
                  <a:srgbClr val="FF0000"/>
                </a:solidFill>
              </a:rPr>
              <a:t>اعتراضات العملاء وكيفية التعامل معها</a:t>
            </a:r>
            <a:br>
              <a:rPr lang="ar-BH" sz="2400" b="1" u="sng" dirty="0">
                <a:solidFill>
                  <a:srgbClr val="FF0000"/>
                </a:solidFill>
              </a:rPr>
            </a:br>
            <a:r>
              <a:rPr lang="ar-BH" sz="2400" b="1" u="sng" dirty="0">
                <a:solidFill>
                  <a:srgbClr val="FF0000"/>
                </a:solidFill>
              </a:rPr>
              <a:t>طرق الرد على الاعتراضات</a:t>
            </a:r>
            <a:endParaRPr lang="en-US" sz="2400" b="1" u="sng" dirty="0">
              <a:solidFill>
                <a:srgbClr val="FF0000"/>
              </a:solidFill>
            </a:endParaRPr>
          </a:p>
        </p:txBody>
      </p:sp>
      <p:grpSp>
        <p:nvGrpSpPr>
          <p:cNvPr id="5" name="Group 4"/>
          <p:cNvGrpSpPr/>
          <p:nvPr/>
        </p:nvGrpSpPr>
        <p:grpSpPr>
          <a:xfrm>
            <a:off x="0" y="6478265"/>
            <a:ext cx="12192000" cy="338554"/>
            <a:chOff x="0" y="6501793"/>
            <a:chExt cx="12192000" cy="338554"/>
          </a:xfrm>
        </p:grpSpPr>
        <p:cxnSp>
          <p:nvCxnSpPr>
            <p:cNvPr id="6" name="Straight Connector 5"/>
            <p:cNvCxnSpPr/>
            <p:nvPr/>
          </p:nvCxnSpPr>
          <p:spPr>
            <a:xfrm flipV="1">
              <a:off x="0" y="6521692"/>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9"/>
            <p:cNvSpPr txBox="1"/>
            <p:nvPr/>
          </p:nvSpPr>
          <p:spPr>
            <a:xfrm>
              <a:off x="3048000" y="6501793"/>
              <a:ext cx="9144000" cy="338554"/>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rtlCol="0">
              <a:sp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r" rtl="1"/>
              <a:r>
                <a:rPr lang="ar-BH" sz="1600" dirty="0"/>
                <a:t>وزارة التربية والتعليم – 2020م</a:t>
              </a:r>
              <a:endParaRPr lang="en-US" sz="1600" dirty="0"/>
            </a:p>
          </p:txBody>
        </p:sp>
      </p:grpSp>
      <p:sp>
        <p:nvSpPr>
          <p:cNvPr id="17" name="Rectangle 16"/>
          <p:cNvSpPr/>
          <p:nvPr/>
        </p:nvSpPr>
        <p:spPr>
          <a:xfrm>
            <a:off x="9340883" y="459119"/>
            <a:ext cx="3122194" cy="692497"/>
          </a:xfrm>
          <a:prstGeom prst="rect">
            <a:avLst/>
          </a:prstGeom>
        </p:spPr>
        <p:txBody>
          <a:bodyPr wrap="square">
            <a:spAutoFit/>
          </a:bodyPr>
          <a:lstStyle/>
          <a:p>
            <a:pPr algn="ctr"/>
            <a:r>
              <a:rPr lang="ar-BH" sz="1000" b="1" u="sng" dirty="0">
                <a:solidFill>
                  <a:srgbClr val="C00000"/>
                </a:solidFill>
                <a:latin typeface="Calibri Light" panose="020F0302020204030204"/>
                <a:cs typeface="Times New Roman" panose="02020603050405020304" pitchFamily="18" charset="0"/>
              </a:rPr>
              <a:t>(فن البيع 311)</a:t>
            </a:r>
            <a:r>
              <a:rPr lang="en-US" sz="1000" b="1" u="sng" dirty="0">
                <a:solidFill>
                  <a:srgbClr val="C00000"/>
                </a:solidFill>
                <a:latin typeface="Calibri Light" panose="020F0302020204030204"/>
                <a:cs typeface="Times New Roman" panose="02020603050405020304" pitchFamily="18" charset="0"/>
              </a:rPr>
              <a:t> </a:t>
            </a:r>
            <a:endParaRPr lang="en-US" sz="1000" dirty="0"/>
          </a:p>
          <a:p>
            <a:pPr algn="ctr"/>
            <a:r>
              <a:rPr lang="ar-BH" sz="1000" b="1" dirty="0">
                <a:solidFill>
                  <a:prstClr val="black"/>
                </a:solidFill>
              </a:rPr>
              <a:t>الفصل الثالث </a:t>
            </a:r>
            <a:r>
              <a:rPr lang="ar-BH" sz="1000" b="1" dirty="0"/>
              <a:t>:</a:t>
            </a:r>
          </a:p>
          <a:p>
            <a:pPr algn="ctr"/>
            <a:r>
              <a:rPr lang="ar-BH" sz="1000" b="1" dirty="0"/>
              <a:t> (</a:t>
            </a:r>
            <a:r>
              <a:rPr lang="ar-BH" sz="1000" b="1" dirty="0">
                <a:solidFill>
                  <a:srgbClr val="FF0000"/>
                </a:solidFill>
              </a:rPr>
              <a:t>اعتراضات العملاء وكيفية التعامل معها</a:t>
            </a:r>
            <a:r>
              <a:rPr lang="ar-BH" sz="1000" b="1" dirty="0"/>
              <a:t>)</a:t>
            </a:r>
            <a:br>
              <a:rPr lang="en-US" sz="1400" b="1" dirty="0"/>
            </a:br>
            <a:endParaRPr lang="en-US" sz="900" dirty="0"/>
          </a:p>
        </p:txBody>
      </p:sp>
      <p:sp>
        <p:nvSpPr>
          <p:cNvPr id="4" name="TextBox 3"/>
          <p:cNvSpPr txBox="1"/>
          <p:nvPr/>
        </p:nvSpPr>
        <p:spPr>
          <a:xfrm>
            <a:off x="893534" y="1848404"/>
            <a:ext cx="10457646" cy="400110"/>
          </a:xfrm>
          <a:prstGeom prst="rect">
            <a:avLst/>
          </a:prstGeom>
          <a:solidFill>
            <a:schemeClr val="accent1">
              <a:lumMod val="40000"/>
              <a:lumOff val="60000"/>
            </a:schemeClr>
          </a:solidFill>
          <a:ln>
            <a:solidFill>
              <a:schemeClr val="tx1"/>
            </a:solidFill>
          </a:ln>
        </p:spPr>
        <p:txBody>
          <a:bodyPr wrap="square" rtlCol="0">
            <a:spAutoFit/>
          </a:bodyPr>
          <a:lstStyle/>
          <a:p>
            <a:pPr algn="r" rtl="1"/>
            <a:r>
              <a:rPr lang="ar-BH" sz="2000" b="1" dirty="0">
                <a:cs typeface="+mj-cs"/>
              </a:rPr>
              <a:t>1- إذا كان الاعتراض يدل على أن العميل </a:t>
            </a:r>
            <a:r>
              <a:rPr lang="ar-BH" sz="2000" b="1" dirty="0">
                <a:solidFill>
                  <a:srgbClr val="C00000"/>
                </a:solidFill>
                <a:cs typeface="+mj-cs"/>
              </a:rPr>
              <a:t>غير متأكد من الحقيقة </a:t>
            </a:r>
            <a:r>
              <a:rPr lang="ar-BH" sz="2000" b="1" dirty="0">
                <a:cs typeface="+mj-cs"/>
              </a:rPr>
              <a:t>وأنه يستفهم ويستفسر أكثر مما يعترض.</a:t>
            </a:r>
            <a:endParaRPr lang="en-US" sz="2000" b="1" dirty="0">
              <a:cs typeface="+mj-cs"/>
            </a:endParaRPr>
          </a:p>
        </p:txBody>
      </p:sp>
      <p:sp>
        <p:nvSpPr>
          <p:cNvPr id="13" name="TextBox 12"/>
          <p:cNvSpPr txBox="1"/>
          <p:nvPr/>
        </p:nvSpPr>
        <p:spPr>
          <a:xfrm>
            <a:off x="893534" y="3455473"/>
            <a:ext cx="10457645" cy="400110"/>
          </a:xfrm>
          <a:prstGeom prst="rect">
            <a:avLst/>
          </a:prstGeom>
          <a:solidFill>
            <a:schemeClr val="accent1">
              <a:lumMod val="40000"/>
              <a:lumOff val="60000"/>
            </a:schemeClr>
          </a:solidFill>
          <a:ln>
            <a:solidFill>
              <a:schemeClr val="tx1"/>
            </a:solidFill>
          </a:ln>
        </p:spPr>
        <p:txBody>
          <a:bodyPr wrap="square" rtlCol="0">
            <a:spAutoFit/>
          </a:bodyPr>
          <a:lstStyle/>
          <a:p>
            <a:pPr algn="r"/>
            <a:r>
              <a:rPr lang="ar-BH" sz="2000" b="1" dirty="0">
                <a:solidFill>
                  <a:srgbClr val="C00000"/>
                </a:solidFill>
                <a:cs typeface="+mj-cs"/>
              </a:rPr>
              <a:t>مثال 1):  </a:t>
            </a:r>
            <a:r>
              <a:rPr lang="ar-BH" sz="2000" b="1" dirty="0">
                <a:cs typeface="+mj-cs"/>
              </a:rPr>
              <a:t>بعد أن فحصت السيدة القماش قالت: إن لونه جميل، ولكن أخشى أن يكون من الأقمشة التي تفقد لونها (تبهت). </a:t>
            </a:r>
            <a:endParaRPr lang="en-US" sz="2000" b="1" dirty="0">
              <a:cs typeface="+mj-cs"/>
            </a:endParaRPr>
          </a:p>
        </p:txBody>
      </p:sp>
      <p:sp>
        <p:nvSpPr>
          <p:cNvPr id="20" name="TextBox 19"/>
          <p:cNvSpPr txBox="1"/>
          <p:nvPr/>
        </p:nvSpPr>
        <p:spPr>
          <a:xfrm>
            <a:off x="871954" y="4157310"/>
            <a:ext cx="10479225" cy="400110"/>
          </a:xfrm>
          <a:prstGeom prst="rect">
            <a:avLst/>
          </a:prstGeom>
          <a:solidFill>
            <a:schemeClr val="accent4">
              <a:lumMod val="20000"/>
              <a:lumOff val="80000"/>
            </a:schemeClr>
          </a:solidFill>
          <a:ln>
            <a:solidFill>
              <a:schemeClr val="tx1"/>
            </a:solidFill>
          </a:ln>
        </p:spPr>
        <p:txBody>
          <a:bodyPr wrap="square" rtlCol="0">
            <a:spAutoFit/>
          </a:bodyPr>
          <a:lstStyle/>
          <a:p>
            <a:pPr algn="r"/>
            <a:r>
              <a:rPr lang="ar-BH" sz="2000" b="1" dirty="0">
                <a:solidFill>
                  <a:srgbClr val="C00000"/>
                </a:solidFill>
                <a:cs typeface="+mj-cs"/>
              </a:rPr>
              <a:t>فقال البائع: </a:t>
            </a:r>
            <a:r>
              <a:rPr lang="ar-BH" sz="2000" b="1" dirty="0">
                <a:cs typeface="+mj-cs"/>
              </a:rPr>
              <a:t>أبداً إنه ثابت الصبغة بكل تأكيد، فصبغته من أجود الأنواع، وقد أجريت عليها جميع التجارب الفنية اللازمة. </a:t>
            </a:r>
            <a:endParaRPr lang="en-US" sz="2000" b="1" dirty="0">
              <a:cs typeface="+mj-cs"/>
            </a:endParaRPr>
          </a:p>
        </p:txBody>
      </p:sp>
      <p:sp>
        <p:nvSpPr>
          <p:cNvPr id="8" name="TextBox 7"/>
          <p:cNvSpPr txBox="1"/>
          <p:nvPr/>
        </p:nvSpPr>
        <p:spPr>
          <a:xfrm>
            <a:off x="867177" y="2618039"/>
            <a:ext cx="10457646" cy="400110"/>
          </a:xfrm>
          <a:prstGeom prst="rect">
            <a:avLst/>
          </a:prstGeom>
          <a:solidFill>
            <a:schemeClr val="accent1">
              <a:lumMod val="40000"/>
              <a:lumOff val="60000"/>
            </a:schemeClr>
          </a:solidFill>
          <a:ln>
            <a:solidFill>
              <a:schemeClr val="tx1"/>
            </a:solidFill>
          </a:ln>
        </p:spPr>
        <p:txBody>
          <a:bodyPr wrap="square" rtlCol="0">
            <a:spAutoFit/>
          </a:bodyPr>
          <a:lstStyle/>
          <a:p>
            <a:pPr algn="r" rtl="1"/>
            <a:r>
              <a:rPr lang="ar-BH" sz="2000" b="1" dirty="0">
                <a:cs typeface="+mj-cs"/>
              </a:rPr>
              <a:t>2- إذا كان الاعتراض </a:t>
            </a:r>
            <a:r>
              <a:rPr lang="ar-BH" sz="2000" b="1" dirty="0">
                <a:solidFill>
                  <a:srgbClr val="C00000"/>
                </a:solidFill>
                <a:cs typeface="+mj-cs"/>
              </a:rPr>
              <a:t>يمس سمعة المحل</a:t>
            </a:r>
            <a:r>
              <a:rPr lang="ar-BH" sz="2000" b="1" dirty="0">
                <a:cs typeface="+mj-cs"/>
              </a:rPr>
              <a:t>.</a:t>
            </a:r>
            <a:endParaRPr lang="en-US" sz="2000" b="1" dirty="0">
              <a:cs typeface="+mj-cs"/>
            </a:endParaRPr>
          </a:p>
        </p:txBody>
      </p:sp>
      <p:sp>
        <p:nvSpPr>
          <p:cNvPr id="3" name="TextBox 2"/>
          <p:cNvSpPr txBox="1"/>
          <p:nvPr/>
        </p:nvSpPr>
        <p:spPr>
          <a:xfrm>
            <a:off x="786677" y="4859147"/>
            <a:ext cx="10542923" cy="1015663"/>
          </a:xfrm>
          <a:prstGeom prst="rect">
            <a:avLst/>
          </a:prstGeom>
          <a:solidFill>
            <a:schemeClr val="accent1">
              <a:lumMod val="40000"/>
              <a:lumOff val="60000"/>
            </a:schemeClr>
          </a:solidFill>
          <a:ln>
            <a:solidFill>
              <a:schemeClr val="tx1"/>
            </a:solidFill>
          </a:ln>
        </p:spPr>
        <p:txBody>
          <a:bodyPr wrap="square" rtlCol="0">
            <a:spAutoFit/>
          </a:bodyPr>
          <a:lstStyle/>
          <a:p>
            <a:pPr algn="r" rtl="1"/>
            <a:r>
              <a:rPr lang="ar-BH" sz="2000" b="1" dirty="0"/>
              <a:t> </a:t>
            </a:r>
            <a:r>
              <a:rPr lang="ar-BH" sz="2000" b="1" dirty="0">
                <a:solidFill>
                  <a:srgbClr val="C00000"/>
                </a:solidFill>
              </a:rPr>
              <a:t>مثال 2): قال البائع وهو يبيع الساعة للسيدة: </a:t>
            </a:r>
            <a:r>
              <a:rPr lang="ar-BH" sz="2000" b="1" dirty="0"/>
              <a:t>إن المحل يضمنها لمدة سنة. </a:t>
            </a:r>
            <a:r>
              <a:rPr lang="ar-BH" sz="2000" b="1" dirty="0">
                <a:solidFill>
                  <a:srgbClr val="C00000"/>
                </a:solidFill>
              </a:rPr>
              <a:t>فقالت السيدة: </a:t>
            </a:r>
            <a:r>
              <a:rPr lang="ar-BH" sz="2000" b="1" dirty="0"/>
              <a:t>إنني لا أثق في هذه الضمانات، لأن المحلات لا تحافظ أبداً على كلمتها. </a:t>
            </a:r>
          </a:p>
          <a:p>
            <a:pPr algn="r" rtl="1"/>
            <a:r>
              <a:rPr lang="ar-BH" sz="2000" b="1" dirty="0">
                <a:solidFill>
                  <a:srgbClr val="C00000"/>
                </a:solidFill>
              </a:rPr>
              <a:t>فقال البائع: </a:t>
            </a:r>
            <a:r>
              <a:rPr lang="ar-BH" sz="2000" b="1" dirty="0"/>
              <a:t>ولكن محلنا يحافظ دائماً على كلمته، وهذا هو السبب في شهرته.</a:t>
            </a:r>
            <a:endParaRPr lang="en-US" sz="2000" b="1" dirty="0"/>
          </a:p>
        </p:txBody>
      </p:sp>
    </p:spTree>
    <p:extLst>
      <p:ext uri="{BB962C8B-B14F-4D97-AF65-F5344CB8AC3E}">
        <p14:creationId xmlns:p14="http://schemas.microsoft.com/office/powerpoint/2010/main" val="3016012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additive="base">
                                        <p:cTn id="20" dur="500" fill="hold"/>
                                        <p:tgtEl>
                                          <p:spTgt spid="13"/>
                                        </p:tgtEl>
                                        <p:attrNameLst>
                                          <p:attrName>ppt_x</p:attrName>
                                        </p:attrNameLst>
                                      </p:cBhvr>
                                      <p:tavLst>
                                        <p:tav tm="0">
                                          <p:val>
                                            <p:strVal val="#ppt_x"/>
                                          </p:val>
                                        </p:tav>
                                        <p:tav tm="100000">
                                          <p:val>
                                            <p:strVal val="#ppt_x"/>
                                          </p:val>
                                        </p:tav>
                                      </p:tavLst>
                                    </p:anim>
                                    <p:anim calcmode="lin" valueType="num">
                                      <p:cBhvr additive="base">
                                        <p:cTn id="2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1000"/>
                                        <p:tgtEl>
                                          <p:spTgt spid="20"/>
                                        </p:tgtEl>
                                      </p:cBhvr>
                                    </p:animEffect>
                                    <p:anim calcmode="lin" valueType="num">
                                      <p:cBhvr>
                                        <p:cTn id="27" dur="1000" fill="hold"/>
                                        <p:tgtEl>
                                          <p:spTgt spid="20"/>
                                        </p:tgtEl>
                                        <p:attrNameLst>
                                          <p:attrName>ppt_x</p:attrName>
                                        </p:attrNameLst>
                                      </p:cBhvr>
                                      <p:tavLst>
                                        <p:tav tm="0">
                                          <p:val>
                                            <p:strVal val="#ppt_x"/>
                                          </p:val>
                                        </p:tav>
                                        <p:tav tm="100000">
                                          <p:val>
                                            <p:strVal val="#ppt_x"/>
                                          </p:val>
                                        </p:tav>
                                      </p:tavLst>
                                    </p:anim>
                                    <p:anim calcmode="lin" valueType="num">
                                      <p:cBhvr>
                                        <p:cTn id="28"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barn(inVertical)">
                                      <p:cBhvr>
                                        <p:cTn id="3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13" grpId="0" animBg="1"/>
      <p:bldP spid="20" grpId="0" animBg="1"/>
      <p:bldP spid="8" grpId="0" animBg="1"/>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44430" y="1260070"/>
            <a:ext cx="6613187" cy="1325563"/>
          </a:xfrm>
        </p:spPr>
        <p:txBody>
          <a:bodyPr>
            <a:normAutofit/>
          </a:bodyPr>
          <a:lstStyle/>
          <a:p>
            <a:pPr algn="ctr"/>
            <a:r>
              <a:rPr lang="ar-BH" sz="2400" b="1" u="sng" dirty="0">
                <a:solidFill>
                  <a:srgbClr val="C00000"/>
                </a:solidFill>
              </a:rPr>
              <a:t>التقويم</a:t>
            </a:r>
            <a:endParaRPr lang="en-US" sz="2400" b="1" u="sng" dirty="0">
              <a:solidFill>
                <a:srgbClr val="C00000"/>
              </a:solidFill>
            </a:endParaRPr>
          </a:p>
        </p:txBody>
      </p:sp>
      <p:sp>
        <p:nvSpPr>
          <p:cNvPr id="3" name="Content Placeholder 2"/>
          <p:cNvSpPr>
            <a:spLocks noGrp="1"/>
          </p:cNvSpPr>
          <p:nvPr>
            <p:ph idx="1"/>
          </p:nvPr>
        </p:nvSpPr>
        <p:spPr>
          <a:xfrm>
            <a:off x="-335673" y="2818604"/>
            <a:ext cx="10844011" cy="2988809"/>
          </a:xfrm>
        </p:spPr>
        <p:txBody>
          <a:bodyPr>
            <a:normAutofit/>
          </a:bodyPr>
          <a:lstStyle/>
          <a:p>
            <a:pPr marL="0" indent="0" algn="r" rtl="1">
              <a:buNone/>
            </a:pPr>
            <a:r>
              <a:rPr lang="ar-BH" sz="2400" b="1" dirty="0">
                <a:solidFill>
                  <a:srgbClr val="C00000"/>
                </a:solidFill>
              </a:rPr>
              <a:t>س1: </a:t>
            </a:r>
            <a:r>
              <a:rPr lang="ar-BH" sz="2400" b="1" dirty="0">
                <a:solidFill>
                  <a:srgbClr val="FF0000"/>
                </a:solidFill>
              </a:rPr>
              <a:t>ما هو الاعتراض؟</a:t>
            </a:r>
            <a:endParaRPr lang="en-US" sz="2400" b="1" dirty="0">
              <a:solidFill>
                <a:srgbClr val="C00000"/>
              </a:solidFill>
            </a:endParaRPr>
          </a:p>
        </p:txBody>
      </p:sp>
      <p:grpSp>
        <p:nvGrpSpPr>
          <p:cNvPr id="4" name="Group 3"/>
          <p:cNvGrpSpPr/>
          <p:nvPr/>
        </p:nvGrpSpPr>
        <p:grpSpPr>
          <a:xfrm>
            <a:off x="0" y="6478265"/>
            <a:ext cx="12192000" cy="338554"/>
            <a:chOff x="0" y="6501793"/>
            <a:chExt cx="12192000" cy="338554"/>
          </a:xfrm>
        </p:grpSpPr>
        <p:cxnSp>
          <p:nvCxnSpPr>
            <p:cNvPr id="5" name="Straight Connector 4"/>
            <p:cNvCxnSpPr/>
            <p:nvPr/>
          </p:nvCxnSpPr>
          <p:spPr>
            <a:xfrm flipV="1">
              <a:off x="0" y="6521692"/>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9"/>
            <p:cNvSpPr txBox="1"/>
            <p:nvPr/>
          </p:nvSpPr>
          <p:spPr>
            <a:xfrm>
              <a:off x="3048000" y="6501793"/>
              <a:ext cx="9144000" cy="338554"/>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rtlCol="0">
              <a:sp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r" rtl="1"/>
              <a:r>
                <a:rPr lang="ar-BH" sz="1600" dirty="0"/>
                <a:t>وزارة التربية والتعليم – 2020م</a:t>
              </a:r>
              <a:endParaRPr lang="en-US" sz="1600" dirty="0"/>
            </a:p>
          </p:txBody>
        </p:sp>
      </p:grpSp>
      <p:sp>
        <p:nvSpPr>
          <p:cNvPr id="8" name="Rectangle 7"/>
          <p:cNvSpPr/>
          <p:nvPr/>
        </p:nvSpPr>
        <p:spPr>
          <a:xfrm>
            <a:off x="9234153" y="468581"/>
            <a:ext cx="3122194" cy="692497"/>
          </a:xfrm>
          <a:prstGeom prst="rect">
            <a:avLst/>
          </a:prstGeom>
        </p:spPr>
        <p:txBody>
          <a:bodyPr wrap="square">
            <a:spAutoFit/>
          </a:bodyPr>
          <a:lstStyle/>
          <a:p>
            <a:pPr algn="ctr"/>
            <a:r>
              <a:rPr lang="ar-BH" sz="1000" b="1" u="sng" dirty="0">
                <a:solidFill>
                  <a:srgbClr val="C00000"/>
                </a:solidFill>
                <a:latin typeface="Calibri Light" panose="020F0302020204030204"/>
                <a:cs typeface="Times New Roman" panose="02020603050405020304" pitchFamily="18" charset="0"/>
              </a:rPr>
              <a:t>(فن البيع 311)</a:t>
            </a:r>
            <a:r>
              <a:rPr lang="en-US" sz="1000" b="1" u="sng" dirty="0">
                <a:solidFill>
                  <a:srgbClr val="C00000"/>
                </a:solidFill>
                <a:latin typeface="Calibri Light" panose="020F0302020204030204"/>
                <a:cs typeface="Times New Roman" panose="02020603050405020304" pitchFamily="18" charset="0"/>
              </a:rPr>
              <a:t> </a:t>
            </a:r>
            <a:endParaRPr lang="en-US" sz="1000" dirty="0"/>
          </a:p>
          <a:p>
            <a:pPr algn="ctr"/>
            <a:r>
              <a:rPr lang="ar-BH" sz="1000" b="1" dirty="0">
                <a:solidFill>
                  <a:prstClr val="black"/>
                </a:solidFill>
              </a:rPr>
              <a:t>الفصل الثالث </a:t>
            </a:r>
            <a:r>
              <a:rPr lang="ar-BH" sz="1000" b="1" dirty="0"/>
              <a:t>:</a:t>
            </a:r>
          </a:p>
          <a:p>
            <a:pPr algn="ctr"/>
            <a:r>
              <a:rPr lang="ar-BH" sz="1000" b="1" dirty="0"/>
              <a:t> (</a:t>
            </a:r>
            <a:r>
              <a:rPr lang="ar-BH" sz="1000" b="1" dirty="0">
                <a:solidFill>
                  <a:srgbClr val="FF0000"/>
                </a:solidFill>
              </a:rPr>
              <a:t>اعتراضات العملاء وكيفية التعامل معها</a:t>
            </a:r>
            <a:r>
              <a:rPr lang="ar-BH" sz="1000" b="1" dirty="0"/>
              <a:t>)</a:t>
            </a:r>
            <a:br>
              <a:rPr lang="en-US" sz="1400" b="1" dirty="0"/>
            </a:br>
            <a:endParaRPr lang="en-US" sz="900" dirty="0"/>
          </a:p>
        </p:txBody>
      </p:sp>
    </p:spTree>
    <p:extLst>
      <p:ext uri="{BB962C8B-B14F-4D97-AF65-F5344CB8AC3E}">
        <p14:creationId xmlns:p14="http://schemas.microsoft.com/office/powerpoint/2010/main" val="1114873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286345" cy="1325563"/>
          </a:xfrm>
        </p:spPr>
        <p:txBody>
          <a:bodyPr>
            <a:normAutofit/>
          </a:bodyPr>
          <a:lstStyle/>
          <a:p>
            <a:pPr algn="ctr"/>
            <a:r>
              <a:rPr lang="ar-BH" sz="2400" b="1" u="sng" dirty="0">
                <a:solidFill>
                  <a:srgbClr val="C00000"/>
                </a:solidFill>
              </a:rPr>
              <a:t>(تابع) التقويم</a:t>
            </a:r>
            <a:endParaRPr lang="en-US" sz="2400" b="1" u="sng" dirty="0">
              <a:solidFill>
                <a:srgbClr val="C00000"/>
              </a:solidFill>
            </a:endParaRPr>
          </a:p>
        </p:txBody>
      </p:sp>
      <p:sp>
        <p:nvSpPr>
          <p:cNvPr id="3" name="Content Placeholder 2"/>
          <p:cNvSpPr>
            <a:spLocks noGrp="1"/>
          </p:cNvSpPr>
          <p:nvPr>
            <p:ph idx="1"/>
          </p:nvPr>
        </p:nvSpPr>
        <p:spPr>
          <a:xfrm>
            <a:off x="838200" y="2098757"/>
            <a:ext cx="10515600" cy="4351338"/>
          </a:xfrm>
        </p:spPr>
        <p:txBody>
          <a:bodyPr/>
          <a:lstStyle/>
          <a:p>
            <a:pPr marL="514350" indent="-514350" algn="r" rtl="1">
              <a:buFont typeface="+mj-lt"/>
              <a:buAutoNum type="arabicPeriod"/>
            </a:pPr>
            <a:endParaRPr lang="en-US" b="1" dirty="0"/>
          </a:p>
          <a:p>
            <a:pPr marL="514350" lvl="0" indent="-514350" algn="r" rtl="1">
              <a:buFont typeface="+mj-lt"/>
              <a:buAutoNum type="arabicPeriod"/>
            </a:pPr>
            <a:endParaRPr lang="en-US" b="1" dirty="0"/>
          </a:p>
          <a:p>
            <a:pPr marL="514350" indent="-514350" algn="r" rtl="1">
              <a:buFont typeface="+mj-lt"/>
              <a:buAutoNum type="arabicPeriod"/>
            </a:pPr>
            <a:endParaRPr lang="en-US" b="1" dirty="0"/>
          </a:p>
          <a:p>
            <a:pPr marL="514350" indent="-514350" algn="r" rtl="1">
              <a:buFont typeface="+mj-lt"/>
              <a:buAutoNum type="arabicPeriod"/>
            </a:pPr>
            <a:endParaRPr lang="en-US" b="1" dirty="0"/>
          </a:p>
          <a:p>
            <a:pPr marL="514350" indent="-514350" algn="r" rtl="1">
              <a:buFont typeface="+mj-lt"/>
              <a:buAutoNum type="arabicPeriod"/>
            </a:pPr>
            <a:endParaRPr lang="en-US" dirty="0"/>
          </a:p>
        </p:txBody>
      </p:sp>
      <p:grpSp>
        <p:nvGrpSpPr>
          <p:cNvPr id="4" name="Group 3"/>
          <p:cNvGrpSpPr/>
          <p:nvPr/>
        </p:nvGrpSpPr>
        <p:grpSpPr>
          <a:xfrm>
            <a:off x="0" y="6478265"/>
            <a:ext cx="12192000" cy="338554"/>
            <a:chOff x="0" y="6501793"/>
            <a:chExt cx="12192000" cy="338554"/>
          </a:xfrm>
        </p:grpSpPr>
        <p:cxnSp>
          <p:nvCxnSpPr>
            <p:cNvPr id="5" name="Straight Connector 4"/>
            <p:cNvCxnSpPr/>
            <p:nvPr/>
          </p:nvCxnSpPr>
          <p:spPr>
            <a:xfrm flipV="1">
              <a:off x="0" y="6521692"/>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9"/>
            <p:cNvSpPr txBox="1"/>
            <p:nvPr/>
          </p:nvSpPr>
          <p:spPr>
            <a:xfrm>
              <a:off x="3048000" y="6501793"/>
              <a:ext cx="9144000" cy="338554"/>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rtlCol="0">
              <a:sp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r" rtl="1"/>
              <a:r>
                <a:rPr lang="ar-BH" sz="1600" dirty="0"/>
                <a:t>وزارة التربية والتعليم – 2020م</a:t>
              </a:r>
              <a:endParaRPr lang="en-US" sz="1600" dirty="0"/>
            </a:p>
          </p:txBody>
        </p:sp>
      </p:grpSp>
      <p:sp>
        <p:nvSpPr>
          <p:cNvPr id="8" name="Rectangle 7"/>
          <p:cNvSpPr/>
          <p:nvPr/>
        </p:nvSpPr>
        <p:spPr>
          <a:xfrm>
            <a:off x="9273065" y="552926"/>
            <a:ext cx="3122194" cy="707886"/>
          </a:xfrm>
          <a:prstGeom prst="rect">
            <a:avLst/>
          </a:prstGeom>
        </p:spPr>
        <p:txBody>
          <a:bodyPr wrap="square">
            <a:spAutoFit/>
          </a:bodyPr>
          <a:lstStyle/>
          <a:p>
            <a:pPr algn="ctr"/>
            <a:r>
              <a:rPr lang="ar-BH" sz="1000" b="1" u="sng" dirty="0">
                <a:solidFill>
                  <a:srgbClr val="C00000"/>
                </a:solidFill>
                <a:latin typeface="Calibri Light" panose="020F0302020204030204"/>
                <a:cs typeface="Times New Roman" panose="02020603050405020304" pitchFamily="18" charset="0"/>
              </a:rPr>
              <a:t>(فن البيع 311)</a:t>
            </a:r>
            <a:r>
              <a:rPr lang="en-US" sz="1000" b="1" u="sng" dirty="0">
                <a:solidFill>
                  <a:srgbClr val="C00000"/>
                </a:solidFill>
                <a:latin typeface="Calibri Light" panose="020F0302020204030204"/>
                <a:cs typeface="Times New Roman" panose="02020603050405020304" pitchFamily="18" charset="0"/>
              </a:rPr>
              <a:t> </a:t>
            </a:r>
            <a:endParaRPr lang="en-US" sz="1000" dirty="0"/>
          </a:p>
          <a:p>
            <a:pPr algn="ctr"/>
            <a:r>
              <a:rPr lang="ar-BH" sz="1000" b="1" dirty="0">
                <a:solidFill>
                  <a:prstClr val="black"/>
                </a:solidFill>
              </a:rPr>
              <a:t>الفصل الثالث </a:t>
            </a:r>
            <a:r>
              <a:rPr lang="ar-BH" sz="1000" b="1" dirty="0"/>
              <a:t>:</a:t>
            </a:r>
          </a:p>
          <a:p>
            <a:pPr algn="ctr"/>
            <a:r>
              <a:rPr lang="ar-BH" sz="1000" b="1" dirty="0"/>
              <a:t> (</a:t>
            </a:r>
            <a:r>
              <a:rPr lang="ar-BH" sz="1000" b="1" dirty="0">
                <a:solidFill>
                  <a:srgbClr val="FF0000"/>
                </a:solidFill>
              </a:rPr>
              <a:t>اعتراضات العملاء وكيفية التعامل معها</a:t>
            </a:r>
            <a:r>
              <a:rPr lang="ar-BH" sz="1000" b="1" dirty="0"/>
              <a:t>)</a:t>
            </a:r>
            <a:br>
              <a:rPr lang="en-US" sz="1000" b="1" dirty="0"/>
            </a:br>
            <a:endParaRPr lang="en-US" sz="1000" dirty="0"/>
          </a:p>
        </p:txBody>
      </p:sp>
      <p:sp>
        <p:nvSpPr>
          <p:cNvPr id="9" name="TextBox 8">
            <a:extLst>
              <a:ext uri="{FF2B5EF4-FFF2-40B4-BE49-F238E27FC236}">
                <a16:creationId xmlns:a16="http://schemas.microsoft.com/office/drawing/2014/main" id="{50771910-27BE-400D-97DE-7A7AB3B633B5}"/>
              </a:ext>
            </a:extLst>
          </p:cNvPr>
          <p:cNvSpPr txBox="1"/>
          <p:nvPr/>
        </p:nvSpPr>
        <p:spPr>
          <a:xfrm>
            <a:off x="3098260" y="2714655"/>
            <a:ext cx="6196518" cy="1477328"/>
          </a:xfrm>
          <a:prstGeom prst="rect">
            <a:avLst/>
          </a:prstGeom>
          <a:noFill/>
        </p:spPr>
        <p:txBody>
          <a:bodyPr wrap="square">
            <a:spAutoFit/>
          </a:bodyPr>
          <a:lstStyle/>
          <a:p>
            <a:pPr marL="0" indent="0" algn="r">
              <a:buNone/>
            </a:pPr>
            <a:r>
              <a:rPr lang="ar-BH" b="1" dirty="0"/>
              <a:t>ج1</a:t>
            </a:r>
          </a:p>
          <a:p>
            <a:pPr marL="0" indent="0" algn="r" rtl="1">
              <a:buNone/>
            </a:pPr>
            <a:r>
              <a:rPr lang="ar-BH" b="1" dirty="0"/>
              <a:t>  الاعتراض هو كل ما يبديه العميل من أسئلة وانتقادات حول السلعة أو الخدمة التي   يريدها، من حيث: السعر أو الجودة أو اللون أو الماركة أو الوقت أو المستوى، حتى يطمئن في النهاية إلى أن هذه السلعة أو الخدمة ستشبع حاجته وتستحق التضحية بالمال.  </a:t>
            </a:r>
            <a:endParaRPr lang="en-US" b="1" dirty="0"/>
          </a:p>
        </p:txBody>
      </p:sp>
    </p:spTree>
    <p:extLst>
      <p:ext uri="{BB962C8B-B14F-4D97-AF65-F5344CB8AC3E}">
        <p14:creationId xmlns:p14="http://schemas.microsoft.com/office/powerpoint/2010/main" val="4052916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14791" y="365125"/>
            <a:ext cx="7334656" cy="1325563"/>
          </a:xfrm>
        </p:spPr>
        <p:txBody>
          <a:bodyPr>
            <a:normAutofit/>
          </a:bodyPr>
          <a:lstStyle/>
          <a:p>
            <a:pPr algn="ctr"/>
            <a:r>
              <a:rPr lang="ar-BH" sz="2400" b="1" u="sng" dirty="0">
                <a:solidFill>
                  <a:srgbClr val="C00000"/>
                </a:solidFill>
              </a:rPr>
              <a:t>التقويم</a:t>
            </a:r>
            <a:endParaRPr lang="en-US" sz="2400" b="1" u="sng" dirty="0">
              <a:solidFill>
                <a:srgbClr val="C00000"/>
              </a:solidFill>
            </a:endParaRPr>
          </a:p>
        </p:txBody>
      </p:sp>
      <p:sp>
        <p:nvSpPr>
          <p:cNvPr id="3" name="Content Placeholder 2"/>
          <p:cNvSpPr>
            <a:spLocks noGrp="1"/>
          </p:cNvSpPr>
          <p:nvPr>
            <p:ph idx="1"/>
          </p:nvPr>
        </p:nvSpPr>
        <p:spPr>
          <a:xfrm>
            <a:off x="695459" y="2098757"/>
            <a:ext cx="10844011" cy="4351338"/>
          </a:xfrm>
        </p:spPr>
        <p:txBody>
          <a:bodyPr>
            <a:normAutofit/>
          </a:bodyPr>
          <a:lstStyle/>
          <a:p>
            <a:pPr marL="0" indent="0" algn="r" rtl="1">
              <a:buNone/>
            </a:pPr>
            <a:r>
              <a:rPr lang="ar-BH" sz="2400" b="1" dirty="0">
                <a:solidFill>
                  <a:srgbClr val="C00000"/>
                </a:solidFill>
              </a:rPr>
              <a:t>س2: </a:t>
            </a:r>
            <a:r>
              <a:rPr lang="ar-BH" sz="2400" b="1" dirty="0">
                <a:solidFill>
                  <a:srgbClr val="FF0000"/>
                </a:solidFill>
              </a:rPr>
              <a:t>ما الفرق بين </a:t>
            </a:r>
            <a:r>
              <a:rPr lang="ar-BH" sz="2400" b="1" dirty="0">
                <a:solidFill>
                  <a:srgbClr val="C00000"/>
                </a:solidFill>
              </a:rPr>
              <a:t>طريقة الإنكار المباشر، و</a:t>
            </a:r>
            <a:r>
              <a:rPr lang="ar-BH" sz="2400" b="1" dirty="0">
                <a:solidFill>
                  <a:srgbClr val="FF0000"/>
                </a:solidFill>
              </a:rPr>
              <a:t> طريقة الإنكار </a:t>
            </a:r>
            <a:r>
              <a:rPr lang="ar-BH" sz="2400" b="1" dirty="0">
                <a:solidFill>
                  <a:srgbClr val="C00000"/>
                </a:solidFill>
              </a:rPr>
              <a:t>غير </a:t>
            </a:r>
            <a:r>
              <a:rPr lang="ar-BH" sz="2400" b="1" dirty="0">
                <a:solidFill>
                  <a:srgbClr val="FF0000"/>
                </a:solidFill>
              </a:rPr>
              <a:t>المباشر ؟</a:t>
            </a:r>
            <a:endParaRPr lang="en-US" sz="2400" b="1" dirty="0">
              <a:solidFill>
                <a:srgbClr val="C00000"/>
              </a:solidFill>
            </a:endParaRPr>
          </a:p>
        </p:txBody>
      </p:sp>
      <p:grpSp>
        <p:nvGrpSpPr>
          <p:cNvPr id="4" name="Group 3"/>
          <p:cNvGrpSpPr/>
          <p:nvPr/>
        </p:nvGrpSpPr>
        <p:grpSpPr>
          <a:xfrm>
            <a:off x="0" y="6478265"/>
            <a:ext cx="12192000" cy="338554"/>
            <a:chOff x="0" y="6501793"/>
            <a:chExt cx="12192000" cy="338554"/>
          </a:xfrm>
        </p:grpSpPr>
        <p:cxnSp>
          <p:nvCxnSpPr>
            <p:cNvPr id="5" name="Straight Connector 4"/>
            <p:cNvCxnSpPr/>
            <p:nvPr/>
          </p:nvCxnSpPr>
          <p:spPr>
            <a:xfrm flipV="1">
              <a:off x="0" y="6521692"/>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9"/>
            <p:cNvSpPr txBox="1"/>
            <p:nvPr/>
          </p:nvSpPr>
          <p:spPr>
            <a:xfrm>
              <a:off x="3048000" y="6501793"/>
              <a:ext cx="9144000" cy="338554"/>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rtlCol="0">
              <a:sp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r" rtl="1"/>
              <a:r>
                <a:rPr lang="ar-BH" sz="1600" dirty="0"/>
                <a:t>وزارة التربية والتعليم – 2020م</a:t>
              </a:r>
              <a:endParaRPr lang="en-US" sz="1600" dirty="0"/>
            </a:p>
          </p:txBody>
        </p:sp>
      </p:grpSp>
      <p:sp>
        <p:nvSpPr>
          <p:cNvPr id="8" name="Rectangle 7"/>
          <p:cNvSpPr/>
          <p:nvPr/>
        </p:nvSpPr>
        <p:spPr>
          <a:xfrm>
            <a:off x="9234153" y="-42944"/>
            <a:ext cx="3122194" cy="815608"/>
          </a:xfrm>
          <a:prstGeom prst="rect">
            <a:avLst/>
          </a:prstGeom>
        </p:spPr>
        <p:txBody>
          <a:bodyPr wrap="square">
            <a:spAutoFit/>
          </a:bodyPr>
          <a:lstStyle/>
          <a:p>
            <a:pPr algn="ctr"/>
            <a:r>
              <a:rPr lang="ar-BH" b="1" u="sng" dirty="0">
                <a:solidFill>
                  <a:srgbClr val="C00000"/>
                </a:solidFill>
                <a:latin typeface="Calibri Light" panose="020F0302020204030204"/>
                <a:cs typeface="Times New Roman" panose="02020603050405020304" pitchFamily="18" charset="0"/>
              </a:rPr>
              <a:t>(</a:t>
            </a:r>
            <a:r>
              <a:rPr lang="ar-BH" sz="1000" b="1" u="sng" dirty="0">
                <a:solidFill>
                  <a:srgbClr val="C00000"/>
                </a:solidFill>
                <a:latin typeface="Calibri Light" panose="020F0302020204030204"/>
                <a:cs typeface="Times New Roman" panose="02020603050405020304" pitchFamily="18" charset="0"/>
              </a:rPr>
              <a:t>فن البيع 311)</a:t>
            </a:r>
            <a:r>
              <a:rPr lang="en-US" sz="1000" b="1" u="sng" dirty="0">
                <a:solidFill>
                  <a:srgbClr val="C00000"/>
                </a:solidFill>
                <a:latin typeface="Calibri Light" panose="020F0302020204030204"/>
                <a:cs typeface="Times New Roman" panose="02020603050405020304" pitchFamily="18" charset="0"/>
              </a:rPr>
              <a:t> </a:t>
            </a:r>
            <a:endParaRPr lang="en-US" sz="1000" dirty="0"/>
          </a:p>
          <a:p>
            <a:pPr algn="ctr"/>
            <a:r>
              <a:rPr lang="ar-BH" sz="1000" b="1" dirty="0">
                <a:solidFill>
                  <a:prstClr val="black"/>
                </a:solidFill>
              </a:rPr>
              <a:t>الفصل الثالث </a:t>
            </a:r>
            <a:r>
              <a:rPr lang="ar-BH" sz="1000" b="1" dirty="0"/>
              <a:t>:</a:t>
            </a:r>
          </a:p>
          <a:p>
            <a:pPr algn="ctr"/>
            <a:r>
              <a:rPr lang="ar-BH" sz="1000" b="1" dirty="0"/>
              <a:t> (</a:t>
            </a:r>
            <a:r>
              <a:rPr lang="ar-BH" sz="1000" b="1" dirty="0">
                <a:solidFill>
                  <a:srgbClr val="FF0000"/>
                </a:solidFill>
              </a:rPr>
              <a:t>اعتراضات العملاء وكيفية التعامل معها</a:t>
            </a:r>
            <a:r>
              <a:rPr lang="ar-BH" sz="1000" b="1" dirty="0"/>
              <a:t>)</a:t>
            </a:r>
            <a:br>
              <a:rPr lang="en-US" sz="1400" b="1" dirty="0"/>
            </a:br>
            <a:endParaRPr lang="en-US" sz="900" dirty="0"/>
          </a:p>
        </p:txBody>
      </p:sp>
    </p:spTree>
    <p:extLst>
      <p:ext uri="{BB962C8B-B14F-4D97-AF65-F5344CB8AC3E}">
        <p14:creationId xmlns:p14="http://schemas.microsoft.com/office/powerpoint/2010/main" val="3699561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395954" cy="1325563"/>
          </a:xfrm>
        </p:spPr>
        <p:txBody>
          <a:bodyPr>
            <a:normAutofit/>
          </a:bodyPr>
          <a:lstStyle/>
          <a:p>
            <a:pPr algn="ctr"/>
            <a:r>
              <a:rPr lang="ar-BH" sz="4000" b="1" u="sng" dirty="0">
                <a:solidFill>
                  <a:srgbClr val="C00000"/>
                </a:solidFill>
              </a:rPr>
              <a:t>(</a:t>
            </a:r>
            <a:r>
              <a:rPr lang="ar-BH" sz="2800" b="1" u="sng" dirty="0">
                <a:solidFill>
                  <a:srgbClr val="C00000"/>
                </a:solidFill>
              </a:rPr>
              <a:t>تابع) التقويم</a:t>
            </a:r>
            <a:endParaRPr lang="en-US" sz="2800" b="1" u="sng" dirty="0">
              <a:solidFill>
                <a:srgbClr val="C00000"/>
              </a:solidFill>
            </a:endParaRPr>
          </a:p>
        </p:txBody>
      </p:sp>
      <p:sp>
        <p:nvSpPr>
          <p:cNvPr id="3" name="Content Placeholder 2"/>
          <p:cNvSpPr>
            <a:spLocks noGrp="1"/>
          </p:cNvSpPr>
          <p:nvPr>
            <p:ph idx="1"/>
          </p:nvPr>
        </p:nvSpPr>
        <p:spPr>
          <a:xfrm>
            <a:off x="838200" y="2098757"/>
            <a:ext cx="10515600" cy="4351338"/>
          </a:xfrm>
        </p:spPr>
        <p:txBody>
          <a:bodyPr>
            <a:normAutofit/>
          </a:bodyPr>
          <a:lstStyle/>
          <a:p>
            <a:pPr marL="0" indent="0" algn="r">
              <a:buNone/>
            </a:pPr>
            <a:r>
              <a:rPr lang="ar-BH" sz="2400" b="1" dirty="0"/>
              <a:t>ج2: </a:t>
            </a:r>
          </a:p>
          <a:p>
            <a:pPr marL="0" indent="0" algn="r" rtl="1">
              <a:buNone/>
            </a:pPr>
            <a:r>
              <a:rPr lang="ar-BH" sz="2400" b="1" dirty="0"/>
              <a:t>      طريقة الإنكار المباشرهي الطريقة التي ينكر فيها البائع الاعتراض في صراحة ووضوح وبغير تردد ويجب أن يكون الرد في أسلوب مهذب رقيق، حنى لا ينجرح شعور العميل.</a:t>
            </a:r>
          </a:p>
          <a:p>
            <a:pPr marL="0" indent="0" algn="r" rtl="1">
              <a:buNone/>
            </a:pPr>
            <a:r>
              <a:rPr lang="ar-BH" sz="2400" b="1" dirty="0"/>
              <a:t>     أما طريقة الإنكار غير المباشر هي أن البائع لا ينكر الاعتراض، وإنما يقر به أولًا، ثم بعد ذلك يذكر فائدة أو ميزة أخرى للسلعة تفوق هذا الاعتراض.</a:t>
            </a:r>
            <a:endParaRPr lang="en-US" sz="2400" b="1" dirty="0"/>
          </a:p>
          <a:p>
            <a:pPr marL="514350" lvl="0" indent="-514350" algn="r" rtl="1">
              <a:buFont typeface="+mj-lt"/>
              <a:buAutoNum type="arabicPeriod"/>
            </a:pPr>
            <a:endParaRPr lang="en-US" b="1" dirty="0"/>
          </a:p>
          <a:p>
            <a:pPr marL="514350" indent="-514350" algn="r" rtl="1">
              <a:buFont typeface="+mj-lt"/>
              <a:buAutoNum type="arabicPeriod"/>
            </a:pPr>
            <a:endParaRPr lang="ar-BH" b="1" dirty="0">
              <a:solidFill>
                <a:srgbClr val="FF0000"/>
              </a:solidFill>
            </a:endParaRPr>
          </a:p>
          <a:p>
            <a:pPr marL="0" indent="0" algn="r" rtl="1">
              <a:buNone/>
            </a:pPr>
            <a:endParaRPr lang="ar-BH" b="1" dirty="0">
              <a:solidFill>
                <a:srgbClr val="FF0000"/>
              </a:solidFill>
            </a:endParaRPr>
          </a:p>
          <a:p>
            <a:pPr marL="514350" indent="-514350" algn="r" rtl="1">
              <a:buFont typeface="+mj-lt"/>
              <a:buAutoNum type="arabicPeriod"/>
            </a:pPr>
            <a:endParaRPr lang="en-US" b="1" dirty="0"/>
          </a:p>
          <a:p>
            <a:pPr marL="514350" indent="-514350" algn="r" rtl="1">
              <a:buFont typeface="+mj-lt"/>
              <a:buAutoNum type="arabicPeriod"/>
            </a:pPr>
            <a:endParaRPr lang="en-US" dirty="0"/>
          </a:p>
        </p:txBody>
      </p:sp>
      <p:grpSp>
        <p:nvGrpSpPr>
          <p:cNvPr id="4" name="Group 3"/>
          <p:cNvGrpSpPr/>
          <p:nvPr/>
        </p:nvGrpSpPr>
        <p:grpSpPr>
          <a:xfrm>
            <a:off x="0" y="6478265"/>
            <a:ext cx="12192000" cy="338554"/>
            <a:chOff x="0" y="6501793"/>
            <a:chExt cx="12192000" cy="338554"/>
          </a:xfrm>
        </p:grpSpPr>
        <p:cxnSp>
          <p:nvCxnSpPr>
            <p:cNvPr id="5" name="Straight Connector 4"/>
            <p:cNvCxnSpPr/>
            <p:nvPr/>
          </p:nvCxnSpPr>
          <p:spPr>
            <a:xfrm flipV="1">
              <a:off x="0" y="6521692"/>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9"/>
            <p:cNvSpPr txBox="1"/>
            <p:nvPr/>
          </p:nvSpPr>
          <p:spPr>
            <a:xfrm>
              <a:off x="3048000" y="6501793"/>
              <a:ext cx="9144000" cy="338554"/>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rtlCol="0">
              <a:sp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r" rtl="1"/>
              <a:r>
                <a:rPr lang="ar-BH" sz="1600" dirty="0"/>
                <a:t>وزارة التربية والتعليم – 2020م</a:t>
              </a:r>
              <a:endParaRPr lang="en-US" sz="1600" dirty="0"/>
            </a:p>
          </p:txBody>
        </p:sp>
      </p:grpSp>
      <p:sp>
        <p:nvSpPr>
          <p:cNvPr id="8" name="Rectangle 7"/>
          <p:cNvSpPr/>
          <p:nvPr/>
        </p:nvSpPr>
        <p:spPr>
          <a:xfrm>
            <a:off x="9234154" y="470977"/>
            <a:ext cx="3122194" cy="815608"/>
          </a:xfrm>
          <a:prstGeom prst="rect">
            <a:avLst/>
          </a:prstGeom>
        </p:spPr>
        <p:txBody>
          <a:bodyPr wrap="square">
            <a:spAutoFit/>
          </a:bodyPr>
          <a:lstStyle/>
          <a:p>
            <a:pPr algn="ctr"/>
            <a:r>
              <a:rPr lang="ar-BH" sz="1000" b="1" u="sng" dirty="0">
                <a:solidFill>
                  <a:srgbClr val="C00000"/>
                </a:solidFill>
                <a:latin typeface="Calibri Light" panose="020F0302020204030204"/>
                <a:cs typeface="Times New Roman" panose="02020603050405020304" pitchFamily="18" charset="0"/>
              </a:rPr>
              <a:t>(فن البيع 311)</a:t>
            </a:r>
            <a:r>
              <a:rPr lang="en-US" b="1" u="sng" dirty="0">
                <a:solidFill>
                  <a:srgbClr val="C00000"/>
                </a:solidFill>
                <a:latin typeface="Calibri Light" panose="020F0302020204030204"/>
                <a:cs typeface="Times New Roman" panose="02020603050405020304" pitchFamily="18" charset="0"/>
              </a:rPr>
              <a:t> </a:t>
            </a:r>
            <a:endParaRPr lang="en-US" sz="1000" dirty="0"/>
          </a:p>
          <a:p>
            <a:pPr algn="ctr"/>
            <a:r>
              <a:rPr lang="ar-BH" sz="1000" b="1" dirty="0">
                <a:solidFill>
                  <a:prstClr val="black"/>
                </a:solidFill>
              </a:rPr>
              <a:t>الفصل الثالث </a:t>
            </a:r>
            <a:r>
              <a:rPr lang="ar-BH" sz="1000" b="1" dirty="0"/>
              <a:t>:</a:t>
            </a:r>
          </a:p>
          <a:p>
            <a:pPr algn="ctr"/>
            <a:r>
              <a:rPr lang="ar-BH" sz="1000" b="1" dirty="0"/>
              <a:t> (</a:t>
            </a:r>
            <a:r>
              <a:rPr lang="ar-BH" sz="1000" b="1" dirty="0">
                <a:solidFill>
                  <a:srgbClr val="FF0000"/>
                </a:solidFill>
              </a:rPr>
              <a:t>اعتراضات العملاء وكيفية التعامل معها</a:t>
            </a:r>
            <a:r>
              <a:rPr lang="ar-BH" sz="1000" b="1" dirty="0"/>
              <a:t>)</a:t>
            </a:r>
            <a:br>
              <a:rPr lang="en-US" sz="1400" b="1" dirty="0"/>
            </a:br>
            <a:endParaRPr lang="en-US" sz="900" dirty="0"/>
          </a:p>
        </p:txBody>
      </p:sp>
    </p:spTree>
    <p:extLst>
      <p:ext uri="{BB962C8B-B14F-4D97-AF65-F5344CB8AC3E}">
        <p14:creationId xmlns:p14="http://schemas.microsoft.com/office/powerpoint/2010/main" val="3558039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77383" y="390500"/>
            <a:ext cx="8722651" cy="692497"/>
          </a:xfrm>
        </p:spPr>
        <p:txBody>
          <a:bodyPr>
            <a:noAutofit/>
          </a:bodyPr>
          <a:lstStyle/>
          <a:p>
            <a:pPr algn="ctr"/>
            <a:r>
              <a:rPr lang="ar-BH" sz="2400" b="1" u="sng" dirty="0">
                <a:solidFill>
                  <a:srgbClr val="FF0000"/>
                </a:solidFill>
              </a:rPr>
              <a:t>حاجات العملاء</a:t>
            </a:r>
            <a:br>
              <a:rPr lang="ar-BH" sz="2400" b="1" u="sng" dirty="0">
                <a:solidFill>
                  <a:srgbClr val="FF0000"/>
                </a:solidFill>
              </a:rPr>
            </a:br>
            <a:r>
              <a:rPr lang="ar-BH" sz="2400" b="1" u="sng" dirty="0">
                <a:solidFill>
                  <a:srgbClr val="FF0000"/>
                </a:solidFill>
              </a:rPr>
              <a:t>(أنواع الحاجات الإنسانية)</a:t>
            </a:r>
            <a:br>
              <a:rPr lang="ar-BH" sz="2800" b="1" u="sng" dirty="0">
                <a:solidFill>
                  <a:srgbClr val="FF0000"/>
                </a:solidFill>
              </a:rPr>
            </a:br>
            <a:endParaRPr lang="en-US" sz="2800" b="1" u="sng" dirty="0">
              <a:solidFill>
                <a:srgbClr val="FF0000"/>
              </a:solidFill>
            </a:endParaRPr>
          </a:p>
        </p:txBody>
      </p:sp>
      <p:grpSp>
        <p:nvGrpSpPr>
          <p:cNvPr id="5" name="Group 4"/>
          <p:cNvGrpSpPr/>
          <p:nvPr/>
        </p:nvGrpSpPr>
        <p:grpSpPr>
          <a:xfrm>
            <a:off x="0" y="6478265"/>
            <a:ext cx="12192000" cy="338554"/>
            <a:chOff x="0" y="6501793"/>
            <a:chExt cx="12192000" cy="338554"/>
          </a:xfrm>
        </p:grpSpPr>
        <p:cxnSp>
          <p:nvCxnSpPr>
            <p:cNvPr id="6" name="Straight Connector 5"/>
            <p:cNvCxnSpPr/>
            <p:nvPr/>
          </p:nvCxnSpPr>
          <p:spPr>
            <a:xfrm flipV="1">
              <a:off x="0" y="6521692"/>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9"/>
            <p:cNvSpPr txBox="1"/>
            <p:nvPr/>
          </p:nvSpPr>
          <p:spPr>
            <a:xfrm>
              <a:off x="3048000" y="6501793"/>
              <a:ext cx="9144000" cy="338554"/>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rtlCol="0">
              <a:sp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r" rtl="1"/>
              <a:r>
                <a:rPr lang="ar-BH" sz="1600" dirty="0"/>
                <a:t>وزارة التربية والتعليم – 2020م</a:t>
              </a:r>
              <a:endParaRPr lang="en-US" sz="1600" dirty="0"/>
            </a:p>
          </p:txBody>
        </p:sp>
      </p:grpSp>
      <p:sp>
        <p:nvSpPr>
          <p:cNvPr id="16" name="TextBox 15"/>
          <p:cNvSpPr txBox="1"/>
          <p:nvPr/>
        </p:nvSpPr>
        <p:spPr>
          <a:xfrm>
            <a:off x="3915177" y="1438485"/>
            <a:ext cx="7916518" cy="461665"/>
          </a:xfrm>
          <a:prstGeom prst="rect">
            <a:avLst/>
          </a:prstGeom>
          <a:solidFill>
            <a:schemeClr val="bg2"/>
          </a:solidFill>
          <a:ln>
            <a:solidFill>
              <a:schemeClr val="bg1"/>
            </a:solidFill>
          </a:ln>
        </p:spPr>
        <p:txBody>
          <a:bodyPr wrap="square" rtlCol="0">
            <a:spAutoFit/>
          </a:bodyPr>
          <a:lstStyle/>
          <a:p>
            <a:pPr algn="r"/>
            <a:r>
              <a:rPr lang="ar-BH" sz="2400" b="1" dirty="0">
                <a:solidFill>
                  <a:srgbClr val="C00000"/>
                </a:solidFill>
                <a:cs typeface="+mj-cs"/>
              </a:rPr>
              <a:t>س3: أذكر المعنى الخفي لكل من هذه الأمثلة في الجدول الآتي:</a:t>
            </a:r>
            <a:endParaRPr lang="en-US" sz="2400" b="1" dirty="0">
              <a:solidFill>
                <a:srgbClr val="C00000"/>
              </a:solidFill>
              <a:cs typeface="+mj-cs"/>
            </a:endParaRPr>
          </a:p>
        </p:txBody>
      </p:sp>
      <p:sp>
        <p:nvSpPr>
          <p:cNvPr id="23" name="TextBox 22"/>
          <p:cNvSpPr txBox="1"/>
          <p:nvPr/>
        </p:nvSpPr>
        <p:spPr>
          <a:xfrm>
            <a:off x="2768958" y="10324557"/>
            <a:ext cx="2459865" cy="369332"/>
          </a:xfrm>
          <a:prstGeom prst="rect">
            <a:avLst/>
          </a:prstGeom>
          <a:noFill/>
        </p:spPr>
        <p:txBody>
          <a:bodyPr wrap="square" rtlCol="0">
            <a:spAutoFit/>
          </a:bodyPr>
          <a:lstStyle/>
          <a:p>
            <a:endParaRPr lang="en-US" dirty="0"/>
          </a:p>
        </p:txBody>
      </p:sp>
      <p:sp>
        <p:nvSpPr>
          <p:cNvPr id="20" name="Rectangle 19"/>
          <p:cNvSpPr/>
          <p:nvPr/>
        </p:nvSpPr>
        <p:spPr>
          <a:xfrm>
            <a:off x="9247032" y="0"/>
            <a:ext cx="3122194" cy="692497"/>
          </a:xfrm>
          <a:prstGeom prst="rect">
            <a:avLst/>
          </a:prstGeom>
        </p:spPr>
        <p:txBody>
          <a:bodyPr wrap="square">
            <a:spAutoFit/>
          </a:bodyPr>
          <a:lstStyle/>
          <a:p>
            <a:pPr algn="ctr"/>
            <a:r>
              <a:rPr lang="ar-BH" sz="1000" b="1" u="sng" dirty="0">
                <a:solidFill>
                  <a:srgbClr val="C00000"/>
                </a:solidFill>
                <a:latin typeface="Calibri Light" panose="020F0302020204030204"/>
                <a:cs typeface="Times New Roman" panose="02020603050405020304" pitchFamily="18" charset="0"/>
              </a:rPr>
              <a:t>(فن البيع 311)</a:t>
            </a:r>
            <a:r>
              <a:rPr lang="en-US" sz="1000" b="1" u="sng" dirty="0">
                <a:solidFill>
                  <a:srgbClr val="C00000"/>
                </a:solidFill>
                <a:latin typeface="Calibri Light" panose="020F0302020204030204"/>
                <a:cs typeface="Times New Roman" panose="02020603050405020304" pitchFamily="18" charset="0"/>
              </a:rPr>
              <a:t> </a:t>
            </a:r>
            <a:endParaRPr lang="en-US" sz="1000" dirty="0"/>
          </a:p>
          <a:p>
            <a:pPr algn="ctr"/>
            <a:r>
              <a:rPr lang="ar-BH" sz="1000" b="1" dirty="0">
                <a:solidFill>
                  <a:prstClr val="black"/>
                </a:solidFill>
              </a:rPr>
              <a:t>الفصل الثالث </a:t>
            </a:r>
            <a:r>
              <a:rPr lang="ar-BH" sz="1000" b="1" dirty="0"/>
              <a:t>:</a:t>
            </a:r>
          </a:p>
          <a:p>
            <a:pPr algn="ctr"/>
            <a:r>
              <a:rPr lang="ar-BH" sz="1000" b="1" dirty="0"/>
              <a:t> (</a:t>
            </a:r>
            <a:r>
              <a:rPr lang="ar-BH" sz="1000" b="1" dirty="0">
                <a:solidFill>
                  <a:srgbClr val="FF0000"/>
                </a:solidFill>
              </a:rPr>
              <a:t>اعتراضات العملاء وكيفية التعامل معها</a:t>
            </a:r>
            <a:r>
              <a:rPr lang="ar-BH" sz="1000" b="1" dirty="0"/>
              <a:t>)</a:t>
            </a:r>
            <a:br>
              <a:rPr lang="en-US" sz="1400" b="1" dirty="0"/>
            </a:br>
            <a:endParaRPr lang="en-US" sz="900" dirty="0"/>
          </a:p>
        </p:txBody>
      </p:sp>
      <p:graphicFrame>
        <p:nvGraphicFramePr>
          <p:cNvPr id="22" name="Table 21"/>
          <p:cNvGraphicFramePr>
            <a:graphicFrameLocks noGrp="1"/>
          </p:cNvGraphicFramePr>
          <p:nvPr>
            <p:extLst>
              <p:ext uri="{D42A27DB-BD31-4B8C-83A1-F6EECF244321}">
                <p14:modId xmlns:p14="http://schemas.microsoft.com/office/powerpoint/2010/main" val="1734762262"/>
              </p:ext>
            </p:extLst>
          </p:nvPr>
        </p:nvGraphicFramePr>
        <p:xfrm>
          <a:off x="1092558" y="2251243"/>
          <a:ext cx="9311425" cy="3267941"/>
        </p:xfrm>
        <a:graphic>
          <a:graphicData uri="http://schemas.openxmlformats.org/drawingml/2006/table">
            <a:tbl>
              <a:tblPr firstRow="1" bandRow="1">
                <a:tableStyleId>{5C22544A-7EE6-4342-B048-85BDC9FD1C3A}</a:tableStyleId>
              </a:tblPr>
              <a:tblGrid>
                <a:gridCol w="4687910">
                  <a:extLst>
                    <a:ext uri="{9D8B030D-6E8A-4147-A177-3AD203B41FA5}">
                      <a16:colId xmlns:a16="http://schemas.microsoft.com/office/drawing/2014/main" val="20000"/>
                    </a:ext>
                  </a:extLst>
                </a:gridCol>
                <a:gridCol w="4623515">
                  <a:extLst>
                    <a:ext uri="{9D8B030D-6E8A-4147-A177-3AD203B41FA5}">
                      <a16:colId xmlns:a16="http://schemas.microsoft.com/office/drawing/2014/main" val="20001"/>
                    </a:ext>
                  </a:extLst>
                </a:gridCol>
              </a:tblGrid>
              <a:tr h="414637">
                <a:tc>
                  <a:txBody>
                    <a:bodyPr/>
                    <a:lstStyle/>
                    <a:p>
                      <a:pPr algn="ctr"/>
                      <a:endParaRPr lang="en-US" sz="2400" dirty="0">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r h="930425">
                <a:tc>
                  <a:txBody>
                    <a:bodyPr/>
                    <a:lstStyle/>
                    <a:p>
                      <a:pPr algn="ctr"/>
                      <a:endParaRPr lang="en-US" sz="2400" b="1" dirty="0">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b="1" dirty="0">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88642">
                <a:tc>
                  <a:txBody>
                    <a:bodyPr/>
                    <a:lstStyle/>
                    <a:p>
                      <a:pPr algn="ctr"/>
                      <a:endParaRPr lang="en-US" sz="2400" b="1" dirty="0">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b="1" dirty="0">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91674">
                <a:tc>
                  <a:txBody>
                    <a:bodyPr/>
                    <a:lstStyle/>
                    <a:p>
                      <a:pPr algn="ctr"/>
                      <a:endParaRPr lang="en-US" sz="2400" b="1" dirty="0">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b="1" dirty="0">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24" name="TextBox 23"/>
          <p:cNvSpPr txBox="1"/>
          <p:nvPr/>
        </p:nvSpPr>
        <p:spPr>
          <a:xfrm>
            <a:off x="5844865" y="2258542"/>
            <a:ext cx="4597760" cy="461665"/>
          </a:xfrm>
          <a:prstGeom prst="rect">
            <a:avLst/>
          </a:prstGeom>
          <a:noFill/>
        </p:spPr>
        <p:txBody>
          <a:bodyPr wrap="square" rtlCol="0">
            <a:spAutoFit/>
          </a:bodyPr>
          <a:lstStyle/>
          <a:p>
            <a:pPr algn="ctr"/>
            <a:r>
              <a:rPr lang="ar-BH" sz="2400" b="1" dirty="0">
                <a:solidFill>
                  <a:srgbClr val="C00000"/>
                </a:solidFill>
                <a:cs typeface="+mj-cs"/>
              </a:rPr>
              <a:t>المثال</a:t>
            </a:r>
            <a:endParaRPr lang="en-US" sz="2400" b="1" dirty="0">
              <a:solidFill>
                <a:srgbClr val="C00000"/>
              </a:solidFill>
              <a:cs typeface="+mj-cs"/>
            </a:endParaRPr>
          </a:p>
        </p:txBody>
      </p:sp>
      <p:sp>
        <p:nvSpPr>
          <p:cNvPr id="25" name="TextBox 24"/>
          <p:cNvSpPr txBox="1"/>
          <p:nvPr/>
        </p:nvSpPr>
        <p:spPr>
          <a:xfrm>
            <a:off x="5844867" y="2884498"/>
            <a:ext cx="4597757" cy="461665"/>
          </a:xfrm>
          <a:prstGeom prst="rect">
            <a:avLst/>
          </a:prstGeom>
          <a:noFill/>
        </p:spPr>
        <p:txBody>
          <a:bodyPr wrap="square" rtlCol="0">
            <a:spAutoFit/>
          </a:bodyPr>
          <a:lstStyle/>
          <a:p>
            <a:pPr algn="ctr"/>
            <a:r>
              <a:rPr lang="ar-BH" sz="2400" b="1" dirty="0">
                <a:solidFill>
                  <a:srgbClr val="C00000"/>
                </a:solidFill>
                <a:cs typeface="+mj-cs"/>
              </a:rPr>
              <a:t>إنني لم أسمع عن هذه الماركة من قبل</a:t>
            </a:r>
            <a:endParaRPr lang="en-US" sz="2400" b="1" dirty="0">
              <a:solidFill>
                <a:srgbClr val="C00000"/>
              </a:solidFill>
              <a:cs typeface="+mj-cs"/>
            </a:endParaRPr>
          </a:p>
        </p:txBody>
      </p:sp>
      <p:sp>
        <p:nvSpPr>
          <p:cNvPr id="26" name="TextBox 25"/>
          <p:cNvSpPr txBox="1"/>
          <p:nvPr/>
        </p:nvSpPr>
        <p:spPr>
          <a:xfrm>
            <a:off x="5844866" y="3681983"/>
            <a:ext cx="4597758" cy="830997"/>
          </a:xfrm>
          <a:prstGeom prst="rect">
            <a:avLst/>
          </a:prstGeom>
          <a:noFill/>
        </p:spPr>
        <p:txBody>
          <a:bodyPr wrap="square" rtlCol="0">
            <a:spAutoFit/>
          </a:bodyPr>
          <a:lstStyle/>
          <a:p>
            <a:pPr algn="ctr" rtl="1"/>
            <a:r>
              <a:rPr lang="ar-BH" sz="2400" b="1" dirty="0">
                <a:solidFill>
                  <a:srgbClr val="C00000"/>
                </a:solidFill>
                <a:cs typeface="+mj-cs"/>
              </a:rPr>
              <a:t> أحب أن أستشير أصدقائي وزوجتي قبل الشراء</a:t>
            </a:r>
            <a:endParaRPr lang="en-US" sz="2400" b="1" dirty="0">
              <a:solidFill>
                <a:srgbClr val="C00000"/>
              </a:solidFill>
              <a:cs typeface="+mj-cs"/>
            </a:endParaRPr>
          </a:p>
        </p:txBody>
      </p:sp>
      <p:sp>
        <p:nvSpPr>
          <p:cNvPr id="27" name="TextBox 26"/>
          <p:cNvSpPr txBox="1"/>
          <p:nvPr/>
        </p:nvSpPr>
        <p:spPr>
          <a:xfrm>
            <a:off x="5844865" y="4749940"/>
            <a:ext cx="4597757" cy="461665"/>
          </a:xfrm>
          <a:prstGeom prst="rect">
            <a:avLst/>
          </a:prstGeom>
          <a:noFill/>
        </p:spPr>
        <p:txBody>
          <a:bodyPr wrap="square" rtlCol="0">
            <a:spAutoFit/>
          </a:bodyPr>
          <a:lstStyle/>
          <a:p>
            <a:pPr algn="ctr"/>
            <a:r>
              <a:rPr lang="ar-BH" sz="2400" b="1" dirty="0">
                <a:solidFill>
                  <a:srgbClr val="C00000"/>
                </a:solidFill>
                <a:cs typeface="+mj-cs"/>
              </a:rPr>
              <a:t>أنا لا أحب هذا الطراز</a:t>
            </a:r>
            <a:endParaRPr lang="en-US" sz="2400" dirty="0">
              <a:solidFill>
                <a:srgbClr val="C00000"/>
              </a:solidFill>
              <a:cs typeface="+mj-cs"/>
            </a:endParaRPr>
          </a:p>
        </p:txBody>
      </p:sp>
      <p:sp>
        <p:nvSpPr>
          <p:cNvPr id="4" name="TextBox 3"/>
          <p:cNvSpPr txBox="1"/>
          <p:nvPr/>
        </p:nvSpPr>
        <p:spPr>
          <a:xfrm>
            <a:off x="1092558" y="2258542"/>
            <a:ext cx="4651419" cy="461665"/>
          </a:xfrm>
          <a:prstGeom prst="rect">
            <a:avLst/>
          </a:prstGeom>
          <a:noFill/>
        </p:spPr>
        <p:txBody>
          <a:bodyPr wrap="square" rtlCol="0">
            <a:spAutoFit/>
          </a:bodyPr>
          <a:lstStyle/>
          <a:p>
            <a:pPr algn="ctr"/>
            <a:r>
              <a:rPr lang="ar-BH" sz="2400" b="1" dirty="0">
                <a:solidFill>
                  <a:srgbClr val="C00000"/>
                </a:solidFill>
                <a:cs typeface="+mj-cs"/>
              </a:rPr>
              <a:t>المعنى الخفي</a:t>
            </a:r>
            <a:endParaRPr lang="en-US" sz="2400" b="1" dirty="0">
              <a:solidFill>
                <a:srgbClr val="C00000"/>
              </a:solidFill>
              <a:cs typeface="+mj-cs"/>
            </a:endParaRPr>
          </a:p>
        </p:txBody>
      </p:sp>
    </p:spTree>
    <p:extLst>
      <p:ext uri="{BB962C8B-B14F-4D97-AF65-F5344CB8AC3E}">
        <p14:creationId xmlns:p14="http://schemas.microsoft.com/office/powerpoint/2010/main" val="1204866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circle(in)">
                                      <p:cBhvr>
                                        <p:cTn id="11" dur="2000"/>
                                        <p:tgtEl>
                                          <p:spTgt spid="16"/>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22"/>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4"/>
                                        </p:tgtEl>
                                        <p:attrNameLst>
                                          <p:attrName>style.visibility</p:attrName>
                                        </p:attrNameLst>
                                      </p:cBhvr>
                                      <p:to>
                                        <p:strVal val="visible"/>
                                      </p:to>
                                    </p:set>
                                    <p:anim calcmode="lin" valueType="num">
                                      <p:cBhvr additive="base">
                                        <p:cTn id="20" dur="500" fill="hold"/>
                                        <p:tgtEl>
                                          <p:spTgt spid="24"/>
                                        </p:tgtEl>
                                        <p:attrNameLst>
                                          <p:attrName>ppt_x</p:attrName>
                                        </p:attrNameLst>
                                      </p:cBhvr>
                                      <p:tavLst>
                                        <p:tav tm="0">
                                          <p:val>
                                            <p:strVal val="#ppt_x"/>
                                          </p:val>
                                        </p:tav>
                                        <p:tav tm="100000">
                                          <p:val>
                                            <p:strVal val="#ppt_x"/>
                                          </p:val>
                                        </p:tav>
                                      </p:tavLst>
                                    </p:anim>
                                    <p:anim calcmode="lin" valueType="num">
                                      <p:cBhvr additive="base">
                                        <p:cTn id="21"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barn(inVertical)">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circle(in)">
                                      <p:cBhvr>
                                        <p:cTn id="31" dur="2000"/>
                                        <p:tgtEl>
                                          <p:spTgt spid="25"/>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barn(inVertical)">
                                      <p:cBhvr>
                                        <p:cTn id="36" dur="500"/>
                                        <p:tgtEl>
                                          <p:spTgt spid="26"/>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7"/>
                                        </p:tgtEl>
                                        <p:attrNameLst>
                                          <p:attrName>style.visibility</p:attrName>
                                        </p:attrNameLst>
                                      </p:cBhvr>
                                      <p:to>
                                        <p:strVal val="visible"/>
                                      </p:to>
                                    </p:set>
                                    <p:anim calcmode="lin" valueType="num">
                                      <p:cBhvr additive="base">
                                        <p:cTn id="41" dur="500" fill="hold"/>
                                        <p:tgtEl>
                                          <p:spTgt spid="27"/>
                                        </p:tgtEl>
                                        <p:attrNameLst>
                                          <p:attrName>ppt_x</p:attrName>
                                        </p:attrNameLst>
                                      </p:cBhvr>
                                      <p:tavLst>
                                        <p:tav tm="0">
                                          <p:val>
                                            <p:strVal val="#ppt_x"/>
                                          </p:val>
                                        </p:tav>
                                        <p:tav tm="100000">
                                          <p:val>
                                            <p:strVal val="#ppt_x"/>
                                          </p:val>
                                        </p:tav>
                                      </p:tavLst>
                                    </p:anim>
                                    <p:anim calcmode="lin" valueType="num">
                                      <p:cBhvr additive="base">
                                        <p:cTn id="42"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animBg="1"/>
      <p:bldP spid="24" grpId="0"/>
      <p:bldP spid="25" grpId="0"/>
      <p:bldP spid="26" grpId="0"/>
      <p:bldP spid="27"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92558" y="420863"/>
            <a:ext cx="9926391" cy="815038"/>
          </a:xfrm>
        </p:spPr>
        <p:txBody>
          <a:bodyPr>
            <a:noAutofit/>
          </a:bodyPr>
          <a:lstStyle/>
          <a:p>
            <a:pPr algn="ctr"/>
            <a:r>
              <a:rPr lang="ar-BH" sz="2400" b="1" u="sng" dirty="0">
                <a:solidFill>
                  <a:srgbClr val="FF0000"/>
                </a:solidFill>
              </a:rPr>
              <a:t>حاجات العملاء</a:t>
            </a:r>
            <a:br>
              <a:rPr lang="ar-BH" sz="2400" b="1" u="sng" dirty="0">
                <a:solidFill>
                  <a:srgbClr val="FF0000"/>
                </a:solidFill>
              </a:rPr>
            </a:br>
            <a:r>
              <a:rPr lang="ar-BH" sz="2400" b="1" u="sng" dirty="0">
                <a:solidFill>
                  <a:srgbClr val="FF0000"/>
                </a:solidFill>
              </a:rPr>
              <a:t>(أنواع الحاجات الإنسانية)</a:t>
            </a:r>
            <a:br>
              <a:rPr lang="ar-BH" sz="2800" b="1" u="sng" dirty="0">
                <a:solidFill>
                  <a:srgbClr val="FF0000"/>
                </a:solidFill>
              </a:rPr>
            </a:br>
            <a:endParaRPr lang="en-US" sz="2800" b="1" u="sng" dirty="0">
              <a:solidFill>
                <a:srgbClr val="FF0000"/>
              </a:solidFill>
            </a:endParaRPr>
          </a:p>
        </p:txBody>
      </p:sp>
      <p:grpSp>
        <p:nvGrpSpPr>
          <p:cNvPr id="5" name="Group 4"/>
          <p:cNvGrpSpPr/>
          <p:nvPr/>
        </p:nvGrpSpPr>
        <p:grpSpPr>
          <a:xfrm>
            <a:off x="0" y="6478265"/>
            <a:ext cx="12192000" cy="338554"/>
            <a:chOff x="0" y="6501793"/>
            <a:chExt cx="12192000" cy="338554"/>
          </a:xfrm>
        </p:grpSpPr>
        <p:cxnSp>
          <p:nvCxnSpPr>
            <p:cNvPr id="6" name="Straight Connector 5"/>
            <p:cNvCxnSpPr/>
            <p:nvPr/>
          </p:nvCxnSpPr>
          <p:spPr>
            <a:xfrm flipV="1">
              <a:off x="0" y="6521692"/>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9"/>
            <p:cNvSpPr txBox="1"/>
            <p:nvPr/>
          </p:nvSpPr>
          <p:spPr>
            <a:xfrm>
              <a:off x="3048000" y="6501793"/>
              <a:ext cx="9144000" cy="338554"/>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rtlCol="0">
              <a:sp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r" rtl="1"/>
              <a:r>
                <a:rPr lang="ar-BH" sz="1000" dirty="0"/>
                <a:t>وزارة التربية والتعليم – 2020</a:t>
              </a:r>
              <a:r>
                <a:rPr lang="ar-BH" sz="1600" dirty="0"/>
                <a:t>م</a:t>
              </a:r>
              <a:endParaRPr lang="en-US" sz="1600" dirty="0"/>
            </a:p>
          </p:txBody>
        </p:sp>
      </p:grpSp>
      <p:sp>
        <p:nvSpPr>
          <p:cNvPr id="16" name="TextBox 15"/>
          <p:cNvSpPr txBox="1"/>
          <p:nvPr/>
        </p:nvSpPr>
        <p:spPr>
          <a:xfrm>
            <a:off x="4934602" y="1233272"/>
            <a:ext cx="5548796" cy="523220"/>
          </a:xfrm>
          <a:prstGeom prst="rect">
            <a:avLst/>
          </a:prstGeom>
          <a:solidFill>
            <a:schemeClr val="bg2"/>
          </a:solidFill>
          <a:ln>
            <a:solidFill>
              <a:schemeClr val="bg1"/>
            </a:solidFill>
          </a:ln>
        </p:spPr>
        <p:txBody>
          <a:bodyPr wrap="square" rtlCol="0">
            <a:spAutoFit/>
          </a:bodyPr>
          <a:lstStyle/>
          <a:p>
            <a:pPr algn="r"/>
            <a:r>
              <a:rPr lang="ar-BH" sz="2800" b="1" dirty="0">
                <a:cs typeface="+mj-cs"/>
              </a:rPr>
              <a:t>ج3:</a:t>
            </a:r>
            <a:endParaRPr lang="en-US" sz="2800" b="1" dirty="0">
              <a:cs typeface="+mj-cs"/>
            </a:endParaRPr>
          </a:p>
        </p:txBody>
      </p:sp>
      <p:graphicFrame>
        <p:nvGraphicFramePr>
          <p:cNvPr id="17" name="Table 16"/>
          <p:cNvGraphicFramePr>
            <a:graphicFrameLocks noGrp="1"/>
          </p:cNvGraphicFramePr>
          <p:nvPr>
            <p:extLst>
              <p:ext uri="{D42A27DB-BD31-4B8C-83A1-F6EECF244321}">
                <p14:modId xmlns:p14="http://schemas.microsoft.com/office/powerpoint/2010/main" val="1409840947"/>
              </p:ext>
            </p:extLst>
          </p:nvPr>
        </p:nvGraphicFramePr>
        <p:xfrm>
          <a:off x="1171973" y="1787603"/>
          <a:ext cx="9311425" cy="3225378"/>
        </p:xfrm>
        <a:graphic>
          <a:graphicData uri="http://schemas.openxmlformats.org/drawingml/2006/table">
            <a:tbl>
              <a:tblPr firstRow="1" bandRow="1">
                <a:tableStyleId>{5C22544A-7EE6-4342-B048-85BDC9FD1C3A}</a:tableStyleId>
              </a:tblPr>
              <a:tblGrid>
                <a:gridCol w="4687910">
                  <a:extLst>
                    <a:ext uri="{9D8B030D-6E8A-4147-A177-3AD203B41FA5}">
                      <a16:colId xmlns:a16="http://schemas.microsoft.com/office/drawing/2014/main" val="20000"/>
                    </a:ext>
                  </a:extLst>
                </a:gridCol>
                <a:gridCol w="4623515">
                  <a:extLst>
                    <a:ext uri="{9D8B030D-6E8A-4147-A177-3AD203B41FA5}">
                      <a16:colId xmlns:a16="http://schemas.microsoft.com/office/drawing/2014/main" val="20001"/>
                    </a:ext>
                  </a:extLst>
                </a:gridCol>
              </a:tblGrid>
              <a:tr h="414637">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r h="930425">
                <a:tc>
                  <a:txBody>
                    <a:bodyPr/>
                    <a:lstStyle/>
                    <a:p>
                      <a:pPr algn="ctr"/>
                      <a:endParaRPr lang="en-US" sz="2400" b="1" dirty="0">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b="1" dirty="0">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88642">
                <a:tc>
                  <a:txBody>
                    <a:bodyPr/>
                    <a:lstStyle/>
                    <a:p>
                      <a:pPr algn="ctr"/>
                      <a:endParaRPr lang="en-US" sz="2400" b="1" dirty="0">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b="1" dirty="0">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91674">
                <a:tc>
                  <a:txBody>
                    <a:bodyPr/>
                    <a:lstStyle/>
                    <a:p>
                      <a:pPr algn="ctr"/>
                      <a:endParaRPr lang="en-US" sz="2400" b="1" dirty="0">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b="1" dirty="0">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8" name="TextBox 17"/>
          <p:cNvSpPr txBox="1"/>
          <p:nvPr/>
        </p:nvSpPr>
        <p:spPr>
          <a:xfrm>
            <a:off x="5924280" y="1794902"/>
            <a:ext cx="4597759" cy="461665"/>
          </a:xfrm>
          <a:prstGeom prst="rect">
            <a:avLst/>
          </a:prstGeom>
          <a:noFill/>
        </p:spPr>
        <p:txBody>
          <a:bodyPr wrap="square" rtlCol="0">
            <a:spAutoFit/>
          </a:bodyPr>
          <a:lstStyle/>
          <a:p>
            <a:pPr algn="ctr"/>
            <a:r>
              <a:rPr lang="ar-BH" sz="2400" b="1" dirty="0">
                <a:solidFill>
                  <a:srgbClr val="C00000"/>
                </a:solidFill>
                <a:cs typeface="+mj-cs"/>
              </a:rPr>
              <a:t>المثال</a:t>
            </a:r>
            <a:endParaRPr lang="en-US" sz="2400" b="1" dirty="0">
              <a:solidFill>
                <a:srgbClr val="C00000"/>
              </a:solidFill>
              <a:cs typeface="+mj-cs"/>
            </a:endParaRPr>
          </a:p>
        </p:txBody>
      </p:sp>
      <p:sp>
        <p:nvSpPr>
          <p:cNvPr id="19" name="TextBox 18"/>
          <p:cNvSpPr txBox="1"/>
          <p:nvPr/>
        </p:nvSpPr>
        <p:spPr>
          <a:xfrm flipH="1">
            <a:off x="1184853" y="1823173"/>
            <a:ext cx="4636397" cy="461665"/>
          </a:xfrm>
          <a:prstGeom prst="rect">
            <a:avLst/>
          </a:prstGeom>
          <a:noFill/>
        </p:spPr>
        <p:txBody>
          <a:bodyPr wrap="square" rtlCol="0">
            <a:spAutoFit/>
          </a:bodyPr>
          <a:lstStyle/>
          <a:p>
            <a:pPr algn="ctr"/>
            <a:r>
              <a:rPr lang="ar-BH" sz="2400" b="1" dirty="0">
                <a:solidFill>
                  <a:srgbClr val="C00000"/>
                </a:solidFill>
              </a:rPr>
              <a:t>المعنى  الخفي</a:t>
            </a:r>
            <a:endParaRPr lang="en-US" sz="2400" b="1" dirty="0">
              <a:solidFill>
                <a:srgbClr val="C00000"/>
              </a:solidFill>
            </a:endParaRPr>
          </a:p>
        </p:txBody>
      </p:sp>
      <p:sp>
        <p:nvSpPr>
          <p:cNvPr id="28" name="TextBox 27"/>
          <p:cNvSpPr txBox="1"/>
          <p:nvPr/>
        </p:nvSpPr>
        <p:spPr>
          <a:xfrm>
            <a:off x="5924282" y="2420858"/>
            <a:ext cx="4597757" cy="461665"/>
          </a:xfrm>
          <a:prstGeom prst="rect">
            <a:avLst/>
          </a:prstGeom>
          <a:noFill/>
        </p:spPr>
        <p:txBody>
          <a:bodyPr wrap="square" rtlCol="0">
            <a:spAutoFit/>
          </a:bodyPr>
          <a:lstStyle/>
          <a:p>
            <a:pPr algn="ctr"/>
            <a:r>
              <a:rPr lang="ar-BH" sz="2400" b="1" dirty="0">
                <a:solidFill>
                  <a:srgbClr val="C00000"/>
                </a:solidFill>
              </a:rPr>
              <a:t>إنني لم أسمع عن هذه الماركة من قبل</a:t>
            </a:r>
            <a:endParaRPr lang="en-US" sz="2400" b="1" dirty="0">
              <a:solidFill>
                <a:srgbClr val="C00000"/>
              </a:solidFill>
            </a:endParaRPr>
          </a:p>
        </p:txBody>
      </p:sp>
      <p:sp>
        <p:nvSpPr>
          <p:cNvPr id="12" name="TextBox 11"/>
          <p:cNvSpPr txBox="1"/>
          <p:nvPr/>
        </p:nvSpPr>
        <p:spPr>
          <a:xfrm>
            <a:off x="5924281" y="3218343"/>
            <a:ext cx="4597758" cy="830997"/>
          </a:xfrm>
          <a:prstGeom prst="rect">
            <a:avLst/>
          </a:prstGeom>
          <a:noFill/>
        </p:spPr>
        <p:txBody>
          <a:bodyPr wrap="square" rtlCol="0">
            <a:spAutoFit/>
          </a:bodyPr>
          <a:lstStyle/>
          <a:p>
            <a:pPr algn="ctr" rtl="1"/>
            <a:r>
              <a:rPr lang="ar-BH" sz="2400" b="1" dirty="0">
                <a:solidFill>
                  <a:srgbClr val="C00000"/>
                </a:solidFill>
              </a:rPr>
              <a:t> أحب أن أستشير أصدقائي وزوجتي قبل الشراء</a:t>
            </a:r>
            <a:endParaRPr lang="en-US" sz="2400" b="1" dirty="0">
              <a:solidFill>
                <a:srgbClr val="C00000"/>
              </a:solidFill>
              <a:cs typeface="+mj-cs"/>
            </a:endParaRPr>
          </a:p>
        </p:txBody>
      </p:sp>
      <p:sp>
        <p:nvSpPr>
          <p:cNvPr id="23" name="TextBox 22"/>
          <p:cNvSpPr txBox="1"/>
          <p:nvPr/>
        </p:nvSpPr>
        <p:spPr>
          <a:xfrm>
            <a:off x="2768958" y="5589431"/>
            <a:ext cx="2459865" cy="369332"/>
          </a:xfrm>
          <a:prstGeom prst="rect">
            <a:avLst/>
          </a:prstGeom>
          <a:noFill/>
        </p:spPr>
        <p:txBody>
          <a:bodyPr wrap="square" rtlCol="0">
            <a:spAutoFit/>
          </a:bodyPr>
          <a:lstStyle/>
          <a:p>
            <a:endParaRPr lang="en-US" dirty="0"/>
          </a:p>
        </p:txBody>
      </p:sp>
      <p:sp>
        <p:nvSpPr>
          <p:cNvPr id="37" name="TextBox 36"/>
          <p:cNvSpPr txBox="1"/>
          <p:nvPr/>
        </p:nvSpPr>
        <p:spPr>
          <a:xfrm>
            <a:off x="5924282" y="4185417"/>
            <a:ext cx="4597757" cy="461665"/>
          </a:xfrm>
          <a:prstGeom prst="rect">
            <a:avLst/>
          </a:prstGeom>
          <a:noFill/>
        </p:spPr>
        <p:txBody>
          <a:bodyPr wrap="square" rtlCol="0">
            <a:spAutoFit/>
          </a:bodyPr>
          <a:lstStyle/>
          <a:p>
            <a:pPr algn="ctr"/>
            <a:r>
              <a:rPr lang="ar-BH" sz="2400" b="1" dirty="0">
                <a:solidFill>
                  <a:srgbClr val="C00000"/>
                </a:solidFill>
              </a:rPr>
              <a:t>أنا لا أحب هذا الطراز</a:t>
            </a:r>
            <a:endParaRPr lang="en-US" sz="2400" dirty="0">
              <a:solidFill>
                <a:srgbClr val="C00000"/>
              </a:solidFill>
              <a:cs typeface="+mj-cs"/>
            </a:endParaRPr>
          </a:p>
        </p:txBody>
      </p:sp>
      <p:sp>
        <p:nvSpPr>
          <p:cNvPr id="9" name="TextBox 8"/>
          <p:cNvSpPr txBox="1"/>
          <p:nvPr/>
        </p:nvSpPr>
        <p:spPr>
          <a:xfrm>
            <a:off x="1184854" y="2382340"/>
            <a:ext cx="4739426" cy="461665"/>
          </a:xfrm>
          <a:prstGeom prst="rect">
            <a:avLst/>
          </a:prstGeom>
          <a:noFill/>
        </p:spPr>
        <p:txBody>
          <a:bodyPr wrap="square" rtlCol="0">
            <a:spAutoFit/>
          </a:bodyPr>
          <a:lstStyle/>
          <a:p>
            <a:pPr algn="ctr"/>
            <a:r>
              <a:rPr lang="ar-BH" sz="2400" b="1" dirty="0"/>
              <a:t>أن العميل يريد أن يسأل: هل هذ الماركة جيدة؟</a:t>
            </a:r>
            <a:endParaRPr lang="en-US" sz="2400" dirty="0">
              <a:cs typeface="+mj-cs"/>
            </a:endParaRPr>
          </a:p>
        </p:txBody>
      </p:sp>
      <p:sp>
        <p:nvSpPr>
          <p:cNvPr id="13" name="TextBox 12"/>
          <p:cNvSpPr txBox="1"/>
          <p:nvPr/>
        </p:nvSpPr>
        <p:spPr>
          <a:xfrm>
            <a:off x="1287883" y="3363507"/>
            <a:ext cx="4636397" cy="461665"/>
          </a:xfrm>
          <a:prstGeom prst="rect">
            <a:avLst/>
          </a:prstGeom>
          <a:noFill/>
        </p:spPr>
        <p:txBody>
          <a:bodyPr wrap="square" rtlCol="0">
            <a:spAutoFit/>
          </a:bodyPr>
          <a:lstStyle/>
          <a:p>
            <a:pPr algn="ctr"/>
            <a:r>
              <a:rPr lang="ar-BH" sz="2400" b="1" dirty="0"/>
              <a:t>العميل ليست لديه معلومات كافية عن السلعة</a:t>
            </a:r>
            <a:endParaRPr lang="en-US" sz="2400" dirty="0">
              <a:cs typeface="+mj-cs"/>
            </a:endParaRPr>
          </a:p>
        </p:txBody>
      </p:sp>
      <p:sp>
        <p:nvSpPr>
          <p:cNvPr id="20" name="TextBox 19"/>
          <p:cNvSpPr txBox="1"/>
          <p:nvPr/>
        </p:nvSpPr>
        <p:spPr>
          <a:xfrm>
            <a:off x="1287883" y="4088731"/>
            <a:ext cx="4636397" cy="830997"/>
          </a:xfrm>
          <a:prstGeom prst="rect">
            <a:avLst/>
          </a:prstGeom>
          <a:noFill/>
        </p:spPr>
        <p:txBody>
          <a:bodyPr wrap="square" rtlCol="0">
            <a:spAutoFit/>
          </a:bodyPr>
          <a:lstStyle/>
          <a:p>
            <a:pPr algn="ctr"/>
            <a:r>
              <a:rPr lang="ar-BH" sz="2400" b="1" dirty="0"/>
              <a:t>أن العميل يريد أن يسأل: هل يصلح هذا الطراز بالنسبة لي؟</a:t>
            </a:r>
            <a:endParaRPr lang="en-US" sz="2400" b="1" dirty="0"/>
          </a:p>
        </p:txBody>
      </p:sp>
      <p:sp>
        <p:nvSpPr>
          <p:cNvPr id="24" name="Rectangle 23"/>
          <p:cNvSpPr/>
          <p:nvPr/>
        </p:nvSpPr>
        <p:spPr>
          <a:xfrm>
            <a:off x="8848198" y="275269"/>
            <a:ext cx="3122194" cy="692497"/>
          </a:xfrm>
          <a:prstGeom prst="rect">
            <a:avLst/>
          </a:prstGeom>
        </p:spPr>
        <p:txBody>
          <a:bodyPr wrap="square">
            <a:spAutoFit/>
          </a:bodyPr>
          <a:lstStyle/>
          <a:p>
            <a:pPr algn="ctr"/>
            <a:r>
              <a:rPr lang="ar-BH" sz="1000" b="1" u="sng" dirty="0">
                <a:solidFill>
                  <a:srgbClr val="C00000"/>
                </a:solidFill>
                <a:latin typeface="Calibri Light" panose="020F0302020204030204"/>
                <a:cs typeface="Times New Roman" panose="02020603050405020304" pitchFamily="18" charset="0"/>
              </a:rPr>
              <a:t>(فن البيع 311)</a:t>
            </a:r>
            <a:r>
              <a:rPr lang="en-US" sz="1000" b="1" u="sng" dirty="0">
                <a:solidFill>
                  <a:srgbClr val="C00000"/>
                </a:solidFill>
                <a:latin typeface="Calibri Light" panose="020F0302020204030204"/>
                <a:cs typeface="Times New Roman" panose="02020603050405020304" pitchFamily="18" charset="0"/>
              </a:rPr>
              <a:t> </a:t>
            </a:r>
            <a:endParaRPr lang="en-US" sz="1000" dirty="0"/>
          </a:p>
          <a:p>
            <a:pPr algn="ctr"/>
            <a:r>
              <a:rPr lang="ar-BH" sz="1000" b="1" dirty="0">
                <a:solidFill>
                  <a:prstClr val="black"/>
                </a:solidFill>
              </a:rPr>
              <a:t>الفصل الثالث </a:t>
            </a:r>
            <a:r>
              <a:rPr lang="ar-BH" sz="1000" b="1" dirty="0"/>
              <a:t>:</a:t>
            </a:r>
          </a:p>
          <a:p>
            <a:pPr algn="ctr"/>
            <a:r>
              <a:rPr lang="ar-BH" sz="1000" b="1" dirty="0"/>
              <a:t> (</a:t>
            </a:r>
            <a:r>
              <a:rPr lang="ar-BH" sz="1000" b="1" dirty="0">
                <a:solidFill>
                  <a:srgbClr val="FF0000"/>
                </a:solidFill>
              </a:rPr>
              <a:t>اعتراضات العملاء وكيفية التعامل معها</a:t>
            </a:r>
            <a:r>
              <a:rPr lang="ar-BH" sz="1000" b="1" dirty="0"/>
              <a:t>)</a:t>
            </a:r>
            <a:br>
              <a:rPr lang="en-US" sz="1400" b="1" dirty="0"/>
            </a:br>
            <a:endParaRPr lang="en-US" sz="900" dirty="0"/>
          </a:p>
        </p:txBody>
      </p:sp>
    </p:spTree>
    <p:extLst>
      <p:ext uri="{BB962C8B-B14F-4D97-AF65-F5344CB8AC3E}">
        <p14:creationId xmlns:p14="http://schemas.microsoft.com/office/powerpoint/2010/main" val="1677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circle(in)">
                                      <p:cBhvr>
                                        <p:cTn id="11" dur="2000"/>
                                        <p:tgtEl>
                                          <p:spTgt spid="16"/>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9"/>
                                        </p:tgtEl>
                                        <p:attrNameLst>
                                          <p:attrName>style.visibility</p:attrName>
                                        </p:attrNameLst>
                                      </p:cBhvr>
                                      <p:to>
                                        <p:strVal val="visible"/>
                                      </p:to>
                                    </p:set>
                                    <p:anim calcmode="lin" valueType="num">
                                      <p:cBhvr additive="base">
                                        <p:cTn id="24" dur="500" fill="hold"/>
                                        <p:tgtEl>
                                          <p:spTgt spid="19"/>
                                        </p:tgtEl>
                                        <p:attrNameLst>
                                          <p:attrName>ppt_x</p:attrName>
                                        </p:attrNameLst>
                                      </p:cBhvr>
                                      <p:tavLst>
                                        <p:tav tm="0">
                                          <p:val>
                                            <p:strVal val="#ppt_x"/>
                                          </p:val>
                                        </p:tav>
                                        <p:tav tm="100000">
                                          <p:val>
                                            <p:strVal val="#ppt_x"/>
                                          </p:val>
                                        </p:tav>
                                      </p:tavLst>
                                    </p:anim>
                                    <p:anim calcmode="lin" valueType="num">
                                      <p:cBhvr additive="base">
                                        <p:cTn id="25"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barn(inVertical)">
                                      <p:cBhvr>
                                        <p:cTn id="30" dur="500"/>
                                        <p:tgtEl>
                                          <p:spTgt spid="28"/>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down)">
                                      <p:cBhvr>
                                        <p:cTn id="35" dur="5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barn(inVertical)">
                                      <p:cBhvr>
                                        <p:cTn id="40" dur="500"/>
                                        <p:tgtEl>
                                          <p:spTgt spid="12"/>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6" presetClass="entr" presetSubtype="16" fill="hold" grpId="0" nodeType="click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circle(in)">
                                      <p:cBhvr>
                                        <p:cTn id="49" dur="2000"/>
                                        <p:tgtEl>
                                          <p:spTgt spid="37"/>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animBg="1"/>
      <p:bldP spid="18" grpId="0"/>
      <p:bldP spid="19" grpId="0"/>
      <p:bldP spid="28" grpId="0"/>
      <p:bldP spid="12" grpId="0"/>
      <p:bldP spid="37" grpId="0"/>
      <p:bldP spid="9" grpId="0"/>
      <p:bldP spid="13" grpId="0"/>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58778" y="1791965"/>
            <a:ext cx="9990327" cy="1325563"/>
          </a:xfrm>
        </p:spPr>
        <p:txBody>
          <a:bodyPr>
            <a:normAutofit/>
          </a:bodyPr>
          <a:lstStyle/>
          <a:p>
            <a:pPr algn="r"/>
            <a:r>
              <a:rPr lang="ar-BH" sz="2800" b="1" u="sng" dirty="0">
                <a:solidFill>
                  <a:srgbClr val="FF0000"/>
                </a:solidFill>
              </a:rPr>
              <a:t>أهداف الدرس:</a:t>
            </a:r>
            <a:endParaRPr lang="en-US" sz="2800" b="1" u="sng" dirty="0">
              <a:solidFill>
                <a:srgbClr val="FF0000"/>
              </a:solidFill>
            </a:endParaRPr>
          </a:p>
        </p:txBody>
      </p:sp>
      <p:sp>
        <p:nvSpPr>
          <p:cNvPr id="3" name="Content Placeholder 2"/>
          <p:cNvSpPr>
            <a:spLocks noGrp="1"/>
          </p:cNvSpPr>
          <p:nvPr>
            <p:ph idx="1"/>
          </p:nvPr>
        </p:nvSpPr>
        <p:spPr>
          <a:xfrm>
            <a:off x="553864" y="3015573"/>
            <a:ext cx="9757455" cy="4314339"/>
          </a:xfrm>
        </p:spPr>
        <p:txBody>
          <a:bodyPr>
            <a:normAutofit/>
          </a:bodyPr>
          <a:lstStyle/>
          <a:p>
            <a:pPr marL="514350" indent="-514350" algn="r" rtl="1">
              <a:buFont typeface="+mj-lt"/>
              <a:buAutoNum type="arabicPeriod"/>
            </a:pPr>
            <a:r>
              <a:rPr lang="ar-BH" sz="2400" b="1" dirty="0"/>
              <a:t>أن يعرف الطالب الاعتراض.</a:t>
            </a:r>
          </a:p>
          <a:p>
            <a:pPr marL="514350" indent="-514350" algn="r" rtl="1">
              <a:buFont typeface="+mj-lt"/>
              <a:buAutoNum type="arabicPeriod"/>
            </a:pPr>
            <a:r>
              <a:rPr lang="ar-BH" sz="2400" b="1" dirty="0"/>
              <a:t>أن يميز الطالب بين طرق الرد على الاعتراضات.</a:t>
            </a:r>
          </a:p>
          <a:p>
            <a:pPr marL="514350" indent="-514350" algn="r" rtl="1">
              <a:buFont typeface="+mj-lt"/>
              <a:buAutoNum type="arabicPeriod"/>
            </a:pPr>
            <a:r>
              <a:rPr lang="ar-BH" sz="2400" b="1" dirty="0"/>
              <a:t>أن يطبق الطالب طرق الرد على الاعتراضات. </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1549" y="58463"/>
            <a:ext cx="2810492" cy="1268068"/>
          </a:xfrm>
          <a:prstGeom prst="rect">
            <a:avLst/>
          </a:prstGeom>
        </p:spPr>
      </p:pic>
      <p:sp>
        <p:nvSpPr>
          <p:cNvPr id="5" name="Rectangle 4"/>
          <p:cNvSpPr/>
          <p:nvPr/>
        </p:nvSpPr>
        <p:spPr>
          <a:xfrm>
            <a:off x="9620656" y="1058627"/>
            <a:ext cx="2286000" cy="692497"/>
          </a:xfrm>
          <a:prstGeom prst="rect">
            <a:avLst/>
          </a:prstGeom>
        </p:spPr>
        <p:txBody>
          <a:bodyPr wrap="square">
            <a:spAutoFit/>
          </a:bodyPr>
          <a:lstStyle/>
          <a:p>
            <a:pPr algn="ctr"/>
            <a:r>
              <a:rPr lang="ar-BH" sz="1000" b="1" u="sng" dirty="0">
                <a:solidFill>
                  <a:srgbClr val="C00000"/>
                </a:solidFill>
                <a:latin typeface="Calibri Light" panose="020F0302020204030204"/>
                <a:cs typeface="Times New Roman" panose="02020603050405020304" pitchFamily="18" charset="0"/>
              </a:rPr>
              <a:t>(فن البيع 311)</a:t>
            </a:r>
            <a:r>
              <a:rPr lang="en-US" sz="1000" b="1" u="sng" dirty="0">
                <a:solidFill>
                  <a:srgbClr val="C00000"/>
                </a:solidFill>
                <a:latin typeface="Calibri Light" panose="020F0302020204030204"/>
                <a:cs typeface="Times New Roman" panose="02020603050405020304" pitchFamily="18" charset="0"/>
              </a:rPr>
              <a:t> </a:t>
            </a:r>
            <a:endParaRPr lang="en-US" sz="1000" dirty="0"/>
          </a:p>
          <a:p>
            <a:pPr algn="ctr"/>
            <a:r>
              <a:rPr lang="ar-BH" sz="1000" b="1" dirty="0">
                <a:solidFill>
                  <a:prstClr val="black"/>
                </a:solidFill>
              </a:rPr>
              <a:t>الفصل الثالث </a:t>
            </a:r>
            <a:endParaRPr lang="ar-BH" sz="1000" b="1" dirty="0"/>
          </a:p>
          <a:p>
            <a:pPr algn="ctr"/>
            <a:r>
              <a:rPr lang="ar-BH" sz="1000" b="1" dirty="0"/>
              <a:t> (</a:t>
            </a:r>
            <a:r>
              <a:rPr lang="ar-BH" sz="1000" b="1" dirty="0">
                <a:solidFill>
                  <a:srgbClr val="FF0000"/>
                </a:solidFill>
              </a:rPr>
              <a:t>اعتراضات العملاء وكيفية التعامل معها</a:t>
            </a:r>
            <a:r>
              <a:rPr lang="ar-BH" sz="1000" b="1" dirty="0"/>
              <a:t>)</a:t>
            </a:r>
            <a:br>
              <a:rPr lang="en-US" sz="1400" b="1" dirty="0"/>
            </a:br>
            <a:endParaRPr lang="en-US" sz="900" dirty="0"/>
          </a:p>
        </p:txBody>
      </p:sp>
    </p:spTree>
    <p:extLst>
      <p:ext uri="{BB962C8B-B14F-4D97-AF65-F5344CB8AC3E}">
        <p14:creationId xmlns:p14="http://schemas.microsoft.com/office/powerpoint/2010/main" val="1321875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barn(inVertical)">
                                      <p:cBhvr>
                                        <p:cTn id="2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26900" y="617623"/>
            <a:ext cx="9926391" cy="815038"/>
          </a:xfrm>
        </p:spPr>
        <p:txBody>
          <a:bodyPr>
            <a:noAutofit/>
          </a:bodyPr>
          <a:lstStyle/>
          <a:p>
            <a:pPr algn="ctr"/>
            <a:r>
              <a:rPr lang="ar-BH" sz="2400" b="1" u="sng" dirty="0">
                <a:solidFill>
                  <a:srgbClr val="FF0000"/>
                </a:solidFill>
              </a:rPr>
              <a:t>اعتراضات العملاء وكيفية التعامل معها</a:t>
            </a:r>
            <a:endParaRPr lang="en-US" sz="2400" b="1" u="sng" dirty="0">
              <a:solidFill>
                <a:srgbClr val="FF0000"/>
              </a:solidFill>
            </a:endParaRPr>
          </a:p>
        </p:txBody>
      </p:sp>
      <p:grpSp>
        <p:nvGrpSpPr>
          <p:cNvPr id="5" name="Group 4"/>
          <p:cNvGrpSpPr/>
          <p:nvPr/>
        </p:nvGrpSpPr>
        <p:grpSpPr>
          <a:xfrm>
            <a:off x="0" y="6498164"/>
            <a:ext cx="12192000" cy="359836"/>
            <a:chOff x="0" y="6521692"/>
            <a:chExt cx="12192000" cy="359836"/>
          </a:xfrm>
        </p:grpSpPr>
        <p:cxnSp>
          <p:nvCxnSpPr>
            <p:cNvPr id="6" name="Straight Connector 5"/>
            <p:cNvCxnSpPr/>
            <p:nvPr/>
          </p:nvCxnSpPr>
          <p:spPr>
            <a:xfrm flipV="1">
              <a:off x="0" y="6521692"/>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9"/>
            <p:cNvSpPr txBox="1"/>
            <p:nvPr/>
          </p:nvSpPr>
          <p:spPr>
            <a:xfrm>
              <a:off x="2616740" y="6542974"/>
              <a:ext cx="9144000" cy="338554"/>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rtlCol="0">
              <a:sp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r" rtl="1"/>
              <a:r>
                <a:rPr lang="ar-BH" sz="1000" dirty="0"/>
                <a:t>وزارة التربية والتعليم – 2020</a:t>
              </a:r>
              <a:r>
                <a:rPr lang="ar-BH" sz="1600" dirty="0"/>
                <a:t>م</a:t>
              </a:r>
              <a:endParaRPr lang="en-US" sz="1600" dirty="0"/>
            </a:p>
          </p:txBody>
        </p:sp>
      </p:grpSp>
      <p:sp>
        <p:nvSpPr>
          <p:cNvPr id="16" name="TextBox 15"/>
          <p:cNvSpPr txBox="1"/>
          <p:nvPr/>
        </p:nvSpPr>
        <p:spPr>
          <a:xfrm>
            <a:off x="1478605" y="1634247"/>
            <a:ext cx="8968902" cy="1015663"/>
          </a:xfrm>
          <a:prstGeom prst="rect">
            <a:avLst/>
          </a:prstGeom>
          <a:solidFill>
            <a:schemeClr val="accent6">
              <a:lumMod val="20000"/>
              <a:lumOff val="80000"/>
            </a:schemeClr>
          </a:solidFill>
          <a:ln>
            <a:solidFill>
              <a:schemeClr val="tx1"/>
            </a:solidFill>
          </a:ln>
        </p:spPr>
        <p:txBody>
          <a:bodyPr wrap="square" rtlCol="0">
            <a:spAutoFit/>
          </a:bodyPr>
          <a:lstStyle/>
          <a:p>
            <a:pPr algn="r"/>
            <a:r>
              <a:rPr lang="ar-BH" sz="2000" b="1" dirty="0">
                <a:solidFill>
                  <a:srgbClr val="FF0000"/>
                </a:solidFill>
              </a:rPr>
              <a:t>الاعتراض</a:t>
            </a:r>
            <a:r>
              <a:rPr lang="ar-BH" sz="2000" b="1" dirty="0">
                <a:cs typeface="+mj-cs"/>
              </a:rPr>
              <a:t>: كل ما يبديه العميل من أسئلة وانتقادات حول السلعة أو الخدمة التي يريدها، من حيث: السعر أو الجودة أو اللون أو الماركة أو الوقت أو المستوى، حتى يطمئن في النهاية إلى أن هذه السلعة أو الخدمة ستشبع حاجته وتستحق التضحية بالمال.  </a:t>
            </a:r>
            <a:endParaRPr lang="en-US" sz="2000" b="1" dirty="0">
              <a:cs typeface="+mj-cs"/>
            </a:endParaRPr>
          </a:p>
        </p:txBody>
      </p:sp>
      <p:sp>
        <p:nvSpPr>
          <p:cNvPr id="20" name="TextBox 19"/>
          <p:cNvSpPr txBox="1"/>
          <p:nvPr/>
        </p:nvSpPr>
        <p:spPr>
          <a:xfrm>
            <a:off x="1478605" y="2988450"/>
            <a:ext cx="8968902" cy="400110"/>
          </a:xfrm>
          <a:prstGeom prst="rect">
            <a:avLst/>
          </a:prstGeom>
          <a:solidFill>
            <a:schemeClr val="accent4">
              <a:lumMod val="20000"/>
              <a:lumOff val="80000"/>
            </a:schemeClr>
          </a:solidFill>
          <a:ln>
            <a:solidFill>
              <a:srgbClr val="C00000"/>
            </a:solidFill>
          </a:ln>
        </p:spPr>
        <p:txBody>
          <a:bodyPr wrap="square" rtlCol="0">
            <a:spAutoFit/>
          </a:bodyPr>
          <a:lstStyle/>
          <a:p>
            <a:pPr algn="r" rtl="1"/>
            <a:r>
              <a:rPr lang="ar-BH" sz="2000" b="1" dirty="0">
                <a:cs typeface="+mj-cs"/>
              </a:rPr>
              <a:t>و بالنسبة للاعتراضات هناك بعض الأمور ينبغي على البائع أن يدركها جيدًا، منها: </a:t>
            </a:r>
            <a:endParaRPr lang="en-US" sz="2000" b="1" dirty="0">
              <a:cs typeface="+mj-cs"/>
            </a:endParaRPr>
          </a:p>
        </p:txBody>
      </p:sp>
      <p:sp>
        <p:nvSpPr>
          <p:cNvPr id="21" name="TextBox 20"/>
          <p:cNvSpPr txBox="1"/>
          <p:nvPr/>
        </p:nvSpPr>
        <p:spPr>
          <a:xfrm>
            <a:off x="1478604" y="4055467"/>
            <a:ext cx="8968902" cy="1375680"/>
          </a:xfrm>
          <a:prstGeom prst="rect">
            <a:avLst/>
          </a:prstGeom>
          <a:solidFill>
            <a:schemeClr val="accent1">
              <a:lumMod val="40000"/>
              <a:lumOff val="60000"/>
            </a:schemeClr>
          </a:solidFill>
          <a:ln>
            <a:solidFill>
              <a:srgbClr val="C00000"/>
            </a:solidFill>
          </a:ln>
        </p:spPr>
        <p:txBody>
          <a:bodyPr wrap="square" rtlCol="0">
            <a:spAutoFit/>
          </a:bodyPr>
          <a:lstStyle/>
          <a:p>
            <a:pPr algn="r"/>
            <a:r>
              <a:rPr lang="ar-BH" sz="2000" b="1" dirty="0">
                <a:solidFill>
                  <a:srgbClr val="FF0000"/>
                </a:solidFill>
                <a:cs typeface="+mj-cs"/>
              </a:rPr>
              <a:t>1- أن الاعتراض أمر طبيعي ومفيد: </a:t>
            </a:r>
            <a:r>
              <a:rPr lang="ar-BH" sz="2000" b="1" dirty="0">
                <a:cs typeface="+mj-cs"/>
              </a:rPr>
              <a:t>لأن لهذا فائدة كبيرة، فكلما ذكر العميل اعتراضاً واستطعت أن ترد عليه بطريقة مناسبة فإنك تقترب تدريجياً من اقناعه بالشراء، بعكس العميل الذي لا يعترض يكتفي بطلب قطعة أخرى من السلعة، من غير أن يذكر عيب السلعة المعروضة عليه، مما يجعل إقناعه صعباً، لأنك لا تعرف ماذا يريد ولا ما هو النوع المفضل، والبائع يجب أن يرحب بالاعتراضات، لأنها تساعده على إتمام عملية البيع.  </a:t>
            </a:r>
            <a:endParaRPr lang="en-US" sz="2000" b="1" dirty="0">
              <a:cs typeface="+mj-cs"/>
            </a:endParaRPr>
          </a:p>
        </p:txBody>
      </p:sp>
      <p:sp>
        <p:nvSpPr>
          <p:cNvPr id="17" name="Rectangle 16"/>
          <p:cNvSpPr/>
          <p:nvPr/>
        </p:nvSpPr>
        <p:spPr>
          <a:xfrm>
            <a:off x="9649837" y="-32057"/>
            <a:ext cx="2110903" cy="784830"/>
          </a:xfrm>
          <a:prstGeom prst="rect">
            <a:avLst/>
          </a:prstGeom>
        </p:spPr>
        <p:txBody>
          <a:bodyPr wrap="square">
            <a:spAutoFit/>
          </a:bodyPr>
          <a:lstStyle/>
          <a:p>
            <a:pPr algn="ctr"/>
            <a:r>
              <a:rPr lang="ar-BH" sz="1000" b="1" u="sng" dirty="0">
                <a:solidFill>
                  <a:srgbClr val="C00000"/>
                </a:solidFill>
                <a:latin typeface="Calibri Light" panose="020F0302020204030204"/>
                <a:cs typeface="Times New Roman" panose="02020603050405020304" pitchFamily="18" charset="0"/>
              </a:rPr>
              <a:t>(فن البيع 311)</a:t>
            </a:r>
            <a:r>
              <a:rPr lang="en-US" sz="1000" b="1" u="sng" dirty="0">
                <a:solidFill>
                  <a:srgbClr val="C00000"/>
                </a:solidFill>
                <a:latin typeface="Calibri Light" panose="020F0302020204030204"/>
                <a:cs typeface="Times New Roman" panose="02020603050405020304" pitchFamily="18" charset="0"/>
              </a:rPr>
              <a:t> </a:t>
            </a:r>
            <a:endParaRPr lang="en-US" sz="1000" dirty="0"/>
          </a:p>
          <a:p>
            <a:pPr algn="ctr"/>
            <a:r>
              <a:rPr lang="ar-BH" sz="1000" b="1" dirty="0">
                <a:solidFill>
                  <a:prstClr val="black"/>
                </a:solidFill>
              </a:rPr>
              <a:t>الفصل الثالث </a:t>
            </a:r>
            <a:r>
              <a:rPr lang="ar-BH" sz="1000" b="1" dirty="0"/>
              <a:t>:</a:t>
            </a:r>
          </a:p>
          <a:p>
            <a:pPr algn="ctr"/>
            <a:r>
              <a:rPr lang="ar-BH" sz="1000" b="1" dirty="0"/>
              <a:t> (</a:t>
            </a:r>
            <a:r>
              <a:rPr lang="ar-BH" sz="1000" b="1" dirty="0">
                <a:solidFill>
                  <a:srgbClr val="FF0000"/>
                </a:solidFill>
              </a:rPr>
              <a:t>اعتراضات العملاء وكيفية التعامل معها</a:t>
            </a:r>
            <a:r>
              <a:rPr lang="ar-BH" sz="1600" b="1" dirty="0"/>
              <a:t>)</a:t>
            </a:r>
            <a:br>
              <a:rPr lang="en-US" sz="1400" b="1" dirty="0"/>
            </a:br>
            <a:endParaRPr lang="en-US" sz="900" dirty="0"/>
          </a:p>
        </p:txBody>
      </p:sp>
    </p:spTree>
    <p:extLst>
      <p:ext uri="{BB962C8B-B14F-4D97-AF65-F5344CB8AC3E}">
        <p14:creationId xmlns:p14="http://schemas.microsoft.com/office/powerpoint/2010/main" val="1117822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circle(in)">
                                      <p:cBhvr>
                                        <p:cTn id="11" dur="2000"/>
                                        <p:tgtEl>
                                          <p:spTgt spid="1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wipe(down)">
                                      <p:cBhvr>
                                        <p:cTn id="16" dur="500"/>
                                        <p:tgtEl>
                                          <p:spTgt spid="20"/>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barn(inVertical)">
                                      <p:cBhvr>
                                        <p:cTn id="2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animBg="1"/>
      <p:bldP spid="20" grpId="0" animBg="1"/>
      <p:bldP spid="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92559" y="420863"/>
            <a:ext cx="8635102" cy="815038"/>
          </a:xfrm>
        </p:spPr>
        <p:txBody>
          <a:bodyPr>
            <a:noAutofit/>
          </a:bodyPr>
          <a:lstStyle/>
          <a:p>
            <a:pPr algn="ctr"/>
            <a:r>
              <a:rPr lang="ar-BH" sz="2400" b="1" u="sng" dirty="0">
                <a:solidFill>
                  <a:srgbClr val="FF0000"/>
                </a:solidFill>
              </a:rPr>
              <a:t>اعتراضات العملاء وكيفية التعامل معها</a:t>
            </a:r>
            <a:endParaRPr lang="en-US" sz="2400" b="1" u="sng" dirty="0">
              <a:solidFill>
                <a:srgbClr val="FF0000"/>
              </a:solidFill>
            </a:endParaRPr>
          </a:p>
        </p:txBody>
      </p:sp>
      <p:grpSp>
        <p:nvGrpSpPr>
          <p:cNvPr id="5" name="Group 4"/>
          <p:cNvGrpSpPr/>
          <p:nvPr/>
        </p:nvGrpSpPr>
        <p:grpSpPr>
          <a:xfrm>
            <a:off x="0" y="6549636"/>
            <a:ext cx="12192000" cy="338554"/>
            <a:chOff x="0" y="6501793"/>
            <a:chExt cx="12192000" cy="338554"/>
          </a:xfrm>
        </p:grpSpPr>
        <p:cxnSp>
          <p:nvCxnSpPr>
            <p:cNvPr id="6" name="Straight Connector 5"/>
            <p:cNvCxnSpPr/>
            <p:nvPr/>
          </p:nvCxnSpPr>
          <p:spPr>
            <a:xfrm flipV="1">
              <a:off x="0" y="6521692"/>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9"/>
            <p:cNvSpPr txBox="1"/>
            <p:nvPr/>
          </p:nvSpPr>
          <p:spPr>
            <a:xfrm>
              <a:off x="3048000" y="6501793"/>
              <a:ext cx="9144000" cy="338554"/>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rtlCol="0">
              <a:sp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r" rtl="1"/>
              <a:r>
                <a:rPr lang="ar-BH" sz="1600" dirty="0"/>
                <a:t>وزارة التربية والتعليم – 2020م</a:t>
              </a:r>
              <a:endParaRPr lang="en-US" sz="1600" dirty="0"/>
            </a:p>
          </p:txBody>
        </p:sp>
      </p:grpSp>
      <p:sp>
        <p:nvSpPr>
          <p:cNvPr id="17" name="Rectangle 16"/>
          <p:cNvSpPr/>
          <p:nvPr/>
        </p:nvSpPr>
        <p:spPr>
          <a:xfrm>
            <a:off x="9727660" y="-32057"/>
            <a:ext cx="2324909" cy="692497"/>
          </a:xfrm>
          <a:prstGeom prst="rect">
            <a:avLst/>
          </a:prstGeom>
        </p:spPr>
        <p:txBody>
          <a:bodyPr wrap="square">
            <a:spAutoFit/>
          </a:bodyPr>
          <a:lstStyle/>
          <a:p>
            <a:pPr algn="ctr"/>
            <a:r>
              <a:rPr lang="ar-BH" sz="1000" b="1" u="sng" dirty="0">
                <a:solidFill>
                  <a:srgbClr val="C00000"/>
                </a:solidFill>
                <a:latin typeface="Calibri Light" panose="020F0302020204030204"/>
                <a:cs typeface="Times New Roman" panose="02020603050405020304" pitchFamily="18" charset="0"/>
              </a:rPr>
              <a:t>(فن البيع 311)</a:t>
            </a:r>
            <a:r>
              <a:rPr lang="en-US" sz="1000" b="1" u="sng" dirty="0">
                <a:solidFill>
                  <a:srgbClr val="C00000"/>
                </a:solidFill>
                <a:latin typeface="Calibri Light" panose="020F0302020204030204"/>
                <a:cs typeface="Times New Roman" panose="02020603050405020304" pitchFamily="18" charset="0"/>
              </a:rPr>
              <a:t> </a:t>
            </a:r>
            <a:endParaRPr lang="en-US" sz="1000" dirty="0"/>
          </a:p>
          <a:p>
            <a:pPr algn="ctr"/>
            <a:r>
              <a:rPr lang="ar-BH" sz="1000" b="1" dirty="0">
                <a:solidFill>
                  <a:prstClr val="black"/>
                </a:solidFill>
              </a:rPr>
              <a:t>الفصل الثالث </a:t>
            </a:r>
            <a:r>
              <a:rPr lang="ar-BH" sz="1000" b="1" dirty="0"/>
              <a:t>:</a:t>
            </a:r>
          </a:p>
          <a:p>
            <a:pPr algn="ctr"/>
            <a:r>
              <a:rPr lang="ar-BH" sz="1000" b="1" dirty="0"/>
              <a:t> (</a:t>
            </a:r>
            <a:r>
              <a:rPr lang="ar-BH" sz="1000" b="1" dirty="0">
                <a:solidFill>
                  <a:srgbClr val="FF0000"/>
                </a:solidFill>
              </a:rPr>
              <a:t>اعتراضات العملاء وكيفية التعامل معها</a:t>
            </a:r>
            <a:r>
              <a:rPr lang="ar-BH" sz="1000" b="1" dirty="0"/>
              <a:t>)</a:t>
            </a:r>
            <a:br>
              <a:rPr lang="en-US" sz="1400" b="1" dirty="0"/>
            </a:br>
            <a:endParaRPr lang="en-US" sz="900" dirty="0"/>
          </a:p>
        </p:txBody>
      </p:sp>
      <p:sp>
        <p:nvSpPr>
          <p:cNvPr id="3" name="TextBox 2"/>
          <p:cNvSpPr txBox="1"/>
          <p:nvPr/>
        </p:nvSpPr>
        <p:spPr>
          <a:xfrm>
            <a:off x="8384881" y="3090231"/>
            <a:ext cx="2699197" cy="400110"/>
          </a:xfrm>
          <a:prstGeom prst="rect">
            <a:avLst/>
          </a:prstGeom>
          <a:solidFill>
            <a:schemeClr val="accent2">
              <a:lumMod val="40000"/>
              <a:lumOff val="60000"/>
            </a:schemeClr>
          </a:solidFill>
          <a:ln>
            <a:solidFill>
              <a:schemeClr val="tx2"/>
            </a:solidFill>
          </a:ln>
        </p:spPr>
        <p:txBody>
          <a:bodyPr wrap="square" rtlCol="0">
            <a:spAutoFit/>
          </a:bodyPr>
          <a:lstStyle/>
          <a:p>
            <a:pPr algn="r"/>
            <a:r>
              <a:rPr lang="ar-BH" sz="2000" b="1" dirty="0">
                <a:cs typeface="+mj-cs"/>
              </a:rPr>
              <a:t>وهذه بعض الامثلة:- </a:t>
            </a:r>
            <a:endParaRPr lang="en-US" sz="2000" b="1" dirty="0">
              <a:cs typeface="+mj-cs"/>
            </a:endParaRPr>
          </a:p>
        </p:txBody>
      </p:sp>
      <p:sp>
        <p:nvSpPr>
          <p:cNvPr id="8" name="TextBox 7"/>
          <p:cNvSpPr txBox="1"/>
          <p:nvPr/>
        </p:nvSpPr>
        <p:spPr>
          <a:xfrm>
            <a:off x="3793787" y="3739109"/>
            <a:ext cx="7424214" cy="400110"/>
          </a:xfrm>
          <a:prstGeom prst="rect">
            <a:avLst/>
          </a:prstGeom>
          <a:solidFill>
            <a:schemeClr val="accent4">
              <a:lumMod val="20000"/>
              <a:lumOff val="80000"/>
            </a:schemeClr>
          </a:solidFill>
          <a:ln>
            <a:solidFill>
              <a:schemeClr val="tx1"/>
            </a:solidFill>
          </a:ln>
        </p:spPr>
        <p:txBody>
          <a:bodyPr wrap="square" rtlCol="0">
            <a:spAutoFit/>
          </a:bodyPr>
          <a:lstStyle/>
          <a:p>
            <a:pPr algn="r" rtl="1"/>
            <a:r>
              <a:rPr lang="ar-BH" sz="2000" b="1" dirty="0">
                <a:solidFill>
                  <a:srgbClr val="C00000"/>
                </a:solidFill>
                <a:cs typeface="+mj-cs"/>
              </a:rPr>
              <a:t>1) قال أحد العملاء الذي يشتري إحدى الساعات: </a:t>
            </a:r>
            <a:r>
              <a:rPr lang="ar-BH" sz="2000" b="1" dirty="0">
                <a:cs typeface="+mj-cs"/>
              </a:rPr>
              <a:t>إنني لم أسمع عن هذه الماركة من قبل</a:t>
            </a:r>
            <a:endParaRPr lang="en-US" sz="2000" b="1" dirty="0">
              <a:cs typeface="+mj-cs"/>
            </a:endParaRPr>
          </a:p>
        </p:txBody>
      </p:sp>
      <p:sp>
        <p:nvSpPr>
          <p:cNvPr id="11" name="TextBox 10"/>
          <p:cNvSpPr txBox="1"/>
          <p:nvPr/>
        </p:nvSpPr>
        <p:spPr>
          <a:xfrm>
            <a:off x="840634" y="4475983"/>
            <a:ext cx="10375540" cy="400110"/>
          </a:xfrm>
          <a:prstGeom prst="rect">
            <a:avLst/>
          </a:prstGeom>
          <a:solidFill>
            <a:schemeClr val="accent1">
              <a:lumMod val="40000"/>
              <a:lumOff val="60000"/>
            </a:schemeClr>
          </a:solidFill>
          <a:ln>
            <a:solidFill>
              <a:schemeClr val="tx1"/>
            </a:solidFill>
          </a:ln>
        </p:spPr>
        <p:txBody>
          <a:bodyPr wrap="square" rtlCol="0">
            <a:spAutoFit/>
          </a:bodyPr>
          <a:lstStyle/>
          <a:p>
            <a:pPr algn="r" rtl="1"/>
            <a:r>
              <a:rPr lang="ar-BH" sz="2000" b="1" dirty="0">
                <a:cs typeface="+mj-cs"/>
              </a:rPr>
              <a:t>-  فإذا أجبت </a:t>
            </a:r>
            <a:r>
              <a:rPr lang="ar-BH" sz="2000" b="1" dirty="0">
                <a:solidFill>
                  <a:srgbClr val="C00000"/>
                </a:solidFill>
                <a:cs typeface="+mj-cs"/>
              </a:rPr>
              <a:t>أنها ماركة مشهورة</a:t>
            </a:r>
            <a:r>
              <a:rPr lang="ar-BH" sz="2000" b="1" dirty="0">
                <a:cs typeface="+mj-cs"/>
              </a:rPr>
              <a:t>، فهذا لا يكفي للإقناع، لأن </a:t>
            </a:r>
            <a:r>
              <a:rPr lang="ar-BH" sz="2000" b="1" dirty="0">
                <a:solidFill>
                  <a:srgbClr val="C00000"/>
                </a:solidFill>
                <a:cs typeface="+mj-cs"/>
              </a:rPr>
              <a:t>المعنى الخفي </a:t>
            </a:r>
            <a:r>
              <a:rPr lang="ar-BH" sz="2000" b="1" dirty="0">
                <a:cs typeface="+mj-cs"/>
              </a:rPr>
              <a:t>هو أن العميل يريد أن يسأل: هل هذ الماركة جيدة؟</a:t>
            </a:r>
            <a:endParaRPr lang="en-US" sz="2000" b="1" dirty="0">
              <a:cs typeface="+mj-cs"/>
            </a:endParaRPr>
          </a:p>
        </p:txBody>
      </p:sp>
      <p:sp>
        <p:nvSpPr>
          <p:cNvPr id="12" name="TextBox 11"/>
          <p:cNvSpPr txBox="1"/>
          <p:nvPr/>
        </p:nvSpPr>
        <p:spPr>
          <a:xfrm>
            <a:off x="3949430" y="5183783"/>
            <a:ext cx="7238476" cy="461665"/>
          </a:xfrm>
          <a:prstGeom prst="rect">
            <a:avLst/>
          </a:prstGeom>
          <a:solidFill>
            <a:schemeClr val="accent1">
              <a:lumMod val="40000"/>
              <a:lumOff val="60000"/>
            </a:schemeClr>
          </a:solidFill>
          <a:ln>
            <a:solidFill>
              <a:schemeClr val="tx1"/>
            </a:solidFill>
          </a:ln>
        </p:spPr>
        <p:txBody>
          <a:bodyPr wrap="square" rtlCol="0">
            <a:spAutoFit/>
          </a:bodyPr>
          <a:lstStyle/>
          <a:p>
            <a:pPr algn="r" rtl="1"/>
            <a:r>
              <a:rPr lang="ar-BH" sz="2000" b="1" dirty="0">
                <a:cs typeface="+mj-cs"/>
              </a:rPr>
              <a:t>- ولكي تقنعه يجب ان تثبت له أن هذه الماركة جيدة</a:t>
            </a:r>
            <a:r>
              <a:rPr lang="ar-BH" sz="2400" b="1" dirty="0">
                <a:cs typeface="+mj-cs"/>
              </a:rPr>
              <a:t>.</a:t>
            </a:r>
            <a:endParaRPr lang="en-US" sz="2400" b="1" dirty="0">
              <a:cs typeface="+mj-cs"/>
            </a:endParaRPr>
          </a:p>
        </p:txBody>
      </p:sp>
      <p:sp>
        <p:nvSpPr>
          <p:cNvPr id="18" name="Rounded Rectangle 17"/>
          <p:cNvSpPr/>
          <p:nvPr/>
        </p:nvSpPr>
        <p:spPr>
          <a:xfrm>
            <a:off x="759855" y="1504608"/>
            <a:ext cx="10483401" cy="124856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BH" sz="2000" b="1" dirty="0">
                <a:solidFill>
                  <a:srgbClr val="C00000"/>
                </a:solidFill>
                <a:cs typeface="+mj-cs"/>
              </a:rPr>
              <a:t>2- أن الاعتراض يجب أن يحلل: </a:t>
            </a:r>
            <a:r>
              <a:rPr lang="ar-BH" sz="2000" b="1" dirty="0">
                <a:solidFill>
                  <a:schemeClr val="tx1"/>
                </a:solidFill>
                <a:cs typeface="+mj-cs"/>
              </a:rPr>
              <a:t>قبل أن ترد على اعتراض العميل ينبغي أن تقوم بتحليله وتفهم الغرض منه، ففي كثير من الأحيان يكون للاعتراض </a:t>
            </a:r>
            <a:r>
              <a:rPr lang="ar-BH" sz="2000" b="1" dirty="0">
                <a:solidFill>
                  <a:srgbClr val="C00000"/>
                </a:solidFill>
                <a:cs typeface="+mj-cs"/>
              </a:rPr>
              <a:t>معنى ظاهر ومعنى خفي</a:t>
            </a:r>
            <a:r>
              <a:rPr lang="ar-BH" sz="2000" b="1" dirty="0">
                <a:solidFill>
                  <a:schemeClr val="tx1"/>
                </a:solidFill>
                <a:cs typeface="+mj-cs"/>
              </a:rPr>
              <a:t>، فمن الخطأ أن ترد على المعنى الظاهر، وإنما يجب أن تبحث عن المعنى الخفي (الحقيقي)، لأنه هو الذي يستحق الرد عليه. </a:t>
            </a:r>
            <a:endParaRPr lang="en-US" sz="2000" b="1" dirty="0">
              <a:solidFill>
                <a:schemeClr val="tx1"/>
              </a:solidFill>
              <a:cs typeface="+mj-cs"/>
            </a:endParaRPr>
          </a:p>
        </p:txBody>
      </p:sp>
      <p:pic>
        <p:nvPicPr>
          <p:cNvPr id="9" name="Picture 8" descr="Two colleagues planning on board with sticky notes">
            <a:extLst>
              <a:ext uri="{FF2B5EF4-FFF2-40B4-BE49-F238E27FC236}">
                <a16:creationId xmlns:a16="http://schemas.microsoft.com/office/drawing/2014/main" id="{82C227BF-4FE4-409E-8F25-E3D54208592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5667" y="2929343"/>
            <a:ext cx="2355005" cy="1329763"/>
          </a:xfrm>
          <a:prstGeom prst="rect">
            <a:avLst/>
          </a:prstGeom>
        </p:spPr>
      </p:pic>
    </p:spTree>
    <p:extLst>
      <p:ext uri="{BB962C8B-B14F-4D97-AF65-F5344CB8AC3E}">
        <p14:creationId xmlns:p14="http://schemas.microsoft.com/office/powerpoint/2010/main" val="229820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ppt_x"/>
                                          </p:val>
                                        </p:tav>
                                        <p:tav tm="100000">
                                          <p:val>
                                            <p:strVal val="#ppt_x"/>
                                          </p:val>
                                        </p:tav>
                                      </p:tavLst>
                                    </p:anim>
                                    <p:anim calcmode="lin" valueType="num">
                                      <p:cBhvr additive="base">
                                        <p:cTn id="2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1000"/>
                                        <p:tgtEl>
                                          <p:spTgt spid="11"/>
                                        </p:tgtEl>
                                      </p:cBhvr>
                                    </p:animEffect>
                                    <p:anim calcmode="lin" valueType="num">
                                      <p:cBhvr>
                                        <p:cTn id="27" dur="1000" fill="hold"/>
                                        <p:tgtEl>
                                          <p:spTgt spid="11"/>
                                        </p:tgtEl>
                                        <p:attrNameLst>
                                          <p:attrName>ppt_x</p:attrName>
                                        </p:attrNameLst>
                                      </p:cBhvr>
                                      <p:tavLst>
                                        <p:tav tm="0">
                                          <p:val>
                                            <p:strVal val="#ppt_x"/>
                                          </p:val>
                                        </p:tav>
                                        <p:tav tm="100000">
                                          <p:val>
                                            <p:strVal val="#ppt_x"/>
                                          </p:val>
                                        </p:tav>
                                      </p:tavLst>
                                    </p:anim>
                                    <p:anim calcmode="lin" valueType="num">
                                      <p:cBhvr>
                                        <p:cTn id="2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p:cTn id="33" dur="1000" fill="hold"/>
                                        <p:tgtEl>
                                          <p:spTgt spid="12"/>
                                        </p:tgtEl>
                                        <p:attrNameLst>
                                          <p:attrName>ppt_w</p:attrName>
                                        </p:attrNameLst>
                                      </p:cBhvr>
                                      <p:tavLst>
                                        <p:tav tm="0">
                                          <p:val>
                                            <p:fltVal val="0"/>
                                          </p:val>
                                        </p:tav>
                                        <p:tav tm="100000">
                                          <p:val>
                                            <p:strVal val="#ppt_w"/>
                                          </p:val>
                                        </p:tav>
                                      </p:tavLst>
                                    </p:anim>
                                    <p:anim calcmode="lin" valueType="num">
                                      <p:cBhvr>
                                        <p:cTn id="34" dur="1000" fill="hold"/>
                                        <p:tgtEl>
                                          <p:spTgt spid="12"/>
                                        </p:tgtEl>
                                        <p:attrNameLst>
                                          <p:attrName>ppt_h</p:attrName>
                                        </p:attrNameLst>
                                      </p:cBhvr>
                                      <p:tavLst>
                                        <p:tav tm="0">
                                          <p:val>
                                            <p:fltVal val="0"/>
                                          </p:val>
                                        </p:tav>
                                        <p:tav tm="100000">
                                          <p:val>
                                            <p:strVal val="#ppt_h"/>
                                          </p:val>
                                        </p:tav>
                                      </p:tavLst>
                                    </p:anim>
                                    <p:anim calcmode="lin" valueType="num">
                                      <p:cBhvr>
                                        <p:cTn id="35" dur="1000" fill="hold"/>
                                        <p:tgtEl>
                                          <p:spTgt spid="12"/>
                                        </p:tgtEl>
                                        <p:attrNameLst>
                                          <p:attrName>style.rotation</p:attrName>
                                        </p:attrNameLst>
                                      </p:cBhvr>
                                      <p:tavLst>
                                        <p:tav tm="0">
                                          <p:val>
                                            <p:fltVal val="90"/>
                                          </p:val>
                                        </p:tav>
                                        <p:tav tm="100000">
                                          <p:val>
                                            <p:fltVal val="0"/>
                                          </p:val>
                                        </p:tav>
                                      </p:tavLst>
                                    </p:anim>
                                    <p:animEffect transition="in" filter="fade">
                                      <p:cBhvr>
                                        <p:cTn id="36"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8" grpId="0" animBg="1"/>
      <p:bldP spid="11" grpId="0" animBg="1"/>
      <p:bldP spid="12"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92559" y="420863"/>
            <a:ext cx="9090984" cy="815038"/>
          </a:xfrm>
        </p:spPr>
        <p:txBody>
          <a:bodyPr>
            <a:noAutofit/>
          </a:bodyPr>
          <a:lstStyle/>
          <a:p>
            <a:pPr algn="ctr"/>
            <a:r>
              <a:rPr lang="ar-BH" sz="2400" b="1" u="sng" dirty="0">
                <a:solidFill>
                  <a:srgbClr val="FF0000"/>
                </a:solidFill>
              </a:rPr>
              <a:t>اعتراضات العملاء وكيفية التعامل معها</a:t>
            </a:r>
            <a:endParaRPr lang="en-US" sz="2400" b="1" u="sng" dirty="0">
              <a:solidFill>
                <a:srgbClr val="FF0000"/>
              </a:solidFill>
            </a:endParaRPr>
          </a:p>
        </p:txBody>
      </p:sp>
      <p:grpSp>
        <p:nvGrpSpPr>
          <p:cNvPr id="5" name="Group 4"/>
          <p:cNvGrpSpPr/>
          <p:nvPr/>
        </p:nvGrpSpPr>
        <p:grpSpPr>
          <a:xfrm>
            <a:off x="0" y="6478265"/>
            <a:ext cx="12192000" cy="338554"/>
            <a:chOff x="0" y="6501793"/>
            <a:chExt cx="12192000" cy="338554"/>
          </a:xfrm>
        </p:grpSpPr>
        <p:cxnSp>
          <p:nvCxnSpPr>
            <p:cNvPr id="6" name="Straight Connector 5"/>
            <p:cNvCxnSpPr/>
            <p:nvPr/>
          </p:nvCxnSpPr>
          <p:spPr>
            <a:xfrm flipV="1">
              <a:off x="0" y="6521692"/>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9"/>
            <p:cNvSpPr txBox="1"/>
            <p:nvPr/>
          </p:nvSpPr>
          <p:spPr>
            <a:xfrm>
              <a:off x="3048000" y="6501793"/>
              <a:ext cx="9144000" cy="338554"/>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rtlCol="0">
              <a:sp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r" rtl="1"/>
              <a:r>
                <a:rPr lang="ar-BH" sz="1600" dirty="0"/>
                <a:t>وزارة التربية والتعليم – 2020م</a:t>
              </a:r>
              <a:endParaRPr lang="en-US" sz="1600" dirty="0"/>
            </a:p>
          </p:txBody>
        </p:sp>
      </p:grpSp>
      <p:sp>
        <p:nvSpPr>
          <p:cNvPr id="17" name="Rectangle 16"/>
          <p:cNvSpPr/>
          <p:nvPr/>
        </p:nvSpPr>
        <p:spPr>
          <a:xfrm>
            <a:off x="9844391" y="195681"/>
            <a:ext cx="2071992" cy="707886"/>
          </a:xfrm>
          <a:prstGeom prst="rect">
            <a:avLst/>
          </a:prstGeom>
        </p:spPr>
        <p:txBody>
          <a:bodyPr wrap="square">
            <a:spAutoFit/>
          </a:bodyPr>
          <a:lstStyle/>
          <a:p>
            <a:pPr algn="ctr"/>
            <a:r>
              <a:rPr lang="ar-BH" sz="1000" b="1" u="sng" dirty="0">
                <a:solidFill>
                  <a:srgbClr val="C00000"/>
                </a:solidFill>
                <a:latin typeface="Calibri Light" panose="020F0302020204030204"/>
                <a:cs typeface="Times New Roman" panose="02020603050405020304" pitchFamily="18" charset="0"/>
              </a:rPr>
              <a:t>(فن البيع 311)</a:t>
            </a:r>
            <a:r>
              <a:rPr lang="en-US" sz="1000" b="1" u="sng" dirty="0">
                <a:solidFill>
                  <a:srgbClr val="C00000"/>
                </a:solidFill>
                <a:latin typeface="Calibri Light" panose="020F0302020204030204"/>
                <a:cs typeface="Times New Roman" panose="02020603050405020304" pitchFamily="18" charset="0"/>
              </a:rPr>
              <a:t> </a:t>
            </a:r>
            <a:endParaRPr lang="en-US" sz="1000" dirty="0"/>
          </a:p>
          <a:p>
            <a:pPr algn="ctr"/>
            <a:r>
              <a:rPr lang="ar-BH" sz="1000" b="1" dirty="0">
                <a:solidFill>
                  <a:prstClr val="black"/>
                </a:solidFill>
              </a:rPr>
              <a:t>الفصل الثالث </a:t>
            </a:r>
            <a:r>
              <a:rPr lang="ar-BH" sz="1000" b="1" dirty="0"/>
              <a:t>:</a:t>
            </a:r>
          </a:p>
          <a:p>
            <a:pPr algn="ctr"/>
            <a:r>
              <a:rPr lang="ar-BH" sz="1000" b="1" dirty="0"/>
              <a:t> (</a:t>
            </a:r>
            <a:r>
              <a:rPr lang="ar-BH" sz="1000" b="1" dirty="0">
                <a:solidFill>
                  <a:srgbClr val="FF0000"/>
                </a:solidFill>
              </a:rPr>
              <a:t>اعتراضات العملاء وكيفية التعامل معها</a:t>
            </a:r>
            <a:r>
              <a:rPr lang="ar-BH" sz="1000" b="1" dirty="0"/>
              <a:t>)</a:t>
            </a:r>
            <a:br>
              <a:rPr lang="en-US" sz="1000" b="1" dirty="0"/>
            </a:br>
            <a:endParaRPr lang="en-US" sz="1000" dirty="0"/>
          </a:p>
        </p:txBody>
      </p:sp>
      <p:sp>
        <p:nvSpPr>
          <p:cNvPr id="4" name="TextBox 3"/>
          <p:cNvSpPr txBox="1"/>
          <p:nvPr/>
        </p:nvSpPr>
        <p:spPr>
          <a:xfrm>
            <a:off x="1922062" y="1893499"/>
            <a:ext cx="9090984" cy="400110"/>
          </a:xfrm>
          <a:prstGeom prst="rect">
            <a:avLst/>
          </a:prstGeom>
          <a:solidFill>
            <a:schemeClr val="accent4">
              <a:lumMod val="20000"/>
              <a:lumOff val="80000"/>
            </a:schemeClr>
          </a:solidFill>
          <a:ln>
            <a:solidFill>
              <a:schemeClr val="tx1"/>
            </a:solidFill>
          </a:ln>
        </p:spPr>
        <p:txBody>
          <a:bodyPr wrap="square" rtlCol="0">
            <a:spAutoFit/>
          </a:bodyPr>
          <a:lstStyle/>
          <a:p>
            <a:pPr algn="r" rtl="1"/>
            <a:r>
              <a:rPr lang="en-US" sz="2000" b="1" dirty="0">
                <a:solidFill>
                  <a:srgbClr val="C00000"/>
                </a:solidFill>
                <a:cs typeface="+mj-cs"/>
              </a:rPr>
              <a:t>2</a:t>
            </a:r>
            <a:r>
              <a:rPr lang="ar-BH" sz="2000" b="1" dirty="0">
                <a:solidFill>
                  <a:srgbClr val="C00000"/>
                </a:solidFill>
                <a:cs typeface="+mj-cs"/>
              </a:rPr>
              <a:t>) قال أحد العملاء وهو يشتري سلعة قديمة ما: </a:t>
            </a:r>
            <a:r>
              <a:rPr lang="ar-BH" sz="2000" b="1" dirty="0">
                <a:cs typeface="+mj-cs"/>
              </a:rPr>
              <a:t>أحب أن أستشير أصدقائي وزوجتي قبل الشراء.</a:t>
            </a:r>
            <a:endParaRPr lang="en-US" sz="2000" b="1" dirty="0">
              <a:cs typeface="+mj-cs"/>
            </a:endParaRPr>
          </a:p>
        </p:txBody>
      </p:sp>
      <p:sp>
        <p:nvSpPr>
          <p:cNvPr id="13" name="TextBox 12"/>
          <p:cNvSpPr txBox="1"/>
          <p:nvPr/>
        </p:nvSpPr>
        <p:spPr>
          <a:xfrm>
            <a:off x="1935319" y="2486063"/>
            <a:ext cx="9083630" cy="465074"/>
          </a:xfrm>
          <a:prstGeom prst="rect">
            <a:avLst/>
          </a:prstGeom>
          <a:solidFill>
            <a:schemeClr val="accent1">
              <a:lumMod val="40000"/>
              <a:lumOff val="60000"/>
            </a:schemeClr>
          </a:solidFill>
          <a:ln>
            <a:solidFill>
              <a:schemeClr val="tx1"/>
            </a:solidFill>
          </a:ln>
        </p:spPr>
        <p:txBody>
          <a:bodyPr wrap="square" rtlCol="0">
            <a:spAutoFit/>
          </a:bodyPr>
          <a:lstStyle/>
          <a:p>
            <a:pPr algn="r"/>
            <a:r>
              <a:rPr lang="ar-BH" sz="2400" b="1" dirty="0">
                <a:cs typeface="+mj-cs"/>
              </a:rPr>
              <a:t>- </a:t>
            </a:r>
            <a:r>
              <a:rPr lang="ar-BH" sz="2000" b="1" dirty="0">
                <a:cs typeface="+mj-cs"/>
              </a:rPr>
              <a:t>الواضح أن </a:t>
            </a:r>
            <a:r>
              <a:rPr lang="ar-BH" sz="2000" b="1" dirty="0">
                <a:solidFill>
                  <a:srgbClr val="C00000"/>
                </a:solidFill>
                <a:cs typeface="+mj-cs"/>
              </a:rPr>
              <a:t>المعنى الخفي </a:t>
            </a:r>
            <a:r>
              <a:rPr lang="ar-BH" sz="2000" b="1" dirty="0">
                <a:cs typeface="+mj-cs"/>
              </a:rPr>
              <a:t>لهذ الاعتراض هو أن العميل ليست لديه معلومات كافية عن السلعة</a:t>
            </a:r>
            <a:r>
              <a:rPr lang="ar-BH" sz="2400" b="1" dirty="0">
                <a:cs typeface="+mj-cs"/>
              </a:rPr>
              <a:t>.</a:t>
            </a:r>
            <a:endParaRPr lang="en-US" sz="2400" b="1" dirty="0">
              <a:cs typeface="+mj-cs"/>
            </a:endParaRPr>
          </a:p>
        </p:txBody>
      </p:sp>
      <p:sp>
        <p:nvSpPr>
          <p:cNvPr id="15" name="TextBox 14"/>
          <p:cNvSpPr txBox="1"/>
          <p:nvPr/>
        </p:nvSpPr>
        <p:spPr>
          <a:xfrm>
            <a:off x="1922062" y="3140175"/>
            <a:ext cx="9090984" cy="461665"/>
          </a:xfrm>
          <a:prstGeom prst="rect">
            <a:avLst/>
          </a:prstGeom>
          <a:solidFill>
            <a:schemeClr val="accent2">
              <a:lumMod val="60000"/>
              <a:lumOff val="40000"/>
            </a:schemeClr>
          </a:solidFill>
          <a:ln>
            <a:solidFill>
              <a:schemeClr val="tx1"/>
            </a:solidFill>
          </a:ln>
        </p:spPr>
        <p:txBody>
          <a:bodyPr wrap="square" rtlCol="0">
            <a:spAutoFit/>
          </a:bodyPr>
          <a:lstStyle/>
          <a:p>
            <a:pPr algn="r"/>
            <a:r>
              <a:rPr lang="ar-BH" sz="2400" b="1" dirty="0">
                <a:cs typeface="+mj-cs"/>
              </a:rPr>
              <a:t>- </a:t>
            </a:r>
            <a:r>
              <a:rPr lang="ar-BH" sz="2000" b="1" dirty="0">
                <a:cs typeface="+mj-cs"/>
              </a:rPr>
              <a:t>ويجب عليك أن تقدم له هذه المعلومات حتى </a:t>
            </a:r>
            <a:r>
              <a:rPr lang="ar-BH" sz="2000" b="1" dirty="0">
                <a:solidFill>
                  <a:srgbClr val="C00000"/>
                </a:solidFill>
                <a:cs typeface="+mj-cs"/>
              </a:rPr>
              <a:t>تتم عملية البيع</a:t>
            </a:r>
            <a:r>
              <a:rPr lang="ar-BH" sz="2400" b="1" dirty="0">
                <a:solidFill>
                  <a:srgbClr val="C00000"/>
                </a:solidFill>
                <a:cs typeface="+mj-cs"/>
              </a:rPr>
              <a:t>.</a:t>
            </a:r>
            <a:endParaRPr lang="en-US" sz="2400" b="1" dirty="0">
              <a:solidFill>
                <a:srgbClr val="C00000"/>
              </a:solidFill>
              <a:cs typeface="+mj-cs"/>
            </a:endParaRPr>
          </a:p>
        </p:txBody>
      </p:sp>
      <p:sp>
        <p:nvSpPr>
          <p:cNvPr id="16" name="TextBox 15"/>
          <p:cNvSpPr txBox="1"/>
          <p:nvPr/>
        </p:nvSpPr>
        <p:spPr>
          <a:xfrm>
            <a:off x="1935318" y="3757369"/>
            <a:ext cx="9083630" cy="461665"/>
          </a:xfrm>
          <a:prstGeom prst="rect">
            <a:avLst/>
          </a:prstGeom>
          <a:solidFill>
            <a:schemeClr val="accent4">
              <a:lumMod val="20000"/>
              <a:lumOff val="80000"/>
            </a:schemeClr>
          </a:solidFill>
          <a:ln>
            <a:solidFill>
              <a:schemeClr val="tx1"/>
            </a:solidFill>
          </a:ln>
        </p:spPr>
        <p:txBody>
          <a:bodyPr wrap="square" rtlCol="0">
            <a:spAutoFit/>
          </a:bodyPr>
          <a:lstStyle/>
          <a:p>
            <a:pPr algn="r" rtl="1"/>
            <a:r>
              <a:rPr lang="ar-BH" sz="2000" b="1" dirty="0">
                <a:solidFill>
                  <a:srgbClr val="C00000"/>
                </a:solidFill>
                <a:cs typeface="+mj-cs"/>
              </a:rPr>
              <a:t>3) قال أحد العملاء وهو يشتري طرازاً معينا من البدل: </a:t>
            </a:r>
            <a:r>
              <a:rPr lang="ar-BH" sz="2000" b="1" dirty="0">
                <a:cs typeface="+mj-cs"/>
              </a:rPr>
              <a:t>أنا لا أحب هذا الطراز</a:t>
            </a:r>
            <a:r>
              <a:rPr lang="ar-BH" sz="2400" b="1" dirty="0">
                <a:cs typeface="+mj-cs"/>
              </a:rPr>
              <a:t>.</a:t>
            </a:r>
            <a:endParaRPr lang="en-US" sz="2400" b="1" dirty="0">
              <a:cs typeface="+mj-cs"/>
            </a:endParaRPr>
          </a:p>
        </p:txBody>
      </p:sp>
      <p:sp>
        <p:nvSpPr>
          <p:cNvPr id="19" name="TextBox 18"/>
          <p:cNvSpPr txBox="1"/>
          <p:nvPr/>
        </p:nvSpPr>
        <p:spPr>
          <a:xfrm>
            <a:off x="1929416" y="4448406"/>
            <a:ext cx="9083630" cy="400110"/>
          </a:xfrm>
          <a:prstGeom prst="rect">
            <a:avLst/>
          </a:prstGeom>
          <a:solidFill>
            <a:schemeClr val="accent1">
              <a:lumMod val="40000"/>
              <a:lumOff val="60000"/>
            </a:schemeClr>
          </a:solidFill>
          <a:ln>
            <a:solidFill>
              <a:schemeClr val="tx1"/>
            </a:solidFill>
          </a:ln>
        </p:spPr>
        <p:txBody>
          <a:bodyPr wrap="square" rtlCol="0">
            <a:spAutoFit/>
          </a:bodyPr>
          <a:lstStyle/>
          <a:p>
            <a:pPr algn="r"/>
            <a:r>
              <a:rPr lang="ar-BH" sz="2000" b="1" dirty="0">
                <a:cs typeface="+mj-cs"/>
              </a:rPr>
              <a:t>- والواقع أن </a:t>
            </a:r>
            <a:r>
              <a:rPr lang="ar-BH" sz="2000" b="1" dirty="0">
                <a:solidFill>
                  <a:srgbClr val="C00000"/>
                </a:solidFill>
                <a:cs typeface="+mj-cs"/>
              </a:rPr>
              <a:t>المعنى الخفي </a:t>
            </a:r>
            <a:r>
              <a:rPr lang="ar-BH" sz="2000" b="1" dirty="0">
                <a:cs typeface="+mj-cs"/>
              </a:rPr>
              <a:t>لهذ الاعتراض هو أن </a:t>
            </a:r>
            <a:r>
              <a:rPr lang="ar-BH" sz="2000" b="1" dirty="0">
                <a:solidFill>
                  <a:srgbClr val="C00000"/>
                </a:solidFill>
                <a:cs typeface="+mj-cs"/>
              </a:rPr>
              <a:t>العميل يريد أن يسأل: </a:t>
            </a:r>
            <a:r>
              <a:rPr lang="ar-BH" sz="2000" b="1" dirty="0">
                <a:cs typeface="+mj-cs"/>
              </a:rPr>
              <a:t>هل يصلح هذا الطراز بالنسبة لي؟</a:t>
            </a:r>
            <a:endParaRPr lang="en-US" sz="2000" b="1" dirty="0">
              <a:cs typeface="+mj-cs"/>
            </a:endParaRPr>
          </a:p>
        </p:txBody>
      </p:sp>
      <p:sp>
        <p:nvSpPr>
          <p:cNvPr id="20" name="TextBox 19"/>
          <p:cNvSpPr txBox="1"/>
          <p:nvPr/>
        </p:nvSpPr>
        <p:spPr>
          <a:xfrm>
            <a:off x="1929416" y="5103808"/>
            <a:ext cx="9083630" cy="400110"/>
          </a:xfrm>
          <a:prstGeom prst="rect">
            <a:avLst/>
          </a:prstGeom>
          <a:solidFill>
            <a:schemeClr val="accent2">
              <a:lumMod val="60000"/>
              <a:lumOff val="40000"/>
            </a:schemeClr>
          </a:solidFill>
          <a:ln>
            <a:solidFill>
              <a:schemeClr val="tx1"/>
            </a:solidFill>
          </a:ln>
        </p:spPr>
        <p:txBody>
          <a:bodyPr wrap="square" rtlCol="0">
            <a:spAutoFit/>
          </a:bodyPr>
          <a:lstStyle/>
          <a:p>
            <a:pPr algn="r"/>
            <a:r>
              <a:rPr lang="ar-BH" sz="2000" b="1" dirty="0">
                <a:cs typeface="+mj-cs"/>
              </a:rPr>
              <a:t>- ويجب عليك أن توضح له أن هذا الطراز هو أحدث ما وصل إليك وأنه أيضًا سيجعل العميل شابًا.. إلخ.</a:t>
            </a:r>
            <a:endParaRPr lang="en-US" sz="2000" b="1" dirty="0">
              <a:cs typeface="+mj-cs"/>
            </a:endParaRPr>
          </a:p>
        </p:txBody>
      </p:sp>
    </p:spTree>
    <p:extLst>
      <p:ext uri="{BB962C8B-B14F-4D97-AF65-F5344CB8AC3E}">
        <p14:creationId xmlns:p14="http://schemas.microsoft.com/office/powerpoint/2010/main" val="427249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additive="base">
                                        <p:cTn id="20" dur="500" fill="hold"/>
                                        <p:tgtEl>
                                          <p:spTgt spid="15"/>
                                        </p:tgtEl>
                                        <p:attrNameLst>
                                          <p:attrName>ppt_x</p:attrName>
                                        </p:attrNameLst>
                                      </p:cBhvr>
                                      <p:tavLst>
                                        <p:tav tm="0">
                                          <p:val>
                                            <p:strVal val="#ppt_x"/>
                                          </p:val>
                                        </p:tav>
                                        <p:tav tm="100000">
                                          <p:val>
                                            <p:strVal val="#ppt_x"/>
                                          </p:val>
                                        </p:tav>
                                      </p:tavLst>
                                    </p:anim>
                                    <p:anim calcmode="lin" valueType="num">
                                      <p:cBhvr additive="base">
                                        <p:cTn id="2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1000"/>
                                        <p:tgtEl>
                                          <p:spTgt spid="16"/>
                                        </p:tgtEl>
                                      </p:cBhvr>
                                    </p:animEffect>
                                    <p:anim calcmode="lin" valueType="num">
                                      <p:cBhvr>
                                        <p:cTn id="27" dur="1000" fill="hold"/>
                                        <p:tgtEl>
                                          <p:spTgt spid="16"/>
                                        </p:tgtEl>
                                        <p:attrNameLst>
                                          <p:attrName>ppt_x</p:attrName>
                                        </p:attrNameLst>
                                      </p:cBhvr>
                                      <p:tavLst>
                                        <p:tav tm="0">
                                          <p:val>
                                            <p:strVal val="#ppt_x"/>
                                          </p:val>
                                        </p:tav>
                                        <p:tav tm="100000">
                                          <p:val>
                                            <p:strVal val="#ppt_x"/>
                                          </p:val>
                                        </p:tav>
                                      </p:tavLst>
                                    </p:anim>
                                    <p:anim calcmode="lin" valueType="num">
                                      <p:cBhvr>
                                        <p:cTn id="28"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barn(inVertical)">
                                      <p:cBhvr>
                                        <p:cTn id="33" dur="500"/>
                                        <p:tgtEl>
                                          <p:spTgt spid="19"/>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barn(inVertical)">
                                      <p:cBhvr>
                                        <p:cTn id="3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13" grpId="0" animBg="1"/>
      <p:bldP spid="15" grpId="0" animBg="1"/>
      <p:bldP spid="16" grpId="0" animBg="1"/>
      <p:bldP spid="19" grpId="0" animBg="1"/>
      <p:bldP spid="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92558" y="420863"/>
            <a:ext cx="9926391" cy="815038"/>
          </a:xfrm>
        </p:spPr>
        <p:txBody>
          <a:bodyPr>
            <a:noAutofit/>
          </a:bodyPr>
          <a:lstStyle/>
          <a:p>
            <a:pPr algn="ctr"/>
            <a:r>
              <a:rPr lang="ar-BH" sz="2800" b="1" u="sng" dirty="0">
                <a:solidFill>
                  <a:srgbClr val="FF0000"/>
                </a:solidFill>
              </a:rPr>
              <a:t>اعتراضات العملاء وكيفية التعامل معها</a:t>
            </a:r>
            <a:br>
              <a:rPr lang="ar-BH" sz="2800" b="1" u="sng" dirty="0">
                <a:solidFill>
                  <a:srgbClr val="FF0000"/>
                </a:solidFill>
              </a:rPr>
            </a:br>
            <a:r>
              <a:rPr lang="ar-BH" sz="2800" b="1" u="sng" dirty="0">
                <a:solidFill>
                  <a:srgbClr val="FF0000"/>
                </a:solidFill>
              </a:rPr>
              <a:t>طرق الرد على الاعتراضات</a:t>
            </a:r>
            <a:endParaRPr lang="en-US" sz="2800" b="1" u="sng" dirty="0">
              <a:solidFill>
                <a:srgbClr val="FF0000"/>
              </a:solidFill>
            </a:endParaRPr>
          </a:p>
        </p:txBody>
      </p:sp>
      <p:grpSp>
        <p:nvGrpSpPr>
          <p:cNvPr id="5" name="Group 4"/>
          <p:cNvGrpSpPr/>
          <p:nvPr/>
        </p:nvGrpSpPr>
        <p:grpSpPr>
          <a:xfrm>
            <a:off x="0" y="6478265"/>
            <a:ext cx="12192000" cy="338554"/>
            <a:chOff x="0" y="6501793"/>
            <a:chExt cx="12192000" cy="338554"/>
          </a:xfrm>
        </p:grpSpPr>
        <p:cxnSp>
          <p:nvCxnSpPr>
            <p:cNvPr id="6" name="Straight Connector 5"/>
            <p:cNvCxnSpPr/>
            <p:nvPr/>
          </p:nvCxnSpPr>
          <p:spPr>
            <a:xfrm flipV="1">
              <a:off x="0" y="6521692"/>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9"/>
            <p:cNvSpPr txBox="1"/>
            <p:nvPr/>
          </p:nvSpPr>
          <p:spPr>
            <a:xfrm>
              <a:off x="3048000" y="6501793"/>
              <a:ext cx="9144000" cy="338554"/>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rtlCol="0">
              <a:sp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r" rtl="1"/>
              <a:r>
                <a:rPr lang="ar-BH" sz="1600" dirty="0"/>
                <a:t>وزارة التربية والتعليم – 2020م</a:t>
              </a:r>
              <a:endParaRPr lang="en-US" sz="1600" dirty="0"/>
            </a:p>
          </p:txBody>
        </p:sp>
      </p:grpSp>
      <p:sp>
        <p:nvSpPr>
          <p:cNvPr id="17" name="Rectangle 16"/>
          <p:cNvSpPr/>
          <p:nvPr/>
        </p:nvSpPr>
        <p:spPr>
          <a:xfrm>
            <a:off x="9272789" y="-32057"/>
            <a:ext cx="3122194" cy="1000274"/>
          </a:xfrm>
          <a:prstGeom prst="rect">
            <a:avLst/>
          </a:prstGeom>
        </p:spPr>
        <p:txBody>
          <a:bodyPr wrap="square">
            <a:spAutoFit/>
          </a:bodyPr>
          <a:lstStyle/>
          <a:p>
            <a:pPr algn="ctr"/>
            <a:r>
              <a:rPr lang="ar-BH" b="1" u="sng" dirty="0">
                <a:solidFill>
                  <a:srgbClr val="C00000"/>
                </a:solidFill>
                <a:latin typeface="Calibri Light" panose="020F0302020204030204"/>
                <a:cs typeface="Times New Roman" panose="02020603050405020304" pitchFamily="18" charset="0"/>
              </a:rPr>
              <a:t>(</a:t>
            </a:r>
            <a:r>
              <a:rPr lang="ar-BH" sz="1600" b="1" u="sng" dirty="0">
                <a:solidFill>
                  <a:srgbClr val="C00000"/>
                </a:solidFill>
                <a:latin typeface="Calibri Light" panose="020F0302020204030204"/>
                <a:cs typeface="Times New Roman" panose="02020603050405020304" pitchFamily="18" charset="0"/>
              </a:rPr>
              <a:t>فن البيع 311</a:t>
            </a:r>
            <a:r>
              <a:rPr lang="ar-BH" b="1" u="sng" dirty="0">
                <a:solidFill>
                  <a:srgbClr val="C00000"/>
                </a:solidFill>
                <a:latin typeface="Calibri Light" panose="020F0302020204030204"/>
                <a:cs typeface="Times New Roman" panose="02020603050405020304" pitchFamily="18" charset="0"/>
              </a:rPr>
              <a:t>)</a:t>
            </a:r>
            <a:r>
              <a:rPr lang="en-US" b="1" u="sng" dirty="0">
                <a:solidFill>
                  <a:srgbClr val="C00000"/>
                </a:solidFill>
                <a:latin typeface="Calibri Light" panose="020F0302020204030204"/>
                <a:cs typeface="Times New Roman" panose="02020603050405020304" pitchFamily="18" charset="0"/>
              </a:rPr>
              <a:t> </a:t>
            </a:r>
            <a:endParaRPr lang="en-US" sz="1050" dirty="0"/>
          </a:p>
          <a:p>
            <a:pPr algn="ctr"/>
            <a:r>
              <a:rPr lang="ar-BH" sz="1600" b="1" dirty="0">
                <a:solidFill>
                  <a:prstClr val="black"/>
                </a:solidFill>
              </a:rPr>
              <a:t>الفصل الثالث </a:t>
            </a:r>
            <a:r>
              <a:rPr lang="ar-BH" sz="1600" b="1" dirty="0"/>
              <a:t>:</a:t>
            </a:r>
          </a:p>
          <a:p>
            <a:pPr algn="ctr"/>
            <a:r>
              <a:rPr lang="ar-BH" sz="1600" b="1" dirty="0"/>
              <a:t> (</a:t>
            </a:r>
            <a:r>
              <a:rPr lang="ar-BH" sz="1600" b="1" dirty="0">
                <a:solidFill>
                  <a:srgbClr val="FF0000"/>
                </a:solidFill>
              </a:rPr>
              <a:t>اعتراضات العملاء وكيفية التعامل معها</a:t>
            </a:r>
            <a:r>
              <a:rPr lang="ar-BH" sz="1600" b="1" dirty="0"/>
              <a:t>)</a:t>
            </a:r>
            <a:br>
              <a:rPr lang="en-US" sz="1400" b="1" dirty="0"/>
            </a:br>
            <a:endParaRPr lang="en-US" sz="900" dirty="0"/>
          </a:p>
        </p:txBody>
      </p:sp>
      <p:sp>
        <p:nvSpPr>
          <p:cNvPr id="4" name="TextBox 3"/>
          <p:cNvSpPr txBox="1"/>
          <p:nvPr/>
        </p:nvSpPr>
        <p:spPr>
          <a:xfrm>
            <a:off x="9066726" y="1786444"/>
            <a:ext cx="2176529" cy="461665"/>
          </a:xfrm>
          <a:prstGeom prst="rect">
            <a:avLst/>
          </a:prstGeom>
          <a:solidFill>
            <a:schemeClr val="accent4">
              <a:lumMod val="20000"/>
              <a:lumOff val="80000"/>
            </a:schemeClr>
          </a:solidFill>
          <a:ln>
            <a:solidFill>
              <a:schemeClr val="tx1"/>
            </a:solidFill>
          </a:ln>
        </p:spPr>
        <p:txBody>
          <a:bodyPr wrap="square" rtlCol="0">
            <a:spAutoFit/>
          </a:bodyPr>
          <a:lstStyle/>
          <a:p>
            <a:pPr algn="r" rtl="1"/>
            <a:r>
              <a:rPr lang="ar-BH" sz="2400" b="1" dirty="0">
                <a:solidFill>
                  <a:srgbClr val="C00000"/>
                </a:solidFill>
                <a:cs typeface="+mj-cs"/>
              </a:rPr>
              <a:t>1) طريقة الموازنة:</a:t>
            </a:r>
            <a:endParaRPr lang="en-US" sz="2400" b="1" dirty="0">
              <a:solidFill>
                <a:srgbClr val="C00000"/>
              </a:solidFill>
              <a:cs typeface="+mj-cs"/>
            </a:endParaRPr>
          </a:p>
        </p:txBody>
      </p:sp>
      <p:sp>
        <p:nvSpPr>
          <p:cNvPr id="13" name="TextBox 12"/>
          <p:cNvSpPr txBox="1"/>
          <p:nvPr/>
        </p:nvSpPr>
        <p:spPr>
          <a:xfrm>
            <a:off x="940157" y="2389251"/>
            <a:ext cx="10303098" cy="1200329"/>
          </a:xfrm>
          <a:prstGeom prst="rect">
            <a:avLst/>
          </a:prstGeom>
          <a:solidFill>
            <a:schemeClr val="accent1">
              <a:lumMod val="40000"/>
              <a:lumOff val="60000"/>
            </a:schemeClr>
          </a:solidFill>
          <a:ln>
            <a:solidFill>
              <a:schemeClr val="tx1"/>
            </a:solidFill>
          </a:ln>
        </p:spPr>
        <p:txBody>
          <a:bodyPr wrap="square" rtlCol="0">
            <a:spAutoFit/>
          </a:bodyPr>
          <a:lstStyle/>
          <a:p>
            <a:pPr algn="r"/>
            <a:r>
              <a:rPr lang="ar-BH" sz="2400" b="1" dirty="0">
                <a:cs typeface="+mj-cs"/>
              </a:rPr>
              <a:t>- </a:t>
            </a:r>
            <a:r>
              <a:rPr lang="ar-BH" sz="2400" b="1" dirty="0">
                <a:solidFill>
                  <a:srgbClr val="C00000"/>
                </a:solidFill>
                <a:cs typeface="+mj-cs"/>
              </a:rPr>
              <a:t>الطريقة</a:t>
            </a:r>
            <a:r>
              <a:rPr lang="ar-BH" sz="2400" b="1" dirty="0">
                <a:cs typeface="+mj-cs"/>
              </a:rPr>
              <a:t> هنا في الرد على الاعتراض هي أن </a:t>
            </a:r>
            <a:r>
              <a:rPr lang="ar-BH" sz="2400" b="1" dirty="0">
                <a:solidFill>
                  <a:srgbClr val="FF0000"/>
                </a:solidFill>
                <a:cs typeface="+mj-cs"/>
              </a:rPr>
              <a:t>تعترف بالاعتراض ولا تنكره </a:t>
            </a:r>
            <a:r>
              <a:rPr lang="ar-BH" sz="2400" b="1" dirty="0">
                <a:cs typeface="+mj-cs"/>
              </a:rPr>
              <a:t>– إذا كان صحيحًا ولا يمكن إنكاره – ثم تذكر بعد ذلك ميزة هامة في السلعة، بشرط أن تفوق هذه الميزة في أهميتها الاعتراض الذي ذكره العميل بحيث يصبح الاعتراض تافها لا قيمة له.</a:t>
            </a:r>
            <a:endParaRPr lang="en-US" sz="2400" b="1" dirty="0">
              <a:cs typeface="+mj-cs"/>
            </a:endParaRPr>
          </a:p>
        </p:txBody>
      </p:sp>
      <p:sp>
        <p:nvSpPr>
          <p:cNvPr id="15" name="TextBox 14"/>
          <p:cNvSpPr txBox="1"/>
          <p:nvPr/>
        </p:nvSpPr>
        <p:spPr>
          <a:xfrm>
            <a:off x="940157" y="5379710"/>
            <a:ext cx="10303098" cy="461665"/>
          </a:xfrm>
          <a:prstGeom prst="rect">
            <a:avLst/>
          </a:prstGeom>
          <a:solidFill>
            <a:schemeClr val="accent1">
              <a:lumMod val="40000"/>
              <a:lumOff val="60000"/>
            </a:schemeClr>
          </a:solidFill>
          <a:ln>
            <a:solidFill>
              <a:schemeClr val="tx1"/>
            </a:solidFill>
          </a:ln>
        </p:spPr>
        <p:txBody>
          <a:bodyPr wrap="square" rtlCol="0">
            <a:spAutoFit/>
          </a:bodyPr>
          <a:lstStyle/>
          <a:p>
            <a:pPr algn="r"/>
            <a:r>
              <a:rPr lang="ar-BH" sz="2400" b="1" dirty="0">
                <a:solidFill>
                  <a:srgbClr val="C00000"/>
                </a:solidFill>
              </a:rPr>
              <a:t>فقال البائع:</a:t>
            </a:r>
            <a:r>
              <a:rPr lang="ar-BH" sz="2400" b="1" dirty="0"/>
              <a:t> حقيقة أنه طراز العام الماضي، ولكن في خصم بمقدار الثلث.</a:t>
            </a:r>
            <a:endParaRPr lang="en-US" sz="2400" b="1" dirty="0"/>
          </a:p>
        </p:txBody>
      </p:sp>
      <p:sp>
        <p:nvSpPr>
          <p:cNvPr id="16" name="TextBox 15"/>
          <p:cNvSpPr txBox="1"/>
          <p:nvPr/>
        </p:nvSpPr>
        <p:spPr>
          <a:xfrm>
            <a:off x="940157" y="5841119"/>
            <a:ext cx="10303098" cy="461665"/>
          </a:xfrm>
          <a:prstGeom prst="rect">
            <a:avLst/>
          </a:prstGeom>
          <a:solidFill>
            <a:schemeClr val="accent1">
              <a:lumMod val="40000"/>
              <a:lumOff val="60000"/>
            </a:schemeClr>
          </a:solidFill>
          <a:ln>
            <a:solidFill>
              <a:schemeClr val="tx1"/>
            </a:solidFill>
          </a:ln>
        </p:spPr>
        <p:txBody>
          <a:bodyPr wrap="square" rtlCol="0">
            <a:spAutoFit/>
          </a:bodyPr>
          <a:lstStyle/>
          <a:p>
            <a:pPr algn="r" rtl="1"/>
            <a:r>
              <a:rPr lang="ar-BH" sz="2400" b="1" dirty="0">
                <a:cs typeface="+mj-cs"/>
              </a:rPr>
              <a:t>وهنا بدأ العميل في المقارنة بين الثمن والطراز، أخيراً </a:t>
            </a:r>
            <a:r>
              <a:rPr lang="ar-BH" sz="2400" b="1" dirty="0">
                <a:solidFill>
                  <a:srgbClr val="C00000"/>
                </a:solidFill>
                <a:cs typeface="+mj-cs"/>
              </a:rPr>
              <a:t>قرر الشراء</a:t>
            </a:r>
            <a:r>
              <a:rPr lang="ar-BH" sz="2400" b="1" dirty="0">
                <a:cs typeface="+mj-cs"/>
              </a:rPr>
              <a:t>.</a:t>
            </a:r>
            <a:endParaRPr lang="en-US" sz="2400" b="1" dirty="0">
              <a:cs typeface="+mj-cs"/>
            </a:endParaRPr>
          </a:p>
        </p:txBody>
      </p:sp>
      <p:sp>
        <p:nvSpPr>
          <p:cNvPr id="19" name="TextBox 18"/>
          <p:cNvSpPr txBox="1"/>
          <p:nvPr/>
        </p:nvSpPr>
        <p:spPr>
          <a:xfrm>
            <a:off x="940157" y="3670074"/>
            <a:ext cx="10303098" cy="830997"/>
          </a:xfrm>
          <a:prstGeom prst="rect">
            <a:avLst/>
          </a:prstGeom>
          <a:solidFill>
            <a:schemeClr val="accent1">
              <a:lumMod val="40000"/>
              <a:lumOff val="60000"/>
            </a:schemeClr>
          </a:solidFill>
          <a:ln>
            <a:solidFill>
              <a:schemeClr val="tx1"/>
            </a:solidFill>
          </a:ln>
        </p:spPr>
        <p:txBody>
          <a:bodyPr wrap="square" rtlCol="0">
            <a:spAutoFit/>
          </a:bodyPr>
          <a:lstStyle/>
          <a:p>
            <a:pPr algn="r"/>
            <a:r>
              <a:rPr lang="ar-BH" sz="2400" b="1" dirty="0">
                <a:solidFill>
                  <a:srgbClr val="FF0000"/>
                </a:solidFill>
                <a:cs typeface="+mj-cs"/>
              </a:rPr>
              <a:t>الهدف</a:t>
            </a:r>
            <a:r>
              <a:rPr lang="ar-BH" sz="2400" b="1" dirty="0">
                <a:cs typeface="+mj-cs"/>
              </a:rPr>
              <a:t> من هذه الطريقة هو أن تجعل العميل يوازن بين الاعتراض والميزة فتتغلب الميزة، ويقل شأن الاعتراض، ويشتري العميل السلعة.</a:t>
            </a:r>
            <a:endParaRPr lang="en-US" sz="2400" b="1" dirty="0">
              <a:cs typeface="+mj-cs"/>
            </a:endParaRPr>
          </a:p>
        </p:txBody>
      </p:sp>
      <p:sp>
        <p:nvSpPr>
          <p:cNvPr id="20" name="TextBox 19"/>
          <p:cNvSpPr txBox="1"/>
          <p:nvPr/>
        </p:nvSpPr>
        <p:spPr>
          <a:xfrm>
            <a:off x="940157" y="4837551"/>
            <a:ext cx="10303098" cy="461665"/>
          </a:xfrm>
          <a:prstGeom prst="rect">
            <a:avLst/>
          </a:prstGeom>
          <a:solidFill>
            <a:schemeClr val="accent2">
              <a:lumMod val="60000"/>
              <a:lumOff val="40000"/>
            </a:schemeClr>
          </a:solidFill>
          <a:ln>
            <a:solidFill>
              <a:schemeClr val="tx1"/>
            </a:solidFill>
          </a:ln>
        </p:spPr>
        <p:txBody>
          <a:bodyPr wrap="square" rtlCol="0">
            <a:spAutoFit/>
          </a:bodyPr>
          <a:lstStyle/>
          <a:p>
            <a:pPr algn="r"/>
            <a:r>
              <a:rPr lang="ar-BH" sz="2400" b="1" dirty="0">
                <a:solidFill>
                  <a:srgbClr val="FF0000"/>
                </a:solidFill>
                <a:cs typeface="+mj-cs"/>
              </a:rPr>
              <a:t>مثال: </a:t>
            </a:r>
            <a:r>
              <a:rPr lang="ar-BH" sz="2400" b="1" dirty="0">
                <a:cs typeface="+mj-cs"/>
              </a:rPr>
              <a:t>اعترض أحد العملاء على طراز معين من الأحذية بأنه طراز السنة الماضية، </a:t>
            </a:r>
            <a:endParaRPr lang="en-US" sz="2400" b="1" dirty="0">
              <a:cs typeface="+mj-cs"/>
            </a:endParaRPr>
          </a:p>
        </p:txBody>
      </p:sp>
    </p:spTree>
    <p:extLst>
      <p:ext uri="{BB962C8B-B14F-4D97-AF65-F5344CB8AC3E}">
        <p14:creationId xmlns:p14="http://schemas.microsoft.com/office/powerpoint/2010/main" val="2419361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ircle(in)">
                                      <p:cBhvr>
                                        <p:cTn id="11" dur="20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down)">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barn(inVertical)">
                                      <p:cBhvr>
                                        <p:cTn id="21" dur="500"/>
                                        <p:tgtEl>
                                          <p:spTgt spid="19"/>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0"/>
                                        </p:tgtEl>
                                        <p:attrNameLst>
                                          <p:attrName>style.visibility</p:attrName>
                                        </p:attrNameLst>
                                      </p:cBhvr>
                                      <p:to>
                                        <p:strVal val="visible"/>
                                      </p:to>
                                    </p:set>
                                    <p:anim calcmode="lin" valueType="num">
                                      <p:cBhvr additive="base">
                                        <p:cTn id="26" dur="500" fill="hold"/>
                                        <p:tgtEl>
                                          <p:spTgt spid="20"/>
                                        </p:tgtEl>
                                        <p:attrNameLst>
                                          <p:attrName>ppt_x</p:attrName>
                                        </p:attrNameLst>
                                      </p:cBhvr>
                                      <p:tavLst>
                                        <p:tav tm="0">
                                          <p:val>
                                            <p:strVal val="#ppt_x"/>
                                          </p:val>
                                        </p:tav>
                                        <p:tav tm="100000">
                                          <p:val>
                                            <p:strVal val="#ppt_x"/>
                                          </p:val>
                                        </p:tav>
                                      </p:tavLst>
                                    </p:anim>
                                    <p:anim calcmode="lin" valueType="num">
                                      <p:cBhvr additive="base">
                                        <p:cTn id="27"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13" grpId="0" animBg="1"/>
      <p:bldP spid="15" grpId="0" animBg="1"/>
      <p:bldP spid="16" grpId="0" animBg="1"/>
      <p:bldP spid="19" grpId="0" animBg="1"/>
      <p:bldP spid="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92558" y="420863"/>
            <a:ext cx="8180231" cy="815038"/>
          </a:xfrm>
        </p:spPr>
        <p:txBody>
          <a:bodyPr>
            <a:noAutofit/>
          </a:bodyPr>
          <a:lstStyle/>
          <a:p>
            <a:pPr algn="ctr"/>
            <a:r>
              <a:rPr lang="ar-BH" sz="2400" b="1" u="sng" dirty="0">
                <a:solidFill>
                  <a:srgbClr val="FF0000"/>
                </a:solidFill>
              </a:rPr>
              <a:t>اعتراضات العملاء وكيفية التعامل معها</a:t>
            </a:r>
            <a:br>
              <a:rPr lang="ar-BH" sz="2400" b="1" u="sng" dirty="0">
                <a:solidFill>
                  <a:srgbClr val="FF0000"/>
                </a:solidFill>
              </a:rPr>
            </a:br>
            <a:r>
              <a:rPr lang="ar-BH" sz="2400" b="1" u="sng" dirty="0">
                <a:solidFill>
                  <a:srgbClr val="FF0000"/>
                </a:solidFill>
              </a:rPr>
              <a:t>طرق الرد على الاعتراضات</a:t>
            </a:r>
            <a:endParaRPr lang="en-US" sz="2400" b="1" u="sng" dirty="0">
              <a:solidFill>
                <a:srgbClr val="FF0000"/>
              </a:solidFill>
            </a:endParaRPr>
          </a:p>
        </p:txBody>
      </p:sp>
      <p:grpSp>
        <p:nvGrpSpPr>
          <p:cNvPr id="5" name="Group 4"/>
          <p:cNvGrpSpPr/>
          <p:nvPr/>
        </p:nvGrpSpPr>
        <p:grpSpPr>
          <a:xfrm>
            <a:off x="0" y="6478265"/>
            <a:ext cx="12192000" cy="338554"/>
            <a:chOff x="0" y="6501793"/>
            <a:chExt cx="12192000" cy="338554"/>
          </a:xfrm>
        </p:grpSpPr>
        <p:cxnSp>
          <p:nvCxnSpPr>
            <p:cNvPr id="6" name="Straight Connector 5"/>
            <p:cNvCxnSpPr/>
            <p:nvPr/>
          </p:nvCxnSpPr>
          <p:spPr>
            <a:xfrm flipV="1">
              <a:off x="0" y="6521692"/>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9"/>
            <p:cNvSpPr txBox="1"/>
            <p:nvPr/>
          </p:nvSpPr>
          <p:spPr>
            <a:xfrm>
              <a:off x="3048000" y="6501793"/>
              <a:ext cx="9144000" cy="338554"/>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rtlCol="0">
              <a:sp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r" rtl="1"/>
              <a:r>
                <a:rPr lang="ar-BH" sz="1600" dirty="0"/>
                <a:t>وزارة التربية والتعليم – 2020م</a:t>
              </a:r>
              <a:endParaRPr lang="en-US" sz="1600" dirty="0"/>
            </a:p>
          </p:txBody>
        </p:sp>
      </p:grpSp>
      <p:sp>
        <p:nvSpPr>
          <p:cNvPr id="17" name="Rectangle 16"/>
          <p:cNvSpPr/>
          <p:nvPr/>
        </p:nvSpPr>
        <p:spPr>
          <a:xfrm>
            <a:off x="9708204" y="-32057"/>
            <a:ext cx="2483795" cy="692497"/>
          </a:xfrm>
          <a:prstGeom prst="rect">
            <a:avLst/>
          </a:prstGeom>
        </p:spPr>
        <p:txBody>
          <a:bodyPr wrap="square">
            <a:spAutoFit/>
          </a:bodyPr>
          <a:lstStyle/>
          <a:p>
            <a:pPr algn="ctr"/>
            <a:r>
              <a:rPr lang="ar-BH" sz="1000" b="1" u="sng" dirty="0">
                <a:solidFill>
                  <a:srgbClr val="C00000"/>
                </a:solidFill>
                <a:latin typeface="Calibri Light" panose="020F0302020204030204"/>
                <a:cs typeface="Times New Roman" panose="02020603050405020304" pitchFamily="18" charset="0"/>
              </a:rPr>
              <a:t>(فن البيع 311)</a:t>
            </a:r>
            <a:r>
              <a:rPr lang="en-US" sz="1000" b="1" u="sng" dirty="0">
                <a:solidFill>
                  <a:srgbClr val="C00000"/>
                </a:solidFill>
                <a:latin typeface="Calibri Light" panose="020F0302020204030204"/>
                <a:cs typeface="Times New Roman" panose="02020603050405020304" pitchFamily="18" charset="0"/>
              </a:rPr>
              <a:t> </a:t>
            </a:r>
            <a:endParaRPr lang="en-US" sz="1000" dirty="0"/>
          </a:p>
          <a:p>
            <a:pPr algn="ctr"/>
            <a:r>
              <a:rPr lang="ar-BH" sz="1000" b="1" dirty="0">
                <a:solidFill>
                  <a:prstClr val="black"/>
                </a:solidFill>
              </a:rPr>
              <a:t>الفصل الثالث </a:t>
            </a:r>
            <a:r>
              <a:rPr lang="ar-BH" sz="1000" b="1" dirty="0"/>
              <a:t>:</a:t>
            </a:r>
          </a:p>
          <a:p>
            <a:pPr algn="ctr"/>
            <a:r>
              <a:rPr lang="ar-BH" sz="1000" b="1" dirty="0"/>
              <a:t> (</a:t>
            </a:r>
            <a:r>
              <a:rPr lang="ar-BH" sz="1000" b="1" dirty="0">
                <a:solidFill>
                  <a:srgbClr val="FF0000"/>
                </a:solidFill>
              </a:rPr>
              <a:t>اعتراضات العملاء وكيفية التعامل معها</a:t>
            </a:r>
            <a:r>
              <a:rPr lang="ar-BH" sz="1000" b="1" dirty="0"/>
              <a:t>)</a:t>
            </a:r>
            <a:br>
              <a:rPr lang="en-US" sz="1400" b="1" dirty="0"/>
            </a:br>
            <a:endParaRPr lang="en-US" sz="900" dirty="0"/>
          </a:p>
        </p:txBody>
      </p:sp>
      <p:sp>
        <p:nvSpPr>
          <p:cNvPr id="4" name="TextBox 3"/>
          <p:cNvSpPr txBox="1"/>
          <p:nvPr/>
        </p:nvSpPr>
        <p:spPr>
          <a:xfrm>
            <a:off x="7186412" y="1945603"/>
            <a:ext cx="3927928" cy="400110"/>
          </a:xfrm>
          <a:prstGeom prst="rect">
            <a:avLst/>
          </a:prstGeom>
          <a:solidFill>
            <a:schemeClr val="accent4">
              <a:lumMod val="20000"/>
              <a:lumOff val="80000"/>
            </a:schemeClr>
          </a:solidFill>
          <a:ln>
            <a:solidFill>
              <a:schemeClr val="tx1"/>
            </a:solidFill>
          </a:ln>
        </p:spPr>
        <p:txBody>
          <a:bodyPr wrap="square" rtlCol="0">
            <a:spAutoFit/>
          </a:bodyPr>
          <a:lstStyle/>
          <a:p>
            <a:pPr algn="r" rtl="1"/>
            <a:r>
              <a:rPr lang="ar-BH" sz="2000" b="1" dirty="0">
                <a:solidFill>
                  <a:srgbClr val="C00000"/>
                </a:solidFill>
                <a:cs typeface="+mj-cs"/>
              </a:rPr>
              <a:t>2) طريقة تحويل الاعتراض إلى ميزة:</a:t>
            </a:r>
            <a:endParaRPr lang="en-US" sz="2000" b="1" dirty="0">
              <a:solidFill>
                <a:srgbClr val="C00000"/>
              </a:solidFill>
              <a:cs typeface="+mj-cs"/>
            </a:endParaRPr>
          </a:p>
        </p:txBody>
      </p:sp>
      <p:sp>
        <p:nvSpPr>
          <p:cNvPr id="13" name="TextBox 12"/>
          <p:cNvSpPr txBox="1"/>
          <p:nvPr/>
        </p:nvSpPr>
        <p:spPr>
          <a:xfrm>
            <a:off x="1583973" y="2512012"/>
            <a:ext cx="9530367" cy="707886"/>
          </a:xfrm>
          <a:prstGeom prst="rect">
            <a:avLst/>
          </a:prstGeom>
          <a:solidFill>
            <a:schemeClr val="accent1">
              <a:lumMod val="40000"/>
              <a:lumOff val="60000"/>
            </a:schemeClr>
          </a:solidFill>
          <a:ln>
            <a:solidFill>
              <a:schemeClr val="tx1"/>
            </a:solidFill>
          </a:ln>
        </p:spPr>
        <p:txBody>
          <a:bodyPr wrap="square" rtlCol="0">
            <a:spAutoFit/>
          </a:bodyPr>
          <a:lstStyle/>
          <a:p>
            <a:pPr algn="r"/>
            <a:r>
              <a:rPr lang="ar-BH" sz="2000" b="1" dirty="0">
                <a:cs typeface="+mj-cs"/>
              </a:rPr>
              <a:t>- </a:t>
            </a:r>
            <a:r>
              <a:rPr lang="ar-BH" sz="2000" b="1" dirty="0">
                <a:solidFill>
                  <a:srgbClr val="C00000"/>
                </a:solidFill>
                <a:cs typeface="+mj-cs"/>
              </a:rPr>
              <a:t>الطريقة</a:t>
            </a:r>
            <a:r>
              <a:rPr lang="ar-BH" sz="2000" b="1" dirty="0">
                <a:cs typeface="+mj-cs"/>
              </a:rPr>
              <a:t> هنا في الرد هي أن يقوم </a:t>
            </a:r>
            <a:r>
              <a:rPr lang="ar-BH" sz="2000" b="1" dirty="0">
                <a:solidFill>
                  <a:srgbClr val="C00000"/>
                </a:solidFill>
                <a:cs typeface="+mj-cs"/>
              </a:rPr>
              <a:t>البائع بتحويل اعتراض العميل إلى ميزة</a:t>
            </a:r>
            <a:r>
              <a:rPr lang="ar-BH" sz="2000" b="1" dirty="0">
                <a:cs typeface="+mj-cs"/>
              </a:rPr>
              <a:t>، وليس عيباً، وهنا إذا اقتنع العميل بأن ما يراه عيباً في السلعة هو على العكس: ميزة فيها، </a:t>
            </a:r>
            <a:r>
              <a:rPr lang="ar-BH" sz="2000" b="1" dirty="0">
                <a:solidFill>
                  <a:srgbClr val="C00000"/>
                </a:solidFill>
                <a:cs typeface="+mj-cs"/>
              </a:rPr>
              <a:t>فيقرر الشراء.</a:t>
            </a:r>
            <a:endParaRPr lang="en-US" sz="2000" b="1" dirty="0">
              <a:solidFill>
                <a:srgbClr val="C00000"/>
              </a:solidFill>
              <a:cs typeface="+mj-cs"/>
            </a:endParaRPr>
          </a:p>
        </p:txBody>
      </p:sp>
      <p:sp>
        <p:nvSpPr>
          <p:cNvPr id="15" name="TextBox 14"/>
          <p:cNvSpPr txBox="1"/>
          <p:nvPr/>
        </p:nvSpPr>
        <p:spPr>
          <a:xfrm>
            <a:off x="1583971" y="5604080"/>
            <a:ext cx="9530368" cy="400110"/>
          </a:xfrm>
          <a:prstGeom prst="rect">
            <a:avLst/>
          </a:prstGeom>
          <a:solidFill>
            <a:schemeClr val="accent1">
              <a:lumMod val="40000"/>
              <a:lumOff val="60000"/>
            </a:schemeClr>
          </a:solidFill>
          <a:ln>
            <a:solidFill>
              <a:schemeClr val="tx1"/>
            </a:solidFill>
          </a:ln>
        </p:spPr>
        <p:txBody>
          <a:bodyPr wrap="square" rtlCol="0">
            <a:spAutoFit/>
          </a:bodyPr>
          <a:lstStyle/>
          <a:p>
            <a:pPr algn="r"/>
            <a:r>
              <a:rPr lang="ar-BH" sz="2000" b="1" dirty="0"/>
              <a:t>وهكذا استطاع البائع أن يقنع </a:t>
            </a:r>
            <a:r>
              <a:rPr lang="ar-BH" sz="2000" b="1" dirty="0">
                <a:solidFill>
                  <a:srgbClr val="C00000"/>
                </a:solidFill>
              </a:rPr>
              <a:t>العميلة بالشراء.</a:t>
            </a:r>
            <a:endParaRPr lang="en-US" sz="2000" b="1" dirty="0">
              <a:solidFill>
                <a:srgbClr val="C00000"/>
              </a:solidFill>
            </a:endParaRPr>
          </a:p>
        </p:txBody>
      </p:sp>
      <p:sp>
        <p:nvSpPr>
          <p:cNvPr id="19" name="TextBox 18"/>
          <p:cNvSpPr txBox="1"/>
          <p:nvPr/>
        </p:nvSpPr>
        <p:spPr>
          <a:xfrm>
            <a:off x="1583972" y="4299626"/>
            <a:ext cx="9530367" cy="1015663"/>
          </a:xfrm>
          <a:prstGeom prst="rect">
            <a:avLst/>
          </a:prstGeom>
          <a:solidFill>
            <a:schemeClr val="accent1">
              <a:lumMod val="40000"/>
              <a:lumOff val="60000"/>
            </a:schemeClr>
          </a:solidFill>
          <a:ln>
            <a:solidFill>
              <a:schemeClr val="tx1"/>
            </a:solidFill>
          </a:ln>
        </p:spPr>
        <p:txBody>
          <a:bodyPr wrap="square" rtlCol="0">
            <a:spAutoFit/>
          </a:bodyPr>
          <a:lstStyle/>
          <a:p>
            <a:pPr algn="r"/>
            <a:r>
              <a:rPr lang="ar-BH" sz="2000" b="1" dirty="0">
                <a:solidFill>
                  <a:srgbClr val="C00000"/>
                </a:solidFill>
                <a:cs typeface="+mj-cs"/>
              </a:rPr>
              <a:t>فقال البائع القدير: </a:t>
            </a:r>
            <a:r>
              <a:rPr lang="ar-BH" sz="2000" b="1" dirty="0">
                <a:cs typeface="+mj-cs"/>
              </a:rPr>
              <a:t>وهذا هو السبب في أن هذا القماش مرغوب فيه جداً، فالألوان الزاهية هي موضة هذا الربيع، وسيقول الناس طبعاً إنك ترتدين آخر موضة.</a:t>
            </a:r>
          </a:p>
          <a:p>
            <a:pPr algn="r"/>
            <a:endParaRPr lang="en-US" sz="2000" b="1" dirty="0">
              <a:cs typeface="+mj-cs"/>
            </a:endParaRPr>
          </a:p>
        </p:txBody>
      </p:sp>
      <p:sp>
        <p:nvSpPr>
          <p:cNvPr id="20" name="TextBox 19"/>
          <p:cNvSpPr txBox="1"/>
          <p:nvPr/>
        </p:nvSpPr>
        <p:spPr>
          <a:xfrm>
            <a:off x="1583971" y="3493918"/>
            <a:ext cx="9530368" cy="400110"/>
          </a:xfrm>
          <a:prstGeom prst="rect">
            <a:avLst/>
          </a:prstGeom>
          <a:solidFill>
            <a:schemeClr val="accent2">
              <a:lumMod val="60000"/>
              <a:lumOff val="40000"/>
            </a:schemeClr>
          </a:solidFill>
          <a:ln>
            <a:solidFill>
              <a:schemeClr val="tx1"/>
            </a:solidFill>
          </a:ln>
        </p:spPr>
        <p:txBody>
          <a:bodyPr wrap="square" rtlCol="0">
            <a:spAutoFit/>
          </a:bodyPr>
          <a:lstStyle/>
          <a:p>
            <a:pPr algn="r"/>
            <a:r>
              <a:rPr lang="ar-BH" sz="2000" b="1" dirty="0">
                <a:solidFill>
                  <a:srgbClr val="FF0000"/>
                </a:solidFill>
                <a:cs typeface="+mj-cs"/>
              </a:rPr>
              <a:t>مثال: </a:t>
            </a:r>
            <a:r>
              <a:rPr lang="ar-BH" sz="2000" b="1" dirty="0">
                <a:cs typeface="+mj-cs"/>
              </a:rPr>
              <a:t>أخذت إحداى العميلات تقلب قطعة القماش في يدها فترة ثم قال معترضة، لكن هذا اللون زاهٍ جداً.</a:t>
            </a:r>
            <a:endParaRPr lang="en-US" sz="2000" b="1" dirty="0">
              <a:cs typeface="+mj-cs"/>
            </a:endParaRPr>
          </a:p>
        </p:txBody>
      </p:sp>
    </p:spTree>
    <p:extLst>
      <p:ext uri="{BB962C8B-B14F-4D97-AF65-F5344CB8AC3E}">
        <p14:creationId xmlns:p14="http://schemas.microsoft.com/office/powerpoint/2010/main" val="1877605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ircle(in)">
                                      <p:cBhvr>
                                        <p:cTn id="11" dur="20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down)">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barn(inVertical)">
                                      <p:cBhvr>
                                        <p:cTn id="21" dur="500"/>
                                        <p:tgtEl>
                                          <p:spTgt spid="20"/>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additive="base">
                                        <p:cTn id="26" dur="500" fill="hold"/>
                                        <p:tgtEl>
                                          <p:spTgt spid="19"/>
                                        </p:tgtEl>
                                        <p:attrNameLst>
                                          <p:attrName>ppt_x</p:attrName>
                                        </p:attrNameLst>
                                      </p:cBhvr>
                                      <p:tavLst>
                                        <p:tav tm="0">
                                          <p:val>
                                            <p:strVal val="#ppt_x"/>
                                          </p:val>
                                        </p:tav>
                                        <p:tav tm="100000">
                                          <p:val>
                                            <p:strVal val="#ppt_x"/>
                                          </p:val>
                                        </p:tav>
                                      </p:tavLst>
                                    </p:anim>
                                    <p:anim calcmode="lin" valueType="num">
                                      <p:cBhvr additive="base">
                                        <p:cTn id="2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13" grpId="0" animBg="1"/>
      <p:bldP spid="15" grpId="0" animBg="1"/>
      <p:bldP spid="19" grpId="0" animBg="1"/>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92558" y="420863"/>
            <a:ext cx="7672063" cy="815038"/>
          </a:xfrm>
        </p:spPr>
        <p:txBody>
          <a:bodyPr>
            <a:noAutofit/>
          </a:bodyPr>
          <a:lstStyle/>
          <a:p>
            <a:pPr algn="ctr"/>
            <a:r>
              <a:rPr lang="ar-BH" sz="2400" b="1" u="sng" dirty="0">
                <a:solidFill>
                  <a:srgbClr val="FF0000"/>
                </a:solidFill>
              </a:rPr>
              <a:t>اعتراضات العملاء وكيفية التعامل معها</a:t>
            </a:r>
            <a:br>
              <a:rPr lang="ar-BH" sz="2400" b="1" u="sng" dirty="0">
                <a:solidFill>
                  <a:srgbClr val="FF0000"/>
                </a:solidFill>
              </a:rPr>
            </a:br>
            <a:r>
              <a:rPr lang="ar-BH" sz="2400" b="1" u="sng" dirty="0">
                <a:solidFill>
                  <a:srgbClr val="FF0000"/>
                </a:solidFill>
              </a:rPr>
              <a:t>طرق الرد على الاعتراضات</a:t>
            </a:r>
            <a:endParaRPr lang="en-US" sz="2400" b="1" u="sng" dirty="0">
              <a:solidFill>
                <a:srgbClr val="FF0000"/>
              </a:solidFill>
            </a:endParaRPr>
          </a:p>
        </p:txBody>
      </p:sp>
      <p:grpSp>
        <p:nvGrpSpPr>
          <p:cNvPr id="5" name="Group 4"/>
          <p:cNvGrpSpPr/>
          <p:nvPr/>
        </p:nvGrpSpPr>
        <p:grpSpPr>
          <a:xfrm>
            <a:off x="0" y="6478265"/>
            <a:ext cx="12192000" cy="338554"/>
            <a:chOff x="0" y="6501793"/>
            <a:chExt cx="12192000" cy="338554"/>
          </a:xfrm>
        </p:grpSpPr>
        <p:cxnSp>
          <p:nvCxnSpPr>
            <p:cNvPr id="6" name="Straight Connector 5"/>
            <p:cNvCxnSpPr/>
            <p:nvPr/>
          </p:nvCxnSpPr>
          <p:spPr>
            <a:xfrm flipV="1">
              <a:off x="0" y="6521692"/>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9"/>
            <p:cNvSpPr txBox="1"/>
            <p:nvPr/>
          </p:nvSpPr>
          <p:spPr>
            <a:xfrm>
              <a:off x="3048000" y="6501793"/>
              <a:ext cx="9144000" cy="338554"/>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rtlCol="0">
              <a:sp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r" rtl="1"/>
              <a:r>
                <a:rPr lang="ar-BH" sz="1600" dirty="0"/>
                <a:t>وزارة التربية والتعليم – 2020م</a:t>
              </a:r>
              <a:endParaRPr lang="en-US" sz="1600" dirty="0"/>
            </a:p>
          </p:txBody>
        </p:sp>
      </p:grpSp>
      <p:sp>
        <p:nvSpPr>
          <p:cNvPr id="17" name="Rectangle 16"/>
          <p:cNvSpPr/>
          <p:nvPr/>
        </p:nvSpPr>
        <p:spPr>
          <a:xfrm>
            <a:off x="9272789" y="-32057"/>
            <a:ext cx="2799237" cy="784830"/>
          </a:xfrm>
          <a:prstGeom prst="rect">
            <a:avLst/>
          </a:prstGeom>
        </p:spPr>
        <p:txBody>
          <a:bodyPr wrap="square">
            <a:spAutoFit/>
          </a:bodyPr>
          <a:lstStyle/>
          <a:p>
            <a:pPr algn="ctr"/>
            <a:r>
              <a:rPr lang="ar-BH" sz="1000" b="1" u="sng" dirty="0">
                <a:solidFill>
                  <a:srgbClr val="C00000"/>
                </a:solidFill>
                <a:latin typeface="Calibri Light" panose="020F0302020204030204"/>
                <a:cs typeface="Times New Roman" panose="02020603050405020304" pitchFamily="18" charset="0"/>
              </a:rPr>
              <a:t>(فن البيع 311)</a:t>
            </a:r>
            <a:r>
              <a:rPr lang="en-US" sz="1000" b="1" u="sng" dirty="0">
                <a:solidFill>
                  <a:srgbClr val="C00000"/>
                </a:solidFill>
                <a:latin typeface="Calibri Light" panose="020F0302020204030204"/>
                <a:cs typeface="Times New Roman" panose="02020603050405020304" pitchFamily="18" charset="0"/>
              </a:rPr>
              <a:t> </a:t>
            </a:r>
            <a:endParaRPr lang="en-US" sz="1000" dirty="0"/>
          </a:p>
          <a:p>
            <a:pPr algn="ctr"/>
            <a:r>
              <a:rPr lang="ar-BH" sz="1000" b="1" dirty="0">
                <a:solidFill>
                  <a:prstClr val="black"/>
                </a:solidFill>
              </a:rPr>
              <a:t>الفصل الثالث </a:t>
            </a:r>
            <a:r>
              <a:rPr lang="ar-BH" sz="1000" b="1" dirty="0"/>
              <a:t>:</a:t>
            </a:r>
          </a:p>
          <a:p>
            <a:pPr algn="ctr"/>
            <a:r>
              <a:rPr lang="ar-BH" sz="1000" b="1" dirty="0"/>
              <a:t> (</a:t>
            </a:r>
            <a:r>
              <a:rPr lang="ar-BH" sz="1000" b="1" dirty="0">
                <a:solidFill>
                  <a:srgbClr val="FF0000"/>
                </a:solidFill>
              </a:rPr>
              <a:t>اعتراضات العملاء وكيفية التعامل معها</a:t>
            </a:r>
            <a:r>
              <a:rPr lang="ar-BH" sz="1600" b="1" dirty="0"/>
              <a:t>)</a:t>
            </a:r>
            <a:br>
              <a:rPr lang="en-US" sz="1400" b="1" dirty="0"/>
            </a:br>
            <a:endParaRPr lang="en-US" sz="900" dirty="0"/>
          </a:p>
        </p:txBody>
      </p:sp>
      <p:sp>
        <p:nvSpPr>
          <p:cNvPr id="4" name="TextBox 3"/>
          <p:cNvSpPr txBox="1"/>
          <p:nvPr/>
        </p:nvSpPr>
        <p:spPr>
          <a:xfrm>
            <a:off x="7160655" y="2239028"/>
            <a:ext cx="4051478" cy="400110"/>
          </a:xfrm>
          <a:prstGeom prst="rect">
            <a:avLst/>
          </a:prstGeom>
          <a:solidFill>
            <a:schemeClr val="accent4">
              <a:lumMod val="20000"/>
              <a:lumOff val="80000"/>
            </a:schemeClr>
          </a:solidFill>
          <a:ln>
            <a:solidFill>
              <a:schemeClr val="tx1"/>
            </a:solidFill>
          </a:ln>
        </p:spPr>
        <p:txBody>
          <a:bodyPr wrap="square" rtlCol="0">
            <a:spAutoFit/>
          </a:bodyPr>
          <a:lstStyle/>
          <a:p>
            <a:pPr algn="r" rtl="1"/>
            <a:r>
              <a:rPr lang="ar-BH" sz="2000" b="1" dirty="0">
                <a:solidFill>
                  <a:srgbClr val="C00000"/>
                </a:solidFill>
                <a:cs typeface="+mj-cs"/>
              </a:rPr>
              <a:t>3) طريقة الشرح العكسي:</a:t>
            </a:r>
            <a:endParaRPr lang="en-US" sz="2000" b="1" dirty="0">
              <a:solidFill>
                <a:srgbClr val="C00000"/>
              </a:solidFill>
              <a:cs typeface="+mj-cs"/>
            </a:endParaRPr>
          </a:p>
        </p:txBody>
      </p:sp>
      <p:sp>
        <p:nvSpPr>
          <p:cNvPr id="13" name="TextBox 12"/>
          <p:cNvSpPr txBox="1"/>
          <p:nvPr/>
        </p:nvSpPr>
        <p:spPr>
          <a:xfrm>
            <a:off x="965915" y="2747980"/>
            <a:ext cx="10271975" cy="461665"/>
          </a:xfrm>
          <a:prstGeom prst="rect">
            <a:avLst/>
          </a:prstGeom>
          <a:solidFill>
            <a:schemeClr val="accent1">
              <a:lumMod val="40000"/>
              <a:lumOff val="60000"/>
            </a:schemeClr>
          </a:solidFill>
          <a:ln>
            <a:solidFill>
              <a:schemeClr val="tx1"/>
            </a:solidFill>
          </a:ln>
        </p:spPr>
        <p:txBody>
          <a:bodyPr wrap="square" rtlCol="0">
            <a:spAutoFit/>
          </a:bodyPr>
          <a:lstStyle/>
          <a:p>
            <a:pPr algn="r"/>
            <a:r>
              <a:rPr lang="ar-BH" sz="2400" b="1" dirty="0">
                <a:cs typeface="+mj-cs"/>
              </a:rPr>
              <a:t>-</a:t>
            </a:r>
            <a:r>
              <a:rPr lang="ar-BH" sz="2000" b="1" dirty="0">
                <a:cs typeface="+mj-cs"/>
              </a:rPr>
              <a:t> </a:t>
            </a:r>
            <a:r>
              <a:rPr lang="ar-BH" sz="2000" b="1" dirty="0">
                <a:solidFill>
                  <a:srgbClr val="C00000"/>
                </a:solidFill>
                <a:cs typeface="+mj-cs"/>
              </a:rPr>
              <a:t>الطريقة</a:t>
            </a:r>
            <a:r>
              <a:rPr lang="ar-BH" sz="2000" b="1" dirty="0">
                <a:cs typeface="+mj-cs"/>
              </a:rPr>
              <a:t> هنا في الرد هي أن يطلب البائع من العميل </a:t>
            </a:r>
            <a:r>
              <a:rPr lang="ar-BH" sz="2000" b="1" dirty="0">
                <a:solidFill>
                  <a:srgbClr val="C00000"/>
                </a:solidFill>
                <a:cs typeface="+mj-cs"/>
              </a:rPr>
              <a:t>أن يشرح له </a:t>
            </a:r>
            <a:r>
              <a:rPr lang="ar-BH" sz="2000" b="1" dirty="0">
                <a:solidFill>
                  <a:srgbClr val="C00000"/>
                </a:solidFill>
              </a:rPr>
              <a:t>الاعتراض الذي أبداه </a:t>
            </a:r>
            <a:r>
              <a:rPr lang="ar-BH" sz="2000" b="1" dirty="0"/>
              <a:t>على السلعة. </a:t>
            </a:r>
            <a:endParaRPr lang="en-US" sz="2000" b="1" dirty="0">
              <a:cs typeface="+mj-cs"/>
            </a:endParaRPr>
          </a:p>
        </p:txBody>
      </p:sp>
      <p:sp>
        <p:nvSpPr>
          <p:cNvPr id="15" name="TextBox 14"/>
          <p:cNvSpPr txBox="1"/>
          <p:nvPr/>
        </p:nvSpPr>
        <p:spPr>
          <a:xfrm>
            <a:off x="940158" y="3517994"/>
            <a:ext cx="10271975" cy="400110"/>
          </a:xfrm>
          <a:prstGeom prst="rect">
            <a:avLst/>
          </a:prstGeom>
          <a:solidFill>
            <a:schemeClr val="accent1">
              <a:lumMod val="40000"/>
              <a:lumOff val="60000"/>
            </a:schemeClr>
          </a:solidFill>
          <a:ln>
            <a:solidFill>
              <a:schemeClr val="tx1"/>
            </a:solidFill>
          </a:ln>
        </p:spPr>
        <p:txBody>
          <a:bodyPr wrap="square" rtlCol="0">
            <a:spAutoFit/>
          </a:bodyPr>
          <a:lstStyle/>
          <a:p>
            <a:pPr algn="r"/>
            <a:r>
              <a:rPr lang="ar-BH" sz="2000" b="1" dirty="0"/>
              <a:t>وهنا سيجد  العميل أن الأمر صعب عليه، وأن الاعتراض الذي أبداه ضعيفًا، ولا يستند إلى أسباب قوية.</a:t>
            </a:r>
            <a:endParaRPr lang="en-US" sz="2000" b="1" dirty="0">
              <a:solidFill>
                <a:srgbClr val="C00000"/>
              </a:solidFill>
            </a:endParaRPr>
          </a:p>
        </p:txBody>
      </p:sp>
      <p:sp>
        <p:nvSpPr>
          <p:cNvPr id="19" name="TextBox 18"/>
          <p:cNvSpPr txBox="1"/>
          <p:nvPr/>
        </p:nvSpPr>
        <p:spPr>
          <a:xfrm>
            <a:off x="965915" y="5214223"/>
            <a:ext cx="10271975" cy="400110"/>
          </a:xfrm>
          <a:prstGeom prst="rect">
            <a:avLst/>
          </a:prstGeom>
          <a:solidFill>
            <a:schemeClr val="accent1">
              <a:lumMod val="40000"/>
              <a:lumOff val="60000"/>
            </a:schemeClr>
          </a:solidFill>
          <a:ln>
            <a:solidFill>
              <a:schemeClr val="tx1"/>
            </a:solidFill>
          </a:ln>
        </p:spPr>
        <p:txBody>
          <a:bodyPr wrap="square" rtlCol="0">
            <a:spAutoFit/>
          </a:bodyPr>
          <a:lstStyle/>
          <a:p>
            <a:pPr algn="r"/>
            <a:r>
              <a:rPr lang="ar-BH" sz="2000" b="1" dirty="0">
                <a:solidFill>
                  <a:srgbClr val="C00000"/>
                </a:solidFill>
                <a:cs typeface="+mj-cs"/>
              </a:rPr>
              <a:t>وتذكر: أن البائع دائمًا على حق. </a:t>
            </a:r>
            <a:endParaRPr lang="en-US" sz="2000" b="1" dirty="0">
              <a:cs typeface="+mj-cs"/>
            </a:endParaRPr>
          </a:p>
        </p:txBody>
      </p:sp>
      <p:sp>
        <p:nvSpPr>
          <p:cNvPr id="20" name="TextBox 19"/>
          <p:cNvSpPr txBox="1"/>
          <p:nvPr/>
        </p:nvSpPr>
        <p:spPr>
          <a:xfrm>
            <a:off x="965915" y="4208217"/>
            <a:ext cx="10271975" cy="707886"/>
          </a:xfrm>
          <a:prstGeom prst="rect">
            <a:avLst/>
          </a:prstGeom>
          <a:solidFill>
            <a:schemeClr val="accent2">
              <a:lumMod val="60000"/>
              <a:lumOff val="40000"/>
            </a:schemeClr>
          </a:solidFill>
          <a:ln>
            <a:solidFill>
              <a:schemeClr val="tx1"/>
            </a:solidFill>
          </a:ln>
        </p:spPr>
        <p:txBody>
          <a:bodyPr wrap="square" rtlCol="0">
            <a:spAutoFit/>
          </a:bodyPr>
          <a:lstStyle/>
          <a:p>
            <a:pPr algn="r"/>
            <a:r>
              <a:rPr lang="ar-BH" sz="2000" b="1" dirty="0">
                <a:solidFill>
                  <a:srgbClr val="FF0000"/>
                </a:solidFill>
                <a:cs typeface="+mj-cs"/>
              </a:rPr>
              <a:t>وإياك: </a:t>
            </a:r>
            <a:r>
              <a:rPr lang="ar-BH" sz="2000" b="1" dirty="0">
                <a:cs typeface="+mj-cs"/>
              </a:rPr>
              <a:t>أن ترد على الاعتراض الذي أبداه العميل بعبارة يفهم منها أنك ترميه بالكذب، فإن هذا سيغضبه ويجعله لا يشتري السلعة.</a:t>
            </a:r>
            <a:endParaRPr lang="en-US" sz="2000" b="1" dirty="0">
              <a:cs typeface="+mj-cs"/>
            </a:endParaRPr>
          </a:p>
        </p:txBody>
      </p:sp>
    </p:spTree>
    <p:extLst>
      <p:ext uri="{BB962C8B-B14F-4D97-AF65-F5344CB8AC3E}">
        <p14:creationId xmlns:p14="http://schemas.microsoft.com/office/powerpoint/2010/main" val="136341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ircle(in)">
                                      <p:cBhvr>
                                        <p:cTn id="11" dur="20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down)">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barn(inVertical)">
                                      <p:cBhvr>
                                        <p:cTn id="21" dur="500"/>
                                        <p:tgtEl>
                                          <p:spTgt spid="15"/>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1000"/>
                                        <p:tgtEl>
                                          <p:spTgt spid="20"/>
                                        </p:tgtEl>
                                      </p:cBhvr>
                                    </p:animEffect>
                                    <p:anim calcmode="lin" valueType="num">
                                      <p:cBhvr>
                                        <p:cTn id="27" dur="1000" fill="hold"/>
                                        <p:tgtEl>
                                          <p:spTgt spid="20"/>
                                        </p:tgtEl>
                                        <p:attrNameLst>
                                          <p:attrName>ppt_x</p:attrName>
                                        </p:attrNameLst>
                                      </p:cBhvr>
                                      <p:tavLst>
                                        <p:tav tm="0">
                                          <p:val>
                                            <p:strVal val="#ppt_x"/>
                                          </p:val>
                                        </p:tav>
                                        <p:tav tm="100000">
                                          <p:val>
                                            <p:strVal val="#ppt_x"/>
                                          </p:val>
                                        </p:tav>
                                      </p:tavLst>
                                    </p:anim>
                                    <p:anim calcmode="lin" valueType="num">
                                      <p:cBhvr>
                                        <p:cTn id="28"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fade">
                                      <p:cBhvr>
                                        <p:cTn id="3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13" grpId="0" animBg="1"/>
      <p:bldP spid="15" grpId="0" animBg="1"/>
      <p:bldP spid="19" grpId="0" animBg="1"/>
      <p:bldP spid="2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92558" y="420863"/>
            <a:ext cx="9926391" cy="815038"/>
          </a:xfrm>
        </p:spPr>
        <p:txBody>
          <a:bodyPr>
            <a:noAutofit/>
          </a:bodyPr>
          <a:lstStyle/>
          <a:p>
            <a:pPr algn="ctr"/>
            <a:r>
              <a:rPr lang="ar-BH" sz="2800" b="1" u="sng" dirty="0">
                <a:solidFill>
                  <a:srgbClr val="FF0000"/>
                </a:solidFill>
              </a:rPr>
              <a:t>اعتراضات العملاء وكيفية التعامل معها</a:t>
            </a:r>
            <a:br>
              <a:rPr lang="ar-BH" sz="2800" b="1" u="sng" dirty="0">
                <a:solidFill>
                  <a:srgbClr val="FF0000"/>
                </a:solidFill>
              </a:rPr>
            </a:br>
            <a:r>
              <a:rPr lang="ar-BH" sz="2800" b="1" u="sng" dirty="0">
                <a:solidFill>
                  <a:srgbClr val="FF0000"/>
                </a:solidFill>
              </a:rPr>
              <a:t>طرق الرد على الاعتراضات</a:t>
            </a:r>
            <a:endParaRPr lang="en-US" sz="2800" b="1" u="sng" dirty="0">
              <a:solidFill>
                <a:srgbClr val="FF0000"/>
              </a:solidFill>
            </a:endParaRPr>
          </a:p>
        </p:txBody>
      </p:sp>
      <p:grpSp>
        <p:nvGrpSpPr>
          <p:cNvPr id="5" name="Group 4"/>
          <p:cNvGrpSpPr/>
          <p:nvPr/>
        </p:nvGrpSpPr>
        <p:grpSpPr>
          <a:xfrm>
            <a:off x="0" y="6478265"/>
            <a:ext cx="12192000" cy="338554"/>
            <a:chOff x="0" y="6501793"/>
            <a:chExt cx="12192000" cy="338554"/>
          </a:xfrm>
        </p:grpSpPr>
        <p:cxnSp>
          <p:nvCxnSpPr>
            <p:cNvPr id="6" name="Straight Connector 5"/>
            <p:cNvCxnSpPr/>
            <p:nvPr/>
          </p:nvCxnSpPr>
          <p:spPr>
            <a:xfrm flipV="1">
              <a:off x="0" y="6521692"/>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9"/>
            <p:cNvSpPr txBox="1"/>
            <p:nvPr/>
          </p:nvSpPr>
          <p:spPr>
            <a:xfrm>
              <a:off x="3048000" y="6501793"/>
              <a:ext cx="9144000" cy="338554"/>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rtlCol="0">
              <a:sp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r" rtl="1"/>
              <a:r>
                <a:rPr lang="ar-BH" sz="1600" dirty="0"/>
                <a:t>وزارة التربية والتعليم – 2020م</a:t>
              </a:r>
              <a:endParaRPr lang="en-US" sz="1600" dirty="0"/>
            </a:p>
          </p:txBody>
        </p:sp>
      </p:grpSp>
      <p:sp>
        <p:nvSpPr>
          <p:cNvPr id="17" name="Rectangle 16"/>
          <p:cNvSpPr/>
          <p:nvPr/>
        </p:nvSpPr>
        <p:spPr>
          <a:xfrm>
            <a:off x="9272789" y="-32057"/>
            <a:ext cx="3122194" cy="1000274"/>
          </a:xfrm>
          <a:prstGeom prst="rect">
            <a:avLst/>
          </a:prstGeom>
        </p:spPr>
        <p:txBody>
          <a:bodyPr wrap="square">
            <a:spAutoFit/>
          </a:bodyPr>
          <a:lstStyle/>
          <a:p>
            <a:pPr algn="ctr"/>
            <a:r>
              <a:rPr lang="ar-BH" b="1" u="sng" dirty="0">
                <a:solidFill>
                  <a:srgbClr val="C00000"/>
                </a:solidFill>
                <a:latin typeface="Calibri Light" panose="020F0302020204030204"/>
                <a:cs typeface="Times New Roman" panose="02020603050405020304" pitchFamily="18" charset="0"/>
              </a:rPr>
              <a:t>(</a:t>
            </a:r>
            <a:r>
              <a:rPr lang="ar-BH" sz="1600" b="1" u="sng" dirty="0">
                <a:solidFill>
                  <a:srgbClr val="C00000"/>
                </a:solidFill>
                <a:latin typeface="Calibri Light" panose="020F0302020204030204"/>
                <a:cs typeface="Times New Roman" panose="02020603050405020304" pitchFamily="18" charset="0"/>
              </a:rPr>
              <a:t>فن البيع 311</a:t>
            </a:r>
            <a:r>
              <a:rPr lang="ar-BH" b="1" u="sng" dirty="0">
                <a:solidFill>
                  <a:srgbClr val="C00000"/>
                </a:solidFill>
                <a:latin typeface="Calibri Light" panose="020F0302020204030204"/>
                <a:cs typeface="Times New Roman" panose="02020603050405020304" pitchFamily="18" charset="0"/>
              </a:rPr>
              <a:t>)</a:t>
            </a:r>
            <a:r>
              <a:rPr lang="en-US" b="1" u="sng" dirty="0">
                <a:solidFill>
                  <a:srgbClr val="C00000"/>
                </a:solidFill>
                <a:latin typeface="Calibri Light" panose="020F0302020204030204"/>
                <a:cs typeface="Times New Roman" panose="02020603050405020304" pitchFamily="18" charset="0"/>
              </a:rPr>
              <a:t> </a:t>
            </a:r>
            <a:endParaRPr lang="en-US" sz="1050" dirty="0"/>
          </a:p>
          <a:p>
            <a:pPr algn="ctr"/>
            <a:r>
              <a:rPr lang="ar-BH" sz="1000" b="1" dirty="0">
                <a:solidFill>
                  <a:prstClr val="black"/>
                </a:solidFill>
              </a:rPr>
              <a:t>الفصل</a:t>
            </a:r>
            <a:r>
              <a:rPr lang="ar-BH" sz="1600" b="1" dirty="0">
                <a:solidFill>
                  <a:prstClr val="black"/>
                </a:solidFill>
              </a:rPr>
              <a:t> الثالث </a:t>
            </a:r>
            <a:r>
              <a:rPr lang="ar-BH" sz="1600" b="1" dirty="0"/>
              <a:t>:</a:t>
            </a:r>
          </a:p>
          <a:p>
            <a:pPr algn="ctr"/>
            <a:r>
              <a:rPr lang="ar-BH" sz="1600" b="1" dirty="0"/>
              <a:t> (</a:t>
            </a:r>
            <a:r>
              <a:rPr lang="ar-BH" sz="1600" b="1" dirty="0">
                <a:solidFill>
                  <a:srgbClr val="FF0000"/>
                </a:solidFill>
              </a:rPr>
              <a:t>اعتراضات العملاء وكيفية التعامل معها</a:t>
            </a:r>
            <a:r>
              <a:rPr lang="ar-BH" sz="1600" b="1" dirty="0"/>
              <a:t>)</a:t>
            </a:r>
            <a:br>
              <a:rPr lang="en-US" sz="1400" b="1" dirty="0"/>
            </a:br>
            <a:endParaRPr lang="en-US" sz="900" dirty="0"/>
          </a:p>
        </p:txBody>
      </p:sp>
      <p:sp>
        <p:nvSpPr>
          <p:cNvPr id="4" name="TextBox 3"/>
          <p:cNvSpPr txBox="1"/>
          <p:nvPr/>
        </p:nvSpPr>
        <p:spPr>
          <a:xfrm>
            <a:off x="7186413" y="1753298"/>
            <a:ext cx="4051254" cy="461665"/>
          </a:xfrm>
          <a:prstGeom prst="rect">
            <a:avLst/>
          </a:prstGeom>
          <a:solidFill>
            <a:schemeClr val="accent4">
              <a:lumMod val="20000"/>
              <a:lumOff val="80000"/>
            </a:schemeClr>
          </a:solidFill>
          <a:ln>
            <a:solidFill>
              <a:schemeClr val="tx1"/>
            </a:solidFill>
          </a:ln>
        </p:spPr>
        <p:txBody>
          <a:bodyPr wrap="square" rtlCol="0">
            <a:spAutoFit/>
          </a:bodyPr>
          <a:lstStyle/>
          <a:p>
            <a:pPr algn="r" rtl="1"/>
            <a:r>
              <a:rPr lang="ar-BH" sz="2400" b="1" dirty="0">
                <a:solidFill>
                  <a:srgbClr val="C00000"/>
                </a:solidFill>
                <a:cs typeface="+mj-cs"/>
              </a:rPr>
              <a:t>3) طريقة الشرح العكسي:</a:t>
            </a:r>
            <a:endParaRPr lang="en-US" sz="2400" b="1" dirty="0">
              <a:solidFill>
                <a:srgbClr val="C00000"/>
              </a:solidFill>
              <a:cs typeface="+mj-cs"/>
            </a:endParaRPr>
          </a:p>
        </p:txBody>
      </p:sp>
      <p:sp>
        <p:nvSpPr>
          <p:cNvPr id="13" name="TextBox 12"/>
          <p:cNvSpPr txBox="1"/>
          <p:nvPr/>
        </p:nvSpPr>
        <p:spPr>
          <a:xfrm>
            <a:off x="1181101" y="3146177"/>
            <a:ext cx="10057012" cy="461665"/>
          </a:xfrm>
          <a:prstGeom prst="rect">
            <a:avLst/>
          </a:prstGeom>
          <a:solidFill>
            <a:schemeClr val="accent2">
              <a:lumMod val="40000"/>
              <a:lumOff val="60000"/>
            </a:schemeClr>
          </a:solidFill>
          <a:ln>
            <a:solidFill>
              <a:schemeClr val="tx1"/>
            </a:solidFill>
          </a:ln>
        </p:spPr>
        <p:txBody>
          <a:bodyPr wrap="square" rtlCol="0">
            <a:spAutoFit/>
          </a:bodyPr>
          <a:lstStyle/>
          <a:p>
            <a:pPr algn="r"/>
            <a:r>
              <a:rPr lang="ar-BH" sz="2400" b="1" dirty="0">
                <a:solidFill>
                  <a:srgbClr val="C00000"/>
                </a:solidFill>
                <a:cs typeface="+mj-cs"/>
              </a:rPr>
              <a:t>قالت السيدة: </a:t>
            </a:r>
            <a:r>
              <a:rPr lang="ar-BH" sz="2400" b="1" dirty="0">
                <a:cs typeface="+mj-cs"/>
              </a:rPr>
              <a:t>ولكني سمعت من صديقة لي أن هذه الغسالة تمزق الملابس.</a:t>
            </a:r>
            <a:endParaRPr lang="en-US" sz="2400" b="1" dirty="0">
              <a:cs typeface="+mj-cs"/>
            </a:endParaRPr>
          </a:p>
        </p:txBody>
      </p:sp>
      <p:sp>
        <p:nvSpPr>
          <p:cNvPr id="15" name="TextBox 14"/>
          <p:cNvSpPr txBox="1"/>
          <p:nvPr/>
        </p:nvSpPr>
        <p:spPr>
          <a:xfrm>
            <a:off x="1181100" y="3731125"/>
            <a:ext cx="10056567" cy="461665"/>
          </a:xfrm>
          <a:prstGeom prst="rect">
            <a:avLst/>
          </a:prstGeom>
          <a:solidFill>
            <a:schemeClr val="accent1">
              <a:lumMod val="40000"/>
              <a:lumOff val="60000"/>
            </a:schemeClr>
          </a:solidFill>
          <a:ln>
            <a:solidFill>
              <a:schemeClr val="tx1"/>
            </a:solidFill>
          </a:ln>
        </p:spPr>
        <p:txBody>
          <a:bodyPr wrap="square" rtlCol="0">
            <a:spAutoFit/>
          </a:bodyPr>
          <a:lstStyle/>
          <a:p>
            <a:pPr algn="r"/>
            <a:r>
              <a:rPr lang="ar-BH" sz="2400" b="1" dirty="0">
                <a:solidFill>
                  <a:srgbClr val="C00000"/>
                </a:solidFill>
              </a:rPr>
              <a:t>فقال البائع غير الناجح: </a:t>
            </a:r>
            <a:r>
              <a:rPr lang="ar-BH" sz="2400" b="1" dirty="0"/>
              <a:t>هذا غير صحيح، إن هذه الماركة أحسن ماركة في السوق. </a:t>
            </a:r>
          </a:p>
        </p:txBody>
      </p:sp>
      <p:sp>
        <p:nvSpPr>
          <p:cNvPr id="19" name="TextBox 18"/>
          <p:cNvSpPr txBox="1"/>
          <p:nvPr/>
        </p:nvSpPr>
        <p:spPr>
          <a:xfrm>
            <a:off x="1181101" y="4938371"/>
            <a:ext cx="10057012" cy="461665"/>
          </a:xfrm>
          <a:prstGeom prst="rect">
            <a:avLst/>
          </a:prstGeom>
          <a:solidFill>
            <a:schemeClr val="accent1">
              <a:lumMod val="40000"/>
              <a:lumOff val="60000"/>
            </a:schemeClr>
          </a:solidFill>
          <a:ln>
            <a:solidFill>
              <a:schemeClr val="tx1"/>
            </a:solidFill>
          </a:ln>
        </p:spPr>
        <p:txBody>
          <a:bodyPr wrap="square" rtlCol="0">
            <a:spAutoFit/>
          </a:bodyPr>
          <a:lstStyle/>
          <a:p>
            <a:pPr algn="r"/>
            <a:r>
              <a:rPr lang="ar-BH" sz="2400" b="1" dirty="0">
                <a:solidFill>
                  <a:srgbClr val="C00000"/>
                </a:solidFill>
              </a:rPr>
              <a:t>فقال البائع غير الناجح: </a:t>
            </a:r>
            <a:r>
              <a:rPr lang="ar-BH" sz="2400" b="1" dirty="0"/>
              <a:t>هذا مستحيل لقد بعنا مئات الآلات من هذه الماركة، ولم نسمع أي شكوى.</a:t>
            </a:r>
            <a:endParaRPr lang="en-US" sz="2400" b="1" dirty="0">
              <a:cs typeface="+mj-cs"/>
            </a:endParaRPr>
          </a:p>
        </p:txBody>
      </p:sp>
      <p:sp>
        <p:nvSpPr>
          <p:cNvPr id="20" name="TextBox 19"/>
          <p:cNvSpPr txBox="1"/>
          <p:nvPr/>
        </p:nvSpPr>
        <p:spPr>
          <a:xfrm>
            <a:off x="1181101" y="4364422"/>
            <a:ext cx="10057012" cy="461665"/>
          </a:xfrm>
          <a:prstGeom prst="rect">
            <a:avLst/>
          </a:prstGeom>
          <a:solidFill>
            <a:schemeClr val="accent2">
              <a:lumMod val="40000"/>
              <a:lumOff val="60000"/>
            </a:schemeClr>
          </a:solidFill>
          <a:ln>
            <a:solidFill>
              <a:schemeClr val="tx1"/>
            </a:solidFill>
          </a:ln>
        </p:spPr>
        <p:txBody>
          <a:bodyPr wrap="square" rtlCol="0">
            <a:spAutoFit/>
          </a:bodyPr>
          <a:lstStyle/>
          <a:p>
            <a:pPr algn="r"/>
            <a:r>
              <a:rPr lang="ar-BH" sz="2400" b="1" dirty="0">
                <a:solidFill>
                  <a:srgbClr val="FF0000"/>
                </a:solidFill>
                <a:cs typeface="+mj-cs"/>
              </a:rPr>
              <a:t>فقالت العميلة: </a:t>
            </a:r>
            <a:r>
              <a:rPr lang="ar-BH" sz="2400" b="1" dirty="0">
                <a:cs typeface="+mj-cs"/>
              </a:rPr>
              <a:t>لا أظن هذا، فلدى صديقتي نفس الماركة، وتشكو دائماً من تمزيقها للملابس.</a:t>
            </a:r>
            <a:endParaRPr lang="en-US" sz="2400" b="1" dirty="0">
              <a:cs typeface="+mj-cs"/>
            </a:endParaRPr>
          </a:p>
        </p:txBody>
      </p:sp>
      <p:sp>
        <p:nvSpPr>
          <p:cNvPr id="8" name="TextBox 7"/>
          <p:cNvSpPr txBox="1"/>
          <p:nvPr/>
        </p:nvSpPr>
        <p:spPr>
          <a:xfrm>
            <a:off x="1181100" y="2488411"/>
            <a:ext cx="10057012" cy="461665"/>
          </a:xfrm>
          <a:prstGeom prst="rect">
            <a:avLst/>
          </a:prstGeom>
          <a:solidFill>
            <a:schemeClr val="accent2">
              <a:lumMod val="40000"/>
              <a:lumOff val="60000"/>
            </a:schemeClr>
          </a:solidFill>
          <a:ln>
            <a:solidFill>
              <a:schemeClr val="tx1"/>
            </a:solidFill>
          </a:ln>
        </p:spPr>
        <p:txBody>
          <a:bodyPr wrap="square" rtlCol="0">
            <a:spAutoFit/>
          </a:bodyPr>
          <a:lstStyle/>
          <a:p>
            <a:pPr algn="r" rtl="1"/>
            <a:r>
              <a:rPr lang="ar-BH" sz="2400" b="1" dirty="0">
                <a:solidFill>
                  <a:srgbClr val="C00000"/>
                </a:solidFill>
                <a:cs typeface="+mj-cs"/>
              </a:rPr>
              <a:t>مثال 1): بعد أن شرح البائع للعميلة مزايا الغسالة ماركة (نورج)،</a:t>
            </a:r>
            <a:endParaRPr lang="en-US" sz="2400" b="1" dirty="0">
              <a:solidFill>
                <a:srgbClr val="C00000"/>
              </a:solidFill>
              <a:cs typeface="+mj-cs"/>
            </a:endParaRPr>
          </a:p>
        </p:txBody>
      </p:sp>
      <p:sp>
        <p:nvSpPr>
          <p:cNvPr id="3" name="TextBox 2"/>
          <p:cNvSpPr txBox="1"/>
          <p:nvPr/>
        </p:nvSpPr>
        <p:spPr>
          <a:xfrm>
            <a:off x="1159902" y="5512320"/>
            <a:ext cx="10077765" cy="461665"/>
          </a:xfrm>
          <a:prstGeom prst="rect">
            <a:avLst/>
          </a:prstGeom>
          <a:solidFill>
            <a:schemeClr val="accent2">
              <a:lumMod val="40000"/>
              <a:lumOff val="60000"/>
            </a:schemeClr>
          </a:solidFill>
          <a:ln>
            <a:solidFill>
              <a:schemeClr val="tx1"/>
            </a:solidFill>
          </a:ln>
        </p:spPr>
        <p:txBody>
          <a:bodyPr wrap="square" rtlCol="0">
            <a:spAutoFit/>
          </a:bodyPr>
          <a:lstStyle/>
          <a:p>
            <a:pPr algn="r" rtl="1"/>
            <a:r>
              <a:rPr lang="ar-BH" sz="2400" b="1" dirty="0">
                <a:solidFill>
                  <a:srgbClr val="C00000"/>
                </a:solidFill>
              </a:rPr>
              <a:t>فغضبت السيدة وقالت في نفسها: </a:t>
            </a:r>
            <a:r>
              <a:rPr lang="ar-BH" sz="2400" b="1" dirty="0"/>
              <a:t>هل يعني هذا أنني كذابة؟ وانصرفت من المتجر ساخطة عليه.</a:t>
            </a:r>
            <a:endParaRPr lang="en-US" sz="2400" b="1" dirty="0"/>
          </a:p>
        </p:txBody>
      </p:sp>
    </p:spTree>
    <p:extLst>
      <p:ext uri="{BB962C8B-B14F-4D97-AF65-F5344CB8AC3E}">
        <p14:creationId xmlns:p14="http://schemas.microsoft.com/office/powerpoint/2010/main" val="4172672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ircle(in)">
                                      <p:cBhvr>
                                        <p:cTn id="11" dur="20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down)">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barn(inVertical)">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1000"/>
                                        <p:tgtEl>
                                          <p:spTgt spid="15"/>
                                        </p:tgtEl>
                                      </p:cBhvr>
                                    </p:animEffect>
                                    <p:anim calcmode="lin" valueType="num">
                                      <p:cBhvr>
                                        <p:cTn id="27" dur="1000" fill="hold"/>
                                        <p:tgtEl>
                                          <p:spTgt spid="15"/>
                                        </p:tgtEl>
                                        <p:attrNameLst>
                                          <p:attrName>ppt_x</p:attrName>
                                        </p:attrNameLst>
                                      </p:cBhvr>
                                      <p:tavLst>
                                        <p:tav tm="0">
                                          <p:val>
                                            <p:strVal val="#ppt_x"/>
                                          </p:val>
                                        </p:tav>
                                        <p:tav tm="100000">
                                          <p:val>
                                            <p:strVal val="#ppt_x"/>
                                          </p:val>
                                        </p:tav>
                                      </p:tavLst>
                                    </p:anim>
                                    <p:anim calcmode="lin" valueType="num">
                                      <p:cBhvr>
                                        <p:cTn id="2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cBhvr additive="base">
                                        <p:cTn id="33" dur="500" fill="hold"/>
                                        <p:tgtEl>
                                          <p:spTgt spid="20"/>
                                        </p:tgtEl>
                                        <p:attrNameLst>
                                          <p:attrName>ppt_x</p:attrName>
                                        </p:attrNameLst>
                                      </p:cBhvr>
                                      <p:tavLst>
                                        <p:tav tm="0">
                                          <p:val>
                                            <p:strVal val="#ppt_x"/>
                                          </p:val>
                                        </p:tav>
                                        <p:tav tm="100000">
                                          <p:val>
                                            <p:strVal val="#ppt_x"/>
                                          </p:val>
                                        </p:tav>
                                      </p:tavLst>
                                    </p:anim>
                                    <p:anim calcmode="lin" valueType="num">
                                      <p:cBhvr additive="base">
                                        <p:cTn id="3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additive="base">
                                        <p:cTn id="39" dur="500" fill="hold"/>
                                        <p:tgtEl>
                                          <p:spTgt spid="19"/>
                                        </p:tgtEl>
                                        <p:attrNameLst>
                                          <p:attrName>ppt_x</p:attrName>
                                        </p:attrNameLst>
                                      </p:cBhvr>
                                      <p:tavLst>
                                        <p:tav tm="0">
                                          <p:val>
                                            <p:strVal val="#ppt_x"/>
                                          </p:val>
                                        </p:tav>
                                        <p:tav tm="100000">
                                          <p:val>
                                            <p:strVal val="#ppt_x"/>
                                          </p:val>
                                        </p:tav>
                                      </p:tavLst>
                                    </p:anim>
                                    <p:anim calcmode="lin" valueType="num">
                                      <p:cBhvr additive="base">
                                        <p:cTn id="4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13" grpId="0" animBg="1"/>
      <p:bldP spid="15" grpId="0" animBg="1"/>
      <p:bldP spid="19" grpId="0" animBg="1"/>
      <p:bldP spid="20" grpId="0" animBg="1"/>
      <p:bldP spid="8" grpId="0" animBg="1"/>
      <p:bldP spid="3" grpId="0" animBg="1"/>
    </p:bld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10618</TotalTime>
  <Words>1973</Words>
  <Application>Microsoft Office PowerPoint</Application>
  <PresentationFormat>Widescreen</PresentationFormat>
  <Paragraphs>172</Paragraphs>
  <Slides>18</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18</vt:i4>
      </vt:variant>
    </vt:vector>
  </HeadingPairs>
  <TitlesOfParts>
    <vt:vector size="24" baseType="lpstr">
      <vt:lpstr>Arial</vt:lpstr>
      <vt:lpstr>Calibri</vt:lpstr>
      <vt:lpstr>Calibri Light</vt:lpstr>
      <vt:lpstr>2_Office Theme</vt:lpstr>
      <vt:lpstr>1_Office Theme</vt:lpstr>
      <vt:lpstr>3_Office Theme</vt:lpstr>
      <vt:lpstr>                              الوحدة الثالثة الفصل الثالث: (اعتراضات العملاء وكيفية التعامل معها)                                        </vt:lpstr>
      <vt:lpstr>أهداف الدرس:</vt:lpstr>
      <vt:lpstr>اعتراضات العملاء وكيفية التعامل معها</vt:lpstr>
      <vt:lpstr>اعتراضات العملاء وكيفية التعامل معها</vt:lpstr>
      <vt:lpstr>اعتراضات العملاء وكيفية التعامل معها</vt:lpstr>
      <vt:lpstr>اعتراضات العملاء وكيفية التعامل معها طرق الرد على الاعتراضات</vt:lpstr>
      <vt:lpstr>اعتراضات العملاء وكيفية التعامل معها طرق الرد على الاعتراضات</vt:lpstr>
      <vt:lpstr>اعتراضات العملاء وكيفية التعامل معها طرق الرد على الاعتراضات</vt:lpstr>
      <vt:lpstr>اعتراضات العملاء وكيفية التعامل معها طرق الرد على الاعتراضات</vt:lpstr>
      <vt:lpstr>اعتراضات العملاء وكيفية التعامل معها طرق الرد على الاعتراضات</vt:lpstr>
      <vt:lpstr>اعتراضات العملاء وكيفية التعامل معها طرق الرد على الاعتراضات</vt:lpstr>
      <vt:lpstr>اعتراضات العملاء وكيفية التعامل معها طرق الرد على الاعتراضات</vt:lpstr>
      <vt:lpstr>التقويم</vt:lpstr>
      <vt:lpstr>(تابع) التقويم</vt:lpstr>
      <vt:lpstr>التقويم</vt:lpstr>
      <vt:lpstr>(تابع) التقويم</vt:lpstr>
      <vt:lpstr>حاجات العملاء (أنواع الحاجات الإنسانية) </vt:lpstr>
      <vt:lpstr>حاجات العملاء (أنواع الحاجات الإنسانية)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التسويق  للمرحلة الثانوية  (سوق321)   الوحدة الأولى، الفصل الثالث  الموضوع: (البيئة التسويقية)</dc:title>
  <dc:creator>admin</dc:creator>
  <cp:lastModifiedBy>Heba Algebali</cp:lastModifiedBy>
  <cp:revision>338</cp:revision>
  <dcterms:created xsi:type="dcterms:W3CDTF">2020-03-29T17:38:48Z</dcterms:created>
  <dcterms:modified xsi:type="dcterms:W3CDTF">2020-08-17T19:20:17Z</dcterms:modified>
</cp:coreProperties>
</file>