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0"/>
  </p:notesMasterIdLst>
  <p:sldIdLst>
    <p:sldId id="256" r:id="rId4"/>
    <p:sldId id="264" r:id="rId5"/>
    <p:sldId id="359" r:id="rId6"/>
    <p:sldId id="400" r:id="rId7"/>
    <p:sldId id="404" r:id="rId8"/>
    <p:sldId id="436" r:id="rId9"/>
    <p:sldId id="415" r:id="rId10"/>
    <p:sldId id="353" r:id="rId11"/>
    <p:sldId id="437" r:id="rId12"/>
    <p:sldId id="430" r:id="rId13"/>
    <p:sldId id="431" r:id="rId14"/>
    <p:sldId id="434" r:id="rId15"/>
    <p:sldId id="435" r:id="rId16"/>
    <p:sldId id="438" r:id="rId17"/>
    <p:sldId id="439" r:id="rId18"/>
    <p:sldId id="3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029FB"/>
    <a:srgbClr val="FF6699"/>
    <a:srgbClr val="ED8733"/>
    <a:srgbClr val="E7E208"/>
    <a:srgbClr val="FFCCCC"/>
    <a:srgbClr val="FFFFCC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019" y="1293605"/>
            <a:ext cx="6586970" cy="2880918"/>
          </a:xfrm>
        </p:spPr>
        <p:txBody>
          <a:bodyPr>
            <a:noAutofit/>
          </a:bodyPr>
          <a:lstStyle/>
          <a:p>
            <a:pPr rtl="1"/>
            <a:r>
              <a:rPr lang="en-US" sz="4800" b="1" dirty="0">
                <a:latin typeface="Century Gothic" panose="020B0502020202020204" pitchFamily="34" charset="0"/>
                <a:cs typeface="+mn-cs"/>
              </a:rPr>
              <a:t>Finding Unknown factors (Principal) </a:t>
            </a:r>
            <a:br>
              <a:rPr lang="en-US" sz="4800" b="1" dirty="0">
                <a:latin typeface="Century Gothic" panose="020B0502020202020204" pitchFamily="34" charset="0"/>
                <a:cs typeface="+mn-cs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8</a:t>
            </a:r>
            <a:endParaRPr lang="en-US" sz="48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</a:t>
            </a:r>
            <a:r>
              <a:rPr lang="en-US">
                <a:solidFill>
                  <a:schemeClr val="tx1"/>
                </a:solidFill>
              </a:rPr>
              <a:t>: 44-67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81273" y="1721955"/>
            <a:ext cx="2679043" cy="2402742"/>
            <a:chOff x="5705419" y="1711658"/>
            <a:chExt cx="3286125" cy="3343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5419" y="1711658"/>
              <a:ext cx="3286125" cy="3343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71160">
              <a:off x="6085416" y="1863247"/>
              <a:ext cx="2487268" cy="89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Principal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9286752">
              <a:off x="6798288" y="2971616"/>
              <a:ext cx="2147746" cy="646331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Rate</a:t>
              </a:r>
              <a:endParaRPr lang="en-US" sz="36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 rot="1194128">
            <a:off x="6795269" y="3384962"/>
            <a:ext cx="1834190" cy="1776902"/>
            <a:chOff x="5565" y="10230"/>
            <a:chExt cx="4330" cy="32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3400" y="1524000"/>
            <a:ext cx="7543800" cy="4800600"/>
            <a:chOff x="533400" y="1524000"/>
            <a:chExt cx="7543800" cy="4800600"/>
          </a:xfrm>
        </p:grpSpPr>
        <p:grpSp>
          <p:nvGrpSpPr>
            <p:cNvPr id="3" name="Group 2"/>
            <p:cNvGrpSpPr/>
            <p:nvPr/>
          </p:nvGrpSpPr>
          <p:grpSpPr>
            <a:xfrm>
              <a:off x="533400" y="1524000"/>
              <a:ext cx="7543800" cy="4800600"/>
              <a:chOff x="533400" y="1524000"/>
              <a:chExt cx="7543800" cy="48006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276600" y="1524000"/>
                <a:ext cx="4800600" cy="2052427"/>
              </a:xfrm>
              <a:prstGeom prst="wedgeRectCallout">
                <a:avLst>
                  <a:gd name="adj1" fmla="val -60948"/>
                  <a:gd name="adj2" fmla="val 3854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P = 4040.565  </a:t>
                </a:r>
                <a:r>
                  <a:rPr lang="ar-BH" sz="2800" b="1" dirty="0"/>
                  <a:t>÷</a:t>
                </a:r>
                <a:r>
                  <a:rPr lang="en-US" sz="2800" b="1" dirty="0"/>
                  <a:t> (1+ 1.5%)</a:t>
                </a:r>
                <a:r>
                  <a:rPr lang="en-US" sz="2800" b="1" baseline="30000" dirty="0"/>
                  <a:t> </a:t>
                </a:r>
                <a:r>
                  <a:rPr lang="en-US" sz="3600" b="1" baseline="30000" dirty="0"/>
                  <a:t>20</a:t>
                </a:r>
                <a:r>
                  <a:rPr lang="en-US" sz="2800" b="1" dirty="0"/>
                  <a:t> = </a:t>
                </a:r>
              </a:p>
              <a:p>
                <a:pPr algn="ctr"/>
                <a:r>
                  <a:rPr lang="en-US" sz="2800" b="1" dirty="0"/>
                  <a:t>BD 3000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1924665" y="51816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9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886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371600"/>
            <a:ext cx="7884823" cy="4824870"/>
            <a:chOff x="653845" y="1371600"/>
            <a:chExt cx="7884823" cy="48248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371600"/>
              <a:ext cx="7884823" cy="4824870"/>
              <a:chOff x="653845" y="1371600"/>
              <a:chExt cx="7884823" cy="48248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Rectangular Callout 16"/>
              <p:cNvSpPr/>
              <p:nvPr/>
            </p:nvSpPr>
            <p:spPr>
              <a:xfrm>
                <a:off x="3962400" y="1371600"/>
                <a:ext cx="4576268" cy="2342968"/>
              </a:xfrm>
              <a:prstGeom prst="wedgeRectCallout">
                <a:avLst>
                  <a:gd name="adj1" fmla="val -83227"/>
                  <a:gd name="adj2" fmla="val 5695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P = 3107.915 </a:t>
                </a:r>
                <a:r>
                  <a:rPr lang="ar-BH" sz="2400" b="1" dirty="0"/>
                  <a:t>÷</a:t>
                </a:r>
                <a:r>
                  <a:rPr lang="en-US" sz="2400" b="1" dirty="0"/>
                  <a:t>(1+ 3.2%)</a:t>
                </a:r>
                <a:r>
                  <a:rPr lang="en-US" sz="2400" baseline="30000" dirty="0"/>
                  <a:t> </a:t>
                </a:r>
                <a:r>
                  <a:rPr lang="en-US" sz="2800" b="1" baseline="30000" dirty="0"/>
                  <a:t>3x12=36</a:t>
                </a:r>
              </a:p>
              <a:p>
                <a:pPr algn="ctr"/>
                <a:r>
                  <a:rPr lang="en-US" sz="2400" b="1" dirty="0"/>
                  <a:t> =  BD1000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9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080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371600"/>
            <a:ext cx="7884823" cy="4824870"/>
            <a:chOff x="653845" y="1371600"/>
            <a:chExt cx="7884823" cy="48248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371600"/>
              <a:ext cx="7884823" cy="4824870"/>
              <a:chOff x="653845" y="1371600"/>
              <a:chExt cx="7884823" cy="4824870"/>
            </a:xfrm>
          </p:grpSpPr>
          <p:sp>
            <p:nvSpPr>
              <p:cNvPr id="7" name="Action Button: Back or Previous 6">
                <a:hlinkClick r:id="" action="ppaction://hlinkshowjump?jump=lastslide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ular Callout 16"/>
              <p:cNvSpPr/>
              <p:nvPr/>
            </p:nvSpPr>
            <p:spPr>
              <a:xfrm>
                <a:off x="3962400" y="1371600"/>
                <a:ext cx="4576268" cy="2342968"/>
              </a:xfrm>
              <a:prstGeom prst="wedgeRectCallout">
                <a:avLst>
                  <a:gd name="adj1" fmla="val -83227"/>
                  <a:gd name="adj2" fmla="val 5695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 = 4836.667   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[(1+ 3%)</a:t>
                </a:r>
                <a:r>
                  <a:rPr lang="en-US" sz="2000" baseline="30000" dirty="0"/>
                  <a:t> </a:t>
                </a:r>
                <a:r>
                  <a:rPr lang="en-US" sz="2400" b="1" baseline="30000" dirty="0"/>
                  <a:t>20</a:t>
                </a:r>
                <a:r>
                  <a:rPr lang="en-US" sz="2000" b="1" dirty="0"/>
                  <a:t> -1]=  BD6000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slide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5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40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26" y="6415520"/>
            <a:ext cx="6033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&amp;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759" y="3066598"/>
            <a:ext cx="5234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>
                <a:latin typeface="Century Gothic" panose="020B0502020202020204" pitchFamily="34" charset="0"/>
              </a:rPr>
              <a:t>1- Finding Principal by knowing amount.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94" y="6550211"/>
            <a:ext cx="5219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      FINANCILA  MATHEMATICS        Fin: 111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894" y="3652395"/>
            <a:ext cx="516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>
                <a:latin typeface="Century Gothic" panose="020B0502020202020204" pitchFamily="34" charset="0"/>
              </a:rPr>
              <a:t>1- Finding Principal by knowing interest. </a:t>
            </a: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Finding the Principal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58400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Finding the Principal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18082" y="4676350"/>
            <a:ext cx="2670121" cy="571071"/>
          </a:xfrm>
          <a:prstGeom prst="borderCallout1">
            <a:avLst>
              <a:gd name="adj1" fmla="val -2036"/>
              <a:gd name="adj2" fmla="val 23434"/>
              <a:gd name="adj3" fmla="val -96418"/>
              <a:gd name="adj4" fmla="val 19917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borrowed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3488242" y="4643333"/>
            <a:ext cx="2351809" cy="575057"/>
          </a:xfrm>
          <a:prstGeom prst="borderCallout1">
            <a:avLst>
              <a:gd name="adj1" fmla="val -1781"/>
              <a:gd name="adj2" fmla="val 72797"/>
              <a:gd name="adj3" fmla="val -90433"/>
              <a:gd name="adj4" fmla="val 71980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percentage (%) of simple interest.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172190" y="4617224"/>
            <a:ext cx="2666222" cy="571071"/>
          </a:xfrm>
          <a:prstGeom prst="borderCallout1">
            <a:avLst>
              <a:gd name="adj1" fmla="val 2813"/>
              <a:gd name="adj2" fmla="val 15270"/>
              <a:gd name="adj3" fmla="val -97611"/>
              <a:gd name="adj4" fmla="val 1314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times compounded interest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387" y="3108449"/>
            <a:ext cx="868641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Principal = Compound Amount  </a:t>
            </a: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÷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  1 +Interest  rate )</a:t>
            </a:r>
            <a:r>
              <a:rPr lang="en-US" b="1" baseline="30000" dirty="0"/>
              <a:t> </a:t>
            </a:r>
            <a:r>
              <a:rPr lang="en-US" sz="2800" b="1" baseline="30000" dirty="0"/>
              <a:t>Number of time </a:t>
            </a:r>
          </a:p>
          <a:p>
            <a:pPr indent="317500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P      =                CA            </a:t>
            </a: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÷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( 1 + 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) </a:t>
            </a:r>
            <a:r>
              <a:rPr lang="en-US" sz="3200" b="1" baseline="30000" dirty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215812"/>
            <a:ext cx="6872109" cy="1038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3931" y="209657"/>
            <a:ext cx="2352866" cy="131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-73685" y="6445348"/>
            <a:ext cx="538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    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213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9355">
            <a:off x="6321774" y="2085685"/>
            <a:ext cx="2295525" cy="3705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801" y="786947"/>
            <a:ext cx="7848599" cy="1138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Find the </a:t>
            </a:r>
            <a:r>
              <a:rPr lang="en-US" b="1" dirty="0">
                <a:solidFill>
                  <a:srgbClr val="C00000"/>
                </a:solidFill>
              </a:rPr>
              <a:t>principal</a:t>
            </a:r>
            <a:r>
              <a:rPr lang="en-US" b="1" dirty="0"/>
              <a:t> if the compound amount after </a:t>
            </a:r>
            <a:r>
              <a:rPr lang="en-US" b="1" dirty="0">
                <a:solidFill>
                  <a:srgbClr val="FF0000"/>
                </a:solidFill>
              </a:rPr>
              <a:t>5 years </a:t>
            </a:r>
            <a:r>
              <a:rPr lang="en-US" b="1" dirty="0"/>
              <a:t>is            BD</a:t>
            </a:r>
            <a:r>
              <a:rPr lang="en-US" b="1" dirty="0">
                <a:solidFill>
                  <a:srgbClr val="7030A0"/>
                </a:solidFill>
              </a:rPr>
              <a:t>2938.656</a:t>
            </a:r>
            <a:r>
              <a:rPr lang="en-US" b="1" dirty="0"/>
              <a:t> and the compound interest rate is </a:t>
            </a:r>
            <a:r>
              <a:rPr lang="en-US" b="1" dirty="0">
                <a:solidFill>
                  <a:srgbClr val="00B050"/>
                </a:solidFill>
              </a:rPr>
              <a:t>8%</a:t>
            </a:r>
            <a:r>
              <a:rPr lang="en-US" b="1" dirty="0"/>
              <a:t> annually.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768" y="2853163"/>
            <a:ext cx="7581900" cy="105168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Principal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70C0"/>
                </a:solidFill>
              </a:rPr>
              <a:t>Number of time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76801" y="4014231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( 1+   </a:t>
            </a:r>
            <a:r>
              <a:rPr lang="en-US" altLang="en-US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</a:rPr>
              <a:t>n</a:t>
            </a: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7030A0"/>
                </a:solidFill>
              </a:rPr>
              <a:t>2938.656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sz="2400" b="1" baseline="30000" dirty="0">
                <a:solidFill>
                  <a:srgbClr val="00B050"/>
                </a:solidFill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2000</a:t>
            </a:r>
            <a:endParaRPr lang="ar-BH" altLang="en-US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22268" y="1563057"/>
            <a:ext cx="4375616" cy="2580212"/>
            <a:chOff x="1263185" y="1600200"/>
            <a:chExt cx="4375616" cy="258021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4772606" y="1600200"/>
              <a:ext cx="866195" cy="25575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63185" y="1925720"/>
              <a:ext cx="1175215" cy="2254692"/>
            </a:xfrm>
            <a:prstGeom prst="straightConnector1">
              <a:avLst/>
            </a:prstGeom>
            <a:ln>
              <a:solidFill>
                <a:srgbClr val="6029F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287413" y="1925720"/>
              <a:ext cx="970387" cy="223207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106" y="410066"/>
            <a:ext cx="1350633" cy="75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-73685" y="6445348"/>
            <a:ext cx="5700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            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129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7416">
            <a:off x="6438138" y="2150926"/>
            <a:ext cx="2433358" cy="37749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801" y="540727"/>
            <a:ext cx="7848599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ar-BH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/>
              <a:t>Hasan deposited an amount of money in a bank at </a:t>
            </a:r>
            <a:r>
              <a:rPr lang="en-US" b="1" dirty="0">
                <a:solidFill>
                  <a:srgbClr val="00B050"/>
                </a:solidFill>
              </a:rPr>
              <a:t>8%</a:t>
            </a:r>
            <a:r>
              <a:rPr lang="en-US" b="1" dirty="0"/>
              <a:t> annually commanded quarterly . If the compound amount at the end of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/>
              <a:t> years is  BD</a:t>
            </a:r>
            <a:r>
              <a:rPr lang="en-US" b="1" dirty="0">
                <a:solidFill>
                  <a:srgbClr val="6029FB"/>
                </a:solidFill>
              </a:rPr>
              <a:t>3482.084</a:t>
            </a:r>
            <a:r>
              <a:rPr lang="en-US" b="1" dirty="0"/>
              <a:t> - Calculate the principal.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768" y="2853163"/>
            <a:ext cx="7581900" cy="105168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Principal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FF0000"/>
                </a:solidFill>
              </a:rPr>
              <a:t>Number of time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76801" y="4014231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P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( 1+   </a:t>
            </a:r>
            <a:r>
              <a:rPr lang="en-US" altLang="en-US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</a:rPr>
              <a:t>n</a:t>
            </a: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3482.084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</a:rPr>
              <a:t>28</a:t>
            </a:r>
            <a:r>
              <a:rPr lang="en-US" sz="2400" b="1" baseline="30000" dirty="0">
                <a:solidFill>
                  <a:srgbClr val="00B050"/>
                </a:solidFill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2000</a:t>
            </a:r>
            <a:endParaRPr lang="ar-BH" altLang="en-US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57670" y="1921826"/>
            <a:ext cx="1265157" cy="1544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92942" y="2138824"/>
            <a:ext cx="1219200" cy="1956831"/>
          </a:xfrm>
          <a:prstGeom prst="straightConnector1">
            <a:avLst/>
          </a:prstGeom>
          <a:ln>
            <a:solidFill>
              <a:srgbClr val="602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5946" y="382494"/>
            <a:ext cx="1350633" cy="75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ular Callout 15"/>
          <p:cNvSpPr/>
          <p:nvPr/>
        </p:nvSpPr>
        <p:spPr>
          <a:xfrm>
            <a:off x="4910137" y="3487406"/>
            <a:ext cx="1609725" cy="396073"/>
          </a:xfrm>
          <a:prstGeom prst="wedgeRectCallout">
            <a:avLst>
              <a:gd name="adj1" fmla="val -50013"/>
              <a:gd name="adj2" fmla="val 10906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n= 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sz="2000" b="1" dirty="0">
                <a:solidFill>
                  <a:schemeClr val="bg1"/>
                </a:solidFill>
              </a:rPr>
              <a:t>x 4 = 28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650070" y="3496030"/>
            <a:ext cx="1609725" cy="396073"/>
          </a:xfrm>
          <a:prstGeom prst="wedgeRectCallout">
            <a:avLst>
              <a:gd name="adj1" fmla="val 44164"/>
              <a:gd name="adj2" fmla="val 11101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8%</a:t>
            </a:r>
            <a:r>
              <a:rPr lang="ar-BH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sz="2000" b="1" dirty="0">
                <a:solidFill>
                  <a:schemeClr val="bg1"/>
                </a:solidFill>
              </a:rPr>
              <a:t> 4 = 2%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84478" y="1549683"/>
            <a:ext cx="2092271" cy="19336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3685" y="6445348"/>
            <a:ext cx="6033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&amp;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4795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495" y="1654544"/>
            <a:ext cx="7848599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ar-BH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/>
              <a:t>Find the principal that generates an interest of BD700 at 2% annually for 5 years.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946" y="382494"/>
            <a:ext cx="1350633" cy="75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-73685" y="6445348"/>
            <a:ext cx="6033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&amp; Discounts     FINANCILA  MATHEMATICS        Fin: 111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4762" y="3168177"/>
            <a:ext cx="8229600" cy="723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Interest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/>
              <a:t>Number of time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C.I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=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   </a:t>
            </a:r>
            <a:r>
              <a:rPr kumimoji="0" lang="ar-BH" altLang="en-US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 </a:t>
            </a: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ar-BH" alt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        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)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baseline="30000" dirty="0"/>
              <a:t>n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44995" y="4169199"/>
            <a:ext cx="8229600" cy="12039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P    =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( 1+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b="1" baseline="30000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=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700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( 1+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ar-BH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5</a:t>
            </a:r>
            <a:r>
              <a:rPr lang="en-US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baseline="30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6724.304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572000" cy="97270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Finding the Principal by knowing Interest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833" y="832430"/>
            <a:ext cx="8001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1) How much was deposited for an investment of 6%    </a:t>
            </a:r>
          </a:p>
          <a:p>
            <a:r>
              <a:rPr lang="en-US" dirty="0"/>
              <a:t>    annually compounded quarterly to have an amount </a:t>
            </a:r>
          </a:p>
          <a:p>
            <a:r>
              <a:rPr lang="en-US" dirty="0"/>
              <a:t>    of BD4040.565 in 5 years?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227833" y="278889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BD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3019.345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528622" y="279698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BD3750.696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169339" y="400158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BD1259.867</a:t>
            </a: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298388" y="412020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BD3000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67785"/>
            <a:ext cx="2500745" cy="689751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07614" y="205164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for the following</a:t>
            </a:r>
            <a:r>
              <a:rPr lang="ar-BH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833" y="666829"/>
            <a:ext cx="915167" cy="63769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626" y="6415520"/>
            <a:ext cx="505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   FINANCILA  MATHEMATICS        Fin: 111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2) Find the principal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12531" y="218184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BD3000</a:t>
            </a: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4623593" y="216887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BD1500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12531" y="339979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BD1000</a:t>
            </a: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417906" y="340971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BD900.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59681"/>
              </p:ext>
            </p:extLst>
          </p:nvPr>
        </p:nvGraphicFramePr>
        <p:xfrm>
          <a:off x="533400" y="951724"/>
          <a:ext cx="7969664" cy="79654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479852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1880702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1915744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1693366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CA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Principal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BD 3107.915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3 Years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3.2 % monthly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???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41626" y="6415520"/>
            <a:ext cx="4979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 FINANCILA  MATHEMATICS        Fin: 111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833" y="832430"/>
            <a:ext cx="8001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3)</a:t>
            </a:r>
            <a:r>
              <a:rPr lang="en-US" dirty="0" err="1"/>
              <a:t>Taha</a:t>
            </a:r>
            <a:r>
              <a:rPr lang="en-US" dirty="0"/>
              <a:t> calculated the compound interest he will get BD4836.66 if he deposited his money in a bank at 3% annually for 20 years. Find the principal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227833" y="278889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BD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8900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528622" y="279698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BD2667.961</a:t>
            </a:r>
          </a:p>
        </p:txBody>
      </p:sp>
      <p:sp>
        <p:nvSpPr>
          <p:cNvPr id="11" name="Flowchart: Terminator 10">
            <a:hlinkClick r:id="rId5" action="ppaction://hlinksldjump"/>
          </p:cNvPr>
          <p:cNvSpPr/>
          <p:nvPr/>
        </p:nvSpPr>
        <p:spPr>
          <a:xfrm>
            <a:off x="169339" y="400158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BD6000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298388" y="412020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BD4563.267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67785"/>
            <a:ext cx="2500745" cy="689751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07614" y="205164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for the following</a:t>
            </a:r>
            <a:r>
              <a:rPr lang="ar-BH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833" y="666829"/>
            <a:ext cx="915167" cy="63769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626" y="6415520"/>
            <a:ext cx="4979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FINANCILA  MATHEMATICS        Fin: 111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0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8214</TotalTime>
  <Words>685</Words>
  <Application>Microsoft Office PowerPoint</Application>
  <PresentationFormat>عرض على الشاشة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Finding Unknown factors (Principal)  8</vt:lpstr>
      <vt:lpstr>عرض تقديمي في PowerPoint</vt:lpstr>
      <vt:lpstr>Finding the Principal</vt:lpstr>
      <vt:lpstr>عرض تقديمي في PowerPoint</vt:lpstr>
      <vt:lpstr>عرض تقديمي في PowerPoint</vt:lpstr>
      <vt:lpstr>Finding the Principal by knowing Interest</vt:lpstr>
      <vt:lpstr>Evaluation</vt:lpstr>
      <vt:lpstr>عرض تقديمي في PowerPoint</vt:lpstr>
      <vt:lpstr>Evaluation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546</cp:revision>
  <dcterms:created xsi:type="dcterms:W3CDTF">2020-03-03T05:49:03Z</dcterms:created>
  <dcterms:modified xsi:type="dcterms:W3CDTF">2020-10-20T20:43:02Z</dcterms:modified>
</cp:coreProperties>
</file>