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20"/>
  </p:notesMasterIdLst>
  <p:sldIdLst>
    <p:sldId id="256" r:id="rId4"/>
    <p:sldId id="264" r:id="rId5"/>
    <p:sldId id="413" r:id="rId6"/>
    <p:sldId id="453" r:id="rId7"/>
    <p:sldId id="414" r:id="rId8"/>
    <p:sldId id="454" r:id="rId9"/>
    <p:sldId id="424" r:id="rId10"/>
    <p:sldId id="425" r:id="rId11"/>
    <p:sldId id="426" r:id="rId12"/>
    <p:sldId id="447" r:id="rId13"/>
    <p:sldId id="448" r:id="rId14"/>
    <p:sldId id="449" r:id="rId15"/>
    <p:sldId id="450" r:id="rId16"/>
    <p:sldId id="451" r:id="rId17"/>
    <p:sldId id="452" r:id="rId18"/>
    <p:sldId id="3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029FB"/>
    <a:srgbClr val="FF6699"/>
    <a:srgbClr val="ED8733"/>
    <a:srgbClr val="E7E208"/>
    <a:srgbClr val="FFCCCC"/>
    <a:srgbClr val="FFFFCC"/>
    <a:srgbClr val="99FF66"/>
    <a:srgbClr val="66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7" autoAdjust="0"/>
    <p:restoredTop sz="94660"/>
  </p:normalViewPr>
  <p:slideViewPr>
    <p:cSldViewPr>
      <p:cViewPr varScale="1">
        <p:scale>
          <a:sx n="68" d="100"/>
          <a:sy n="68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019" y="1721955"/>
            <a:ext cx="6586970" cy="2452568"/>
          </a:xfrm>
        </p:spPr>
        <p:txBody>
          <a:bodyPr>
            <a:noAutofit/>
          </a:bodyPr>
          <a:lstStyle/>
          <a:p>
            <a:pPr rtl="1"/>
            <a:r>
              <a:rPr lang="en-US" sz="4400" b="1" dirty="0">
                <a:latin typeface="Century Gothic" panose="020B0502020202020204" pitchFamily="34" charset="0"/>
                <a:cs typeface="+mn-cs"/>
              </a:rPr>
              <a:t>Finding </a:t>
            </a:r>
            <a:r>
              <a:rPr lang="en-US" sz="4400" b="1">
                <a:latin typeface="Century Gothic" panose="020B0502020202020204" pitchFamily="34" charset="0"/>
                <a:cs typeface="+mn-cs"/>
              </a:rPr>
              <a:t>total Discount and Net </a:t>
            </a:r>
            <a:r>
              <a:rPr lang="en-US" sz="4400" b="1" dirty="0">
                <a:latin typeface="Century Gothic" panose="020B0502020202020204" pitchFamily="34" charset="0"/>
                <a:cs typeface="+mn-cs"/>
              </a:rPr>
              <a:t>Present Value</a:t>
            </a:r>
            <a:br>
              <a:rPr lang="en-US" sz="4800" b="1" dirty="0">
                <a:latin typeface="Century Gothic" panose="020B0502020202020204" pitchFamily="34" charset="0"/>
                <a:cs typeface="+mn-cs"/>
              </a:rPr>
            </a:br>
            <a:r>
              <a:rPr lang="en-US" sz="4800" b="1" dirty="0">
                <a:latin typeface="Century Gothic" panose="020B0502020202020204" pitchFamily="34" charset="0"/>
              </a:rPr>
              <a:t>Unit 12</a:t>
            </a:r>
            <a:endParaRPr lang="en-US" sz="4800" b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                                   Class: second                                                  Pages</a:t>
            </a:r>
            <a:r>
              <a:rPr lang="en-US">
                <a:solidFill>
                  <a:schemeClr val="tx1"/>
                </a:solidFill>
              </a:rPr>
              <a:t>: 44-67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26" y="4623388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38200" y="111395"/>
            <a:ext cx="7162800" cy="11822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81273" y="1721955"/>
            <a:ext cx="2679043" cy="2402742"/>
            <a:chOff x="5705419" y="1711658"/>
            <a:chExt cx="3286125" cy="3343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5419" y="1711658"/>
              <a:ext cx="3286125" cy="33432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71160">
              <a:off x="6085416" y="1863247"/>
              <a:ext cx="2487268" cy="89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Principal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19286752">
              <a:off x="6798288" y="2971616"/>
              <a:ext cx="2147746" cy="646331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spc="5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Rate</a:t>
              </a:r>
              <a:endParaRPr lang="en-US" sz="36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 rot="1194128">
            <a:off x="6795269" y="3384962"/>
            <a:ext cx="1834190" cy="1776902"/>
            <a:chOff x="5565" y="10230"/>
            <a:chExt cx="4330" cy="32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828800"/>
            <a:ext cx="7804355" cy="4367670"/>
            <a:chOff x="653845" y="1828800"/>
            <a:chExt cx="7804355" cy="43676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828800"/>
              <a:ext cx="7804355" cy="4367670"/>
              <a:chOff x="653845" y="1828800"/>
              <a:chExt cx="7804355" cy="43676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ular Callout 7"/>
              <p:cNvSpPr/>
              <p:nvPr/>
            </p:nvSpPr>
            <p:spPr>
              <a:xfrm>
                <a:off x="3657600" y="1828800"/>
                <a:ext cx="4800600" cy="2145192"/>
              </a:xfrm>
              <a:prstGeom prst="wedgeRectCallout">
                <a:avLst>
                  <a:gd name="adj1" fmla="val -68660"/>
                  <a:gd name="adj2" fmla="val 17199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/>
                  <a:t>D      = 9500 x 6%x  18/12</a:t>
                </a:r>
                <a:r>
                  <a:rPr lang="en-US" sz="2000" b="1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/>
                  <a:t>=BD855</a:t>
                </a:r>
              </a:p>
              <a:p>
                <a:r>
                  <a:rPr lang="en-US" sz="2000" b="1" dirty="0"/>
                  <a:t>Com = 9500 x 0.1% = BD 9.500</a:t>
                </a:r>
              </a:p>
              <a:p>
                <a:r>
                  <a:rPr lang="en-US" sz="2000" b="1" dirty="0" err="1"/>
                  <a:t>Coll</a:t>
                </a:r>
                <a:r>
                  <a:rPr lang="en-US" sz="2000" b="1" dirty="0"/>
                  <a:t>  = 9500  x 1.5% = BD 142.500</a:t>
                </a:r>
              </a:p>
              <a:p>
                <a:r>
                  <a:rPr lang="en-US" sz="2000" b="1" dirty="0"/>
                  <a:t>Total D = 855+9.500+142.500=BD 1007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1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643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1828800"/>
            <a:ext cx="7270955" cy="4367670"/>
            <a:chOff x="653845" y="1828800"/>
            <a:chExt cx="7270955" cy="4367670"/>
          </a:xfrm>
        </p:grpSpPr>
        <p:grpSp>
          <p:nvGrpSpPr>
            <p:cNvPr id="3" name="Group 2"/>
            <p:cNvGrpSpPr/>
            <p:nvPr/>
          </p:nvGrpSpPr>
          <p:grpSpPr>
            <a:xfrm>
              <a:off x="653845" y="1828800"/>
              <a:ext cx="7270955" cy="4367670"/>
              <a:chOff x="653845" y="1828800"/>
              <a:chExt cx="7270955" cy="43676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3429000" y="1828800"/>
                <a:ext cx="4495800" cy="2514600"/>
              </a:xfrm>
              <a:prstGeom prst="wedgeRectCallout">
                <a:avLst>
                  <a:gd name="adj1" fmla="val -66169"/>
                  <a:gd name="adj2" fmla="val -6548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/>
                  <a:t>PV    = 5000 x (1+10%)</a:t>
                </a:r>
                <a:r>
                  <a:rPr lang="en-US" sz="2000" b="1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baseline="30000" dirty="0">
                    <a:solidFill>
                      <a:schemeClr val="bg1"/>
                    </a:solidFill>
                  </a:rPr>
                  <a:t>-2 </a:t>
                </a:r>
                <a:r>
                  <a:rPr lang="en-US" sz="2000" b="1" dirty="0"/>
                  <a:t>=BD4132.231</a:t>
                </a:r>
              </a:p>
              <a:p>
                <a:r>
                  <a:rPr lang="en-US" sz="2000" b="1" dirty="0"/>
                  <a:t>D      = 5000 - 4132.231</a:t>
                </a:r>
                <a:r>
                  <a:rPr lang="en-US" sz="2000" b="1" baseline="300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b="1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2000" b="1" dirty="0"/>
                  <a:t>=BD867.769</a:t>
                </a:r>
              </a:p>
              <a:p>
                <a:r>
                  <a:rPr lang="en-US" sz="2000" b="1" dirty="0"/>
                  <a:t>Com = 5000 x 0.1% = BD 50</a:t>
                </a:r>
              </a:p>
              <a:p>
                <a:r>
                  <a:rPr lang="en-US" sz="2000" b="1" dirty="0" err="1"/>
                  <a:t>Coll</a:t>
                </a:r>
                <a:r>
                  <a:rPr lang="en-US" sz="2000" b="1" dirty="0"/>
                  <a:t>  =  BD 100</a:t>
                </a:r>
              </a:p>
              <a:p>
                <a:r>
                  <a:rPr lang="en-US" sz="2000" b="1" dirty="0"/>
                  <a:t>Total D = 867.769 +50+100=BD 1017.769</a:t>
                </a:r>
              </a:p>
              <a:p>
                <a:r>
                  <a:rPr lang="en-US" sz="2000" b="1" dirty="0"/>
                  <a:t>Net </a:t>
                </a:r>
                <a:r>
                  <a:rPr lang="en-US" sz="2000" b="1" dirty="0" err="1"/>
                  <a:t>Pv</a:t>
                </a:r>
                <a:r>
                  <a:rPr lang="en-US" sz="2000" b="1" dirty="0"/>
                  <a:t> = 5000 – 1017.769 = BD 3982.231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slide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0524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1752600"/>
            <a:ext cx="7575755" cy="4443870"/>
            <a:chOff x="653845" y="1752600"/>
            <a:chExt cx="7575755" cy="4443870"/>
          </a:xfrm>
        </p:grpSpPr>
        <p:sp>
          <p:nvSpPr>
            <p:cNvPr id="7" name="Action Button: Back or Previous 6">
              <a:hlinkClick r:id="rId3" action="ppaction://hlinksldjump" highlightClick="1"/>
            </p:cNvPr>
            <p:cNvSpPr/>
            <p:nvPr/>
          </p:nvSpPr>
          <p:spPr>
            <a:xfrm>
              <a:off x="653845" y="5053470"/>
              <a:ext cx="1371600" cy="1143000"/>
            </a:xfrm>
            <a:prstGeom prst="actionButtonBackPrevious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3657600" y="1752600"/>
              <a:ext cx="4572000" cy="2667000"/>
            </a:xfrm>
            <a:prstGeom prst="wedgeRectCallout">
              <a:avLst>
                <a:gd name="adj1" fmla="val -70606"/>
                <a:gd name="adj2" fmla="val 10469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D      = 800 x  8% x 1.5 </a:t>
              </a:r>
              <a:r>
                <a:rPr lang="en-US" sz="2000" b="1" baseline="30000" dirty="0">
                  <a:solidFill>
                    <a:srgbClr val="0070C0"/>
                  </a:solidFill>
                </a:rPr>
                <a:t> </a:t>
              </a:r>
              <a:r>
                <a:rPr lang="en-US" sz="2400" b="1" baseline="30000" dirty="0">
                  <a:solidFill>
                    <a:schemeClr val="bg1"/>
                  </a:solidFill>
                </a:rPr>
                <a:t> </a:t>
              </a:r>
              <a:r>
                <a:rPr lang="en-US" sz="2000" b="1" dirty="0"/>
                <a:t>=BD96</a:t>
              </a:r>
            </a:p>
            <a:p>
              <a:r>
                <a:rPr lang="en-US" sz="2000" b="1" dirty="0"/>
                <a:t>Com =  BD 50</a:t>
              </a:r>
            </a:p>
            <a:p>
              <a:r>
                <a:rPr lang="en-US" sz="2000" b="1" dirty="0" err="1"/>
                <a:t>Coll</a:t>
              </a:r>
              <a:r>
                <a:rPr lang="en-US" sz="2000" b="1" dirty="0"/>
                <a:t>  =  800 x 2% = BD 16</a:t>
              </a:r>
            </a:p>
            <a:p>
              <a:r>
                <a:rPr lang="en-US" sz="2000" b="1" dirty="0"/>
                <a:t>Total D = 96 +50+16=BD 162</a:t>
              </a:r>
            </a:p>
            <a:p>
              <a:r>
                <a:rPr lang="en-US" sz="2000" b="1" dirty="0"/>
                <a:t>Net </a:t>
              </a:r>
              <a:r>
                <a:rPr lang="en-US" sz="2000" b="1" dirty="0" err="1"/>
                <a:t>Pv</a:t>
              </a:r>
              <a:r>
                <a:rPr lang="en-US" sz="2000" b="1" dirty="0"/>
                <a:t> = 800 – 162 = BD 638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8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899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hope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8604" y="3824393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For more information:</a:t>
            </a:r>
          </a:p>
          <a:p>
            <a:r>
              <a:rPr lang="ar-BH" sz="2400" dirty="0">
                <a:latin typeface="Sakkal Majalla"/>
              </a:rPr>
              <a:t>    </a:t>
            </a:r>
            <a:r>
              <a:rPr lang="en-US" sz="2400" dirty="0">
                <a:latin typeface="Sakkal Majalla"/>
              </a:rPr>
              <a:t>Visit the</a:t>
            </a:r>
            <a:r>
              <a:rPr lang="ar-BH" sz="2400" dirty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</a:p>
          <a:p>
            <a:r>
              <a:rPr lang="ar-BH" sz="2400" dirty="0">
                <a:latin typeface="Sakkal Majalla"/>
              </a:rPr>
              <a:t>   </a:t>
            </a:r>
            <a:r>
              <a:rPr lang="en-US" sz="2400" dirty="0">
                <a:latin typeface="Sakkal Majalla"/>
              </a:rPr>
              <a:t>Questions and activities of the book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26" y="6415520"/>
            <a:ext cx="6033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&amp; Discounts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08" y="263133"/>
            <a:ext cx="1646183" cy="12680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3283063"/>
            <a:ext cx="7627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en-US" b="1" dirty="0">
                <a:latin typeface="Century Gothic" panose="020B0502020202020204" pitchFamily="34" charset="0"/>
              </a:rPr>
              <a:t>1- Finding total discounts.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94" y="6550211"/>
            <a:ext cx="5000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Total Discounts     FINANCILA  MATHEMATICS        Fin: 111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739615"/>
            <a:ext cx="7627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en-US" b="1" dirty="0">
                <a:latin typeface="Century Gothic" panose="020B0502020202020204" pitchFamily="34" charset="0"/>
              </a:rPr>
              <a:t>2- Finding Net present value.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2895600" cy="71686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Total Discounts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6101" y="74643"/>
            <a:ext cx="5562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By  Using Simple 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393" y="872722"/>
            <a:ext cx="87630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note for </a:t>
            </a:r>
            <a:r>
              <a:rPr lang="en-US" b="1" dirty="0">
                <a:solidFill>
                  <a:srgbClr val="FF0000"/>
                </a:solidFill>
              </a:rPr>
              <a:t>BD 5000 </a:t>
            </a:r>
            <a:r>
              <a:rPr lang="en-US" b="1" dirty="0"/>
              <a:t>due after </a:t>
            </a:r>
            <a:r>
              <a:rPr lang="en-US" b="1" dirty="0">
                <a:solidFill>
                  <a:srgbClr val="0070C0"/>
                </a:solidFill>
              </a:rPr>
              <a:t>2 years and 6 months </a:t>
            </a:r>
            <a:r>
              <a:rPr lang="en-US" b="1" dirty="0"/>
              <a:t>at simple interest </a:t>
            </a:r>
            <a:r>
              <a:rPr lang="en-US" b="1" dirty="0">
                <a:solidFill>
                  <a:srgbClr val="00B050"/>
                </a:solidFill>
              </a:rPr>
              <a:t>8% annually </a:t>
            </a:r>
            <a:r>
              <a:rPr lang="en-US" b="1" dirty="0"/>
              <a:t>was converted into cash at Bank deducted </a:t>
            </a:r>
            <a:r>
              <a:rPr lang="en-US" b="1" dirty="0">
                <a:solidFill>
                  <a:srgbClr val="6029FB"/>
                </a:solidFill>
              </a:rPr>
              <a:t>1% as a commission </a:t>
            </a:r>
            <a:r>
              <a:rPr lang="en-US" b="1" dirty="0"/>
              <a:t>and </a:t>
            </a:r>
            <a:r>
              <a:rPr lang="en-US" sz="2000" b="1" dirty="0">
                <a:solidFill>
                  <a:srgbClr val="ED8733"/>
                </a:solidFill>
              </a:rPr>
              <a:t>2% as a collection charge</a:t>
            </a:r>
            <a:r>
              <a:rPr lang="en-US" b="1" dirty="0"/>
              <a:t>. Find the net present value and total discounts 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762" y="2369595"/>
            <a:ext cx="6859281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D      =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x    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x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x    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8%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2.5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= BD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1281" y="3066319"/>
            <a:ext cx="6845762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Commission     =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x </a:t>
            </a:r>
            <a:r>
              <a:rPr lang="en-US" b="1" dirty="0">
                <a:solidFill>
                  <a:srgbClr val="6029FB"/>
                </a:solidFill>
                <a:latin typeface="Arial" panose="020B0604020202020204" pitchFamily="34" charset="0"/>
              </a:rPr>
              <a:t>commission rate</a:t>
            </a:r>
          </a:p>
          <a:p>
            <a:pPr indent="317500" rtl="1"/>
            <a:r>
              <a:rPr lang="en-US" b="1" dirty="0">
                <a:solidFill>
                  <a:srgbClr val="6029FB"/>
                </a:solidFill>
                <a:latin typeface="Arial" panose="020B0604020202020204" pitchFamily="34" charset="0"/>
              </a:rPr>
              <a:t>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5000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            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1%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BD 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1235" y="3766070"/>
            <a:ext cx="6859282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Collection     =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x </a:t>
            </a:r>
            <a:r>
              <a:rPr lang="en-US" sz="2000" b="1" dirty="0">
                <a:solidFill>
                  <a:srgbClr val="ED8733"/>
                </a:solidFill>
                <a:latin typeface="Arial" panose="020B0604020202020204" pitchFamily="34" charset="0"/>
              </a:rPr>
              <a:t>collection  rate</a:t>
            </a:r>
          </a:p>
          <a:p>
            <a:pPr indent="317500" rtl="1"/>
            <a:r>
              <a:rPr lang="en-US" sz="2000" b="1" dirty="0">
                <a:solidFill>
                  <a:srgbClr val="6029FB"/>
                </a:solidFill>
                <a:latin typeface="Arial" panose="020B0604020202020204" pitchFamily="34" charset="0"/>
              </a:rPr>
              <a:t>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Coll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x           </a:t>
            </a:r>
            <a:r>
              <a:rPr lang="en-US" sz="2000" b="1" dirty="0">
                <a:solidFill>
                  <a:srgbClr val="ED8733"/>
                </a:solidFill>
                <a:latin typeface="Arial" panose="020B0604020202020204" pitchFamily="34" charset="0"/>
              </a:rPr>
              <a:t>2%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55595" y="4625227"/>
            <a:ext cx="6210248" cy="400110"/>
          </a:xfrm>
          <a:prstGeom prst="rect">
            <a:avLst/>
          </a:prstGeom>
          <a:solidFill>
            <a:srgbClr val="FFA3A3"/>
          </a:solidFill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b="1" dirty="0">
                <a:latin typeface="Arial" panose="020B0604020202020204" pitchFamily="34" charset="0"/>
              </a:rPr>
              <a:t> Total Discounts=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1000</a:t>
            </a:r>
            <a:r>
              <a:rPr lang="en-US" b="1" dirty="0">
                <a:latin typeface="Arial" panose="020B0604020202020204" pitchFamily="34" charset="0"/>
              </a:rPr>
              <a:t> +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50 </a:t>
            </a:r>
            <a:r>
              <a:rPr lang="en-US" b="1" dirty="0">
                <a:latin typeface="Arial" panose="020B0604020202020204" pitchFamily="34" charset="0"/>
              </a:rPr>
              <a:t>+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100 </a:t>
            </a:r>
            <a:r>
              <a:rPr lang="en-US" b="1" dirty="0">
                <a:latin typeface="Arial" panose="020B0604020202020204" pitchFamily="34" charset="0"/>
              </a:rPr>
              <a:t>= BD 1150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724400" y="3711903"/>
            <a:ext cx="1240600" cy="9133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191000" y="3019828"/>
            <a:ext cx="1874979" cy="160539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382801" y="4405543"/>
            <a:ext cx="405341" cy="25187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51875" y="5155830"/>
            <a:ext cx="732228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Net Present Value 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Total Discounts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NPV              =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-       D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=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-     1150               = BD  3850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5382800" y="4995705"/>
            <a:ext cx="683179" cy="813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626" y="6415520"/>
            <a:ext cx="5000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Total Discounts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10022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2895600" cy="71686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Total Discounts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6101" y="74643"/>
            <a:ext cx="5562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By  Using Simple 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393" y="888111"/>
            <a:ext cx="8763000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 rtl="1"/>
            <a:r>
              <a:rPr lang="en-US" b="1" dirty="0"/>
              <a:t>Find the net present value of a note for </a:t>
            </a:r>
            <a:r>
              <a:rPr lang="en-US" b="1" dirty="0">
                <a:solidFill>
                  <a:srgbClr val="FF0000"/>
                </a:solidFill>
              </a:rPr>
              <a:t>BD 2400 </a:t>
            </a:r>
            <a:r>
              <a:rPr lang="en-US" b="1" dirty="0"/>
              <a:t>due after </a:t>
            </a:r>
            <a:r>
              <a:rPr lang="en-US" b="1" dirty="0">
                <a:solidFill>
                  <a:srgbClr val="0070C0"/>
                </a:solidFill>
              </a:rPr>
              <a:t>6 years </a:t>
            </a:r>
            <a:r>
              <a:rPr lang="en-US" b="1" dirty="0"/>
              <a:t>at simple interest </a:t>
            </a:r>
            <a:r>
              <a:rPr lang="en-US" b="1" dirty="0">
                <a:solidFill>
                  <a:srgbClr val="00B050"/>
                </a:solidFill>
              </a:rPr>
              <a:t>5% annually </a:t>
            </a:r>
            <a:r>
              <a:rPr lang="en-US" b="1" dirty="0"/>
              <a:t>was converted into cash at Bank deducted </a:t>
            </a:r>
            <a:r>
              <a:rPr lang="en-US" b="1" dirty="0">
                <a:solidFill>
                  <a:srgbClr val="6029FB"/>
                </a:solidFill>
              </a:rPr>
              <a:t>3% as a commission </a:t>
            </a:r>
            <a:r>
              <a:rPr lang="en-US" b="1" dirty="0"/>
              <a:t>and </a:t>
            </a:r>
            <a:r>
              <a:rPr lang="en-US" sz="2000" b="1" dirty="0">
                <a:solidFill>
                  <a:srgbClr val="ED8733"/>
                </a:solidFill>
              </a:rPr>
              <a:t>1% as a collection charge</a:t>
            </a:r>
            <a:r>
              <a:rPr lang="en-US" b="1" dirty="0"/>
              <a:t>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762" y="2369595"/>
            <a:ext cx="6859281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D      =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x    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x  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x    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5%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  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= BD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720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1281" y="3066319"/>
            <a:ext cx="6845762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Commission     =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x </a:t>
            </a:r>
            <a:r>
              <a:rPr lang="en-US" b="1" dirty="0">
                <a:solidFill>
                  <a:srgbClr val="6029FB"/>
                </a:solidFill>
                <a:latin typeface="Arial" panose="020B0604020202020204" pitchFamily="34" charset="0"/>
              </a:rPr>
              <a:t>commission rate</a:t>
            </a:r>
          </a:p>
          <a:p>
            <a:pPr indent="317500" rtl="1"/>
            <a:r>
              <a:rPr lang="en-US" b="1" dirty="0">
                <a:solidFill>
                  <a:srgbClr val="6029FB"/>
                </a:solidFill>
                <a:latin typeface="Arial" panose="020B0604020202020204" pitchFamily="34" charset="0"/>
              </a:rPr>
              <a:t>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2400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            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3%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BD72</a:t>
            </a:r>
            <a:endParaRPr lang="en-US" sz="2000" b="1" dirty="0">
              <a:solidFill>
                <a:srgbClr val="6029F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235" y="3766070"/>
            <a:ext cx="6859282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Collection     =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x </a:t>
            </a:r>
            <a:r>
              <a:rPr lang="en-US" sz="2000" b="1" dirty="0">
                <a:solidFill>
                  <a:srgbClr val="ED8733"/>
                </a:solidFill>
                <a:latin typeface="Arial" panose="020B0604020202020204" pitchFamily="34" charset="0"/>
              </a:rPr>
              <a:t>collection  rate</a:t>
            </a:r>
          </a:p>
          <a:p>
            <a:pPr indent="317500" rtl="1"/>
            <a:r>
              <a:rPr lang="en-US" sz="2000" b="1" dirty="0">
                <a:solidFill>
                  <a:srgbClr val="6029FB"/>
                </a:solidFill>
                <a:latin typeface="Arial" panose="020B0604020202020204" pitchFamily="34" charset="0"/>
              </a:rPr>
              <a:t>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Coll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x           </a:t>
            </a:r>
            <a:r>
              <a:rPr lang="en-US" sz="2000" b="1" dirty="0">
                <a:solidFill>
                  <a:srgbClr val="ED8733"/>
                </a:solidFill>
                <a:latin typeface="Arial" panose="020B0604020202020204" pitchFamily="34" charset="0"/>
              </a:rPr>
              <a:t>1%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55595" y="4625227"/>
            <a:ext cx="6210248" cy="400110"/>
          </a:xfrm>
          <a:prstGeom prst="rect">
            <a:avLst/>
          </a:prstGeom>
          <a:solidFill>
            <a:srgbClr val="FFA3A3"/>
          </a:solidFill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b="1" dirty="0">
                <a:latin typeface="Arial" panose="020B0604020202020204" pitchFamily="34" charset="0"/>
              </a:rPr>
              <a:t> Total Discounts=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720</a:t>
            </a:r>
            <a:r>
              <a:rPr lang="en-US" b="1" dirty="0">
                <a:latin typeface="Arial" panose="020B0604020202020204" pitchFamily="34" charset="0"/>
              </a:rPr>
              <a:t> +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72 </a:t>
            </a:r>
            <a:r>
              <a:rPr lang="en-US" b="1" dirty="0">
                <a:latin typeface="Arial" panose="020B0604020202020204" pitchFamily="34" charset="0"/>
              </a:rPr>
              <a:t>+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24</a:t>
            </a:r>
            <a:r>
              <a:rPr lang="en-US" b="1" dirty="0">
                <a:latin typeface="Arial" panose="020B0604020202020204" pitchFamily="34" charset="0"/>
              </a:rPr>
              <a:t>= BD 816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724400" y="3711903"/>
            <a:ext cx="1240600" cy="9133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191000" y="3019828"/>
            <a:ext cx="1874979" cy="160539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382801" y="4405543"/>
            <a:ext cx="405341" cy="25187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51875" y="5155830"/>
            <a:ext cx="732228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Net Present Value 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Total Discounts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NPV              =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-       D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=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-     816               = BD  1584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5382800" y="4995705"/>
            <a:ext cx="683179" cy="813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626" y="6415520"/>
            <a:ext cx="5000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Total Discounts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3028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2895600" cy="71686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Total Discounts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6101" y="74643"/>
            <a:ext cx="5562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By  Using compound 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12510" y="673116"/>
            <a:ext cx="8763000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note for </a:t>
            </a:r>
            <a:r>
              <a:rPr lang="en-US" b="1" dirty="0">
                <a:solidFill>
                  <a:srgbClr val="FF0000"/>
                </a:solidFill>
              </a:rPr>
              <a:t>BD 5000 </a:t>
            </a:r>
            <a:r>
              <a:rPr lang="en-US" b="1" dirty="0"/>
              <a:t>due after </a:t>
            </a:r>
            <a:r>
              <a:rPr lang="en-US" b="1" dirty="0">
                <a:solidFill>
                  <a:srgbClr val="0070C0"/>
                </a:solidFill>
              </a:rPr>
              <a:t>2 years and 6 months </a:t>
            </a:r>
            <a:r>
              <a:rPr lang="en-US" b="1" dirty="0"/>
              <a:t>at </a:t>
            </a:r>
            <a:r>
              <a:rPr lang="en-US" b="1" dirty="0">
                <a:solidFill>
                  <a:srgbClr val="00B050"/>
                </a:solidFill>
              </a:rPr>
              <a:t>8% compounded annually </a:t>
            </a:r>
            <a:r>
              <a:rPr lang="en-US" b="1" dirty="0"/>
              <a:t>was converted into cash at Bank deducted </a:t>
            </a:r>
            <a:r>
              <a:rPr lang="en-US" b="1" dirty="0">
                <a:solidFill>
                  <a:srgbClr val="6029FB"/>
                </a:solidFill>
              </a:rPr>
              <a:t>1% as a commission </a:t>
            </a:r>
            <a:r>
              <a:rPr lang="en-US" b="1" dirty="0"/>
              <a:t>and </a:t>
            </a:r>
            <a:r>
              <a:rPr lang="en-US" sz="2000" b="1" dirty="0">
                <a:solidFill>
                  <a:srgbClr val="ED8733"/>
                </a:solidFill>
              </a:rPr>
              <a:t>2% as a collection charge</a:t>
            </a:r>
            <a:r>
              <a:rPr lang="en-US" b="1" dirty="0"/>
              <a:t>. Find the net present value and total discounts 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8037" y="2088231"/>
            <a:ext cx="7767595" cy="728405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PV          =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x    ( 1+         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)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–n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=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x    (1+        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8%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) -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2.5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BD 4124.873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95745" y="3200400"/>
            <a:ext cx="5997014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Commission     =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x </a:t>
            </a:r>
            <a:r>
              <a:rPr lang="en-US" b="1" dirty="0">
                <a:solidFill>
                  <a:srgbClr val="6029FB"/>
                </a:solidFill>
                <a:latin typeface="Arial" panose="020B0604020202020204" pitchFamily="34" charset="0"/>
              </a:rPr>
              <a:t>commission rate</a:t>
            </a:r>
          </a:p>
          <a:p>
            <a:pPr indent="317500" rtl="1"/>
            <a:r>
              <a:rPr lang="en-US" b="1" dirty="0">
                <a:solidFill>
                  <a:srgbClr val="6029FB"/>
                </a:solidFill>
                <a:latin typeface="Arial" panose="020B0604020202020204" pitchFamily="34" charset="0"/>
              </a:rPr>
              <a:t>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5000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            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1%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BD 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60960" y="3870821"/>
            <a:ext cx="6106126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Collection     =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x </a:t>
            </a:r>
            <a:r>
              <a:rPr lang="en-US" sz="2000" b="1" dirty="0">
                <a:solidFill>
                  <a:srgbClr val="ED8733"/>
                </a:solidFill>
                <a:latin typeface="Arial" panose="020B0604020202020204" pitchFamily="34" charset="0"/>
              </a:rPr>
              <a:t>collection  rate</a:t>
            </a:r>
          </a:p>
          <a:p>
            <a:pPr indent="317500" rtl="1"/>
            <a:r>
              <a:rPr lang="en-US" sz="2000" b="1" dirty="0">
                <a:solidFill>
                  <a:srgbClr val="6029FB"/>
                </a:solidFill>
                <a:latin typeface="Arial" panose="020B0604020202020204" pitchFamily="34" charset="0"/>
              </a:rPr>
              <a:t>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Coll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x           </a:t>
            </a:r>
            <a:r>
              <a:rPr lang="en-US" sz="2000" b="1" dirty="0">
                <a:solidFill>
                  <a:srgbClr val="ED8733"/>
                </a:solidFill>
                <a:latin typeface="Arial" panose="020B0604020202020204" pitchFamily="34" charset="0"/>
              </a:rPr>
              <a:t>2%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0600" y="4670149"/>
            <a:ext cx="6989163" cy="400110"/>
          </a:xfrm>
          <a:prstGeom prst="rect">
            <a:avLst/>
          </a:prstGeom>
          <a:solidFill>
            <a:srgbClr val="FFA3A3"/>
          </a:solidFill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b="1" dirty="0">
                <a:latin typeface="Arial" panose="020B0604020202020204" pitchFamily="34" charset="0"/>
              </a:rPr>
              <a:t> Total Discounts=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875.127</a:t>
            </a:r>
            <a:r>
              <a:rPr lang="en-US" b="1" dirty="0">
                <a:latin typeface="Arial" panose="020B0604020202020204" pitchFamily="34" charset="0"/>
              </a:rPr>
              <a:t> +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50 </a:t>
            </a:r>
            <a:r>
              <a:rPr lang="en-US" b="1" dirty="0">
                <a:latin typeface="Arial" panose="020B0604020202020204" pitchFamily="34" charset="0"/>
              </a:rPr>
              <a:t>+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100 </a:t>
            </a:r>
            <a:r>
              <a:rPr lang="en-US" b="1" dirty="0">
                <a:latin typeface="Arial" panose="020B0604020202020204" pitchFamily="34" charset="0"/>
              </a:rPr>
              <a:t>= BD 1025.127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225129" y="3808362"/>
            <a:ext cx="1480472" cy="91637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281834" y="3155379"/>
            <a:ext cx="1886590" cy="151477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715000" y="4436123"/>
            <a:ext cx="957616" cy="27438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51874" y="5202060"/>
            <a:ext cx="742171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Net Present Value 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Total Discounts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NPV              =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-       D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=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-    1025.127    = BD  3974.873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840198" y="5027847"/>
            <a:ext cx="865402" cy="795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35289" y="2876490"/>
            <a:ext cx="5957469" cy="400110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          =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5000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 4124.873   = BD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875.127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626" y="6415520"/>
            <a:ext cx="5000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Total Discounts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41238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40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2510" y="0"/>
            <a:ext cx="2895600" cy="71686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Total Discounts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6101" y="74643"/>
            <a:ext cx="5562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By  Using compound interest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-12510" y="811615"/>
            <a:ext cx="8763000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/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Find the net present value of a note for </a:t>
            </a:r>
            <a:r>
              <a:rPr lang="en-US" b="1" dirty="0">
                <a:solidFill>
                  <a:srgbClr val="FF0000"/>
                </a:solidFill>
              </a:rPr>
              <a:t>BD 2400 </a:t>
            </a:r>
            <a:r>
              <a:rPr lang="en-US" b="1" dirty="0"/>
              <a:t>due after </a:t>
            </a:r>
            <a:r>
              <a:rPr lang="en-US" b="1" dirty="0">
                <a:solidFill>
                  <a:srgbClr val="0070C0"/>
                </a:solidFill>
              </a:rPr>
              <a:t>6 years </a:t>
            </a:r>
            <a:r>
              <a:rPr lang="en-US" b="1" dirty="0"/>
              <a:t>at compound interest </a:t>
            </a:r>
            <a:r>
              <a:rPr lang="en-US" b="1" dirty="0">
                <a:solidFill>
                  <a:srgbClr val="00B050"/>
                </a:solidFill>
              </a:rPr>
              <a:t>5% annually </a:t>
            </a:r>
            <a:r>
              <a:rPr lang="en-US" b="1" dirty="0"/>
              <a:t>was converted into cash at Bank deducted </a:t>
            </a:r>
            <a:r>
              <a:rPr lang="en-US" b="1" dirty="0">
                <a:solidFill>
                  <a:srgbClr val="6029FB"/>
                </a:solidFill>
              </a:rPr>
              <a:t>3% as a commission </a:t>
            </a:r>
            <a:r>
              <a:rPr lang="en-US" b="1" dirty="0"/>
              <a:t>and </a:t>
            </a:r>
            <a:r>
              <a:rPr lang="en-US" sz="2000" b="1" dirty="0">
                <a:solidFill>
                  <a:srgbClr val="ED8733"/>
                </a:solidFill>
              </a:rPr>
              <a:t>1% as a collection charge</a:t>
            </a:r>
            <a:r>
              <a:rPr lang="en-US" b="1" dirty="0"/>
              <a:t>. </a:t>
            </a:r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398037" y="2088231"/>
                <a:ext cx="7767595" cy="73424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rgbClr val="FFCCCC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indent="317500" rtl="1"/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PV          =       </a:t>
                </a:r>
                <a:r>
                  <a:rPr lang="en-US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Fv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x    ( 1+          </a:t>
                </a:r>
                <a:r>
                  <a:rPr lang="en-US" sz="20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) 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–n</a:t>
                </a:r>
              </a:p>
              <a:p>
                <a:pPr indent="317500" rtl="1"/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=   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2400</a:t>
                </a:r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x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         </m:t>
                        </m:r>
                        <m: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%    )</m:t>
                        </m:r>
                      </m:e>
                      <m:sup>
                        <m:r>
                          <a:rPr lang="en-US" sz="2000" b="1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BD 1790.917</a:t>
                </a: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37" y="2088231"/>
                <a:ext cx="7767595" cy="7342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CCCC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395745" y="3200400"/>
            <a:ext cx="5997014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Commission     =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x </a:t>
            </a:r>
            <a:r>
              <a:rPr lang="en-US" b="1" dirty="0">
                <a:solidFill>
                  <a:srgbClr val="6029FB"/>
                </a:solidFill>
                <a:latin typeface="Arial" panose="020B0604020202020204" pitchFamily="34" charset="0"/>
              </a:rPr>
              <a:t>commission rate</a:t>
            </a:r>
          </a:p>
          <a:p>
            <a:pPr indent="317500" rtl="1"/>
            <a:r>
              <a:rPr lang="en-US" b="1" dirty="0">
                <a:solidFill>
                  <a:srgbClr val="6029FB"/>
                </a:solidFill>
                <a:latin typeface="Arial" panose="020B0604020202020204" pitchFamily="34" charset="0"/>
              </a:rPr>
              <a:t>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2400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           3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%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BD 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60960" y="3870821"/>
            <a:ext cx="6106126" cy="707886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Collection     =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x </a:t>
            </a:r>
            <a:r>
              <a:rPr lang="en-US" sz="2000" b="1" dirty="0">
                <a:solidFill>
                  <a:srgbClr val="ED8733"/>
                </a:solidFill>
                <a:latin typeface="Arial" panose="020B0604020202020204" pitchFamily="34" charset="0"/>
              </a:rPr>
              <a:t>collection  rate</a:t>
            </a:r>
          </a:p>
          <a:p>
            <a:pPr indent="317500" rtl="1"/>
            <a:r>
              <a:rPr lang="en-US" sz="2000" b="1" dirty="0">
                <a:solidFill>
                  <a:srgbClr val="6029FB"/>
                </a:solidFill>
                <a:latin typeface="Arial" panose="020B0604020202020204" pitchFamily="34" charset="0"/>
              </a:rPr>
              <a:t>   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Coll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=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x           </a:t>
            </a:r>
            <a:r>
              <a:rPr lang="en-US" sz="2000" b="1" dirty="0">
                <a:solidFill>
                  <a:srgbClr val="ED8733"/>
                </a:solidFill>
                <a:latin typeface="Arial" panose="020B0604020202020204" pitchFamily="34" charset="0"/>
              </a:rPr>
              <a:t>1%</a:t>
            </a:r>
            <a:r>
              <a:rPr lang="en-US" sz="2000" b="1" dirty="0">
                <a:solidFill>
                  <a:srgbClr val="6029F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BD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0600" y="4670149"/>
            <a:ext cx="6989163" cy="400110"/>
          </a:xfrm>
          <a:prstGeom prst="rect">
            <a:avLst/>
          </a:prstGeom>
          <a:solidFill>
            <a:srgbClr val="FFA3A3"/>
          </a:solidFill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b="1" dirty="0">
                <a:latin typeface="Arial" panose="020B0604020202020204" pitchFamily="34" charset="0"/>
              </a:rPr>
              <a:t> Total Discounts=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609.083</a:t>
            </a:r>
            <a:r>
              <a:rPr lang="en-US" b="1" dirty="0">
                <a:latin typeface="Arial" panose="020B0604020202020204" pitchFamily="34" charset="0"/>
              </a:rPr>
              <a:t> +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72 </a:t>
            </a:r>
            <a:r>
              <a:rPr lang="en-US" b="1" dirty="0">
                <a:latin typeface="Arial" panose="020B0604020202020204" pitchFamily="34" charset="0"/>
              </a:rPr>
              <a:t>+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24 </a:t>
            </a:r>
            <a:r>
              <a:rPr lang="en-US" b="1" dirty="0">
                <a:latin typeface="Arial" panose="020B0604020202020204" pitchFamily="34" charset="0"/>
              </a:rPr>
              <a:t>= BD 705.083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225129" y="3808362"/>
            <a:ext cx="1480472" cy="91637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281834" y="3155379"/>
            <a:ext cx="1886590" cy="151477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715000" y="4436123"/>
            <a:ext cx="957616" cy="27438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51874" y="5202060"/>
            <a:ext cx="7421719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CC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Net Present Value =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 value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Total Discounts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NPV              =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Fv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-       D</a:t>
            </a:r>
          </a:p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=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2400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-    </a:t>
            </a:r>
            <a:r>
              <a:rPr lang="en-US" sz="2000" b="1" dirty="0">
                <a:latin typeface="Arial" panose="020B0604020202020204" pitchFamily="34" charset="0"/>
              </a:rPr>
              <a:t>705.083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= BD1694.917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840198" y="5027847"/>
            <a:ext cx="865402" cy="7954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15517" y="2865642"/>
            <a:ext cx="5957469" cy="400110"/>
          </a:xfrm>
          <a:prstGeom prst="rect">
            <a:avLst/>
          </a:prstGeom>
          <a:solidFill>
            <a:srgbClr val="FFCCCC"/>
          </a:solidFill>
          <a:ln>
            <a:solidFill>
              <a:srgbClr val="FF6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indent="317500" rtl="1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          =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2400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 1790.917  = BD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609.083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626" y="6415520"/>
            <a:ext cx="5000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Total Discounts     FINANCILA  MATHEMATICS        Fin: 111</a:t>
            </a:r>
          </a:p>
        </p:txBody>
      </p:sp>
    </p:spTree>
    <p:extLst>
      <p:ext uri="{BB962C8B-B14F-4D97-AF65-F5344CB8AC3E}">
        <p14:creationId xmlns:p14="http://schemas.microsoft.com/office/powerpoint/2010/main" val="303288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4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04" y="330089"/>
            <a:ext cx="897255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Century Gothic" panose="020B0502020202020204" pitchFamily="34" charset="0"/>
              </a:rPr>
              <a:t>1) A face value of note was BD9,500 matures after 18 months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was converted  into  cash at the bank,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simple </a:t>
            </a:r>
            <a:r>
              <a:rPr lang="en-US" sz="2300" b="1" dirty="0">
                <a:latin typeface="Century Gothic" panose="020B0502020202020204" pitchFamily="34" charset="0"/>
              </a:rPr>
              <a:t>interest rate is  6% annually, 0.1%   commission, and collection charge is 1.5% -   Find the Total  discounts. </a:t>
            </a:r>
          </a:p>
        </p:txBody>
      </p:sp>
      <p:sp>
        <p:nvSpPr>
          <p:cNvPr id="6" name="Flowchart: Terminator 5">
            <a:hlinkClick r:id="rId2" action="ppaction://hlinksldjump"/>
          </p:cNvPr>
          <p:cNvSpPr/>
          <p:nvPr/>
        </p:nvSpPr>
        <p:spPr>
          <a:xfrm>
            <a:off x="190241" y="245946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BD855 </a:t>
            </a:r>
          </a:p>
        </p:txBody>
      </p:sp>
      <p:sp>
        <p:nvSpPr>
          <p:cNvPr id="11" name="Flowchart: Terminator 10">
            <a:hlinkClick r:id="rId2" action="ppaction://hlinksldjump"/>
          </p:cNvPr>
          <p:cNvSpPr/>
          <p:nvPr/>
        </p:nvSpPr>
        <p:spPr>
          <a:xfrm>
            <a:off x="190241" y="3673653"/>
            <a:ext cx="387047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BD47.500</a:t>
            </a:r>
          </a:p>
        </p:txBody>
      </p:sp>
      <p:sp>
        <p:nvSpPr>
          <p:cNvPr id="12" name="Flowchart: Terminator 11">
            <a:hlinkClick r:id="rId2" action="ppaction://hlinksldjump"/>
          </p:cNvPr>
          <p:cNvSpPr/>
          <p:nvPr/>
        </p:nvSpPr>
        <p:spPr>
          <a:xfrm>
            <a:off x="4635883" y="3742805"/>
            <a:ext cx="399459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BD142.500</a:t>
            </a:r>
          </a:p>
        </p:txBody>
      </p:sp>
      <p:sp>
        <p:nvSpPr>
          <p:cNvPr id="14" name="Flowchart: Terminator 13">
            <a:hlinkClick r:id="rId3" action="ppaction://hlinksldjump"/>
          </p:cNvPr>
          <p:cNvSpPr/>
          <p:nvPr/>
        </p:nvSpPr>
        <p:spPr>
          <a:xfrm>
            <a:off x="4780010" y="2437524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 BD1007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626" y="6415520"/>
            <a:ext cx="5000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Total Discounts     FINANCILA  MATHEMATICS        Fin: 111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073696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Century Gothic" panose="020B0502020202020204" pitchFamily="34" charset="0"/>
              </a:rPr>
              <a:t>2) A face value of note was BD5000 matures after 2 years was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 converted  into  cash at the bank, the compound interest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  rate is  10% annually, 1% commission, and collection charge is BD100 -  Find the Net Pertest value.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04800" y="226395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BD4132.231 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280576" y="3432645"/>
            <a:ext cx="387047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BD1017.769</a:t>
            </a: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508178" y="3497574"/>
            <a:ext cx="399459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BD3850</a:t>
            </a:r>
          </a:p>
        </p:txBody>
      </p:sp>
      <p:sp>
        <p:nvSpPr>
          <p:cNvPr id="14" name="Flowchart: Terminator 13">
            <a:hlinkClick r:id="rId4" action="ppaction://hlinksldjump"/>
          </p:cNvPr>
          <p:cNvSpPr/>
          <p:nvPr/>
        </p:nvSpPr>
        <p:spPr>
          <a:xfrm>
            <a:off x="4623593" y="2263958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 BD3982.231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626" y="6415520"/>
            <a:ext cx="5080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 Total Discounts      FINANCILA  MATHEMATICS        Fin: 111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9534" y="330089"/>
            <a:ext cx="9173534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Century Gothic" panose="020B0502020202020204" pitchFamily="34" charset="0"/>
              </a:rPr>
              <a:t>3) A face value of note was BD800 matures after 1.5 years was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converted  into  cash at the bank, the simple interest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rate is  8% annually, BD 50 commission, and </a:t>
            </a:r>
          </a:p>
          <a:p>
            <a:r>
              <a:rPr lang="en-US" sz="2300" b="1" dirty="0">
                <a:latin typeface="Century Gothic" panose="020B0502020202020204" pitchFamily="34" charset="0"/>
              </a:rPr>
              <a:t>   2% collection charge -   Find the Net Present value. 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04800" y="213201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BD638 </a:t>
            </a:r>
          </a:p>
        </p:txBody>
      </p:sp>
      <p:sp>
        <p:nvSpPr>
          <p:cNvPr id="11" name="Flowchart: Terminator 10">
            <a:hlinkClick r:id="rId4" action="ppaction://hlinksldjump"/>
          </p:cNvPr>
          <p:cNvSpPr/>
          <p:nvPr/>
        </p:nvSpPr>
        <p:spPr>
          <a:xfrm>
            <a:off x="304800" y="3407803"/>
            <a:ext cx="387047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BD162</a:t>
            </a: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534003" y="3471505"/>
            <a:ext cx="3994598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BD306</a:t>
            </a:r>
          </a:p>
        </p:txBody>
      </p:sp>
      <p:sp>
        <p:nvSpPr>
          <p:cNvPr id="14" name="Flowchart: Terminator 13">
            <a:hlinkClick r:id="rId4" action="ppaction://hlinksldjump"/>
          </p:cNvPr>
          <p:cNvSpPr/>
          <p:nvPr/>
        </p:nvSpPr>
        <p:spPr>
          <a:xfrm>
            <a:off x="4648174" y="213201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 BD96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626" y="6415520"/>
            <a:ext cx="4955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Total Discounts     FINANCILA  MATHEMATICS        Fin: 111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1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8210</TotalTime>
  <Words>1066</Words>
  <Application>Microsoft Office PowerPoint</Application>
  <PresentationFormat>عرض على الشاشة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Century Gothic</vt:lpstr>
      <vt:lpstr>Sakkal Majalla</vt:lpstr>
      <vt:lpstr>Times New Roman</vt:lpstr>
      <vt:lpstr>1_Office Theme</vt:lpstr>
      <vt:lpstr>Office Theme</vt:lpstr>
      <vt:lpstr>قالب الدروس الإلكترونية المعتمد (1)</vt:lpstr>
      <vt:lpstr>Finding total Discount and Net Present Value Unit 12</vt:lpstr>
      <vt:lpstr>عرض تقديمي في PowerPoint</vt:lpstr>
      <vt:lpstr>Total Discounts</vt:lpstr>
      <vt:lpstr>Total Discounts</vt:lpstr>
      <vt:lpstr>Total Discounts</vt:lpstr>
      <vt:lpstr>Total Discounts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Lenovo</cp:lastModifiedBy>
  <cp:revision>545</cp:revision>
  <dcterms:created xsi:type="dcterms:W3CDTF">2020-03-03T05:49:03Z</dcterms:created>
  <dcterms:modified xsi:type="dcterms:W3CDTF">2020-10-20T19:51:50Z</dcterms:modified>
</cp:coreProperties>
</file>