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26"/>
  </p:notesMasterIdLst>
  <p:sldIdLst>
    <p:sldId id="256" r:id="rId4"/>
    <p:sldId id="264" r:id="rId5"/>
    <p:sldId id="411" r:id="rId6"/>
    <p:sldId id="447" r:id="rId7"/>
    <p:sldId id="412" r:id="rId8"/>
    <p:sldId id="448" r:id="rId9"/>
    <p:sldId id="419" r:id="rId10"/>
    <p:sldId id="420" r:id="rId11"/>
    <p:sldId id="421" r:id="rId12"/>
    <p:sldId id="422" r:id="rId13"/>
    <p:sldId id="423" r:id="rId14"/>
    <p:sldId id="436" r:id="rId15"/>
    <p:sldId id="437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3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029FB"/>
    <a:srgbClr val="FF6699"/>
    <a:srgbClr val="ED8733"/>
    <a:srgbClr val="E7E208"/>
    <a:srgbClr val="FFCCCC"/>
    <a:srgbClr val="FFFFCC"/>
    <a:srgbClr val="99FF66"/>
    <a:srgbClr val="66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019" y="1293605"/>
            <a:ext cx="6586970" cy="2880918"/>
          </a:xfrm>
        </p:spPr>
        <p:txBody>
          <a:bodyPr>
            <a:noAutofit/>
          </a:bodyPr>
          <a:lstStyle/>
          <a:p>
            <a:pPr rtl="1"/>
            <a:r>
              <a:rPr lang="en-US" sz="4800" b="1" dirty="0" smtClean="0">
                <a:latin typeface="Century Gothic" panose="020B0502020202020204" pitchFamily="34" charset="0"/>
                <a:cs typeface="+mn-cs"/>
              </a:rPr>
              <a:t>Finding Discount and Present Value</a:t>
            </a:r>
            <a:br>
              <a:rPr lang="en-US" sz="4800" b="1" dirty="0" smtClean="0">
                <a:latin typeface="Century Gothic" panose="020B0502020202020204" pitchFamily="34" charset="0"/>
                <a:cs typeface="+mn-cs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Units </a:t>
            </a:r>
            <a:r>
              <a:rPr lang="en-US" sz="4800" b="1" dirty="0" smtClean="0">
                <a:latin typeface="Century Gothic" panose="020B0502020202020204" pitchFamily="34" charset="0"/>
              </a:rPr>
              <a:t>11</a:t>
            </a:r>
            <a:endParaRPr lang="en-US" sz="4800" b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Class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second                                                  Pages</a:t>
            </a:r>
            <a:r>
              <a:rPr lang="en-US" smtClean="0">
                <a:solidFill>
                  <a:schemeClr val="tx1"/>
                </a:solidFill>
              </a:rPr>
              <a:t>: 44-67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26" y="4623388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38200" y="111395"/>
            <a:ext cx="7162800" cy="11822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81273" y="1721955"/>
            <a:ext cx="2679043" cy="2402742"/>
            <a:chOff x="5705419" y="1711658"/>
            <a:chExt cx="3286125" cy="3343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5419" y="1711658"/>
              <a:ext cx="3286125" cy="33432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71160">
              <a:off x="6085416" y="1863247"/>
              <a:ext cx="2487268" cy="89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Principal</a:t>
              </a:r>
              <a:endParaRPr lang="en-US" sz="36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9286752">
              <a:off x="6798288" y="2971616"/>
              <a:ext cx="2147746" cy="646331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spc="5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Rate</a:t>
              </a:r>
              <a:endParaRPr lang="en-US" sz="36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 rot="1194128">
            <a:off x="6795269" y="3384962"/>
            <a:ext cx="1834190" cy="1776902"/>
            <a:chOff x="5565" y="10230"/>
            <a:chExt cx="4330" cy="32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13" y="968282"/>
            <a:ext cx="89725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entury Gothic" panose="020B0502020202020204" pitchFamily="34" charset="0"/>
              </a:rPr>
              <a:t>4) </a:t>
            </a:r>
            <a:r>
              <a:rPr lang="en-US" sz="2300" b="1" dirty="0">
                <a:latin typeface="Century Gothic" panose="020B0502020202020204" pitchFamily="34" charset="0"/>
              </a:rPr>
              <a:t>Find the discount for a lone BD3,000  for one year and </a:t>
            </a:r>
            <a:endParaRPr lang="en-US" sz="2300" b="1" dirty="0" smtClean="0">
              <a:latin typeface="Century Gothic" panose="020B0502020202020204" pitchFamily="34" charset="0"/>
            </a:endParaRPr>
          </a:p>
          <a:p>
            <a:r>
              <a:rPr lang="en-US" sz="2300" b="1" dirty="0">
                <a:latin typeface="Century Gothic" panose="020B0502020202020204" pitchFamily="34" charset="0"/>
              </a:rPr>
              <a:t> </a:t>
            </a:r>
            <a:r>
              <a:rPr lang="en-US" sz="2300" b="1" dirty="0" smtClean="0">
                <a:latin typeface="Century Gothic" panose="020B0502020202020204" pitchFamily="34" charset="0"/>
              </a:rPr>
              <a:t>   8 </a:t>
            </a:r>
            <a:r>
              <a:rPr lang="en-US" sz="2300" b="1" dirty="0">
                <a:latin typeface="Century Gothic" panose="020B0502020202020204" pitchFamily="34" charset="0"/>
              </a:rPr>
              <a:t>months with a discount  rate  7%  thirdly </a:t>
            </a:r>
            <a:r>
              <a:rPr lang="en-US" sz="2300" b="1" dirty="0" smtClean="0">
                <a:latin typeface="Century Gothic" panose="020B0502020202020204" pitchFamily="34" charset="0"/>
              </a:rPr>
              <a:t>?</a:t>
            </a:r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28600" y="208965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BD3861.415 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20522" y="3196166"/>
            <a:ext cx="387047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c- BD326.339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621899" y="3231599"/>
            <a:ext cx="399459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BD861.041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owchart: Terminator 13">
            <a:hlinkClick r:id="rId3" action="ppaction://hlinksldjump"/>
          </p:cNvPr>
          <p:cNvSpPr/>
          <p:nvPr/>
        </p:nvSpPr>
        <p:spPr>
          <a:xfrm>
            <a:off x="4671195" y="205395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b- BD350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626" y="6415520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393" y="908945"/>
            <a:ext cx="8689563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entury Gothic" panose="020B0502020202020204" pitchFamily="34" charset="0"/>
              </a:rPr>
              <a:t>5) </a:t>
            </a:r>
            <a:r>
              <a:rPr lang="en-US" sz="2300" b="1" dirty="0">
                <a:latin typeface="Century Gothic" panose="020B0502020202020204" pitchFamily="34" charset="0"/>
              </a:rPr>
              <a:t>Find the </a:t>
            </a:r>
            <a:r>
              <a:rPr lang="en-US" sz="2300" b="1" dirty="0" smtClean="0">
                <a:latin typeface="Century Gothic" panose="020B0502020202020204" pitchFamily="34" charset="0"/>
              </a:rPr>
              <a:t>present value  </a:t>
            </a:r>
            <a:r>
              <a:rPr lang="en-US" sz="2300" b="1" dirty="0">
                <a:latin typeface="Century Gothic" panose="020B0502020202020204" pitchFamily="34" charset="0"/>
              </a:rPr>
              <a:t>for a lone </a:t>
            </a:r>
            <a:r>
              <a:rPr lang="en-US" sz="2300" b="1" dirty="0" smtClean="0">
                <a:latin typeface="Century Gothic" panose="020B0502020202020204" pitchFamily="34" charset="0"/>
              </a:rPr>
              <a:t>BD4000  </a:t>
            </a:r>
            <a:r>
              <a:rPr lang="en-US" sz="2300" b="1" dirty="0">
                <a:latin typeface="Century Gothic" panose="020B0502020202020204" pitchFamily="34" charset="0"/>
              </a:rPr>
              <a:t>for </a:t>
            </a:r>
            <a:r>
              <a:rPr lang="en-US" sz="2300" b="1" dirty="0" smtClean="0">
                <a:latin typeface="Century Gothic" panose="020B0502020202020204" pitchFamily="34" charset="0"/>
              </a:rPr>
              <a:t>3 </a:t>
            </a:r>
            <a:r>
              <a:rPr lang="en-US" sz="2300" b="1" dirty="0">
                <a:latin typeface="Century Gothic" panose="020B0502020202020204" pitchFamily="34" charset="0"/>
              </a:rPr>
              <a:t>year </a:t>
            </a:r>
            <a:r>
              <a:rPr lang="en-US" sz="2300" b="1" dirty="0" smtClean="0">
                <a:latin typeface="Century Gothic" panose="020B0502020202020204" pitchFamily="34" charset="0"/>
              </a:rPr>
              <a:t>with </a:t>
            </a:r>
            <a:r>
              <a:rPr lang="en-US" sz="2300" b="1" dirty="0">
                <a:latin typeface="Century Gothic" panose="020B0502020202020204" pitchFamily="34" charset="0"/>
              </a:rPr>
              <a:t>a </a:t>
            </a:r>
            <a:r>
              <a:rPr lang="en-US" sz="2300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</a:t>
            </a:r>
            <a:r>
              <a:rPr lang="en-US" sz="2300" b="1" dirty="0" smtClean="0">
                <a:latin typeface="Century Gothic" panose="020B0502020202020204" pitchFamily="34" charset="0"/>
              </a:rPr>
              <a:t>  discount rate  6% annually compounded  monthly ?</a:t>
            </a:r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04800" y="2143354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BD690.630 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04800" y="3387034"/>
            <a:ext cx="387047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c- BD2819.842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615976" y="3373778"/>
            <a:ext cx="399459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BD3342.580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owchart: Terminator 13">
            <a:hlinkClick r:id="rId3" action="ppaction://hlinksldjump"/>
          </p:cNvPr>
          <p:cNvSpPr/>
          <p:nvPr/>
        </p:nvSpPr>
        <p:spPr>
          <a:xfrm>
            <a:off x="4648174" y="2143354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b- BD4786.722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626" y="6415520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7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752600"/>
            <a:ext cx="7423355" cy="4443870"/>
            <a:chOff x="653845" y="1752600"/>
            <a:chExt cx="7423355" cy="44438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752600"/>
              <a:ext cx="7423355" cy="4443870"/>
              <a:chOff x="653845" y="1752600"/>
              <a:chExt cx="7423355" cy="44438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581400" y="1752600"/>
                <a:ext cx="4495800" cy="1828800"/>
              </a:xfrm>
              <a:prstGeom prst="wedgeRectCallout">
                <a:avLst>
                  <a:gd name="adj1" fmla="val -69506"/>
                  <a:gd name="adj2" fmla="val 36569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/>
                  <a:t>D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1400 x 5% x 2 =BD140</a:t>
                </a:r>
                <a:endParaRPr lang="en-US" sz="2000" b="1" dirty="0"/>
              </a:p>
              <a:p>
                <a:r>
                  <a:rPr lang="en-US" sz="2000" b="1" dirty="0"/>
                  <a:t> </a:t>
                </a:r>
                <a:r>
                  <a:rPr lang="en-US" sz="2000" b="1" dirty="0" smtClean="0"/>
                  <a:t>PV 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1400 - 140 = BD 1260</a:t>
                </a:r>
                <a:endParaRPr lang="en-US" sz="2000" b="1" dirty="0"/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8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Click </a:t>
              </a:r>
              <a:r>
                <a:rPr lang="en-US" sz="2000" b="1" dirty="0">
                  <a:solidFill>
                    <a:schemeClr val="bg1"/>
                  </a:solidFill>
                </a:rPr>
                <a:t>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3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752600"/>
            <a:ext cx="7423355" cy="4443870"/>
            <a:chOff x="653845" y="1752600"/>
            <a:chExt cx="7423355" cy="44438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752600"/>
              <a:ext cx="7423355" cy="4443870"/>
              <a:chOff x="653845" y="1752600"/>
              <a:chExt cx="7423355" cy="44438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ular Callout 7"/>
              <p:cNvSpPr/>
              <p:nvPr/>
            </p:nvSpPr>
            <p:spPr>
              <a:xfrm>
                <a:off x="3429000" y="1752600"/>
                <a:ext cx="4648200" cy="1809733"/>
              </a:xfrm>
              <a:prstGeom prst="wedgeRectCallout">
                <a:avLst>
                  <a:gd name="adj1" fmla="val -63682"/>
                  <a:gd name="adj2" fmla="val 2877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/>
                  <a:t>D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2500 x 4.5% x 9/12 =BD84.375</a:t>
                </a:r>
                <a:endParaRPr lang="en-US" sz="2000" b="1" dirty="0"/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0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Click </a:t>
              </a:r>
              <a:r>
                <a:rPr lang="en-US" sz="2000" b="1" dirty="0">
                  <a:solidFill>
                    <a:schemeClr val="bg1"/>
                  </a:solidFill>
                </a:rPr>
                <a:t>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37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2192961"/>
            <a:ext cx="7423354" cy="4003509"/>
            <a:chOff x="653845" y="2192961"/>
            <a:chExt cx="7423354" cy="4003509"/>
          </a:xfrm>
        </p:grpSpPr>
        <p:grpSp>
          <p:nvGrpSpPr>
            <p:cNvPr id="3" name="Group 2"/>
            <p:cNvGrpSpPr/>
            <p:nvPr/>
          </p:nvGrpSpPr>
          <p:grpSpPr>
            <a:xfrm>
              <a:off x="653845" y="2192961"/>
              <a:ext cx="7423354" cy="4003509"/>
              <a:chOff x="653845" y="2192961"/>
              <a:chExt cx="7423354" cy="4003509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581400" y="2192961"/>
                <a:ext cx="4495799" cy="1919692"/>
              </a:xfrm>
              <a:prstGeom prst="wedgeRectCallout">
                <a:avLst>
                  <a:gd name="adj1" fmla="val -69080"/>
                  <a:gd name="adj2" fmla="val 9680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/>
                  <a:t>PV 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3500 x (1+5%)</a:t>
                </a:r>
                <a:r>
                  <a:rPr lang="en-US" sz="2000" b="1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baseline="30000" dirty="0" smtClean="0">
                    <a:solidFill>
                      <a:schemeClr val="bg1"/>
                    </a:solidFill>
                  </a:rPr>
                  <a:t>-8 </a:t>
                </a:r>
                <a:r>
                  <a:rPr lang="en-US" sz="2000" b="1" dirty="0" smtClean="0"/>
                  <a:t>=BD2368.938</a:t>
                </a:r>
                <a:endParaRPr lang="en-US" sz="2000" b="1" dirty="0"/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Click </a:t>
              </a:r>
              <a:r>
                <a:rPr lang="en-US" sz="2000" b="1" dirty="0">
                  <a:solidFill>
                    <a:schemeClr val="bg1"/>
                  </a:solidFill>
                </a:rPr>
                <a:t>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2120548"/>
            <a:ext cx="7118555" cy="4075922"/>
            <a:chOff x="653845" y="2120548"/>
            <a:chExt cx="7118555" cy="4075922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2120548"/>
              <a:ext cx="7118555" cy="4075922"/>
              <a:chOff x="653845" y="2120548"/>
              <a:chExt cx="7118555" cy="4075922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ular Callout 7"/>
              <p:cNvSpPr/>
              <p:nvPr/>
            </p:nvSpPr>
            <p:spPr>
              <a:xfrm>
                <a:off x="3886200" y="2120548"/>
                <a:ext cx="3886200" cy="1689452"/>
              </a:xfrm>
              <a:prstGeom prst="wedgeRectCallout">
                <a:avLst>
                  <a:gd name="adj1" fmla="val -75083"/>
                  <a:gd name="adj2" fmla="val 15060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/>
                  <a:t>PV 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3000 x (1+7%)</a:t>
                </a:r>
                <a:r>
                  <a:rPr lang="en-US" sz="2000" b="1" baseline="30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baseline="30000" dirty="0" smtClean="0">
                    <a:solidFill>
                      <a:schemeClr val="bg1"/>
                    </a:solidFill>
                  </a:rPr>
                  <a:t>-5 </a:t>
                </a:r>
                <a:r>
                  <a:rPr lang="en-US" sz="2000" b="1" dirty="0" smtClean="0"/>
                  <a:t>=BD2138.956</a:t>
                </a:r>
              </a:p>
              <a:p>
                <a:r>
                  <a:rPr lang="en-US" sz="2000" b="1" dirty="0" smtClean="0"/>
                  <a:t>D   = 3000 – 2138.956= BD861.041</a:t>
                </a:r>
                <a:endParaRPr lang="en-US" sz="2000" b="1" dirty="0"/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2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Click </a:t>
              </a:r>
              <a:r>
                <a:rPr lang="en-US" sz="2000" b="1" dirty="0">
                  <a:solidFill>
                    <a:schemeClr val="bg1"/>
                  </a:solidFill>
                </a:rPr>
                <a:t>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9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 smtClean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08" y="263133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634" y="3145210"/>
            <a:ext cx="6309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 smtClean="0">
                <a:latin typeface="Century Gothic" panose="020B0502020202020204" pitchFamily="34" charset="0"/>
              </a:rPr>
              <a:t>1- </a:t>
            </a:r>
            <a:r>
              <a:rPr lang="en-US" b="1" dirty="0">
                <a:latin typeface="Century Gothic" panose="020B0502020202020204" pitchFamily="34" charset="0"/>
              </a:rPr>
              <a:t>Explaining and apply the concept of discount 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634" y="3659979"/>
            <a:ext cx="7627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en-US" b="1" dirty="0" smtClean="0">
                <a:latin typeface="Century Gothic" panose="020B0502020202020204" pitchFamily="34" charset="0"/>
              </a:rPr>
              <a:t>2- </a:t>
            </a:r>
            <a:r>
              <a:rPr lang="en-US" b="1" dirty="0">
                <a:latin typeface="Century Gothic" panose="020B0502020202020204" pitchFamily="34" charset="0"/>
              </a:rPr>
              <a:t>Calculating present value by simple and </a:t>
            </a:r>
            <a:r>
              <a:rPr lang="en-US" b="1" dirty="0" smtClean="0">
                <a:latin typeface="Century Gothic" panose="020B0502020202020204" pitchFamily="34" charset="0"/>
              </a:rPr>
              <a:t>communed interest. 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94" y="6550211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2097510"/>
            <a:ext cx="7847968" cy="4098960"/>
            <a:chOff x="653845" y="2097510"/>
            <a:chExt cx="7847968" cy="4098960"/>
          </a:xfrm>
        </p:grpSpPr>
        <p:grpSp>
          <p:nvGrpSpPr>
            <p:cNvPr id="3" name="Group 2"/>
            <p:cNvGrpSpPr/>
            <p:nvPr/>
          </p:nvGrpSpPr>
          <p:grpSpPr>
            <a:xfrm>
              <a:off x="653845" y="2097510"/>
              <a:ext cx="7847968" cy="4098960"/>
              <a:chOff x="653845" y="2097510"/>
              <a:chExt cx="7847968" cy="4098960"/>
            </a:xfrm>
          </p:grpSpPr>
          <p:sp>
            <p:nvSpPr>
              <p:cNvPr id="7" name="Action Button: Back or Previous 6">
                <a:hlinkClick r:id="" action="ppaction://hlinkshowjump?jump=lastslide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3505200" y="2097510"/>
                <a:ext cx="4996613" cy="2245890"/>
              </a:xfrm>
              <a:prstGeom prst="wedgeRectCallout">
                <a:avLst>
                  <a:gd name="adj1" fmla="val -65229"/>
                  <a:gd name="adj2" fmla="val -3551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/>
                  <a:t>PV 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4000 x (1+0.005)</a:t>
                </a:r>
                <a:r>
                  <a:rPr lang="en-US" sz="2000" b="1" baseline="30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baseline="30000" dirty="0" smtClean="0">
                    <a:solidFill>
                      <a:schemeClr val="bg1"/>
                    </a:solidFill>
                  </a:rPr>
                  <a:t>-36 </a:t>
                </a:r>
                <a:r>
                  <a:rPr lang="en-US" sz="2000" b="1" dirty="0" smtClean="0"/>
                  <a:t>=BD3342.580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Click </a:t>
              </a:r>
              <a:r>
                <a:rPr lang="en-US" sz="2000" b="1" dirty="0">
                  <a:solidFill>
                    <a:schemeClr val="bg1"/>
                  </a:solidFill>
                </a:rPr>
                <a:t>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60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</a:t>
            </a:r>
            <a:r>
              <a:rPr lang="en-US" sz="3200" b="1" dirty="0" smtClean="0">
                <a:solidFill>
                  <a:schemeClr val="bg1"/>
                </a:solidFill>
                <a:latin typeface="Sakkal Majalla"/>
              </a:rPr>
              <a:t>hope</a:t>
            </a:r>
            <a:endParaRPr lang="ar-BH" sz="3200" b="1" dirty="0" smtClean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 smtClean="0">
                <a:solidFill>
                  <a:schemeClr val="bg1"/>
                </a:solidFill>
                <a:latin typeface="Sakkal Majalla"/>
              </a:rPr>
              <a:t> 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akkal Majalla"/>
              </a:rPr>
              <a:t>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 smtClean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8604" y="3824393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</a:t>
            </a:r>
            <a:r>
              <a:rPr lang="en-US" sz="2400" b="1" u="sng" dirty="0" smtClean="0">
                <a:solidFill>
                  <a:srgbClr val="FF0000"/>
                </a:solidFill>
                <a:latin typeface="Sakkal Majalla"/>
              </a:rPr>
              <a:t>or </a:t>
            </a:r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more </a:t>
            </a:r>
            <a:r>
              <a:rPr lang="en-US" sz="2400" b="1" u="sng" dirty="0" smtClean="0">
                <a:solidFill>
                  <a:srgbClr val="FF0000"/>
                </a:solidFill>
                <a:latin typeface="Sakkal Majalla"/>
              </a:rPr>
              <a:t>information:</a:t>
            </a:r>
          </a:p>
          <a:p>
            <a:r>
              <a:rPr lang="ar-BH" sz="2400" dirty="0" smtClean="0">
                <a:latin typeface="Sakkal Majalla"/>
              </a:rPr>
              <a:t>    </a:t>
            </a:r>
            <a:r>
              <a:rPr lang="en-US" sz="2400" dirty="0" smtClean="0">
                <a:latin typeface="Sakkal Majalla"/>
              </a:rPr>
              <a:t>Visit the</a:t>
            </a:r>
            <a:r>
              <a:rPr lang="ar-BH" sz="2400" dirty="0" smtClean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  <a:endParaRPr lang="en-US" sz="2400" dirty="0" smtClean="0">
              <a:latin typeface="Sakkal Majalla"/>
            </a:endParaRPr>
          </a:p>
          <a:p>
            <a:r>
              <a:rPr lang="ar-BH" sz="2400" dirty="0" smtClean="0">
                <a:latin typeface="Sakkal Majalla"/>
              </a:rPr>
              <a:t>   </a:t>
            </a:r>
            <a:r>
              <a:rPr lang="en-US" sz="2400" dirty="0" smtClean="0">
                <a:latin typeface="Sakkal Majalla"/>
              </a:rPr>
              <a:t>Questions </a:t>
            </a:r>
            <a:r>
              <a:rPr lang="en-US" sz="2400" dirty="0">
                <a:latin typeface="Sakkal Majalla"/>
              </a:rPr>
              <a:t>and activities of the </a:t>
            </a:r>
            <a:r>
              <a:rPr lang="en-US" sz="2400" dirty="0" smtClean="0">
                <a:latin typeface="Sakkal Majalla"/>
              </a:rPr>
              <a:t>book</a:t>
            </a:r>
            <a:endParaRPr lang="en-US" sz="2400" dirty="0">
              <a:latin typeface="Sakkal Majall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26" y="6415520"/>
            <a:ext cx="6033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&amp;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70164"/>
            <a:ext cx="4572000" cy="71997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Discount and Present value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33058"/>
            <a:ext cx="4419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By  Using </a:t>
            </a:r>
            <a:r>
              <a:rPr lang="en-US" sz="3200" b="1" dirty="0">
                <a:solidFill>
                  <a:schemeClr val="bg1"/>
                </a:solidFill>
              </a:rPr>
              <a:t>Simple interest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321" y="3069381"/>
            <a:ext cx="7543800" cy="1015663"/>
          </a:xfrm>
          <a:prstGeom prst="rect">
            <a:avLst/>
          </a:prstGeom>
          <a:solidFill>
            <a:srgbClr val="CCFFFF"/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Discount 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Interest  rate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D     =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x             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x  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=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8440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x         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9%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115/360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=BD 242.650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" y="1568519"/>
            <a:ext cx="7848599" cy="116955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/>
              <a:t>A loan with a future value </a:t>
            </a:r>
            <a:r>
              <a:rPr lang="en-US" b="1" dirty="0" smtClean="0">
                <a:solidFill>
                  <a:srgbClr val="FF0000"/>
                </a:solidFill>
              </a:rPr>
              <a:t>BD 8440  </a:t>
            </a:r>
            <a:r>
              <a:rPr lang="en-US" b="1" dirty="0" smtClean="0"/>
              <a:t>at </a:t>
            </a:r>
            <a:r>
              <a:rPr lang="en-US" b="1" dirty="0" smtClean="0">
                <a:solidFill>
                  <a:srgbClr val="00B050"/>
                </a:solidFill>
              </a:rPr>
              <a:t>9%</a:t>
            </a:r>
            <a:r>
              <a:rPr lang="en-US" b="1" dirty="0" smtClean="0"/>
              <a:t> simple interest is converted to cash. Calculate the present value and discount </a:t>
            </a:r>
            <a:r>
              <a:rPr lang="en-US" b="1" dirty="0"/>
              <a:t>before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0070C0"/>
                </a:solidFill>
              </a:rPr>
              <a:t>115 days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67000" y="2383976"/>
            <a:ext cx="838201" cy="757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572000" y="2383976"/>
            <a:ext cx="1" cy="7379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86472" y="2689590"/>
            <a:ext cx="905232" cy="5556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0080" y="4714739"/>
            <a:ext cx="7322282" cy="1015663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Present value  = Future value -  discount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=    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-       D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=    8440              -     242.650   = BD 8197.350  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57800" y="4066003"/>
            <a:ext cx="1633904" cy="122239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476" y="996243"/>
            <a:ext cx="4520407" cy="10733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626" y="6415520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40134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7" grpId="0" animBg="1"/>
      <p:bldP spid="21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70164"/>
            <a:ext cx="4572000" cy="71997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Discount and Present value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33058"/>
            <a:ext cx="4419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By  Using </a:t>
            </a:r>
            <a:r>
              <a:rPr lang="en-US" sz="3200" b="1" dirty="0">
                <a:solidFill>
                  <a:schemeClr val="bg1"/>
                </a:solidFill>
              </a:rPr>
              <a:t>Simple interest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321" y="3069381"/>
            <a:ext cx="7543800" cy="1015663"/>
          </a:xfrm>
          <a:prstGeom prst="rect">
            <a:avLst/>
          </a:prstGeom>
          <a:solidFill>
            <a:srgbClr val="CCFFFF"/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Discount 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Interest  rate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D     =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x             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x  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=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1500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        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4%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180/360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=BD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" y="1568519"/>
            <a:ext cx="7848599" cy="116955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/>
              <a:t>A note has face value </a:t>
            </a:r>
            <a:r>
              <a:rPr lang="en-US" b="1" dirty="0" smtClean="0">
                <a:solidFill>
                  <a:srgbClr val="FF0000"/>
                </a:solidFill>
              </a:rPr>
              <a:t>BD 1500  </a:t>
            </a:r>
            <a:r>
              <a:rPr lang="en-US" b="1" dirty="0" smtClean="0"/>
              <a:t>at </a:t>
            </a:r>
            <a:r>
              <a:rPr lang="en-US" b="1" dirty="0" smtClean="0">
                <a:solidFill>
                  <a:srgbClr val="00B050"/>
                </a:solidFill>
              </a:rPr>
              <a:t>4%</a:t>
            </a:r>
            <a:r>
              <a:rPr lang="en-US" b="1" dirty="0" smtClean="0"/>
              <a:t> simple interest is converted to cash before 180 days. Find the discount</a:t>
            </a:r>
            <a:r>
              <a:rPr lang="en-US" sz="2000" b="1" dirty="0" smtClean="0"/>
              <a:t> and present </a:t>
            </a:r>
            <a:r>
              <a:rPr lang="en-US" sz="2000" b="1" dirty="0"/>
              <a:t>value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67000" y="2383976"/>
            <a:ext cx="838201" cy="757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572000" y="2383976"/>
            <a:ext cx="1" cy="7379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33600" y="2590800"/>
            <a:ext cx="3505200" cy="6858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0080" y="4714739"/>
            <a:ext cx="7322282" cy="1015663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Present value  = Future value -  discount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=    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-       D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=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  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BD1470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57800" y="4066003"/>
            <a:ext cx="1633904" cy="122239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626" y="6415520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39518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7" grpId="0" animBg="1"/>
      <p:bldP spid="21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70164"/>
            <a:ext cx="4572000" cy="97270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Discount and Present value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1" y="374714"/>
            <a:ext cx="4572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By  Using </a:t>
            </a:r>
            <a:r>
              <a:rPr lang="en-US" sz="2800" b="1" dirty="0">
                <a:solidFill>
                  <a:schemeClr val="bg1"/>
                </a:solidFill>
              </a:rPr>
              <a:t>compound </a:t>
            </a:r>
            <a:r>
              <a:rPr lang="en-US" sz="2800" b="1" dirty="0" smtClean="0">
                <a:solidFill>
                  <a:schemeClr val="bg1"/>
                </a:solidFill>
              </a:rPr>
              <a:t>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493" y="3312752"/>
            <a:ext cx="8458200" cy="1220847"/>
          </a:xfrm>
          <a:prstGeom prst="rect">
            <a:avLst/>
          </a:prstGeom>
          <a:solidFill>
            <a:srgbClr val="CCFFFF"/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Present value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(1+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Interest  rate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–number of period/Time</a:t>
            </a:r>
          </a:p>
          <a:p>
            <a:pPr indent="317500" rtl="1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PV          =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x (1+            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) 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– n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rtl="1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8440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x (1+         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9%      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3200" b="1" baseline="30000" dirty="0">
                <a:solidFill>
                  <a:srgbClr val="0070C0"/>
                </a:solidFill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=BD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7103.779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1625335"/>
            <a:ext cx="8763000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/>
              <a:t>A loan with a future value </a:t>
            </a:r>
            <a:r>
              <a:rPr lang="en-US" b="1" dirty="0" smtClean="0">
                <a:solidFill>
                  <a:srgbClr val="FF0000"/>
                </a:solidFill>
              </a:rPr>
              <a:t>BD 8440  </a:t>
            </a:r>
            <a:r>
              <a:rPr lang="en-US" b="1" dirty="0" smtClean="0"/>
              <a:t>at </a:t>
            </a:r>
            <a:r>
              <a:rPr lang="en-US" b="1" dirty="0" smtClean="0">
                <a:solidFill>
                  <a:srgbClr val="00B050"/>
                </a:solidFill>
              </a:rPr>
              <a:t>9%</a:t>
            </a:r>
            <a:r>
              <a:rPr lang="en-US" b="1" dirty="0" smtClean="0"/>
              <a:t> annually compound interest rate is converted to cash. Calculate the present value and discount </a:t>
            </a:r>
            <a:r>
              <a:rPr lang="en-US" b="1" dirty="0"/>
              <a:t>before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2 years.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43458" y="2280752"/>
            <a:ext cx="291480" cy="103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12076" y="2336842"/>
            <a:ext cx="388524" cy="10862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086600" y="2756087"/>
            <a:ext cx="514825" cy="46254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91859" y="4902286"/>
            <a:ext cx="7322282" cy="1015663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Discount 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Present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value</a:t>
            </a:r>
          </a:p>
          <a:p>
            <a:pPr indent="317500" rtl="1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D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-   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PV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8440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7103.779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BD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1336.221   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4455234"/>
            <a:ext cx="1781412" cy="95488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900" y="976837"/>
            <a:ext cx="4107118" cy="10993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626" y="6415520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12169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7" grpId="0" animBg="1"/>
      <p:bldP spid="21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70164"/>
            <a:ext cx="4572000" cy="97270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Discount and Present value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1" y="374714"/>
            <a:ext cx="4572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By  Using </a:t>
            </a:r>
            <a:r>
              <a:rPr lang="en-US" sz="2800" b="1" dirty="0">
                <a:solidFill>
                  <a:schemeClr val="bg1"/>
                </a:solidFill>
              </a:rPr>
              <a:t>compound </a:t>
            </a:r>
            <a:r>
              <a:rPr lang="en-US" sz="2800" b="1" dirty="0" smtClean="0">
                <a:solidFill>
                  <a:schemeClr val="bg1"/>
                </a:solidFill>
              </a:rPr>
              <a:t>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493" y="3312752"/>
            <a:ext cx="8458200" cy="1220847"/>
          </a:xfrm>
          <a:prstGeom prst="rect">
            <a:avLst/>
          </a:prstGeom>
          <a:solidFill>
            <a:srgbClr val="CCFFFF"/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Present value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(1+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Interest  rate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–number of period/Time</a:t>
            </a:r>
          </a:p>
          <a:p>
            <a:pPr indent="317500" rtl="1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PV          =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x (1+            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) 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– n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rtl="1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3000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x (1+         6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     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-5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=BD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2241.775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43458" y="2280752"/>
            <a:ext cx="291480" cy="103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12076" y="2336842"/>
            <a:ext cx="388524" cy="10862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086600" y="2756087"/>
            <a:ext cx="514825" cy="46254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91859" y="4902286"/>
            <a:ext cx="7322282" cy="1015663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Discount 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Present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value</a:t>
            </a:r>
          </a:p>
          <a:p>
            <a:pPr indent="317500" rtl="1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D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-   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PV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3000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2241.775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BD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758.225   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4455234"/>
            <a:ext cx="1781412" cy="95488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626" y="6415520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8600" y="1414631"/>
            <a:ext cx="8077200" cy="14773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/>
              <a:t>A note has face value </a:t>
            </a:r>
            <a:r>
              <a:rPr lang="en-US" b="1" dirty="0" smtClean="0">
                <a:solidFill>
                  <a:srgbClr val="FF0000"/>
                </a:solidFill>
              </a:rPr>
              <a:t>BD 3000  </a:t>
            </a:r>
            <a:r>
              <a:rPr lang="en-US" b="1" dirty="0" smtClean="0"/>
              <a:t>at compound interest rate </a:t>
            </a:r>
            <a:r>
              <a:rPr lang="en-US" b="1" dirty="0" smtClean="0">
                <a:solidFill>
                  <a:srgbClr val="00B050"/>
                </a:solidFill>
              </a:rPr>
              <a:t>6%</a:t>
            </a:r>
            <a:r>
              <a:rPr lang="en-US" b="1" dirty="0" smtClean="0"/>
              <a:t> annually</a:t>
            </a:r>
          </a:p>
          <a:p>
            <a:pPr rtl="1"/>
            <a:r>
              <a:rPr lang="en-US" b="1" dirty="0" smtClean="0"/>
              <a:t>is converted to cash before 5 years. Find the discount</a:t>
            </a:r>
            <a:r>
              <a:rPr lang="en-US" sz="2000" b="1" dirty="0" smtClean="0"/>
              <a:t> and present </a:t>
            </a:r>
            <a:r>
              <a:rPr lang="en-US" sz="2000" b="1" dirty="0"/>
              <a:t>value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7" grpId="0" animBg="1"/>
      <p:bldP spid="3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38" y="589300"/>
            <a:ext cx="89725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entury Gothic" panose="020B0502020202020204" pitchFamily="34" charset="0"/>
              </a:rPr>
              <a:t>1) A </a:t>
            </a:r>
            <a:r>
              <a:rPr lang="en-US" sz="2300" b="1" dirty="0">
                <a:latin typeface="Century Gothic" panose="020B0502020202020204" pitchFamily="34" charset="0"/>
              </a:rPr>
              <a:t>note BD1,400 sold two years before their due </a:t>
            </a:r>
            <a:r>
              <a:rPr lang="en-US" sz="2300" b="1" dirty="0" smtClean="0">
                <a:latin typeface="Century Gothic" panose="020B0502020202020204" pitchFamily="34" charset="0"/>
              </a:rPr>
              <a:t>date at  </a:t>
            </a:r>
            <a:r>
              <a:rPr lang="en-US" sz="2300" b="1" dirty="0">
                <a:latin typeface="Century Gothic" panose="020B0502020202020204" pitchFamily="34" charset="0"/>
              </a:rPr>
              <a:t>5% </a:t>
            </a:r>
            <a:r>
              <a:rPr lang="en-US" sz="2300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</a:t>
            </a:r>
            <a:r>
              <a:rPr lang="en-US" sz="2300" b="1" dirty="0" smtClean="0">
                <a:latin typeface="Century Gothic" panose="020B0502020202020204" pitchFamily="34" charset="0"/>
              </a:rPr>
              <a:t>    simple interest , </a:t>
            </a:r>
            <a:r>
              <a:rPr lang="en-US" sz="2300" b="1" dirty="0">
                <a:latin typeface="Century Gothic" panose="020B0502020202020204" pitchFamily="34" charset="0"/>
              </a:rPr>
              <a:t>find the present  value.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90241" y="211449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BD140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190241" y="3536112"/>
            <a:ext cx="387047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c- BD1260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401807" y="3514313"/>
            <a:ext cx="399459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BD1540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owchart: Terminator 13">
            <a:hlinkClick r:id="rId3" action="ppaction://hlinksldjump"/>
          </p:cNvPr>
          <p:cNvSpPr/>
          <p:nvPr/>
        </p:nvSpPr>
        <p:spPr>
          <a:xfrm>
            <a:off x="4417906" y="207049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b- BD1400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626" y="6415520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13" y="968282"/>
            <a:ext cx="89725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entury Gothic" panose="020B0502020202020204" pitchFamily="34" charset="0"/>
              </a:rPr>
              <a:t>2) A </a:t>
            </a:r>
            <a:r>
              <a:rPr lang="en-US" sz="2300" b="1" dirty="0">
                <a:latin typeface="Century Gothic" panose="020B0502020202020204" pitchFamily="34" charset="0"/>
              </a:rPr>
              <a:t>note </a:t>
            </a:r>
            <a:r>
              <a:rPr lang="en-US" sz="2300" b="1" dirty="0" smtClean="0">
                <a:latin typeface="Century Gothic" panose="020B0502020202020204" pitchFamily="34" charset="0"/>
              </a:rPr>
              <a:t>BD2500 </a:t>
            </a:r>
            <a:r>
              <a:rPr lang="en-US" sz="2300" b="1" dirty="0">
                <a:latin typeface="Century Gothic" panose="020B0502020202020204" pitchFamily="34" charset="0"/>
              </a:rPr>
              <a:t>sold </a:t>
            </a:r>
            <a:r>
              <a:rPr lang="en-US" sz="2300" b="1" dirty="0" smtClean="0">
                <a:latin typeface="Century Gothic" panose="020B0502020202020204" pitchFamily="34" charset="0"/>
              </a:rPr>
              <a:t>9 months before </a:t>
            </a:r>
            <a:r>
              <a:rPr lang="en-US" sz="2300" b="1" dirty="0">
                <a:latin typeface="Century Gothic" panose="020B0502020202020204" pitchFamily="34" charset="0"/>
              </a:rPr>
              <a:t>their due </a:t>
            </a:r>
            <a:r>
              <a:rPr lang="en-US" sz="2300" b="1" dirty="0" smtClean="0">
                <a:latin typeface="Century Gothic" panose="020B0502020202020204" pitchFamily="34" charset="0"/>
              </a:rPr>
              <a:t>date at  4.5%  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</a:t>
            </a:r>
            <a:r>
              <a:rPr lang="en-US" sz="2300" b="1" dirty="0" smtClean="0">
                <a:latin typeface="Century Gothic" panose="020B0502020202020204" pitchFamily="34" charset="0"/>
              </a:rPr>
              <a:t>   simple interest , </a:t>
            </a:r>
            <a:r>
              <a:rPr lang="en-US" sz="2300" b="1" dirty="0">
                <a:latin typeface="Century Gothic" panose="020B0502020202020204" pitchFamily="34" charset="0"/>
              </a:rPr>
              <a:t>find the </a:t>
            </a:r>
            <a:r>
              <a:rPr lang="en-US" sz="2300" b="1" dirty="0" smtClean="0">
                <a:latin typeface="Century Gothic" panose="020B0502020202020204" pitchFamily="34" charset="0"/>
              </a:rPr>
              <a:t>Discount. </a:t>
            </a:r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20442" y="2242685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BD2584.375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124120" y="3468652"/>
            <a:ext cx="387047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c- BD2575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525408" y="3606566"/>
            <a:ext cx="399459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BD1012.500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owchart: Terminator 13">
            <a:hlinkClick r:id="rId4" action="ppaction://hlinksldjump"/>
          </p:cNvPr>
          <p:cNvSpPr/>
          <p:nvPr/>
        </p:nvSpPr>
        <p:spPr>
          <a:xfrm>
            <a:off x="4589561" y="2242685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b- BD84.375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626" y="6415520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13" y="968282"/>
            <a:ext cx="8972550" cy="815608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entury Gothic" panose="020B0502020202020204" pitchFamily="34" charset="0"/>
              </a:rPr>
              <a:t>3) </a:t>
            </a:r>
            <a:r>
              <a:rPr lang="en-US" sz="2300" b="1" dirty="0">
                <a:latin typeface="Century Gothic" panose="020B0502020202020204" pitchFamily="34" charset="0"/>
              </a:rPr>
              <a:t>Find </a:t>
            </a:r>
            <a:r>
              <a:rPr lang="en-US" sz="2300" b="1" dirty="0" smtClean="0">
                <a:latin typeface="Century Gothic" panose="020B0502020202020204" pitchFamily="34" charset="0"/>
              </a:rPr>
              <a:t>present </a:t>
            </a:r>
            <a:r>
              <a:rPr lang="en-US" sz="2300" b="1" dirty="0">
                <a:latin typeface="Century Gothic" panose="020B0502020202020204" pitchFamily="34" charset="0"/>
              </a:rPr>
              <a:t>value  </a:t>
            </a:r>
            <a:r>
              <a:rPr lang="en-US" sz="2300" b="1" dirty="0" smtClean="0">
                <a:latin typeface="Century Gothic" panose="020B0502020202020204" pitchFamily="34" charset="0"/>
              </a:rPr>
              <a:t>of  </a:t>
            </a:r>
            <a:r>
              <a:rPr lang="en-US" sz="2300" b="1" dirty="0">
                <a:latin typeface="Century Gothic" panose="020B0502020202020204" pitchFamily="34" charset="0"/>
              </a:rPr>
              <a:t>the </a:t>
            </a:r>
            <a:r>
              <a:rPr lang="en-US" sz="2300" b="1" dirty="0" smtClean="0">
                <a:latin typeface="Century Gothic" panose="020B0502020202020204" pitchFamily="34" charset="0"/>
              </a:rPr>
              <a:t>debts BD 3500 </a:t>
            </a:r>
            <a:r>
              <a:rPr lang="en-US" sz="2300" b="1" dirty="0">
                <a:latin typeface="Century Gothic" panose="020B0502020202020204" pitchFamily="34" charset="0"/>
              </a:rPr>
              <a:t>for 4 years with a </a:t>
            </a:r>
            <a:endParaRPr lang="en-US" sz="2300" b="1" dirty="0" smtClean="0">
              <a:latin typeface="Century Gothic" panose="020B0502020202020204" pitchFamily="34" charset="0"/>
            </a:endParaRPr>
          </a:p>
          <a:p>
            <a:r>
              <a:rPr lang="en-US" sz="2300" b="1" dirty="0">
                <a:latin typeface="Century Gothic" panose="020B0502020202020204" pitchFamily="34" charset="0"/>
              </a:rPr>
              <a:t> </a:t>
            </a:r>
            <a:r>
              <a:rPr lang="en-US" sz="2300" b="1" dirty="0" smtClean="0">
                <a:latin typeface="Century Gothic" panose="020B0502020202020204" pitchFamily="34" charset="0"/>
              </a:rPr>
              <a:t>    discount rate 10% annually  compounded  semi-annually </a:t>
            </a:r>
            <a:r>
              <a:rPr lang="en-US" sz="2400" dirty="0" smtClean="0"/>
              <a:t>.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07447" y="235855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BD2368.938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207447" y="3408160"/>
            <a:ext cx="387047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c- BD4631.062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378334" y="3468519"/>
            <a:ext cx="399459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BD3363.431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owchart: Terminator 13">
            <a:hlinkClick r:id="rId4" action="ppaction://hlinksldjump"/>
          </p:cNvPr>
          <p:cNvSpPr/>
          <p:nvPr/>
        </p:nvSpPr>
        <p:spPr>
          <a:xfrm>
            <a:off x="4417906" y="2241497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b- BD1131.062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626" y="6415520"/>
            <a:ext cx="4597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Discounts     FINANCILA  </a:t>
            </a:r>
            <a:r>
              <a:rPr lang="en-US" sz="1400" b="1" dirty="0"/>
              <a:t>MATHEMATICS        Fin: 111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8180</TotalTime>
  <Words>849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Sakkal Majalla</vt:lpstr>
      <vt:lpstr>Times New Roman</vt:lpstr>
      <vt:lpstr>1_Office Theme</vt:lpstr>
      <vt:lpstr>Office Theme</vt:lpstr>
      <vt:lpstr>قالب الدروس الإلكترونية المعتمد (1)</vt:lpstr>
      <vt:lpstr>Finding Discount and Present Value Units 11</vt:lpstr>
      <vt:lpstr>PowerPoint Presentation</vt:lpstr>
      <vt:lpstr>Discount and Present value</vt:lpstr>
      <vt:lpstr>Discount and Present value</vt:lpstr>
      <vt:lpstr>Discount and Present value</vt:lpstr>
      <vt:lpstr>Discount and Present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Amro Hussain Ali Salman</cp:lastModifiedBy>
  <cp:revision>544</cp:revision>
  <dcterms:created xsi:type="dcterms:W3CDTF">2020-03-03T05:49:03Z</dcterms:created>
  <dcterms:modified xsi:type="dcterms:W3CDTF">2020-10-20T05:19:15Z</dcterms:modified>
</cp:coreProperties>
</file>