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6"/>
  </p:notesMasterIdLst>
  <p:sldIdLst>
    <p:sldId id="256" r:id="rId4"/>
    <p:sldId id="264" r:id="rId5"/>
    <p:sldId id="405" r:id="rId6"/>
    <p:sldId id="402" r:id="rId7"/>
    <p:sldId id="437" r:id="rId8"/>
    <p:sldId id="436" r:id="rId9"/>
    <p:sldId id="438" r:id="rId10"/>
    <p:sldId id="439" r:id="rId11"/>
    <p:sldId id="435" r:id="rId12"/>
    <p:sldId id="416" r:id="rId13"/>
    <p:sldId id="417" r:id="rId14"/>
    <p:sldId id="440" r:id="rId15"/>
    <p:sldId id="443" r:id="rId16"/>
    <p:sldId id="428" r:id="rId17"/>
    <p:sldId id="429" r:id="rId18"/>
    <p:sldId id="432" r:id="rId19"/>
    <p:sldId id="433" r:id="rId20"/>
    <p:sldId id="441" r:id="rId21"/>
    <p:sldId id="442" r:id="rId22"/>
    <p:sldId id="444" r:id="rId23"/>
    <p:sldId id="445" r:id="rId24"/>
    <p:sldId id="3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029FB"/>
    <a:srgbClr val="FF6699"/>
    <a:srgbClr val="ED8733"/>
    <a:srgbClr val="E7E208"/>
    <a:srgbClr val="FFCCCC"/>
    <a:srgbClr val="FFFFCC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5" d="100"/>
          <a:sy n="6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9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</a:t>
            </a:r>
            <a:r>
              <a:rPr lang="en-US" dirty="0">
                <a:solidFill>
                  <a:schemeClr val="tx1"/>
                </a:solidFill>
              </a:rPr>
              <a:t>Pages: </a:t>
            </a:r>
            <a:r>
              <a:rPr lang="en-US" dirty="0" smtClean="0">
                <a:solidFill>
                  <a:schemeClr val="tx1"/>
                </a:solidFill>
              </a:rPr>
              <a:t>(46-47),(50-55)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86400" y="2581344"/>
            <a:ext cx="2679043" cy="2402742"/>
            <a:chOff x="5705419" y="1711658"/>
            <a:chExt cx="3286125" cy="3343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5419" y="1711658"/>
              <a:ext cx="3286125" cy="3343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71160">
              <a:off x="6085416" y="1863247"/>
              <a:ext cx="2487268" cy="89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Principal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9286752">
              <a:off x="6798288" y="2971616"/>
              <a:ext cx="2147746" cy="646331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Rate</a:t>
              </a:r>
              <a:endParaRPr lang="en-US" sz="36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 rot="1194128">
            <a:off x="6752265" y="3701327"/>
            <a:ext cx="1834190" cy="1776902"/>
            <a:chOff x="5565" y="10230"/>
            <a:chExt cx="4330" cy="32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3241" y="2019304"/>
            <a:ext cx="6586970" cy="1867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Finding Unknown factors </a:t>
            </a:r>
          </a:p>
          <a:p>
            <a:pPr rtl="1"/>
            <a:r>
              <a:rPr 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(Time /Period)</a:t>
            </a: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7543"/>
            <a:ext cx="9124335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1) A principal of BD 900 invested at 11% annually, How long</a:t>
            </a:r>
          </a:p>
          <a:p>
            <a:r>
              <a:rPr lang="en-US" dirty="0"/>
              <a:t>     would it take to make the amount to BD 2074.084?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381000" y="268425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>
                <a:latin typeface="Century Gothic" panose="020B0502020202020204" pitchFamily="34" charset="0"/>
              </a:rPr>
              <a:t>5 years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5" action="ppaction://hlinksldjump"/>
          </p:cNvPr>
          <p:cNvSpPr/>
          <p:nvPr/>
        </p:nvSpPr>
        <p:spPr>
          <a:xfrm>
            <a:off x="2079519" y="358419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b- 6 years</a:t>
            </a:r>
          </a:p>
        </p:txBody>
      </p:sp>
      <p:sp>
        <p:nvSpPr>
          <p:cNvPr id="11" name="Flowchart: Terminator 10">
            <a:hlinkClick r:id="rId6" action="ppaction://hlinksldjump"/>
          </p:cNvPr>
          <p:cNvSpPr/>
          <p:nvPr/>
        </p:nvSpPr>
        <p:spPr>
          <a:xfrm>
            <a:off x="2971800" y="445802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c- 8 years</a:t>
            </a: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953000" y="533186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d- 11 years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3187" y="6445348"/>
            <a:ext cx="5958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    FINANCILA  MATHEMATICS        Fin: 111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855" y="52387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076" y="1215677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the following</a:t>
            </a:r>
            <a:r>
              <a:rPr lang="ar-BH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144" y="0"/>
            <a:ext cx="1790700" cy="12477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71811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48852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2) If BD 6,600 amounts to BD8433.392 </a:t>
            </a:r>
            <a:r>
              <a:rPr lang="en-US" dirty="0" smtClean="0"/>
              <a:t>at 4% - Find </a:t>
            </a:r>
            <a:r>
              <a:rPr lang="en-US" dirty="0"/>
              <a:t>the </a:t>
            </a:r>
            <a:r>
              <a:rPr lang="en-US" dirty="0" smtClean="0"/>
              <a:t>Time?</a:t>
            </a:r>
          </a:p>
          <a:p>
            <a:endParaRPr lang="en-US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0435" y="2309730"/>
            <a:ext cx="480229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6 years.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524000" y="3232988"/>
            <a:ext cx="58445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b- 6 years &amp;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months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542951" y="4181444"/>
            <a:ext cx="559717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years &amp; 4 months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3124200" y="5173836"/>
            <a:ext cx="57133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d- 6 years &amp;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months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626" y="6415520"/>
            <a:ext cx="5838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 FINANCILA  MATHEMATICS        Fin: 111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748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579" y="1077"/>
            <a:ext cx="1790700" cy="1247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475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48852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3) </a:t>
            </a:r>
            <a:r>
              <a:rPr lang="en-US" dirty="0"/>
              <a:t>A principal of </a:t>
            </a:r>
            <a:r>
              <a:rPr lang="en-US" dirty="0" smtClean="0">
                <a:solidFill>
                  <a:srgbClr val="FF0000"/>
                </a:solidFill>
              </a:rPr>
              <a:t>BD1200</a:t>
            </a:r>
            <a:r>
              <a:rPr lang="en-US" dirty="0" smtClean="0"/>
              <a:t> </a:t>
            </a:r>
            <a:r>
              <a:rPr lang="en-US" dirty="0"/>
              <a:t>invested at </a:t>
            </a:r>
            <a:r>
              <a:rPr lang="en-US" dirty="0" smtClean="0">
                <a:solidFill>
                  <a:srgbClr val="FF0000"/>
                </a:solidFill>
              </a:rPr>
              <a:t>3.75% </a:t>
            </a:r>
            <a:r>
              <a:rPr lang="en-US" dirty="0" smtClean="0"/>
              <a:t>quarterly , </a:t>
            </a:r>
            <a:r>
              <a:rPr lang="en-US" dirty="0"/>
              <a:t>How long would it take to make the compound  </a:t>
            </a:r>
            <a:r>
              <a:rPr lang="en-US" dirty="0" smtClean="0"/>
              <a:t>Interest </a:t>
            </a:r>
            <a:r>
              <a:rPr lang="en-US" dirty="0"/>
              <a:t>to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BD666.545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914399" y="2309730"/>
            <a:ext cx="417832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12 years.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2713705" y="3243382"/>
            <a:ext cx="4244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b- 6 years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657600" y="4208609"/>
            <a:ext cx="40794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 years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724400" y="5173836"/>
            <a:ext cx="41131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years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626" y="6415520"/>
            <a:ext cx="5838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 FINANCILA  MATHEMATICS        Fin: 111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748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579" y="1077"/>
            <a:ext cx="1790700" cy="1247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8305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48852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4) How long will it take the money to triple it self at 6% annually?</a:t>
            </a:r>
            <a:endParaRPr lang="en-US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914399" y="2309730"/>
            <a:ext cx="417832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16 years.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2713705" y="3243382"/>
            <a:ext cx="4244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years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657600" y="4208609"/>
            <a:ext cx="40794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 years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724400" y="5173836"/>
            <a:ext cx="41131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 years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626" y="6415520"/>
            <a:ext cx="5838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 FINANCILA  MATHEMATICS        Fin: 111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748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579" y="1077"/>
            <a:ext cx="1790700" cy="1247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7158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1823428"/>
            <a:ext cx="7728155" cy="4373042"/>
            <a:chOff x="653845" y="1823428"/>
            <a:chExt cx="7728155" cy="4373042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1823428"/>
              <a:ext cx="7728155" cy="4373042"/>
              <a:chOff x="653845" y="1823428"/>
              <a:chExt cx="7728155" cy="4373042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657600" y="1823428"/>
                <a:ext cx="4724400" cy="2267102"/>
              </a:xfrm>
              <a:prstGeom prst="wedgeRectCallout">
                <a:avLst>
                  <a:gd name="adj1" fmla="val -71181"/>
                  <a:gd name="adj2" fmla="val 6523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(1+11%)</a:t>
                </a:r>
                <a:r>
                  <a:rPr lang="en-US" sz="2800" b="1" baseline="30000" dirty="0"/>
                  <a:t>n</a:t>
                </a:r>
                <a:r>
                  <a:rPr lang="en-US" sz="2000" b="1" dirty="0"/>
                  <a:t> = 2074.084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900 = </a:t>
                </a:r>
                <a:r>
                  <a:rPr 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2.304537</a:t>
                </a:r>
              </a:p>
              <a:p>
                <a:r>
                  <a:rPr 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= Log 2.304537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÷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log1+11%      </a:t>
                </a:r>
              </a:p>
              <a:p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=7.99 </a:t>
                </a:r>
                <a:r>
                  <a:rPr lang="ar-BH" sz="2000" b="1" dirty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≈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8 years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834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5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853828"/>
            <a:ext cx="8109155" cy="4342642"/>
            <a:chOff x="653845" y="1853828"/>
            <a:chExt cx="8109155" cy="4342642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853828"/>
              <a:ext cx="8109155" cy="4342642"/>
              <a:chOff x="653845" y="1853828"/>
              <a:chExt cx="8109155" cy="4342642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124200" y="1853828"/>
                <a:ext cx="5638800" cy="2236702"/>
              </a:xfrm>
              <a:prstGeom prst="wedgeRectCallout">
                <a:avLst>
                  <a:gd name="adj1" fmla="val -59131"/>
                  <a:gd name="adj2" fmla="val 2863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(</a:t>
                </a:r>
                <a:r>
                  <a:rPr lang="en-US" sz="2000" b="1" dirty="0" smtClean="0"/>
                  <a:t>1+4%)</a:t>
                </a:r>
                <a:r>
                  <a:rPr lang="en-US" sz="2800" b="1" baseline="30000" dirty="0" smtClean="0"/>
                  <a:t>n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8433.392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6600 =</a:t>
                </a:r>
                <a:r>
                  <a:rPr 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1.277786</a:t>
                </a:r>
              </a:p>
              <a:p>
                <a:endParaRPr lang="en-US" altLang="en-US" sz="2000" b="1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Log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1.2777786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÷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log1+4%  =6.25 years  Or 6 years &amp; 3 months (0.25*12=3)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</a:t>
              </a:r>
              <a:r>
                <a:rPr lang="en-US" b="1">
                  <a:solidFill>
                    <a:schemeClr val="tx1"/>
                  </a:solidFill>
                </a:rPr>
                <a:t>next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015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5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853828"/>
            <a:ext cx="8109155" cy="4342642"/>
            <a:chOff x="653845" y="1853828"/>
            <a:chExt cx="8109155" cy="4342642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853828"/>
              <a:ext cx="8109155" cy="4342642"/>
              <a:chOff x="653845" y="1853828"/>
              <a:chExt cx="8109155" cy="4342642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124200" y="1853828"/>
                <a:ext cx="5638800" cy="2236702"/>
              </a:xfrm>
              <a:prstGeom prst="wedgeRectCallout">
                <a:avLst>
                  <a:gd name="adj1" fmla="val -59131"/>
                  <a:gd name="adj2" fmla="val 2863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CA = 1200 + 666.545  = BD 1866.545</a:t>
                </a:r>
              </a:p>
              <a:p>
                <a:r>
                  <a:rPr lang="en-US" sz="2000" b="1" dirty="0" smtClean="0"/>
                  <a:t>(1+3.75%)</a:t>
                </a:r>
                <a:r>
                  <a:rPr lang="en-US" sz="2800" b="1" baseline="30000" dirty="0" smtClean="0"/>
                  <a:t>n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1866.545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1200 =</a:t>
                </a:r>
                <a:r>
                  <a:rPr 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1.5554543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Log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1.5554543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÷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log1+3.75%  </a:t>
                </a:r>
              </a:p>
              <a:p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=12 </a:t>
                </a:r>
                <a:r>
                  <a:rPr lang="ar-BH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÷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 4 = 3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years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</a:t>
              </a:r>
              <a:r>
                <a:rPr lang="en-US" b="1">
                  <a:solidFill>
                    <a:schemeClr val="tx1"/>
                  </a:solidFill>
                </a:rPr>
                <a:t>next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105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011" y="3124200"/>
            <a:ext cx="6793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>
                <a:latin typeface="Century Gothic" panose="020B0502020202020204" pitchFamily="34" charset="0"/>
              </a:rPr>
              <a:t>1- </a:t>
            </a:r>
            <a:r>
              <a:rPr lang="en-US" sz="2000" b="1" dirty="0" smtClean="0">
                <a:latin typeface="Century Gothic" panose="020B0502020202020204" pitchFamily="34" charset="0"/>
              </a:rPr>
              <a:t>Writing formula of finding </a:t>
            </a:r>
            <a:r>
              <a:rPr lang="en-US" sz="2000" b="1" dirty="0">
                <a:latin typeface="Century Gothic" panose="020B0502020202020204" pitchFamily="34" charset="0"/>
              </a:rPr>
              <a:t>Unknown factor of time.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94" y="6550211"/>
            <a:ext cx="5219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       FINANCILA  MATHEMATICS        Fin: 111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676" y="3890347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 smtClean="0">
                <a:latin typeface="Century Gothic" panose="020B0502020202020204" pitchFamily="34" charset="0"/>
              </a:rPr>
              <a:t>2- </a:t>
            </a:r>
            <a:r>
              <a:rPr lang="en-US" sz="2000" b="1" dirty="0">
                <a:latin typeface="Century Gothic" panose="020B0502020202020204" pitchFamily="34" charset="0"/>
              </a:rPr>
              <a:t>Finding Unknown factor of </a:t>
            </a:r>
            <a:r>
              <a:rPr lang="en-US" sz="2000" b="1" dirty="0" smtClean="0">
                <a:latin typeface="Century Gothic" panose="020B0502020202020204" pitchFamily="34" charset="0"/>
              </a:rPr>
              <a:t>time by Know compound amount 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676" y="4698423"/>
            <a:ext cx="8122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 smtClean="0">
                <a:latin typeface="Century Gothic" panose="020B0502020202020204" pitchFamily="34" charset="0"/>
              </a:rPr>
              <a:t>3- </a:t>
            </a:r>
            <a:r>
              <a:rPr lang="en-US" sz="2000" b="1" dirty="0">
                <a:latin typeface="Century Gothic" panose="020B0502020202020204" pitchFamily="34" charset="0"/>
              </a:rPr>
              <a:t>Finding Unknown factor of </a:t>
            </a:r>
            <a:r>
              <a:rPr lang="en-US" sz="2000" b="1" dirty="0" smtClean="0">
                <a:latin typeface="Century Gothic" panose="020B0502020202020204" pitchFamily="34" charset="0"/>
              </a:rPr>
              <a:t>time by Know compound Interest 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917514"/>
            <a:ext cx="8185355" cy="4278956"/>
            <a:chOff x="653845" y="1917514"/>
            <a:chExt cx="8185355" cy="4278956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917514"/>
              <a:ext cx="8185355" cy="4278956"/>
              <a:chOff x="653845" y="1917514"/>
              <a:chExt cx="8185355" cy="4278956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200400" y="1917514"/>
                <a:ext cx="5638800" cy="2236702"/>
              </a:xfrm>
              <a:prstGeom prst="wedgeRectCallout">
                <a:avLst>
                  <a:gd name="adj1" fmla="val -59131"/>
                  <a:gd name="adj2" fmla="val 2863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( 1+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ar-BH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%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  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  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÷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 =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ar-BH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Log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÷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log1+6%  =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18.854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ar-BH" sz="2000" b="1" dirty="0">
                    <a:latin typeface="Century Gothic" panose="020B0502020202020204" pitchFamily="34" charset="0"/>
                    <a:ea typeface="Times New Roman" panose="02020603050405020304" pitchFamily="18" charset="0"/>
                  </a:rPr>
                  <a:t>≈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19years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</a:t>
              </a:r>
              <a:r>
                <a:rPr lang="en-US" b="1">
                  <a:solidFill>
                    <a:schemeClr val="tx1"/>
                  </a:solidFill>
                </a:rPr>
                <a:t>next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713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24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71211"/>
            <a:ext cx="6439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/>
              <a:t>Unknown factors – Time 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" y="270164"/>
            <a:ext cx="4876801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Finding the Time/period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5638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Finding time/period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486400" y="4632271"/>
            <a:ext cx="2670121" cy="571071"/>
          </a:xfrm>
          <a:prstGeom prst="borderCallout1">
            <a:avLst>
              <a:gd name="adj1" fmla="val -7201"/>
              <a:gd name="adj2" fmla="val 51604"/>
              <a:gd name="adj3" fmla="val -109331"/>
              <a:gd name="adj4" fmla="val 55819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borrowed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32524" y="4610420"/>
            <a:ext cx="2351809" cy="575057"/>
          </a:xfrm>
          <a:prstGeom prst="borderCallout1">
            <a:avLst>
              <a:gd name="adj1" fmla="val -1781"/>
              <a:gd name="adj2" fmla="val 72797"/>
              <a:gd name="adj3" fmla="val -85304"/>
              <a:gd name="adj4" fmla="val 68217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percentage (%) of simple interest.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2707107" y="4632271"/>
            <a:ext cx="2666222" cy="571071"/>
          </a:xfrm>
          <a:prstGeom prst="borderCallout1">
            <a:avLst>
              <a:gd name="adj1" fmla="val 2813"/>
              <a:gd name="adj2" fmla="val 15270"/>
              <a:gd name="adj3" fmla="val -97611"/>
              <a:gd name="adj4" fmla="val 1314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times compounded interest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387" y="3108449"/>
            <a:ext cx="868641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 1 +Interest  rate )</a:t>
            </a:r>
            <a:r>
              <a:rPr lang="en-US" b="1" baseline="30000" dirty="0"/>
              <a:t> </a:t>
            </a:r>
            <a:r>
              <a:rPr lang="en-US" sz="2800" b="1" baseline="30000" dirty="0"/>
              <a:t>Number of time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Compound Amount  </a:t>
            </a: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÷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Principal</a:t>
            </a:r>
            <a:endParaRPr lang="en-US" sz="2800" b="1" baseline="30000" dirty="0"/>
          </a:p>
          <a:p>
            <a:pPr indent="317500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( 1 +   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) </a:t>
            </a:r>
            <a:r>
              <a:rPr lang="en-US" sz="3200" b="1" baseline="30000" dirty="0">
                <a:solidFill>
                  <a:srgbClr val="FF0000"/>
                </a:solidFill>
              </a:rPr>
              <a:t>n</a:t>
            </a:r>
            <a:r>
              <a:rPr lang="en-US" sz="3200" b="1" baseline="30000" dirty="0"/>
              <a:t>              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              CA            </a:t>
            </a: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÷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</a:t>
            </a:r>
            <a:endParaRPr lang="en-US" sz="3200" b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234699"/>
            <a:ext cx="7903862" cy="114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250" y="267421"/>
            <a:ext cx="2764421" cy="14693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3685" y="6445348"/>
            <a:ext cx="567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Unknown factors – Time     </a:t>
            </a:r>
            <a:r>
              <a:rPr lang="en-US" sz="1400" b="1" dirty="0"/>
              <a:t>FINANCILA  MATHEMATICS        Fin: 111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345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353014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time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212" y="1311327"/>
            <a:ext cx="784859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 smtClean="0">
                <a:solidFill>
                  <a:srgbClr val="FF0000"/>
                </a:solidFill>
              </a:rPr>
              <a:t>BD3000</a:t>
            </a:r>
            <a:r>
              <a:rPr lang="en-US" b="1" dirty="0" smtClean="0"/>
              <a:t> </a:t>
            </a:r>
            <a:r>
              <a:rPr lang="en-US" b="1" dirty="0"/>
              <a:t>invested at </a:t>
            </a:r>
            <a:r>
              <a:rPr lang="en-US" b="1" dirty="0" smtClean="0">
                <a:solidFill>
                  <a:srgbClr val="FF0000"/>
                </a:solidFill>
              </a:rPr>
              <a:t>6% </a:t>
            </a:r>
            <a:r>
              <a:rPr lang="en-US" b="1" dirty="0" smtClean="0"/>
              <a:t>annually, </a:t>
            </a:r>
            <a:r>
              <a:rPr lang="en-US" b="1" dirty="0"/>
              <a:t>How long would it take to make the compound  amount to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BD5372.542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900" y="2912498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53615" y="3725164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ar-BH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=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5372.542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3000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1.790813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42878" y="2199781"/>
            <a:ext cx="3135181" cy="2203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894038" y="2148984"/>
            <a:ext cx="1677473" cy="21376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15890" y="2599026"/>
            <a:ext cx="0" cy="14062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3685" y="6445348"/>
            <a:ext cx="5130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– Time </a:t>
            </a:r>
            <a:r>
              <a:rPr lang="en-US" sz="1400" b="1" dirty="0" smtClean="0"/>
              <a:t>     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3848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1028">
            <a:off x="6400330" y="1964309"/>
            <a:ext cx="2545288" cy="36986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353014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time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165883"/>
            <a:ext cx="784859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 smtClean="0">
                <a:solidFill>
                  <a:srgbClr val="FF0000"/>
                </a:solidFill>
              </a:rPr>
              <a:t>BD3000</a:t>
            </a:r>
            <a:r>
              <a:rPr lang="en-US" b="1" dirty="0" smtClean="0"/>
              <a:t> </a:t>
            </a:r>
            <a:r>
              <a:rPr lang="en-US" b="1" dirty="0"/>
              <a:t>invested at </a:t>
            </a:r>
            <a:r>
              <a:rPr lang="en-US" b="1" dirty="0" smtClean="0">
                <a:solidFill>
                  <a:srgbClr val="FF0000"/>
                </a:solidFill>
              </a:rPr>
              <a:t>6% </a:t>
            </a:r>
            <a:r>
              <a:rPr lang="en-US" b="1" dirty="0" smtClean="0"/>
              <a:t>annually, </a:t>
            </a:r>
            <a:r>
              <a:rPr lang="en-US" b="1" dirty="0"/>
              <a:t>How long would it take to make the compound  amount to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BD5372.542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52441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83281" y="3249669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ar-BH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=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5372.542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3000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1.790847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7892" y="1887359"/>
            <a:ext cx="3319283" cy="1961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930" y="1930431"/>
            <a:ext cx="1577391" cy="16934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48996" y="2304656"/>
            <a:ext cx="16646" cy="12542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89210" y="4244953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Log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1.790847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log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1+6%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=14.999 </a:t>
            </a:r>
            <a:r>
              <a:rPr lang="ar-BH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≈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= 10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years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971800" y="3994959"/>
            <a:ext cx="3787684" cy="749412"/>
          </a:xfrm>
          <a:prstGeom prst="straightConnector1">
            <a:avLst/>
          </a:prstGeom>
          <a:ln>
            <a:solidFill>
              <a:srgbClr val="6029FB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3685" y="6445348"/>
            <a:ext cx="5370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– Time </a:t>
            </a:r>
            <a:r>
              <a:rPr lang="en-US" sz="1400" b="1" dirty="0" smtClean="0"/>
              <a:t>          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90652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353014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time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027384"/>
            <a:ext cx="784859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>
                <a:solidFill>
                  <a:srgbClr val="FF0000"/>
                </a:solidFill>
              </a:rPr>
              <a:t>BD6000</a:t>
            </a:r>
            <a:r>
              <a:rPr lang="en-US" b="1" dirty="0"/>
              <a:t> invested at </a:t>
            </a:r>
            <a:r>
              <a:rPr lang="en-US" b="1" dirty="0">
                <a:solidFill>
                  <a:srgbClr val="FF0000"/>
                </a:solidFill>
              </a:rPr>
              <a:t>2% </a:t>
            </a:r>
            <a:r>
              <a:rPr lang="en-US" b="1" dirty="0"/>
              <a:t>thirdly, How long would it take to make the compound  amount to</a:t>
            </a:r>
            <a:r>
              <a:rPr lang="en-US" b="1" dirty="0">
                <a:solidFill>
                  <a:srgbClr val="00B050"/>
                </a:solidFill>
              </a:rPr>
              <a:t> BD8075.210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243" y="2524876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66058" y="3355125"/>
            <a:ext cx="7767835" cy="1267954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=   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8075.210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6000 =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1.345868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7892" y="1887359"/>
            <a:ext cx="3318108" cy="1986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53497" y="1930431"/>
            <a:ext cx="1444825" cy="18273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48996" y="2304656"/>
            <a:ext cx="16646" cy="12542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6471211"/>
            <a:ext cx="6399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85830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1028">
            <a:off x="6400330" y="1964309"/>
            <a:ext cx="2545288" cy="36986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353014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time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165883"/>
            <a:ext cx="784859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>
                <a:solidFill>
                  <a:srgbClr val="FF0000"/>
                </a:solidFill>
              </a:rPr>
              <a:t>BD6000</a:t>
            </a:r>
            <a:r>
              <a:rPr lang="en-US" b="1" dirty="0"/>
              <a:t> invested at </a:t>
            </a:r>
            <a:r>
              <a:rPr lang="en-US" b="1" dirty="0">
                <a:solidFill>
                  <a:srgbClr val="FF0000"/>
                </a:solidFill>
              </a:rPr>
              <a:t>2% </a:t>
            </a:r>
            <a:r>
              <a:rPr lang="en-US" b="1" dirty="0"/>
              <a:t>thirdly, How long would it take to make the compound  amount to</a:t>
            </a:r>
            <a:r>
              <a:rPr lang="en-US" b="1" dirty="0">
                <a:solidFill>
                  <a:srgbClr val="00B050"/>
                </a:solidFill>
              </a:rPr>
              <a:t> BD8075.210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52441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3664" y="3259698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=   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8075.210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6000 =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1.345868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7892" y="1887359"/>
            <a:ext cx="3319283" cy="1961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930" y="1930431"/>
            <a:ext cx="1577391" cy="16934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48996" y="2304656"/>
            <a:ext cx="16646" cy="12542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0627" y="4250556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Log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1.345868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log 1+2% =14.999 </a:t>
            </a:r>
            <a:r>
              <a:rPr lang="ar-BH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≈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ar-BH" altLang="en-US" sz="24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sz="3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= 5 years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971800" y="3994959"/>
            <a:ext cx="3787684" cy="749412"/>
          </a:xfrm>
          <a:prstGeom prst="straightConnector1">
            <a:avLst/>
          </a:prstGeom>
          <a:ln>
            <a:solidFill>
              <a:srgbClr val="6029FB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71211"/>
            <a:ext cx="5860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</a:t>
            </a:r>
            <a:r>
              <a:rPr lang="en-US" sz="1400" b="1" dirty="0" smtClean="0"/>
              <a:t>                       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13844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353014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time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165883"/>
            <a:ext cx="784859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 smtClean="0">
                <a:solidFill>
                  <a:srgbClr val="FF0000"/>
                </a:solidFill>
              </a:rPr>
              <a:t>BD1500</a:t>
            </a:r>
            <a:r>
              <a:rPr lang="en-US" b="1" dirty="0" smtClean="0"/>
              <a:t> </a:t>
            </a:r>
            <a:r>
              <a:rPr lang="en-US" b="1" dirty="0"/>
              <a:t>invested at </a:t>
            </a:r>
            <a:r>
              <a:rPr lang="en-US" b="1" dirty="0" smtClean="0">
                <a:solidFill>
                  <a:srgbClr val="FF0000"/>
                </a:solidFill>
              </a:rPr>
              <a:t>9% </a:t>
            </a:r>
            <a:r>
              <a:rPr lang="en-US" b="1" dirty="0" smtClean="0"/>
              <a:t>annually, </a:t>
            </a:r>
            <a:r>
              <a:rPr lang="en-US" b="1" dirty="0"/>
              <a:t>How long would it take to make the </a:t>
            </a:r>
            <a:r>
              <a:rPr lang="en-US" b="1" u="sng" dirty="0" smtClean="0"/>
              <a:t>Compound  Interest </a:t>
            </a:r>
            <a:r>
              <a:rPr lang="en-US" b="1" dirty="0" smtClean="0"/>
              <a:t>to</a:t>
            </a:r>
            <a:r>
              <a:rPr lang="en-US" b="1" dirty="0" smtClean="0">
                <a:solidFill>
                  <a:srgbClr val="00B050"/>
                </a:solidFill>
              </a:rPr>
              <a:t> BD1488.844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7889" y="235108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  +  compound Amount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=   1500         +  1488.844  =  BD 2988.844</a:t>
            </a:r>
            <a:endParaRPr kumimoji="0" lang="ar-BH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16986" y="2091269"/>
            <a:ext cx="14735" cy="8622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37775" y="1927379"/>
            <a:ext cx="945874" cy="996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83166" y="3483974"/>
            <a:ext cx="8311345" cy="145449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endParaRPr lang="en-US" altLang="en-US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altLang="en-US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</a:t>
            </a:r>
            <a:r>
              <a:rPr lang="ar-BH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=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2988.844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1500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1.992562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25766" y="5081133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Log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1.1.992562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log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1+9% =  8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years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959512" y="1948005"/>
            <a:ext cx="1248275" cy="26696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3661" y="3193344"/>
            <a:ext cx="2699432" cy="1371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34000" y="3251973"/>
            <a:ext cx="1368368" cy="13125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471211"/>
            <a:ext cx="6399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05632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6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353014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time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304382"/>
            <a:ext cx="80055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lang="en-US" b="1" dirty="0"/>
              <a:t>How long will it take to make the money to double itself at 4% annually?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52441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3664" y="3259698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ar-BH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2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45681" y="2056114"/>
            <a:ext cx="1521719" cy="1502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931" y="2009516"/>
            <a:ext cx="4237069" cy="16143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48996" y="2056114"/>
            <a:ext cx="418026" cy="15027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0627" y="4250556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Log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log 1+4% =17.673 </a:t>
            </a:r>
            <a:r>
              <a:rPr lang="ar-BH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≈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</a:t>
            </a: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</a:rPr>
              <a:t>years</a:t>
            </a:r>
            <a:endParaRPr lang="en-US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209800" y="3994959"/>
            <a:ext cx="3214185" cy="598035"/>
          </a:xfrm>
          <a:prstGeom prst="straightConnector1">
            <a:avLst/>
          </a:prstGeom>
          <a:ln>
            <a:solidFill>
              <a:srgbClr val="6029FB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3187" y="6394551"/>
            <a:ext cx="5798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– Time        FINANCILA  MATHEMATICS        Fin: 111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62903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8597</TotalTime>
  <Words>1170</Words>
  <Application>Microsoft Office PowerPoint</Application>
  <PresentationFormat>On-screen Show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PowerPoint Presentation</vt:lpstr>
      <vt:lpstr>PowerPoint Presentation</vt:lpstr>
      <vt:lpstr>Finding the Time/period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Evaluation</vt:lpstr>
      <vt:lpstr>Evaluation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578</cp:revision>
  <dcterms:created xsi:type="dcterms:W3CDTF">2020-03-03T05:49:03Z</dcterms:created>
  <dcterms:modified xsi:type="dcterms:W3CDTF">2021-09-02T06:46:45Z</dcterms:modified>
</cp:coreProperties>
</file>