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26"/>
  </p:notesMasterIdLst>
  <p:sldIdLst>
    <p:sldId id="256" r:id="rId4"/>
    <p:sldId id="264" r:id="rId5"/>
    <p:sldId id="405" r:id="rId6"/>
    <p:sldId id="402" r:id="rId7"/>
    <p:sldId id="446" r:id="rId8"/>
    <p:sldId id="438" r:id="rId9"/>
    <p:sldId id="447" r:id="rId10"/>
    <p:sldId id="439" r:id="rId11"/>
    <p:sldId id="435" r:id="rId12"/>
    <p:sldId id="416" r:id="rId13"/>
    <p:sldId id="417" r:id="rId14"/>
    <p:sldId id="440" r:id="rId15"/>
    <p:sldId id="443" r:id="rId16"/>
    <p:sldId id="428" r:id="rId17"/>
    <p:sldId id="429" r:id="rId18"/>
    <p:sldId id="432" r:id="rId19"/>
    <p:sldId id="433" r:id="rId20"/>
    <p:sldId id="441" r:id="rId21"/>
    <p:sldId id="442" r:id="rId22"/>
    <p:sldId id="444" r:id="rId23"/>
    <p:sldId id="445" r:id="rId24"/>
    <p:sldId id="3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29FB"/>
    <a:srgbClr val="CCFFFF"/>
    <a:srgbClr val="FF6699"/>
    <a:srgbClr val="ED8733"/>
    <a:srgbClr val="E7E208"/>
    <a:srgbClr val="FFCCCC"/>
    <a:srgbClr val="FFFFCC"/>
    <a:srgbClr val="99FF66"/>
    <a:srgbClr val="66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65" d="100"/>
          <a:sy n="6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10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</a:t>
            </a:r>
            <a:r>
              <a:rPr lang="en-US" dirty="0">
                <a:solidFill>
                  <a:schemeClr val="tx1"/>
                </a:solidFill>
              </a:rPr>
              <a:t>Pages: </a:t>
            </a:r>
            <a:r>
              <a:rPr lang="en-US" dirty="0" smtClean="0">
                <a:solidFill>
                  <a:schemeClr val="tx1"/>
                </a:solidFill>
              </a:rPr>
              <a:t>48-55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26" y="4623388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14296" y="2270869"/>
            <a:ext cx="2915721" cy="2402742"/>
            <a:chOff x="5705419" y="1711658"/>
            <a:chExt cx="3295255" cy="3343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05419" y="1711658"/>
              <a:ext cx="3286125" cy="3343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 rot="171160">
              <a:off x="6085416" y="1863247"/>
              <a:ext cx="2487268" cy="899332"/>
            </a:xfrm>
            <a:prstGeom prst="rect">
              <a:avLst/>
            </a:prstGeom>
            <a:noFill/>
            <a:scene3d>
              <a:camera prst="isometricOffAxis2Top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Principal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9286752">
              <a:off x="6599238" y="3036742"/>
              <a:ext cx="2401436" cy="899332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spc="5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Rate</a:t>
              </a:r>
              <a:endParaRPr lang="en-US" sz="3600" b="1" cap="non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38200" y="111395"/>
            <a:ext cx="7162800" cy="1182210"/>
          </a:xfrm>
          <a:prstGeom prst="rect">
            <a:avLst/>
          </a:prstGeom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 rot="1194128">
            <a:off x="5687513" y="3295245"/>
            <a:ext cx="1467764" cy="1174953"/>
            <a:chOff x="5565" y="10230"/>
            <a:chExt cx="4330" cy="3200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itle 1"/>
          <p:cNvSpPr txBox="1">
            <a:spLocks/>
          </p:cNvSpPr>
          <p:nvPr/>
        </p:nvSpPr>
        <p:spPr>
          <a:xfrm>
            <a:off x="104882" y="1447559"/>
            <a:ext cx="6952865" cy="1867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4800" b="1" dirty="0" smtClean="0">
                <a:latin typeface="Century Gothic" panose="020B0502020202020204" pitchFamily="34" charset="0"/>
                <a:cs typeface="+mn-cs"/>
              </a:rPr>
              <a:t>Finding Unknown factors </a:t>
            </a:r>
          </a:p>
          <a:p>
            <a:pPr rtl="1"/>
            <a:r>
              <a:rPr 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(Interest  Rate)</a:t>
            </a:r>
            <a:endParaRPr lang="en-US" sz="4800" b="1" dirty="0">
              <a:solidFill>
                <a:srgbClr val="FF0000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8616" y="3221469"/>
            <a:ext cx="2544164" cy="1352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7543"/>
            <a:ext cx="9124335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1) A principal of BD 900 invested  </a:t>
            </a:r>
            <a:r>
              <a:rPr lang="en-US" dirty="0" smtClean="0"/>
              <a:t>in bank, Find the interest rate 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if the amount </a:t>
            </a:r>
            <a:r>
              <a:rPr lang="en-US" dirty="0"/>
              <a:t>to BD </a:t>
            </a:r>
            <a:r>
              <a:rPr lang="en-US" dirty="0" smtClean="0"/>
              <a:t>2074.084 at end of the 8 years.</a:t>
            </a:r>
            <a:endParaRPr lang="en-US" dirty="0"/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381000" y="2684251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9%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5" action="ppaction://hlinksldjump"/>
          </p:cNvPr>
          <p:cNvSpPr/>
          <p:nvPr/>
        </p:nvSpPr>
        <p:spPr>
          <a:xfrm>
            <a:off x="2079519" y="358419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6" action="ppaction://hlinksldjump"/>
          </p:cNvPr>
          <p:cNvSpPr/>
          <p:nvPr/>
        </p:nvSpPr>
        <p:spPr>
          <a:xfrm>
            <a:off x="2971800" y="4458020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5" action="ppaction://hlinksldjump"/>
          </p:cNvPr>
          <p:cNvSpPr/>
          <p:nvPr/>
        </p:nvSpPr>
        <p:spPr>
          <a:xfrm>
            <a:off x="4953000" y="5331869"/>
            <a:ext cx="39624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187" y="6445348"/>
            <a:ext cx="5892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   FINANCILA  MATHEMATICS        Fin: 111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855" y="52387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076" y="1215677"/>
            <a:ext cx="6766596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Choose the correct answer 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the following</a:t>
            </a:r>
            <a:r>
              <a:rPr lang="ar-BH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144" y="0"/>
            <a:ext cx="1790700" cy="12477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718113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48852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2) If BD 6,600 amounts to BD8433.392 </a:t>
            </a:r>
            <a:r>
              <a:rPr lang="en-US" dirty="0" smtClean="0"/>
              <a:t>at end of 6 years and 3  </a:t>
            </a:r>
          </a:p>
          <a:p>
            <a:r>
              <a:rPr lang="en-US" dirty="0"/>
              <a:t> </a:t>
            </a:r>
            <a:r>
              <a:rPr lang="en-US" dirty="0" smtClean="0"/>
              <a:t>    months - Find </a:t>
            </a:r>
            <a:r>
              <a:rPr lang="en-US" dirty="0"/>
              <a:t>the </a:t>
            </a:r>
            <a:r>
              <a:rPr lang="en-US" dirty="0" smtClean="0"/>
              <a:t>interest rate?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41804" y="2318477"/>
            <a:ext cx="480229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4% monthly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4" action="ppaction://hlinksldjump"/>
          </p:cNvPr>
          <p:cNvSpPr/>
          <p:nvPr/>
        </p:nvSpPr>
        <p:spPr>
          <a:xfrm>
            <a:off x="1524000" y="3271102"/>
            <a:ext cx="58445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4% annually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542951" y="4290785"/>
            <a:ext cx="5597174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4% quarterly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3416476" y="5326843"/>
            <a:ext cx="57133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4% thirdly 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626" y="6415520"/>
            <a:ext cx="5732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FINANCILA  MATHEMATICS        Fin: 111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748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579" y="1077"/>
            <a:ext cx="1790700" cy="1247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4751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665" y="1246424"/>
            <a:ext cx="914400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pPr marL="457200" indent="-457200" rtl="0">
              <a:buAutoNum type="arabicParenR" startAt="3"/>
            </a:pPr>
            <a:r>
              <a:rPr lang="en-US" dirty="0" smtClean="0"/>
              <a:t>Find the missing factor of the following:</a:t>
            </a:r>
          </a:p>
          <a:p>
            <a:pPr marL="457200" indent="-457200">
              <a:buAutoNum type="arabicParenR" startAt="3"/>
            </a:pPr>
            <a:endParaRPr lang="en-US" dirty="0"/>
          </a:p>
          <a:p>
            <a:endParaRPr lang="ar-BH" dirty="0"/>
          </a:p>
          <a:p>
            <a:endParaRPr lang="ar-BH" dirty="0" smtClean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-29497" y="2819400"/>
            <a:ext cx="417832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16%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2059667" y="3692621"/>
            <a:ext cx="4244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8%.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2654711" y="4589400"/>
            <a:ext cx="40794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694414" y="5441030"/>
            <a:ext cx="41131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626" y="6415520"/>
            <a:ext cx="5772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FINANCILA  MATHEMATICS        Fin: 111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748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1078"/>
            <a:ext cx="1691678" cy="117877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44523"/>
              </p:ext>
            </p:extLst>
          </p:nvPr>
        </p:nvGraphicFramePr>
        <p:xfrm>
          <a:off x="103186" y="1676400"/>
          <a:ext cx="8507413" cy="93484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695189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1959591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2045008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1807625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4776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Compound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 interest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Principal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416078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BD 721.239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 </a:t>
                      </a: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years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?? % quarterly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entury Gothic" panose="020B0502020202020204" pitchFamily="34" charset="0"/>
                        </a:rPr>
                        <a:t>BD</a:t>
                      </a:r>
                      <a:r>
                        <a:rPr lang="en-US" sz="2000" baseline="0" dirty="0" smtClean="0">
                          <a:effectLst/>
                          <a:latin typeface="Century Gothic" panose="020B0502020202020204" pitchFamily="34" charset="0"/>
                        </a:rPr>
                        <a:t> 1,200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8305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48852"/>
            <a:ext cx="914400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4)What </a:t>
            </a:r>
            <a:r>
              <a:rPr lang="en-US" dirty="0"/>
              <a:t>is the </a:t>
            </a:r>
            <a:r>
              <a:rPr lang="en-US" dirty="0" smtClean="0"/>
              <a:t>interest rate </a:t>
            </a:r>
            <a:r>
              <a:rPr lang="en-US" dirty="0"/>
              <a:t>it take the money to </a:t>
            </a:r>
            <a:r>
              <a:rPr lang="en-US" dirty="0" smtClean="0"/>
              <a:t>triple after 19 years.</a:t>
            </a:r>
            <a:endParaRPr lang="ar-BH" dirty="0" smtClean="0"/>
          </a:p>
          <a:p>
            <a:endParaRPr lang="ar-BH" dirty="0"/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694436" y="2471175"/>
            <a:ext cx="417832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</a:t>
            </a:r>
            <a:r>
              <a:rPr lang="en-US" sz="3600" b="1" dirty="0" smtClean="0">
                <a:latin typeface="Century Gothic" panose="020B0502020202020204" pitchFamily="34" charset="0"/>
              </a:rPr>
              <a:t>3%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lowchart: Terminator 9">
            <a:hlinkClick r:id="rId3" action="ppaction://hlinksldjump"/>
          </p:cNvPr>
          <p:cNvSpPr/>
          <p:nvPr/>
        </p:nvSpPr>
        <p:spPr>
          <a:xfrm>
            <a:off x="2593500" y="3469206"/>
            <a:ext cx="4244379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3657600" y="4453483"/>
            <a:ext cx="40794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Terminator 11">
            <a:hlinkClick r:id="rId4" action="ppaction://hlinksldjump"/>
          </p:cNvPr>
          <p:cNvSpPr/>
          <p:nvPr/>
        </p:nvSpPr>
        <p:spPr>
          <a:xfrm>
            <a:off x="4781326" y="5395076"/>
            <a:ext cx="411310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</a:t>
            </a:r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6%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626" y="6415520"/>
            <a:ext cx="5772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FINANCILA  MATHEMATICS        Fin: 111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4748"/>
            <a:ext cx="3657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579" y="1077"/>
            <a:ext cx="1790700" cy="12477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7158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53845" y="1823428"/>
            <a:ext cx="8185355" cy="4373042"/>
            <a:chOff x="653845" y="1823428"/>
            <a:chExt cx="8185355" cy="4373042"/>
          </a:xfrm>
        </p:grpSpPr>
        <p:grpSp>
          <p:nvGrpSpPr>
            <p:cNvPr id="3" name="Group 2"/>
            <p:cNvGrpSpPr/>
            <p:nvPr/>
          </p:nvGrpSpPr>
          <p:grpSpPr>
            <a:xfrm>
              <a:off x="653845" y="1823428"/>
              <a:ext cx="8185355" cy="4373042"/>
              <a:chOff x="653845" y="1823428"/>
              <a:chExt cx="8185355" cy="4373042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657600" y="1823428"/>
                <a:ext cx="5181600" cy="2267102"/>
              </a:xfrm>
              <a:prstGeom prst="wedgeRectCallout">
                <a:avLst>
                  <a:gd name="adj1" fmla="val -71181"/>
                  <a:gd name="adj2" fmla="val 6523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(</a:t>
                </a:r>
                <a:r>
                  <a:rPr lang="en-US" sz="2000" b="1" dirty="0" smtClean="0"/>
                  <a:t>1+i)</a:t>
                </a:r>
                <a:r>
                  <a:rPr lang="en-US" sz="2800" b="1" baseline="30000" dirty="0" smtClean="0"/>
                  <a:t>8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2074.084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900 = </a:t>
                </a:r>
                <a:r>
                  <a:rPr 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2.304537</a:t>
                </a:r>
              </a:p>
              <a:p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sz="2000" b="1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1.1099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- 1  =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0.109x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 = 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11% 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annually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94974" y="2590195"/>
                <a:ext cx="2224826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𝟑𝟎𝟒𝟓𝟑𝟕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974" y="2590195"/>
                <a:ext cx="2224826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834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5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853828"/>
            <a:ext cx="8109155" cy="4342642"/>
            <a:chOff x="653845" y="1853828"/>
            <a:chExt cx="8109155" cy="4342642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853828"/>
              <a:ext cx="8109155" cy="4342642"/>
              <a:chOff x="653845" y="1853828"/>
              <a:chExt cx="8109155" cy="4342642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124200" y="1853828"/>
                <a:ext cx="5638800" cy="2236702"/>
              </a:xfrm>
              <a:prstGeom prst="wedgeRectCallout">
                <a:avLst>
                  <a:gd name="adj1" fmla="val -59131"/>
                  <a:gd name="adj2" fmla="val 2863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/>
                  <a:t>(</a:t>
                </a:r>
                <a:r>
                  <a:rPr lang="en-US" sz="2000" b="1" dirty="0" smtClean="0"/>
                  <a:t>1+i)</a:t>
                </a:r>
                <a:r>
                  <a:rPr lang="en-US" sz="2800" b="1" baseline="30000" dirty="0" smtClean="0"/>
                  <a:t>6.25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8433.392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6600 =</a:t>
                </a:r>
                <a:r>
                  <a:rPr 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1.277786</a:t>
                </a:r>
              </a:p>
              <a:p>
                <a:endParaRPr lang="en-US" altLang="en-US" sz="2000" b="1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</a:t>
              </a:r>
              <a:r>
                <a:rPr lang="en-US" b="1">
                  <a:solidFill>
                    <a:schemeClr val="tx1"/>
                  </a:solidFill>
                </a:rPr>
                <a:t>next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947701" y="3404355"/>
            <a:ext cx="451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1.0399 </a:t>
            </a: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  = </a:t>
            </a:r>
            <a:r>
              <a:rPr lang="en-US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0.039x </a:t>
            </a: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= </a:t>
            </a:r>
            <a:r>
              <a:rPr lang="en-US" altLang="en-US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4% </a:t>
            </a:r>
            <a:r>
              <a:rPr lang="en-US" altLang="en-US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annually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581400" y="2779513"/>
                <a:ext cx="2224826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277786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779513"/>
                <a:ext cx="2224826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157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5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600200"/>
            <a:ext cx="8032955" cy="4596270"/>
            <a:chOff x="653845" y="1600200"/>
            <a:chExt cx="8032955" cy="4596270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600200"/>
              <a:ext cx="8032955" cy="4596270"/>
              <a:chOff x="653845" y="1600200"/>
              <a:chExt cx="8032955" cy="459627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048000" y="1600200"/>
                <a:ext cx="5638800" cy="2487872"/>
              </a:xfrm>
              <a:prstGeom prst="wedgeRectCallout">
                <a:avLst>
                  <a:gd name="adj1" fmla="val -59131"/>
                  <a:gd name="adj2" fmla="val 2863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 smtClean="0"/>
                  <a:t>CA = 1200 + 721.239  = BD 1921.239</a:t>
                </a:r>
              </a:p>
              <a:p>
                <a:r>
                  <a:rPr lang="en-US" sz="2000" b="1" dirty="0" smtClean="0"/>
                  <a:t>(1+i%)</a:t>
                </a:r>
                <a:r>
                  <a:rPr lang="en-US" sz="2800" b="1" baseline="30000" dirty="0" smtClean="0"/>
                  <a:t>3*4=12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= </a:t>
                </a:r>
                <a:r>
                  <a:rPr lang="en-US" sz="2000" b="1" dirty="0" smtClean="0"/>
                  <a:t>1921.239 </a:t>
                </a:r>
                <a:r>
                  <a:rPr lang="ar-BH" sz="2000" b="1" dirty="0"/>
                  <a:t>÷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1200 =</a:t>
                </a:r>
                <a:r>
                  <a:rPr 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1.5554543</a:t>
                </a:r>
                <a:endParaRPr 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 smtClean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=1.04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- 1  = </a:t>
                </a:r>
                <a:r>
                  <a:rPr lang="en-US" alt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0.04x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 = 4% </a:t>
                </a:r>
                <a:r>
                  <a:rPr lang="en-US" alt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quarterly.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</a:t>
              </a:r>
              <a:r>
                <a:rPr lang="en-US" b="1">
                  <a:solidFill>
                    <a:schemeClr val="tx1"/>
                  </a:solidFill>
                </a:rPr>
                <a:t>next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05200" y="2587784"/>
                <a:ext cx="2224826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𝟔𝟎𝟏𝟎𝟑𝟐𝟓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87784"/>
                <a:ext cx="2224826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05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course,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8" y="263133"/>
            <a:ext cx="1646183" cy="12680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00" y="3168436"/>
            <a:ext cx="765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>
                <a:latin typeface="Century Gothic" panose="020B0502020202020204" pitchFamily="34" charset="0"/>
              </a:rPr>
              <a:t>1- </a:t>
            </a:r>
            <a:r>
              <a:rPr lang="en-US" sz="2000" b="1" dirty="0" smtClean="0">
                <a:latin typeface="Century Gothic" panose="020B0502020202020204" pitchFamily="34" charset="0"/>
              </a:rPr>
              <a:t>Writing formula of finding </a:t>
            </a:r>
            <a:r>
              <a:rPr lang="en-US" sz="2000" b="1" dirty="0">
                <a:latin typeface="Century Gothic" panose="020B0502020202020204" pitchFamily="34" charset="0"/>
              </a:rPr>
              <a:t>Unknown factor of </a:t>
            </a:r>
            <a:r>
              <a:rPr lang="en-US" sz="2000" b="1" dirty="0" smtClean="0">
                <a:latin typeface="Century Gothic" panose="020B0502020202020204" pitchFamily="34" charset="0"/>
              </a:rPr>
              <a:t>Interest Rate.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94" y="6550211"/>
            <a:ext cx="5692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</a:t>
            </a:r>
            <a:r>
              <a:rPr lang="en-US" sz="1400" b="1" dirty="0" smtClean="0"/>
              <a:t>factors- Rate        </a:t>
            </a:r>
            <a:r>
              <a:rPr lang="en-US" sz="1400" b="1" dirty="0"/>
              <a:t>FINANCILA  MATHEMATICS        Fin: 111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00" y="3710518"/>
            <a:ext cx="9171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 smtClean="0">
                <a:latin typeface="Century Gothic" panose="020B0502020202020204" pitchFamily="34" charset="0"/>
              </a:rPr>
              <a:t>2- </a:t>
            </a:r>
            <a:r>
              <a:rPr lang="en-US" sz="2000" b="1" dirty="0">
                <a:latin typeface="Century Gothic" panose="020B0502020202020204" pitchFamily="34" charset="0"/>
              </a:rPr>
              <a:t>Finding Unknown factor of </a:t>
            </a:r>
            <a:r>
              <a:rPr lang="en-US" sz="2000" b="1" dirty="0" smtClean="0">
                <a:latin typeface="Century Gothic" panose="020B0502020202020204" pitchFamily="34" charset="0"/>
              </a:rPr>
              <a:t>Interest Rate by Know compound amount 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82" y="4285785"/>
            <a:ext cx="9190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2000" b="1" dirty="0" smtClean="0">
                <a:latin typeface="Century Gothic" panose="020B0502020202020204" pitchFamily="34" charset="0"/>
              </a:rPr>
              <a:t>3- </a:t>
            </a:r>
            <a:r>
              <a:rPr lang="en-US" sz="2000" b="1" dirty="0">
                <a:latin typeface="Century Gothic" panose="020B0502020202020204" pitchFamily="34" charset="0"/>
              </a:rPr>
              <a:t>Finding Unknown factor of </a:t>
            </a:r>
            <a:r>
              <a:rPr lang="en-US" sz="2000" b="1" dirty="0" smtClean="0">
                <a:latin typeface="Century Gothic" panose="020B0502020202020204" pitchFamily="34" charset="0"/>
              </a:rPr>
              <a:t>Interest Rate by Know compound Interest .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7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3845" y="1917514"/>
            <a:ext cx="8185355" cy="4278956"/>
            <a:chOff x="653845" y="1917514"/>
            <a:chExt cx="8185355" cy="4278956"/>
          </a:xfrm>
        </p:grpSpPr>
        <p:grpSp>
          <p:nvGrpSpPr>
            <p:cNvPr id="2" name="Group 1"/>
            <p:cNvGrpSpPr/>
            <p:nvPr/>
          </p:nvGrpSpPr>
          <p:grpSpPr>
            <a:xfrm>
              <a:off x="653845" y="1917514"/>
              <a:ext cx="8185355" cy="4278956"/>
              <a:chOff x="653845" y="1917514"/>
              <a:chExt cx="8185355" cy="4278956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53845" y="505347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ular Callout 14"/>
              <p:cNvSpPr/>
              <p:nvPr/>
            </p:nvSpPr>
            <p:spPr>
              <a:xfrm>
                <a:off x="3200400" y="1917514"/>
                <a:ext cx="5638800" cy="2236702"/>
              </a:xfrm>
              <a:prstGeom prst="wedgeRectCallout">
                <a:avLst>
                  <a:gd name="adj1" fmla="val -59131"/>
                  <a:gd name="adj2" fmla="val 2863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( 1+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ar-BH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%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  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   </a:t>
                </a:r>
                <a:r>
                  <a:rPr lang="ar-BH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÷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 b="1" dirty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 = </a:t>
                </a:r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BH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endParaRPr lang="en-US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alt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1.0595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- 1  = </a:t>
                </a:r>
                <a:r>
                  <a:rPr lang="en-US" alt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0.059x </a:t>
                </a:r>
                <a:r>
                  <a:rPr lang="en-US" altLang="en-US" sz="2000" b="1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 = </a:t>
                </a:r>
                <a:r>
                  <a:rPr lang="en-US" altLang="en-US" sz="20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6% annually </a:t>
                </a:r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altLang="en-US" sz="2000" b="1" dirty="0">
                  <a:latin typeface="Century Gothic" panose="020B0502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US" altLang="en-US" sz="2000" b="1" dirty="0" smtClean="0">
                    <a:latin typeface="Century Gothic" panose="020B0502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11" name="Pentagon 10"/>
            <p:cNvSpPr/>
            <p:nvPr/>
          </p:nvSpPr>
          <p:spPr>
            <a:xfrm flipH="1">
              <a:off x="2025445" y="505347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</a:t>
              </a:r>
              <a:r>
                <a:rPr lang="en-US" b="1">
                  <a:solidFill>
                    <a:schemeClr val="tx1"/>
                  </a:solidFill>
                </a:rPr>
                <a:t>next 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05200" y="2587784"/>
                <a:ext cx="2224826" cy="512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altLang="en-US" sz="2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87784"/>
                <a:ext cx="2224826" cy="512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713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24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8604" y="3824393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71211"/>
            <a:ext cx="637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1" y="270164"/>
            <a:ext cx="4572001" cy="97270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Finding the </a:t>
            </a:r>
            <a:r>
              <a:rPr lang="en-US" sz="3600" b="1" dirty="0" smtClean="0">
                <a:solidFill>
                  <a:schemeClr val="bg1"/>
                </a:solidFill>
              </a:rPr>
              <a:t>Interest Rate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0485"/>
            <a:ext cx="5867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Finding </a:t>
            </a:r>
            <a:r>
              <a:rPr lang="en-US" sz="3200" b="1" dirty="0" smtClean="0">
                <a:solidFill>
                  <a:schemeClr val="bg1"/>
                </a:solidFill>
              </a:rPr>
              <a:t> Interest Rate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5486400" y="4632271"/>
            <a:ext cx="2670121" cy="571071"/>
          </a:xfrm>
          <a:prstGeom prst="borderCallout1">
            <a:avLst>
              <a:gd name="adj1" fmla="val -7201"/>
              <a:gd name="adj2" fmla="val 51604"/>
              <a:gd name="adj3" fmla="val -109331"/>
              <a:gd name="adj4" fmla="val 55819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money invested, deposited or borrowed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4"/>
          <p:cNvSpPr>
            <a:spLocks/>
          </p:cNvSpPr>
          <p:nvPr/>
        </p:nvSpPr>
        <p:spPr bwMode="auto">
          <a:xfrm>
            <a:off x="132524" y="4610420"/>
            <a:ext cx="2351809" cy="575057"/>
          </a:xfrm>
          <a:prstGeom prst="borderCallout1">
            <a:avLst>
              <a:gd name="adj1" fmla="val -1781"/>
              <a:gd name="adj2" fmla="val 72797"/>
              <a:gd name="adj3" fmla="val -85304"/>
              <a:gd name="adj4" fmla="val 68217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1000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percentage (%) of simple interest.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2707107" y="4632271"/>
            <a:ext cx="2666222" cy="571071"/>
          </a:xfrm>
          <a:prstGeom prst="borderCallout1">
            <a:avLst>
              <a:gd name="adj1" fmla="val 2813"/>
              <a:gd name="adj2" fmla="val 15270"/>
              <a:gd name="adj3" fmla="val -97611"/>
              <a:gd name="adj4" fmla="val 1314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times compounded interest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0387" y="3108449"/>
            <a:ext cx="868641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00" rtl="1"/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17500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 1 +Interest  rate )</a:t>
            </a:r>
            <a:r>
              <a:rPr lang="en-US" b="1" baseline="30000" dirty="0"/>
              <a:t> </a:t>
            </a:r>
            <a:r>
              <a:rPr lang="en-US" sz="2800" b="1" baseline="30000" dirty="0"/>
              <a:t>Number of time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Compound Amount  </a:t>
            </a: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÷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Principal</a:t>
            </a:r>
            <a:endParaRPr lang="en-US" sz="2800" b="1" baseline="30000" dirty="0"/>
          </a:p>
          <a:p>
            <a:pPr indent="317500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( 1 +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) </a:t>
            </a:r>
            <a:r>
              <a:rPr lang="en-US" sz="3200" b="1" baseline="30000" dirty="0"/>
              <a:t>n                       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              CA            </a:t>
            </a: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÷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</a:t>
            </a:r>
            <a:endParaRPr lang="en-US" sz="3200" b="1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234699"/>
            <a:ext cx="7903862" cy="1146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3685" y="6445348"/>
            <a:ext cx="5571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</a:t>
            </a:r>
            <a:r>
              <a:rPr lang="en-US" sz="1400" b="1" dirty="0" smtClean="0"/>
              <a:t>Unknown factors- </a:t>
            </a:r>
            <a:r>
              <a:rPr lang="en-US" sz="1400" b="1" dirty="0"/>
              <a:t>Rate  </a:t>
            </a:r>
            <a:r>
              <a:rPr lang="en-US" sz="1400" b="1" dirty="0" smtClean="0"/>
              <a:t>    </a:t>
            </a:r>
            <a:r>
              <a:rPr lang="en-US" sz="1400" b="1" dirty="0"/>
              <a:t>FINANCILA  MATHEMATICS        Fin: 111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190" y="246606"/>
            <a:ext cx="272415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313456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animBg="1"/>
      <p:bldP spid="9" grpId="0" animBg="1"/>
      <p:bldP spid="10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343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</a:t>
            </a:r>
            <a:r>
              <a:rPr lang="en-US" sz="3200" b="1" dirty="0" smtClean="0">
                <a:solidFill>
                  <a:schemeClr val="bg1"/>
                </a:solidFill>
              </a:rPr>
              <a:t>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212" y="1311327"/>
            <a:ext cx="784859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 smtClean="0">
                <a:solidFill>
                  <a:srgbClr val="FF0000"/>
                </a:solidFill>
              </a:rPr>
              <a:t>BD3000</a:t>
            </a:r>
            <a:r>
              <a:rPr lang="en-US" b="1" dirty="0" smtClean="0"/>
              <a:t> invested for  </a:t>
            </a:r>
            <a:r>
              <a:rPr lang="en-US" b="1" dirty="0" smtClean="0">
                <a:solidFill>
                  <a:srgbClr val="0070C0"/>
                </a:solidFill>
              </a:rPr>
              <a:t>10 years</a:t>
            </a:r>
            <a:r>
              <a:rPr lang="en-US" b="1" dirty="0" smtClean="0"/>
              <a:t>, If the compound  </a:t>
            </a:r>
            <a:r>
              <a:rPr lang="en-US" b="1" dirty="0"/>
              <a:t>amount </a:t>
            </a:r>
            <a:r>
              <a:rPr lang="en-US" b="1" dirty="0" smtClean="0"/>
              <a:t>is </a:t>
            </a:r>
            <a:r>
              <a:rPr lang="en-US" b="1" dirty="0" smtClean="0">
                <a:solidFill>
                  <a:srgbClr val="00B050"/>
                </a:solidFill>
              </a:rPr>
              <a:t> BD5372.542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 Find the interest rate.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2900" y="2912498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53615" y="3725164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5372.542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3000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1.7908473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42878" y="2199781"/>
            <a:ext cx="2772122" cy="18578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42878" y="2199781"/>
            <a:ext cx="1933922" cy="18578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81200" y="2590800"/>
            <a:ext cx="2514600" cy="14667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73685" y="6445348"/>
            <a:ext cx="5812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</a:t>
            </a:r>
            <a:r>
              <a:rPr lang="en-US" sz="1400" b="1" dirty="0" smtClean="0"/>
              <a:t> - Rate         </a:t>
            </a:r>
            <a:r>
              <a:rPr lang="en-US" sz="1400" b="1" dirty="0"/>
              <a:t>FINANCILA  MATHEMATICS        Fin: 111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3848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3434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</a:t>
            </a:r>
            <a:r>
              <a:rPr lang="en-US" sz="3200" b="1" dirty="0" smtClean="0">
                <a:solidFill>
                  <a:schemeClr val="bg1"/>
                </a:solidFill>
              </a:rPr>
              <a:t>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7212" y="1311327"/>
            <a:ext cx="784859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pPr>
              <a:lnSpc>
                <a:spcPct val="150000"/>
              </a:lnSpc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>
                <a:solidFill>
                  <a:srgbClr val="FF0000"/>
                </a:solidFill>
              </a:rPr>
              <a:t>BD3000</a:t>
            </a:r>
            <a:r>
              <a:rPr lang="en-US" b="1" dirty="0"/>
              <a:t> invested for  </a:t>
            </a:r>
            <a:r>
              <a:rPr lang="en-US" b="1" dirty="0">
                <a:solidFill>
                  <a:srgbClr val="0070C0"/>
                </a:solidFill>
              </a:rPr>
              <a:t>10 years</a:t>
            </a:r>
            <a:r>
              <a:rPr lang="en-US" b="1" dirty="0"/>
              <a:t>, If the compound  amount is </a:t>
            </a:r>
            <a:r>
              <a:rPr lang="en-US" b="1" dirty="0">
                <a:solidFill>
                  <a:srgbClr val="00B050"/>
                </a:solidFill>
              </a:rPr>
              <a:t> BD5372.542</a:t>
            </a:r>
            <a:r>
              <a:rPr lang="en-US" b="1" dirty="0"/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 Find the interest rate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9769" y="2719216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33401" y="3313508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b="1" dirty="0" err="1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10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5372.542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3000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1.7908473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73685" y="6445348"/>
            <a:ext cx="5491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</a:t>
            </a:r>
            <a:r>
              <a:rPr lang="en-US" sz="1400" b="1" dirty="0" smtClean="0"/>
              <a:t> - </a:t>
            </a:r>
            <a:r>
              <a:rPr lang="en-US" sz="1400" b="1" dirty="0"/>
              <a:t>Rate FINANCILA  MATHEMATICS        Fin: 111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7593" y="4325792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=1.059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  =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0.06x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=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6%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annually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73710">
            <a:off x="6901305" y="3220924"/>
            <a:ext cx="2076882" cy="2744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1684" y="4495848"/>
                <a:ext cx="2499824" cy="5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7908473</m:t>
                          </m:r>
                          <m:r>
                            <m:rPr>
                              <m:nor/>
                            </m:rPr>
                            <a:rPr lang="ar-BH" altLang="en-US" sz="2400" dirty="0">
                              <a:solidFill>
                                <a:srgbClr val="6029FB"/>
                              </a:solidFill>
                              <a:latin typeface="Arial" panose="020B0604020202020204" pitchFamily="34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4" y="4495848"/>
                <a:ext cx="2499824" cy="547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2473805" y="4037751"/>
            <a:ext cx="3173827" cy="628370"/>
          </a:xfrm>
          <a:prstGeom prst="straightConnector1">
            <a:avLst/>
          </a:prstGeom>
          <a:ln>
            <a:solidFill>
              <a:srgbClr val="602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047135" y="2133600"/>
            <a:ext cx="3753465" cy="23794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9189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495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</a:t>
            </a:r>
            <a:r>
              <a:rPr lang="en-US" sz="3200" b="1" dirty="0" smtClean="0">
                <a:solidFill>
                  <a:schemeClr val="bg1"/>
                </a:solidFill>
              </a:rPr>
              <a:t>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3572" y="929661"/>
            <a:ext cx="815462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>
                <a:solidFill>
                  <a:srgbClr val="FF0000"/>
                </a:solidFill>
              </a:rPr>
              <a:t>BD6000</a:t>
            </a:r>
            <a:r>
              <a:rPr lang="en-US" b="1" dirty="0"/>
              <a:t> </a:t>
            </a:r>
            <a:r>
              <a:rPr lang="en-US" b="1" dirty="0" smtClean="0"/>
              <a:t>borrowed  for 5 years. Find the interest rate if the compound  </a:t>
            </a:r>
            <a:r>
              <a:rPr lang="en-US" b="1" dirty="0"/>
              <a:t>amount to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BD8075.210 </a:t>
            </a:r>
            <a:r>
              <a:rPr lang="ar-BH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and the interest compounded thirdly.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52441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3664" y="3259698"/>
            <a:ext cx="7767835" cy="169330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5 x 3=15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8075.210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6000 =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1.345868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3200" y="1752600"/>
            <a:ext cx="1752600" cy="2048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676400" y="1660137"/>
            <a:ext cx="2723784" cy="260706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30143" y="2068434"/>
            <a:ext cx="1" cy="1601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71211"/>
            <a:ext cx="6333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1384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495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</a:t>
            </a:r>
            <a:r>
              <a:rPr lang="en-US" sz="3200" b="1" dirty="0" smtClean="0">
                <a:solidFill>
                  <a:schemeClr val="bg1"/>
                </a:solidFill>
              </a:rPr>
              <a:t>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3572" y="929661"/>
            <a:ext cx="815462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/>
              <a:t>A principal of </a:t>
            </a:r>
            <a:r>
              <a:rPr lang="en-US" b="1" dirty="0">
                <a:solidFill>
                  <a:srgbClr val="FF0000"/>
                </a:solidFill>
              </a:rPr>
              <a:t>BD6000</a:t>
            </a:r>
            <a:r>
              <a:rPr lang="en-US" b="1" dirty="0"/>
              <a:t> </a:t>
            </a:r>
            <a:r>
              <a:rPr lang="en-US" b="1" dirty="0" smtClean="0"/>
              <a:t>borrowed  for 5 years. Find the interest rate if the compound  </a:t>
            </a:r>
            <a:r>
              <a:rPr lang="en-US" b="1" dirty="0"/>
              <a:t>amount to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BD8075.210 </a:t>
            </a:r>
            <a:r>
              <a:rPr lang="ar-BH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and</a:t>
            </a:r>
            <a:r>
              <a:rPr lang="en-US" b="1" dirty="0" smtClean="0">
                <a:solidFill>
                  <a:srgbClr val="00B050"/>
                </a:solidFill>
              </a:rPr>
              <a:t> the interest compounded thirdly.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52441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3664" y="3259698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5 x 3=15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8075.210</a:t>
            </a:r>
            <a:r>
              <a:rPr lang="en-US" altLang="en-US" b="1" dirty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6000 =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1.345868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0627" y="4250556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=1.0199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  =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0.0199x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=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2% thirdly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514600" y="3994959"/>
            <a:ext cx="4244884" cy="828455"/>
          </a:xfrm>
          <a:prstGeom prst="straightConnector1">
            <a:avLst/>
          </a:prstGeom>
          <a:ln>
            <a:solidFill>
              <a:srgbClr val="6029FB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71211"/>
            <a:ext cx="637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5766" y="4549750"/>
                <a:ext cx="2224826" cy="5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𝟑𝟒𝟓𝟖𝟔𝟖</m:t>
                          </m:r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   </m:t>
                          </m:r>
                          <m:r>
                            <m:rPr>
                              <m:nor/>
                            </m:rPr>
                            <a:rPr lang="ar-BH" altLang="en-US" sz="2400" dirty="0">
                              <a:solidFill>
                                <a:srgbClr val="6029FB"/>
                              </a:solidFill>
                              <a:latin typeface="Arial" panose="020B0604020202020204" pitchFamily="34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6" y="4549750"/>
                <a:ext cx="2224826" cy="547329"/>
              </a:xfrm>
              <a:prstGeom prst="rect">
                <a:avLst/>
              </a:prstGeom>
              <a:blipFill>
                <a:blip r:embed="rId8"/>
                <a:stretch>
                  <a:fillRect r="-7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72710">
            <a:off x="7071116" y="2941618"/>
            <a:ext cx="1751508" cy="261142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925622" y="3958781"/>
            <a:ext cx="1277536" cy="6642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5899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572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</a:t>
            </a:r>
            <a:r>
              <a:rPr lang="en-US" sz="3200" b="1" dirty="0" smtClean="0">
                <a:solidFill>
                  <a:schemeClr val="bg1"/>
                </a:solidFill>
              </a:rPr>
              <a:t>interest rate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165883"/>
            <a:ext cx="85725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/>
              <a:t>A man</a:t>
            </a:r>
            <a:r>
              <a:rPr lang="en-US" b="1" dirty="0" smtClean="0"/>
              <a:t>  deposited  </a:t>
            </a:r>
            <a:r>
              <a:rPr lang="en-US" b="1" dirty="0" smtClean="0">
                <a:solidFill>
                  <a:srgbClr val="FF0000"/>
                </a:solidFill>
              </a:rPr>
              <a:t>BD1500</a:t>
            </a:r>
            <a:r>
              <a:rPr lang="en-US" b="1" dirty="0" smtClean="0"/>
              <a:t> in the bank, if the  </a:t>
            </a:r>
            <a:r>
              <a:rPr lang="en-US" b="1" u="sng" dirty="0" smtClean="0"/>
              <a:t>Compound  Interest </a:t>
            </a:r>
            <a:r>
              <a:rPr lang="en-US" b="1" dirty="0" smtClean="0"/>
              <a:t>was </a:t>
            </a:r>
            <a:r>
              <a:rPr lang="en-US" b="1" dirty="0" smtClean="0">
                <a:solidFill>
                  <a:srgbClr val="00B050"/>
                </a:solidFill>
              </a:rPr>
              <a:t> BD1488.844 </a:t>
            </a:r>
            <a:r>
              <a:rPr lang="en-US" b="1" dirty="0" smtClean="0"/>
              <a:t>at the end of  </a:t>
            </a:r>
            <a:r>
              <a:rPr lang="en-US" b="1" dirty="0">
                <a:solidFill>
                  <a:srgbClr val="0070C0"/>
                </a:solidFill>
              </a:rPr>
              <a:t>8 years 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47889" y="235108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  +  compound Amount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                          = 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1500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     +  </a:t>
            </a:r>
            <a:r>
              <a:rPr lang="en-US" altLang="en-US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1488.844</a:t>
            </a:r>
            <a:r>
              <a:rPr lang="en-US" alt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=  BD 2988.844</a:t>
            </a:r>
            <a:endParaRPr kumimoji="0" lang="ar-BH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70586" y="2147539"/>
            <a:ext cx="3446401" cy="80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59513" y="1905000"/>
            <a:ext cx="624136" cy="1018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83166" y="3483974"/>
            <a:ext cx="8311345" cy="145449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</a:t>
            </a:r>
            <a:endParaRPr lang="en-US" altLang="en-US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  </a:t>
            </a:r>
            <a:r>
              <a:rPr lang="en-US" altLang="en-US" b="1" dirty="0" err="1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altLang="en-US" b="1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8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  </a:t>
            </a:r>
            <a:r>
              <a:rPr lang="en-US" altLang="en-US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2988.844</a:t>
            </a:r>
            <a:r>
              <a:rPr lang="en-US" altLang="en-US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1500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b="1" dirty="0" smtClean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1.992562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25766" y="5081133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=1.0899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  =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0.09x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=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9%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annually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959513" y="2289012"/>
            <a:ext cx="337205" cy="23286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3661" y="3193344"/>
            <a:ext cx="2256139" cy="1424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25844" y="3164722"/>
            <a:ext cx="1368368" cy="131250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0" y="6471211"/>
            <a:ext cx="6373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               </a:t>
            </a:r>
            <a:r>
              <a:rPr lang="en-US" sz="1400" b="1" dirty="0" smtClean="0"/>
              <a:t>FINANCILA  </a:t>
            </a:r>
            <a:r>
              <a:rPr lang="en-US" sz="1400" b="1" dirty="0"/>
              <a:t>MATHEMATICS        Fin: 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2637" y="5265828"/>
                <a:ext cx="2224826" cy="5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en-US" sz="2400" b="1" dirty="0">
                              <a:solidFill>
                                <a:srgbClr val="6029FB"/>
                              </a:solidFill>
                              <a:latin typeface="Century Gothic" panose="020B0502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𝟗𝟗𝟐𝟓𝟔𝟐</m:t>
                          </m:r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   </m:t>
                          </m:r>
                          <m:r>
                            <m:rPr>
                              <m:nor/>
                            </m:rPr>
                            <a:rPr lang="ar-BH" altLang="en-US" sz="2400" dirty="0">
                              <a:solidFill>
                                <a:srgbClr val="6029FB"/>
                              </a:solidFill>
                              <a:latin typeface="Arial" panose="020B0604020202020204" pitchFamily="34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7" y="5265828"/>
                <a:ext cx="2224826" cy="547329"/>
              </a:xfrm>
              <a:prstGeom prst="rect">
                <a:avLst/>
              </a:prstGeom>
              <a:blipFill>
                <a:blip r:embed="rId8"/>
                <a:stretch>
                  <a:fillRect r="-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>
            <a:off x="2514600" y="4724400"/>
            <a:ext cx="4179614" cy="685800"/>
          </a:xfrm>
          <a:prstGeom prst="straightConnector1">
            <a:avLst/>
          </a:prstGeom>
          <a:ln>
            <a:solidFill>
              <a:srgbClr val="6029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251" y="4724400"/>
            <a:ext cx="2104315" cy="6858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20563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6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90614"/>
            <a:ext cx="434568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Finding the </a:t>
            </a:r>
            <a:r>
              <a:rPr lang="en-US" sz="3200" b="1" dirty="0" smtClean="0">
                <a:solidFill>
                  <a:schemeClr val="bg1"/>
                </a:solidFill>
              </a:rPr>
              <a:t>interest rate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900" y="1304382"/>
            <a:ext cx="88011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</a:t>
            </a:r>
            <a:r>
              <a:rPr lang="en-US" altLang="en-US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/>
              <a:t>What is the interest rate it take the money to double </a:t>
            </a:r>
            <a:r>
              <a:rPr lang="en-US" b="1" dirty="0"/>
              <a:t>itself </a:t>
            </a:r>
            <a:r>
              <a:rPr lang="en-US" b="1" dirty="0" smtClean="0"/>
              <a:t>after 18 years.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701" y="2524419"/>
            <a:ext cx="7581900" cy="114509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ar-BH" alt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(1+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 rate</a:t>
            </a:r>
            <a:r>
              <a:rPr lang="ar-BH" altLang="en-US" b="1" dirty="0">
                <a:solidFill>
                  <a:srgbClr val="0070C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b="1" baseline="30000" dirty="0"/>
              <a:t> </a:t>
            </a:r>
            <a:r>
              <a:rPr lang="en-US" sz="2000" b="1" baseline="30000" dirty="0">
                <a:solidFill>
                  <a:srgbClr val="00B050"/>
                </a:solidFill>
              </a:rPr>
              <a:t>Number of time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Compound Amount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 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23664" y="3259698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ar-BH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( 1+  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>
                <a:solidFill>
                  <a:srgbClr val="0070C0"/>
                </a:solidFill>
              </a:rPr>
              <a:t>n</a:t>
            </a:r>
            <a:r>
              <a:rPr lang="en-US" sz="2400" b="1" baseline="30000" dirty="0">
                <a:solidFill>
                  <a:srgbClr val="00B050"/>
                </a:solidFill>
              </a:rPr>
              <a:t>              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=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C.A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endParaRPr lang="en-US" altLang="en-US" b="1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( 1+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 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ar-BH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18</a:t>
            </a:r>
            <a:r>
              <a:rPr lang="en-US" sz="2400" b="1" baseline="30000" dirty="0" smtClean="0">
                <a:solidFill>
                  <a:srgbClr val="00B050"/>
                </a:solidFill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  <a:r>
              <a:rPr lang="en-US" altLang="en-US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en-US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2        </a:t>
            </a:r>
            <a:r>
              <a:rPr lang="ar-BH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÷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b="1" dirty="0">
                <a:solidFill>
                  <a:srgbClr val="6029F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ar-BH" altLang="en-US" dirty="0">
              <a:solidFill>
                <a:srgbClr val="6029FB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45681" y="2056114"/>
            <a:ext cx="1369319" cy="15027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048001" y="2056114"/>
            <a:ext cx="4190999" cy="16133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48996" y="2056114"/>
            <a:ext cx="418026" cy="150275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0627" y="4250556"/>
            <a:ext cx="7767835" cy="9876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=1.039-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 = </a:t>
            </a:r>
            <a:r>
              <a:rPr lang="en-US" altLang="en-US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0.04x </a:t>
            </a:r>
            <a:r>
              <a:rPr lang="en-US" altLang="en-US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= </a:t>
            </a:r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4%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annually</a:t>
            </a:r>
            <a:endParaRPr lang="ar-BH" altLang="en-US" b="1" dirty="0">
              <a:solidFill>
                <a:srgbClr val="FF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81200" y="4114800"/>
            <a:ext cx="4191001" cy="685800"/>
          </a:xfrm>
          <a:prstGeom prst="straightConnector1">
            <a:avLst/>
          </a:prstGeom>
          <a:ln>
            <a:solidFill>
              <a:srgbClr val="6029FB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3187" y="6394551"/>
            <a:ext cx="5772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Finding Unknown factors - Rate         FINANCILA  MATHEMATICS        Fin: 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5766" y="4495030"/>
                <a:ext cx="2224826" cy="50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m:rPr>
                              <m:brk m:alnAt="7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deg>
                        <m:e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altLang="en-US" sz="2400" b="1" i="1" dirty="0" smtClean="0">
                              <a:solidFill>
                                <a:srgbClr val="6029FB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   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66" y="4495030"/>
                <a:ext cx="2224826" cy="5052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701177" y="6400800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1400" b="1" dirty="0" smtClean="0"/>
              <a:t>وزارة التربية والتعليم – 2021م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6290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9134</TotalTime>
  <Words>1135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Sakkal Majalla</vt:lpstr>
      <vt:lpstr>Times New Roman</vt:lpstr>
      <vt:lpstr>1_Office Theme</vt:lpstr>
      <vt:lpstr>Office Theme</vt:lpstr>
      <vt:lpstr>قالب الدروس الإلكترونية المعتمد (1)</vt:lpstr>
      <vt:lpstr>PowerPoint Presentation</vt:lpstr>
      <vt:lpstr>PowerPoint Presentation</vt:lpstr>
      <vt:lpstr>Finding the Interest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Evaluation</vt:lpstr>
      <vt:lpstr>Evaluation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604</cp:revision>
  <dcterms:created xsi:type="dcterms:W3CDTF">2020-03-03T05:49:03Z</dcterms:created>
  <dcterms:modified xsi:type="dcterms:W3CDTF">2021-09-02T06:27:33Z</dcterms:modified>
</cp:coreProperties>
</file>