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6"/>
  </p:notesMasterIdLst>
  <p:sldIdLst>
    <p:sldId id="256" r:id="rId4"/>
    <p:sldId id="264" r:id="rId5"/>
    <p:sldId id="348" r:id="rId6"/>
    <p:sldId id="366" r:id="rId7"/>
    <p:sldId id="363" r:id="rId8"/>
    <p:sldId id="367" r:id="rId9"/>
    <p:sldId id="364" r:id="rId10"/>
    <p:sldId id="371" r:id="rId11"/>
    <p:sldId id="370" r:id="rId12"/>
    <p:sldId id="372" r:id="rId13"/>
    <p:sldId id="373" r:id="rId14"/>
    <p:sldId id="374" r:id="rId15"/>
    <p:sldId id="354" r:id="rId16"/>
    <p:sldId id="355" r:id="rId17"/>
    <p:sldId id="356" r:id="rId18"/>
    <p:sldId id="386" r:id="rId19"/>
    <p:sldId id="387" r:id="rId20"/>
    <p:sldId id="388" r:id="rId21"/>
    <p:sldId id="389" r:id="rId22"/>
    <p:sldId id="390" r:id="rId23"/>
    <p:sldId id="391" r:id="rId24"/>
    <p:sldId id="3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029FB"/>
    <a:srgbClr val="ED8733"/>
    <a:srgbClr val="E7E208"/>
    <a:srgbClr val="FFCCCC"/>
    <a:srgbClr val="FFFFCC"/>
    <a:srgbClr val="CCFFFF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11.wav"/><Relationship Id="rId4" Type="http://schemas.openxmlformats.org/officeDocument/2006/relationships/audio" Target="../media/audio10.wav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0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7.wav"/><Relationship Id="rId4" Type="http://schemas.openxmlformats.org/officeDocument/2006/relationships/audio" Target="../media/audio11.wav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7.wav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audio" Target="../media/audio7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7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11.wav"/><Relationship Id="rId4" Type="http://schemas.openxmlformats.org/officeDocument/2006/relationships/audio" Target="../media/audio7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11.wav"/><Relationship Id="rId4" Type="http://schemas.openxmlformats.org/officeDocument/2006/relationships/audio" Target="../media/audio7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73" y="1609035"/>
            <a:ext cx="5789899" cy="1470025"/>
          </a:xfrm>
        </p:spPr>
        <p:txBody>
          <a:bodyPr>
            <a:noAutofit/>
          </a:bodyPr>
          <a:lstStyle/>
          <a:p>
            <a:pPr rtl="1"/>
            <a:r>
              <a:rPr lang="en-US" sz="3600" b="1" dirty="0">
                <a:latin typeface="Century Gothic" panose="020B0502020202020204" pitchFamily="34" charset="0"/>
                <a:cs typeface="+mn-cs"/>
              </a:rPr>
              <a:t>Compound Amount and Interest- Partial Rate</a:t>
            </a:r>
            <a:br>
              <a:rPr lang="en-US" sz="3600" b="1" dirty="0">
                <a:latin typeface="Century Gothic" panose="020B0502020202020204" pitchFamily="34" charset="0"/>
                <a:cs typeface="+mn-cs"/>
              </a:rPr>
            </a:br>
            <a:r>
              <a:rPr lang="en-US" sz="3600" b="1">
                <a:latin typeface="Century Gothic" panose="020B0502020202020204" pitchFamily="34" charset="0"/>
              </a:rPr>
              <a:t>Units  6</a:t>
            </a:r>
            <a:endParaRPr lang="en-US" sz="36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Pages: 36-40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3245413"/>
            <a:ext cx="2078506" cy="1363029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 rot="1194128">
            <a:off x="5870430" y="2690171"/>
            <a:ext cx="3059954" cy="2793118"/>
            <a:chOff x="5565" y="10230"/>
            <a:chExt cx="4330" cy="32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228600"/>
            <a:ext cx="44884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Partial interest rate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0" y="6430253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2645646"/>
            <a:ext cx="6417843" cy="17218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800        x  (1+ 5%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00B050"/>
                </a:solidFill>
              </a:rPr>
              <a:t> 6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  = BD</a:t>
            </a:r>
            <a:r>
              <a:rPr lang="en-US" sz="2200" b="1" dirty="0">
                <a:solidFill>
                  <a:srgbClr val="00B050"/>
                </a:solidFill>
              </a:rPr>
              <a:t>1072.077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0600" y="4615150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00B050"/>
                </a:solidFill>
              </a:rPr>
              <a:t>1072.077</a:t>
            </a:r>
            <a:r>
              <a:rPr lang="en-US" sz="2200" b="1" dirty="0">
                <a:solidFill>
                  <a:schemeClr val="tx1"/>
                </a:solidFill>
              </a:rPr>
              <a:t>      –  800 = BD</a:t>
            </a:r>
            <a:r>
              <a:rPr lang="en-US" sz="2400" b="1" dirty="0">
                <a:solidFill>
                  <a:srgbClr val="00B050"/>
                </a:solidFill>
              </a:rPr>
              <a:t>272.077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542306" y="2254739"/>
            <a:ext cx="1609725" cy="396073"/>
          </a:xfrm>
          <a:prstGeom prst="wedgeRectCallout">
            <a:avLst>
              <a:gd name="adj1" fmla="val -97423"/>
              <a:gd name="adj2" fmla="val 33154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 </a:t>
            </a:r>
            <a:r>
              <a:rPr lang="ar-BH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x </a:t>
            </a:r>
            <a:r>
              <a:rPr lang="en-US" sz="2000" b="1" dirty="0">
                <a:solidFill>
                  <a:schemeClr val="bg1"/>
                </a:solidFill>
              </a:rPr>
              <a:t>2 </a:t>
            </a:r>
            <a:r>
              <a:rPr lang="en-US" sz="2000" b="1" dirty="0">
                <a:solidFill>
                  <a:schemeClr val="tx1"/>
                </a:solidFill>
              </a:rPr>
              <a:t>= </a:t>
            </a:r>
            <a:r>
              <a:rPr lang="ar-BH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70533" y="1763351"/>
            <a:ext cx="2253667" cy="2122849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34587">
            <a:off x="6203198" y="2339306"/>
            <a:ext cx="2343150" cy="3476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2218" y="1200964"/>
            <a:ext cx="4619625" cy="82867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4387225" y="1804540"/>
            <a:ext cx="1022975" cy="55766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3187" y="914400"/>
            <a:ext cx="3177473" cy="981410"/>
            <a:chOff x="80356" y="1154933"/>
            <a:chExt cx="3177473" cy="981410"/>
          </a:xfrm>
        </p:grpSpPr>
        <p:sp>
          <p:nvSpPr>
            <p:cNvPr id="17" name="Oval 16"/>
            <p:cNvSpPr/>
            <p:nvPr/>
          </p:nvSpPr>
          <p:spPr>
            <a:xfrm>
              <a:off x="967769" y="1154933"/>
              <a:ext cx="1378918" cy="76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000" b="1" dirty="0">
                  <a:solidFill>
                    <a:schemeClr val="bg1"/>
                  </a:solidFill>
                </a:rPr>
                <a:t>2 times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356" y="1674678"/>
              <a:ext cx="317747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b-5% Semi-annually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0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390614"/>
            <a:ext cx="44884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Partial interest rate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0" y="6430253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2645646"/>
            <a:ext cx="6417843" cy="1721828"/>
          </a:xfrm>
          <a:prstGeom prst="rect">
            <a:avLst/>
          </a:prstGeom>
          <a:solidFill>
            <a:schemeClr val="bg1"/>
          </a:solidFill>
          <a:ln>
            <a:solidFill>
              <a:srgbClr val="6029F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800        x  (1+ 5%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00B050"/>
                </a:solidFill>
              </a:rPr>
              <a:t> </a:t>
            </a:r>
            <a:r>
              <a:rPr lang="en-US" sz="2200" b="1" baseline="30000" dirty="0">
                <a:solidFill>
                  <a:srgbClr val="6029FB"/>
                </a:solidFill>
              </a:rPr>
              <a:t>9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  = BD</a:t>
            </a:r>
            <a:r>
              <a:rPr lang="en-US" sz="2200" b="1" dirty="0">
                <a:solidFill>
                  <a:srgbClr val="6029FB"/>
                </a:solidFill>
              </a:rPr>
              <a:t>1241.063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0600" y="4615150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6029F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6029FB"/>
                </a:solidFill>
              </a:rPr>
              <a:t>1241.063</a:t>
            </a:r>
            <a:r>
              <a:rPr lang="en-US" sz="2200" b="1" dirty="0">
                <a:solidFill>
                  <a:schemeClr val="tx1"/>
                </a:solidFill>
              </a:rPr>
              <a:t>      –  800 = BD</a:t>
            </a:r>
            <a:r>
              <a:rPr lang="en-US" sz="2400" b="1" dirty="0">
                <a:solidFill>
                  <a:srgbClr val="6029FB"/>
                </a:solidFill>
              </a:rPr>
              <a:t>441.063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542306" y="2254739"/>
            <a:ext cx="1609725" cy="396073"/>
          </a:xfrm>
          <a:prstGeom prst="wedgeRectCallout">
            <a:avLst>
              <a:gd name="adj1" fmla="val -97423"/>
              <a:gd name="adj2" fmla="val 331540"/>
            </a:avLst>
          </a:prstGeom>
          <a:solidFill>
            <a:srgbClr val="6029FB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</a:t>
            </a:r>
            <a:r>
              <a:rPr lang="ar-BH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x 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= </a:t>
            </a:r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3257" y="1882597"/>
            <a:ext cx="2290943" cy="2003603"/>
          </a:xfrm>
          <a:prstGeom prst="straightConnector1">
            <a:avLst/>
          </a:prstGeom>
          <a:ln>
            <a:solidFill>
              <a:srgbClr val="6029FB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4766" y="1114137"/>
            <a:ext cx="5695950" cy="11049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534770" y="1937982"/>
            <a:ext cx="1639068" cy="422524"/>
          </a:xfrm>
          <a:prstGeom prst="straightConnector1">
            <a:avLst/>
          </a:prstGeom>
          <a:ln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52631">
            <a:off x="6365225" y="2402084"/>
            <a:ext cx="2409825" cy="3505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29" y="1143000"/>
            <a:ext cx="2129403" cy="986749"/>
            <a:chOff x="1629" y="1143000"/>
            <a:chExt cx="2129403" cy="986749"/>
          </a:xfrm>
        </p:grpSpPr>
        <p:sp>
          <p:nvSpPr>
            <p:cNvPr id="19" name="Oval 18"/>
            <p:cNvSpPr/>
            <p:nvPr/>
          </p:nvSpPr>
          <p:spPr>
            <a:xfrm>
              <a:off x="304800" y="1143000"/>
              <a:ext cx="1378918" cy="762000"/>
            </a:xfrm>
            <a:prstGeom prst="ellipse">
              <a:avLst/>
            </a:prstGeom>
            <a:solidFill>
              <a:srgbClr val="6029F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000" b="1" dirty="0">
                  <a:solidFill>
                    <a:schemeClr val="bg1"/>
                  </a:solidFill>
                </a:rPr>
                <a:t>3 times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29" y="1668084"/>
              <a:ext cx="2129403" cy="461665"/>
            </a:xfrm>
            <a:prstGeom prst="rect">
              <a:avLst/>
            </a:prstGeom>
            <a:solidFill>
              <a:srgbClr val="6029FB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c-5%Thirdly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5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390614"/>
            <a:ext cx="44884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Partial interest rate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0" y="6430253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2645646"/>
            <a:ext cx="6417843" cy="1721828"/>
          </a:xfrm>
          <a:prstGeom prst="rect">
            <a:avLst/>
          </a:prstGeom>
          <a:solidFill>
            <a:schemeClr val="bg1"/>
          </a:solidFill>
          <a:ln>
            <a:solidFill>
              <a:srgbClr val="ED87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800        x  (1+ 5%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00B050"/>
                </a:solidFill>
              </a:rPr>
              <a:t> </a:t>
            </a:r>
            <a:r>
              <a:rPr lang="en-US" sz="2200" b="1" baseline="30000" dirty="0">
                <a:solidFill>
                  <a:srgbClr val="ED8733"/>
                </a:solidFill>
              </a:rPr>
              <a:t>12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  = BD</a:t>
            </a:r>
            <a:r>
              <a:rPr lang="en-US" sz="2200" b="1" dirty="0">
                <a:solidFill>
                  <a:srgbClr val="ED8733"/>
                </a:solidFill>
              </a:rPr>
              <a:t>1436.685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0600" y="4615150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ED87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ED8733"/>
                </a:solidFill>
              </a:rPr>
              <a:t>1436.685</a:t>
            </a:r>
            <a:r>
              <a:rPr lang="en-US" sz="2200" b="1" dirty="0">
                <a:solidFill>
                  <a:schemeClr val="tx1"/>
                </a:solidFill>
              </a:rPr>
              <a:t>      –  800 = BD</a:t>
            </a:r>
            <a:r>
              <a:rPr lang="en-US" sz="2400" b="1" dirty="0">
                <a:solidFill>
                  <a:srgbClr val="ED8733"/>
                </a:solidFill>
              </a:rPr>
              <a:t>636.685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542306" y="2254739"/>
            <a:ext cx="1609725" cy="396073"/>
          </a:xfrm>
          <a:prstGeom prst="wedgeRectCallout">
            <a:avLst>
              <a:gd name="adj1" fmla="val -97423"/>
              <a:gd name="adj2" fmla="val 331540"/>
            </a:avLst>
          </a:prstGeom>
          <a:solidFill>
            <a:srgbClr val="ED8733"/>
          </a:solidFill>
          <a:ln>
            <a:solidFill>
              <a:srgbClr val="ED873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 </a:t>
            </a:r>
            <a:r>
              <a:rPr lang="ar-BH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x </a:t>
            </a:r>
            <a:r>
              <a:rPr lang="en-US" sz="2000" b="1" dirty="0">
                <a:solidFill>
                  <a:schemeClr val="bg1"/>
                </a:solidFill>
              </a:rPr>
              <a:t>4 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3257" y="1882597"/>
            <a:ext cx="2290943" cy="2003603"/>
          </a:xfrm>
          <a:prstGeom prst="straightConnector1">
            <a:avLst/>
          </a:prstGeom>
          <a:ln>
            <a:solidFill>
              <a:srgbClr val="ED8733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330" y="1289160"/>
            <a:ext cx="5324475" cy="866775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6" idx="0"/>
          </p:cNvCxnSpPr>
          <p:nvPr/>
        </p:nvCxnSpPr>
        <p:spPr>
          <a:xfrm>
            <a:off x="3534770" y="1937982"/>
            <a:ext cx="1812399" cy="31675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68798">
            <a:off x="6037361" y="2385292"/>
            <a:ext cx="2333625" cy="34480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372" y="1119548"/>
            <a:ext cx="2461133" cy="969668"/>
            <a:chOff x="5309014" y="4954324"/>
            <a:chExt cx="2461133" cy="969668"/>
          </a:xfrm>
        </p:grpSpPr>
        <p:sp>
          <p:nvSpPr>
            <p:cNvPr id="21" name="Oval 20"/>
            <p:cNvSpPr/>
            <p:nvPr/>
          </p:nvSpPr>
          <p:spPr>
            <a:xfrm>
              <a:off x="5810518" y="4954324"/>
              <a:ext cx="1378918" cy="762000"/>
            </a:xfrm>
            <a:prstGeom prst="ellipse">
              <a:avLst/>
            </a:prstGeom>
            <a:solidFill>
              <a:srgbClr val="ED87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000" b="1" dirty="0">
                  <a:solidFill>
                    <a:schemeClr val="bg1"/>
                  </a:solidFill>
                </a:rPr>
                <a:t>4 times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09014" y="5462327"/>
              <a:ext cx="2461133" cy="461665"/>
            </a:xfrm>
            <a:prstGeom prst="rect">
              <a:avLst/>
            </a:prstGeom>
            <a:solidFill>
              <a:srgbClr val="ED87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d-5%Quarterly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6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5344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1) What is the compound interest on $ 8,400 invested for</a:t>
            </a:r>
          </a:p>
          <a:p>
            <a:r>
              <a:rPr lang="en-US" dirty="0"/>
              <a:t>     4 years at 7% annually compounded semi-annually?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52400" y="231614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$2661.196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648200" y="230893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$11061.196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40821" y="396522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$11010.686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32278" y="396522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$9639.193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42175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548" y="533400"/>
            <a:ext cx="82296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2) Find the compound  interest of KD750 for 6 years  </a:t>
            </a:r>
          </a:p>
          <a:p>
            <a:r>
              <a:rPr lang="en-US" dirty="0"/>
              <a:t>    at  days at 5% thirdly.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34213" y="2215706"/>
            <a:ext cx="424530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KD1804.964</a:t>
            </a: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4454820" y="2221746"/>
            <a:ext cx="44196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KD2554.964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176211" y="3664780"/>
            <a:ext cx="42033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ar-BH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KD225</a:t>
            </a:r>
            <a:r>
              <a:rPr lang="ar-BH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000.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03638" y="3664780"/>
            <a:ext cx="412196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KD1054.964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2012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19548" y="5334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3) If ¥200 is invested making 6 % annually compounded </a:t>
            </a:r>
          </a:p>
          <a:p>
            <a:r>
              <a:rPr lang="en-US" dirty="0"/>
              <a:t>     monthly, what is the compound interest  after 2 years.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319548" y="253034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¥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225.43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800600" y="253034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¥645.02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165089" y="385090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¥455.02</a:t>
            </a: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800600" y="382681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>
                <a:latin typeface="Century Gothic" panose="020B0502020202020204" pitchFamily="34" charset="0"/>
              </a:rPr>
              <a:t>¥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25.43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1389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286000"/>
            <a:ext cx="7543800" cy="4038600"/>
            <a:chOff x="533400" y="2286000"/>
            <a:chExt cx="75438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2286000"/>
              <a:ext cx="7543800" cy="4038600"/>
              <a:chOff x="533400" y="2286000"/>
              <a:chExt cx="7543800" cy="403860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124200" y="2286000"/>
                <a:ext cx="4953000" cy="1929113"/>
              </a:xfrm>
              <a:prstGeom prst="wedgeRectCallout">
                <a:avLst>
                  <a:gd name="adj1" fmla="val -56460"/>
                  <a:gd name="adj2" fmla="val 5457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CA = 8400 x(1+ 3½%)</a:t>
                </a:r>
                <a:r>
                  <a:rPr lang="en-US" sz="2800" b="1" baseline="30000" dirty="0"/>
                  <a:t>8</a:t>
                </a:r>
                <a:r>
                  <a:rPr lang="en-US" sz="2000" b="1" dirty="0"/>
                  <a:t> =BD11061.196</a:t>
                </a:r>
              </a:p>
              <a:p>
                <a:r>
                  <a:rPr lang="en-US" sz="2000" b="1" dirty="0"/>
                  <a:t> CI = 11061.196 - 8400 = BD 2661.196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1905000" y="51816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05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410200"/>
            <a:chOff x="304800" y="914400"/>
            <a:chExt cx="7162800" cy="5410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81600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11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1804530"/>
            <a:ext cx="7467600" cy="4520070"/>
            <a:chOff x="533400" y="1804530"/>
            <a:chExt cx="7467600" cy="452007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1804530"/>
              <a:ext cx="7467600" cy="4520070"/>
              <a:chOff x="533400" y="1804530"/>
              <a:chExt cx="7467600" cy="452007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429000" y="1804530"/>
                <a:ext cx="4572000" cy="2286000"/>
              </a:xfrm>
              <a:prstGeom prst="wedgeRectCallout">
                <a:avLst>
                  <a:gd name="adj1" fmla="val -63937"/>
                  <a:gd name="adj2" fmla="val -5998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CA = 750  x(1+ 5%)</a:t>
                </a:r>
                <a:r>
                  <a:rPr lang="en-US" sz="2000" b="1" baseline="30000" dirty="0"/>
                  <a:t> </a:t>
                </a:r>
                <a:r>
                  <a:rPr lang="en-US" sz="2800" b="1" baseline="30000" dirty="0"/>
                  <a:t>18</a:t>
                </a:r>
                <a:r>
                  <a:rPr lang="en-US" sz="2000" b="1" dirty="0"/>
                  <a:t> =  KD1804.964</a:t>
                </a:r>
              </a:p>
              <a:p>
                <a:r>
                  <a:rPr lang="en-US" sz="2000" b="1" dirty="0"/>
                  <a:t>      CI = 1804.96  -  750    = KD 1054.964</a:t>
                </a:r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1905000" y="51816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السؤال التالي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22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5549" y="51567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94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57010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15881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>
                <a:latin typeface="Century Gothic" panose="020B0502020202020204" pitchFamily="34" charset="0"/>
              </a:rPr>
              <a:t>1-Differentiating between nominal and partial interest rates.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63441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latin typeface="Century Gothic" panose="020B0502020202020204" pitchFamily="34" charset="0"/>
              </a:rPr>
              <a:t>2- Identifying  the method of calculating monthly   </a:t>
            </a:r>
          </a:p>
          <a:p>
            <a:pPr rtl="1"/>
            <a:r>
              <a:rPr lang="ar-BH" b="1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    ,semi-annually, thirdly and quarterly. </a:t>
            </a: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133600"/>
            <a:ext cx="7467600" cy="4191000"/>
            <a:chOff x="533400" y="2133600"/>
            <a:chExt cx="7467600" cy="4191000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2133600"/>
              <a:ext cx="7467600" cy="4191000"/>
              <a:chOff x="533400" y="2133600"/>
              <a:chExt cx="7467600" cy="4191000"/>
            </a:xfrm>
          </p:grpSpPr>
          <p:sp>
            <p:nvSpPr>
              <p:cNvPr id="7" name="Action Button: Back or Previous 6">
                <a:hlinkClick r:id="" action="ppaction://hlinkshowjump?jump=lastslide" highlightClick="1"/>
              </p:cNvPr>
              <p:cNvSpPr/>
              <p:nvPr/>
            </p:nvSpPr>
            <p:spPr>
              <a:xfrm>
                <a:off x="5334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505200" y="2133600"/>
                <a:ext cx="4495800" cy="2133600"/>
              </a:xfrm>
              <a:prstGeom prst="wedgeRectCallout">
                <a:avLst>
                  <a:gd name="adj1" fmla="val -66173"/>
                  <a:gd name="adj2" fmla="val 660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CA = 200  x(1+ 0.5%)</a:t>
                </a:r>
                <a:r>
                  <a:rPr lang="en-US" sz="2000" b="1" baseline="30000" dirty="0"/>
                  <a:t> </a:t>
                </a:r>
                <a:r>
                  <a:rPr lang="en-US" sz="2800" b="1" baseline="30000" dirty="0"/>
                  <a:t>24</a:t>
                </a:r>
                <a:r>
                  <a:rPr lang="en-US" sz="2000" b="1" dirty="0"/>
                  <a:t> = </a:t>
                </a:r>
                <a:r>
                  <a:rPr lang="en-US" sz="2000" dirty="0"/>
                  <a:t>¥ </a:t>
                </a:r>
                <a:r>
                  <a:rPr lang="en-US" sz="2000" b="1" dirty="0"/>
                  <a:t>225.43</a:t>
                </a:r>
              </a:p>
              <a:p>
                <a:r>
                  <a:rPr lang="en-US" sz="2000" b="1" dirty="0"/>
                  <a:t>      CI = 225.432  -  200         = </a:t>
                </a:r>
                <a:r>
                  <a:rPr lang="en-US" sz="2000" dirty="0"/>
                  <a:t>¥</a:t>
                </a:r>
                <a:r>
                  <a:rPr lang="en-US" sz="2000" b="1" dirty="0"/>
                  <a:t> 25.43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1905000" y="51816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tx1"/>
                  </a:solidFill>
                </a:rPr>
                <a:t>أضغط  على السهم للانتقال إلى الشريحة التالية</a:t>
              </a:r>
              <a:r>
                <a:rPr lang="en-GB" b="1" dirty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09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5452"/>
            <a:chOff x="304800" y="914400"/>
            <a:chExt cx="7162800" cy="5395452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6852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5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9" y="6456846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2" name="Action Button: Home 1">
            <a:hlinkClick r:id="" action="ppaction://hlinkshowjump?jump=endshow" highlightClick="1"/>
          </p:cNvPr>
          <p:cNvSpPr/>
          <p:nvPr/>
        </p:nvSpPr>
        <p:spPr>
          <a:xfrm>
            <a:off x="7949814" y="5115006"/>
            <a:ext cx="1143000" cy="10907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92599"/>
            <a:ext cx="4191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187" y="835710"/>
            <a:ext cx="820409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Interest rate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12%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annually for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years Find the compound amount and interest of BD1000.  If the interest compounded as follow :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61" y="6412014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239" y="3670216"/>
            <a:ext cx="2743284" cy="1531667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6413984" y="2295714"/>
            <a:ext cx="1378918" cy="762000"/>
          </a:xfrm>
          <a:prstGeom prst="ellipse">
            <a:avLst/>
          </a:prstGeom>
          <a:solidFill>
            <a:srgbClr val="6029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3 times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54731" y="2808023"/>
            <a:ext cx="2297424" cy="707886"/>
          </a:xfrm>
          <a:prstGeom prst="rect">
            <a:avLst/>
          </a:prstGeom>
          <a:solidFill>
            <a:srgbClr val="6029FB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c-Thirdly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62492" y="2281915"/>
            <a:ext cx="1585414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12 times</a:t>
            </a:r>
          </a:p>
        </p:txBody>
      </p:sp>
      <p:sp>
        <p:nvSpPr>
          <p:cNvPr id="68" name="Oval 67"/>
          <p:cNvSpPr/>
          <p:nvPr/>
        </p:nvSpPr>
        <p:spPr>
          <a:xfrm>
            <a:off x="1504484" y="4976237"/>
            <a:ext cx="1378918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2 times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95692" y="2800833"/>
            <a:ext cx="2719014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a-Monthly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rot="158207">
            <a:off x="6552641" y="4796070"/>
            <a:ext cx="1378918" cy="762000"/>
          </a:xfrm>
          <a:prstGeom prst="ellipse">
            <a:avLst/>
          </a:prstGeom>
          <a:solidFill>
            <a:srgbClr val="ED87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4 times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85325" y="5558070"/>
            <a:ext cx="388760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b-Semi-annually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613294" y="5492800"/>
            <a:ext cx="3124200" cy="707886"/>
          </a:xfrm>
          <a:prstGeom prst="rect">
            <a:avLst/>
          </a:prstGeom>
          <a:solidFill>
            <a:srgbClr val="ED8733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d-Quarterly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8470" y="3482244"/>
            <a:ext cx="3366463" cy="711192"/>
            <a:chOff x="538470" y="3482244"/>
            <a:chExt cx="3366463" cy="711192"/>
          </a:xfrm>
        </p:grpSpPr>
        <p:sp>
          <p:nvSpPr>
            <p:cNvPr id="17" name="Rectangular Callout 16"/>
            <p:cNvSpPr/>
            <p:nvPr/>
          </p:nvSpPr>
          <p:spPr>
            <a:xfrm>
              <a:off x="538470" y="3482244"/>
              <a:ext cx="3055321" cy="693919"/>
            </a:xfrm>
            <a:prstGeom prst="wedgeRectCallout">
              <a:avLst>
                <a:gd name="adj1" fmla="val 60464"/>
                <a:gd name="adj2" fmla="val -161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The Time multiplied by the number of compounded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23097" y="3670216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0487" y="4259941"/>
            <a:ext cx="3384446" cy="745639"/>
            <a:chOff x="520487" y="4259941"/>
            <a:chExt cx="3384446" cy="745639"/>
          </a:xfrm>
        </p:grpSpPr>
        <p:sp>
          <p:nvSpPr>
            <p:cNvPr id="18" name="Rectangular Callout 17"/>
            <p:cNvSpPr/>
            <p:nvPr/>
          </p:nvSpPr>
          <p:spPr>
            <a:xfrm>
              <a:off x="520487" y="4259941"/>
              <a:ext cx="3055321" cy="693919"/>
            </a:xfrm>
            <a:prstGeom prst="wedgeRectCallout">
              <a:avLst>
                <a:gd name="adj1" fmla="val 59571"/>
                <a:gd name="adj2" fmla="val -102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The interest rate divided  by the number of compounded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3097" y="4482360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>
                  <a:solidFill>
                    <a:srgbClr val="FF0000"/>
                  </a:solidFill>
                </a:rPr>
                <a:t>÷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7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4" grpId="0" animBg="1"/>
      <p:bldP spid="65" grpId="0" animBg="1"/>
      <p:bldP spid="66" grpId="0" animBg="1"/>
      <p:bldP spid="68" grpId="0" animBg="1"/>
      <p:bldP spid="69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191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96816"/>
            <a:ext cx="7467599" cy="16379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1000        x  (1+ </a:t>
            </a:r>
            <a:r>
              <a:rPr lang="en-US" sz="2200" b="1" dirty="0">
                <a:solidFill>
                  <a:srgbClr val="FF0000"/>
                </a:solidFill>
              </a:rPr>
              <a:t>1%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FF0000"/>
                </a:solidFill>
              </a:rPr>
              <a:t>60</a:t>
            </a:r>
            <a:r>
              <a:rPr lang="en-US" sz="2200" b="1" dirty="0">
                <a:solidFill>
                  <a:schemeClr val="tx1"/>
                </a:solidFill>
              </a:rPr>
              <a:t>    = BD</a:t>
            </a:r>
            <a:r>
              <a:rPr lang="en-US" sz="2200" b="1" dirty="0">
                <a:solidFill>
                  <a:srgbClr val="FF0000"/>
                </a:solidFill>
              </a:rPr>
              <a:t>1816.697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" y="6458072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0648" y="1376552"/>
            <a:ext cx="3007773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a-Monthly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6704" y="4811398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FF0000"/>
                </a:solidFill>
              </a:rPr>
              <a:t>1816.697</a:t>
            </a:r>
            <a:r>
              <a:rPr lang="en-US" sz="2200" b="1" dirty="0">
                <a:solidFill>
                  <a:schemeClr val="tx1"/>
                </a:solidFill>
              </a:rPr>
              <a:t>      –  1000 = BD</a:t>
            </a:r>
            <a:r>
              <a:rPr lang="en-US" sz="2400" b="1" dirty="0">
                <a:solidFill>
                  <a:srgbClr val="FF0000"/>
                </a:solidFill>
              </a:rPr>
              <a:t>816.697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407141" y="3246147"/>
            <a:ext cx="1609725" cy="396073"/>
          </a:xfrm>
          <a:prstGeom prst="wedgeRectCallout">
            <a:avLst>
              <a:gd name="adj1" fmla="val -77075"/>
              <a:gd name="adj2" fmla="val 731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n=5x</a:t>
            </a:r>
            <a:r>
              <a:rPr lang="en-US" sz="2000" b="1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331906" y="3203359"/>
            <a:ext cx="1837965" cy="396073"/>
          </a:xfrm>
          <a:prstGeom prst="wedgeRectCallout">
            <a:avLst>
              <a:gd name="adj1" fmla="val 53666"/>
              <a:gd name="adj2" fmla="val 9142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=12%</a:t>
            </a:r>
            <a:r>
              <a:rPr lang="ar-BH" sz="2000" b="1" dirty="0">
                <a:solidFill>
                  <a:schemeClr val="tx1"/>
                </a:solidFill>
              </a:rPr>
              <a:t>÷</a:t>
            </a:r>
            <a:r>
              <a:rPr lang="en-US" sz="2000" b="1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ar-BH" sz="2000" b="1" dirty="0">
                <a:solidFill>
                  <a:schemeClr val="bg1"/>
                </a:solidFill>
              </a:rPr>
              <a:t>1%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414" y="1198877"/>
            <a:ext cx="5410200" cy="8572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75644">
            <a:off x="6801588" y="2771157"/>
            <a:ext cx="1994944" cy="28774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53176" y="1979057"/>
            <a:ext cx="2530491" cy="1267090"/>
            <a:chOff x="2553176" y="1979057"/>
            <a:chExt cx="2530491" cy="126709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3870620" y="2043033"/>
              <a:ext cx="1213047" cy="113959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2553176" y="1979057"/>
              <a:ext cx="1256824" cy="126709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38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  <p:bldP spid="9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191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521" y="2908880"/>
            <a:ext cx="7467599" cy="163792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1000        x  (1+ </a:t>
            </a:r>
            <a:r>
              <a:rPr lang="en-US" sz="2200" b="1" dirty="0">
                <a:solidFill>
                  <a:srgbClr val="00B050"/>
                </a:solidFill>
              </a:rPr>
              <a:t>6%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00B050"/>
                </a:solidFill>
              </a:rPr>
              <a:t>10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  = BD</a:t>
            </a:r>
            <a:r>
              <a:rPr lang="en-US" sz="2200" b="1" dirty="0">
                <a:solidFill>
                  <a:srgbClr val="00B050"/>
                </a:solidFill>
              </a:rPr>
              <a:t>1790.848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93" y="6394551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471" y="1601969"/>
            <a:ext cx="388760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b-Semi-annually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5271" y="4817616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00B050"/>
                </a:solidFill>
              </a:rPr>
              <a:t>1790.848</a:t>
            </a:r>
            <a:r>
              <a:rPr lang="en-US" sz="2200" b="1" dirty="0">
                <a:solidFill>
                  <a:schemeClr val="tx1"/>
                </a:solidFill>
              </a:rPr>
              <a:t>      –  1000 = BD</a:t>
            </a:r>
            <a:r>
              <a:rPr lang="en-US" sz="2400" b="1" dirty="0">
                <a:solidFill>
                  <a:srgbClr val="00B050"/>
                </a:solidFill>
              </a:rPr>
              <a:t>790.848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464883" y="3345109"/>
            <a:ext cx="1609725" cy="396073"/>
          </a:xfrm>
          <a:prstGeom prst="wedgeRectCallout">
            <a:avLst>
              <a:gd name="adj1" fmla="val -77075"/>
              <a:gd name="adj2" fmla="val 731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n=5x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281538" y="3326718"/>
            <a:ext cx="1837965" cy="396073"/>
          </a:xfrm>
          <a:prstGeom prst="wedgeRectCallout">
            <a:avLst>
              <a:gd name="adj1" fmla="val 53666"/>
              <a:gd name="adj2" fmla="val 91429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I = 12% </a:t>
            </a:r>
            <a:r>
              <a:rPr lang="ar-BH" sz="2000" b="1" dirty="0">
                <a:solidFill>
                  <a:schemeClr val="tx1"/>
                </a:solidFill>
              </a:rPr>
              <a:t>÷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6</a:t>
            </a:r>
            <a:r>
              <a:rPr lang="ar-BH" sz="2000" b="1" dirty="0">
                <a:solidFill>
                  <a:schemeClr val="bg1"/>
                </a:solidFill>
              </a:rPr>
              <a:t>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340" y="1386280"/>
            <a:ext cx="4662675" cy="9620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1449">
            <a:off x="6755215" y="2717335"/>
            <a:ext cx="1845357" cy="271295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2449532" y="2207291"/>
            <a:ext cx="1939490" cy="1119427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18266" y="2294160"/>
            <a:ext cx="951480" cy="1050949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  <p:bldP spid="9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191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2990645"/>
            <a:ext cx="7467599" cy="1637921"/>
          </a:xfrm>
          <a:prstGeom prst="rect">
            <a:avLst/>
          </a:prstGeom>
          <a:solidFill>
            <a:schemeClr val="bg1"/>
          </a:solidFill>
          <a:ln>
            <a:solidFill>
              <a:srgbClr val="6029F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1000        x  (1+ </a:t>
            </a:r>
            <a:r>
              <a:rPr lang="en-US" sz="2200" b="1" dirty="0">
                <a:solidFill>
                  <a:srgbClr val="6029FB"/>
                </a:solidFill>
              </a:rPr>
              <a:t>4%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6029FB"/>
                </a:solidFill>
              </a:rPr>
              <a:t>15</a:t>
            </a:r>
            <a:r>
              <a:rPr lang="en-US" sz="2200" b="1" dirty="0">
                <a:solidFill>
                  <a:schemeClr val="tx1"/>
                </a:solidFill>
              </a:rPr>
              <a:t>   = BD</a:t>
            </a:r>
            <a:r>
              <a:rPr lang="en-US" sz="2200" b="1" dirty="0">
                <a:solidFill>
                  <a:srgbClr val="6029FB"/>
                </a:solidFill>
              </a:rPr>
              <a:t>1800.944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58072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8859" y="1749371"/>
            <a:ext cx="2297424" cy="707886"/>
          </a:xfrm>
          <a:prstGeom prst="rect">
            <a:avLst/>
          </a:prstGeom>
          <a:solidFill>
            <a:srgbClr val="6029FB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c-Thirdly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85900" y="4994364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6029F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6029FB"/>
                </a:solidFill>
              </a:rPr>
              <a:t>1800.944</a:t>
            </a:r>
            <a:r>
              <a:rPr lang="en-US" sz="2200" b="1" dirty="0">
                <a:solidFill>
                  <a:schemeClr val="tx1"/>
                </a:solidFill>
              </a:rPr>
              <a:t>      –  1000 = BD</a:t>
            </a:r>
            <a:r>
              <a:rPr lang="en-US" sz="2400" b="1" dirty="0">
                <a:solidFill>
                  <a:srgbClr val="6029FB"/>
                </a:solidFill>
              </a:rPr>
              <a:t>800.944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384566" y="3425815"/>
            <a:ext cx="1609725" cy="396073"/>
          </a:xfrm>
          <a:prstGeom prst="wedgeRectCallout">
            <a:avLst>
              <a:gd name="adj1" fmla="val -77075"/>
              <a:gd name="adj2" fmla="val 73106"/>
            </a:avLst>
          </a:prstGeom>
          <a:solidFill>
            <a:srgbClr val="6029FB"/>
          </a:solidFill>
          <a:ln>
            <a:solidFill>
              <a:srgbClr val="6029FB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n=5 x </a:t>
            </a:r>
            <a:r>
              <a:rPr lang="en-US" sz="2000" b="1" dirty="0">
                <a:solidFill>
                  <a:schemeClr val="bg1"/>
                </a:solidFill>
              </a:rPr>
              <a:t>3 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298839" y="3394231"/>
            <a:ext cx="1892484" cy="396073"/>
          </a:xfrm>
          <a:prstGeom prst="wedgeRectCallout">
            <a:avLst>
              <a:gd name="adj1" fmla="val 53666"/>
              <a:gd name="adj2" fmla="val 91429"/>
            </a:avLst>
          </a:prstGeom>
          <a:solidFill>
            <a:srgbClr val="6029FB"/>
          </a:solidFill>
          <a:ln>
            <a:solidFill>
              <a:srgbClr val="6029FB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I =12%</a:t>
            </a:r>
            <a:r>
              <a:rPr lang="ar-BH" sz="2000" b="1" dirty="0">
                <a:solidFill>
                  <a:schemeClr val="tx1"/>
                </a:solidFill>
              </a:rPr>
              <a:t>÷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3 </a:t>
            </a:r>
            <a:r>
              <a:rPr lang="en-US" sz="2000" b="1" dirty="0">
                <a:solidFill>
                  <a:schemeClr val="tx1"/>
                </a:solidFill>
              </a:rPr>
              <a:t>= </a:t>
            </a:r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ar-BH" sz="2000" b="1" dirty="0">
                <a:solidFill>
                  <a:schemeClr val="bg1"/>
                </a:solidFill>
              </a:rPr>
              <a:t>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244" y="1652273"/>
            <a:ext cx="5810250" cy="1066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32974" y="2585500"/>
            <a:ext cx="2851769" cy="963744"/>
            <a:chOff x="2332974" y="2585500"/>
            <a:chExt cx="2851769" cy="963744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469159" y="2585500"/>
              <a:ext cx="1715584" cy="963744"/>
            </a:xfrm>
            <a:prstGeom prst="straightConnector1">
              <a:avLst/>
            </a:prstGeom>
            <a:ln>
              <a:solidFill>
                <a:srgbClr val="6029F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332974" y="2606810"/>
              <a:ext cx="938633" cy="853387"/>
            </a:xfrm>
            <a:prstGeom prst="straightConnector1">
              <a:avLst/>
            </a:prstGeom>
            <a:ln>
              <a:solidFill>
                <a:srgbClr val="6029F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85085">
            <a:off x="6885115" y="3068023"/>
            <a:ext cx="1788556" cy="26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  <p:bldP spid="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191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2990645"/>
            <a:ext cx="7467599" cy="1637921"/>
          </a:xfrm>
          <a:prstGeom prst="rect">
            <a:avLst/>
          </a:prstGeom>
          <a:solidFill>
            <a:schemeClr val="bg1"/>
          </a:solidFill>
          <a:ln>
            <a:solidFill>
              <a:srgbClr val="ED87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1000        x  (1+ </a:t>
            </a:r>
            <a:r>
              <a:rPr lang="en-US" sz="2200" b="1" dirty="0">
                <a:solidFill>
                  <a:srgbClr val="ED8733"/>
                </a:solidFill>
              </a:rPr>
              <a:t>3%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ED8733"/>
                </a:solidFill>
              </a:rPr>
              <a:t>20</a:t>
            </a:r>
            <a:r>
              <a:rPr lang="en-US" sz="2200" b="1" dirty="0">
                <a:solidFill>
                  <a:schemeClr val="tx1"/>
                </a:solidFill>
              </a:rPr>
              <a:t>   = BD</a:t>
            </a:r>
            <a:r>
              <a:rPr lang="en-US" sz="2200" b="1" dirty="0">
                <a:solidFill>
                  <a:srgbClr val="ED8733"/>
                </a:solidFill>
              </a:rPr>
              <a:t>1806.111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90" y="6413854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990" y="1707007"/>
            <a:ext cx="3162541" cy="707886"/>
          </a:xfrm>
          <a:prstGeom prst="rect">
            <a:avLst/>
          </a:prstGeom>
          <a:solidFill>
            <a:srgbClr val="ED8733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d-Quarterly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3500" y="4936256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ED87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ED8733"/>
                </a:solidFill>
              </a:rPr>
              <a:t>1806.111</a:t>
            </a:r>
            <a:r>
              <a:rPr lang="en-US" sz="2200" b="1" dirty="0">
                <a:solidFill>
                  <a:schemeClr val="tx1"/>
                </a:solidFill>
              </a:rPr>
              <a:t>      –  1000 = BD</a:t>
            </a:r>
            <a:r>
              <a:rPr lang="en-US" sz="2400" b="1" dirty="0">
                <a:solidFill>
                  <a:srgbClr val="ED8733"/>
                </a:solidFill>
              </a:rPr>
              <a:t>806.111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384566" y="3425815"/>
            <a:ext cx="1609725" cy="396073"/>
          </a:xfrm>
          <a:prstGeom prst="wedgeRectCallout">
            <a:avLst>
              <a:gd name="adj1" fmla="val -77075"/>
              <a:gd name="adj2" fmla="val 73106"/>
            </a:avLst>
          </a:prstGeom>
          <a:solidFill>
            <a:srgbClr val="ED8733"/>
          </a:solidFill>
          <a:ln>
            <a:solidFill>
              <a:srgbClr val="ED873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n=5x</a:t>
            </a:r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156119" y="3394231"/>
            <a:ext cx="1980685" cy="396073"/>
          </a:xfrm>
          <a:prstGeom prst="wedgeRectCallout">
            <a:avLst>
              <a:gd name="adj1" fmla="val 53666"/>
              <a:gd name="adj2" fmla="val 91429"/>
            </a:avLst>
          </a:prstGeom>
          <a:solidFill>
            <a:srgbClr val="ED8733"/>
          </a:solidFill>
          <a:ln>
            <a:solidFill>
              <a:srgbClr val="ED873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I =12%  </a:t>
            </a:r>
            <a:r>
              <a:rPr lang="ar-BH" sz="2000" b="1" dirty="0">
                <a:solidFill>
                  <a:schemeClr val="tx1"/>
                </a:solidFill>
              </a:rPr>
              <a:t>÷</a:t>
            </a:r>
            <a:r>
              <a:rPr lang="en-US" sz="2000" b="1" dirty="0">
                <a:solidFill>
                  <a:schemeClr val="bg1"/>
                </a:solidFill>
              </a:rPr>
              <a:t>4 </a:t>
            </a:r>
            <a:r>
              <a:rPr lang="en-US" sz="2000" b="1" dirty="0">
                <a:solidFill>
                  <a:schemeClr val="tx1"/>
                </a:solidFill>
              </a:rPr>
              <a:t>= 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ar-BH" sz="2000" b="1" dirty="0">
                <a:solidFill>
                  <a:schemeClr val="bg1"/>
                </a:solidFill>
              </a:rPr>
              <a:t>%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2975" y="2399033"/>
            <a:ext cx="2851768" cy="1150211"/>
            <a:chOff x="2332975" y="2399033"/>
            <a:chExt cx="2851768" cy="115021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007887" y="2399033"/>
              <a:ext cx="1176856" cy="115021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332975" y="2440958"/>
              <a:ext cx="1674912" cy="101923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7112" y="1507508"/>
            <a:ext cx="5362575" cy="9334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39629">
            <a:off x="6605005" y="2694046"/>
            <a:ext cx="2071878" cy="30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2" grpId="0" animBg="1"/>
      <p:bldP spid="25" grpId="0" animBg="1"/>
      <p:bldP spid="9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736" y="1070364"/>
            <a:ext cx="82040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the compound amount and Interest of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BD800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years.</a:t>
            </a:r>
          </a:p>
          <a:p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the Interest rate is the following: 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61" y="6412014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64" name="Oval 63"/>
          <p:cNvSpPr/>
          <p:nvPr/>
        </p:nvSpPr>
        <p:spPr>
          <a:xfrm>
            <a:off x="6413984" y="2295714"/>
            <a:ext cx="1378918" cy="762000"/>
          </a:xfrm>
          <a:prstGeom prst="ellipse">
            <a:avLst/>
          </a:prstGeom>
          <a:solidFill>
            <a:srgbClr val="6029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3 times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10200" y="2905115"/>
            <a:ext cx="3077206" cy="646331"/>
          </a:xfrm>
          <a:prstGeom prst="rect">
            <a:avLst/>
          </a:prstGeom>
          <a:solidFill>
            <a:srgbClr val="6029FB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c-5%Thirdly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3713" y="2377405"/>
            <a:ext cx="1585414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12 times</a:t>
            </a:r>
          </a:p>
        </p:txBody>
      </p:sp>
      <p:sp>
        <p:nvSpPr>
          <p:cNvPr id="68" name="Oval 67"/>
          <p:cNvSpPr/>
          <p:nvPr/>
        </p:nvSpPr>
        <p:spPr>
          <a:xfrm>
            <a:off x="1663069" y="4877656"/>
            <a:ext cx="1378918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2 times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3187" y="2932056"/>
            <a:ext cx="3119765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a-5%Monthly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259344" y="4877656"/>
            <a:ext cx="1378918" cy="762000"/>
          </a:xfrm>
          <a:prstGeom prst="ellipse">
            <a:avLst/>
          </a:prstGeom>
          <a:solidFill>
            <a:srgbClr val="ED87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bg1"/>
                </a:solidFill>
              </a:rPr>
              <a:t>4 times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91008" y="5527525"/>
            <a:ext cx="4802918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b-5% Semi-annually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09014" y="5462327"/>
            <a:ext cx="3486846" cy="646331"/>
          </a:xfrm>
          <a:prstGeom prst="rect">
            <a:avLst/>
          </a:prstGeom>
          <a:solidFill>
            <a:srgbClr val="ED8733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d-5%Quarterly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06300"/>
            <a:ext cx="44884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Partial interest rate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812" y="3643718"/>
            <a:ext cx="2986369" cy="139527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9548" y="3801081"/>
            <a:ext cx="3020636" cy="693919"/>
            <a:chOff x="554639" y="3421745"/>
            <a:chExt cx="3207591" cy="693919"/>
          </a:xfrm>
        </p:grpSpPr>
        <p:sp>
          <p:nvSpPr>
            <p:cNvPr id="22" name="Rectangular Callout 21"/>
            <p:cNvSpPr/>
            <p:nvPr/>
          </p:nvSpPr>
          <p:spPr>
            <a:xfrm>
              <a:off x="554639" y="3421745"/>
              <a:ext cx="3055321" cy="693919"/>
            </a:xfrm>
            <a:prstGeom prst="wedgeRectCallout">
              <a:avLst>
                <a:gd name="adj1" fmla="val 63591"/>
                <a:gd name="adj2" fmla="val -299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The Time multiplied by the number of compounded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80394" y="3586245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4" grpId="0" animBg="1"/>
      <p:bldP spid="65" grpId="0" animBg="1"/>
      <p:bldP spid="66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390614"/>
            <a:ext cx="44884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Partial interest rate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0" y="6430253"/>
            <a:ext cx="6059327" cy="28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Compound Amount       FINANCILA  MATHEMATICS        Fin: 111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2645646"/>
            <a:ext cx="6417843" cy="17218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en-US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30000" dirty="0"/>
              <a:t>n</a:t>
            </a:r>
          </a:p>
          <a:p>
            <a:pPr marL="342900" indent="-342900"/>
            <a:endParaRPr lang="en-US" sz="2800" b="1" baseline="30000" dirty="0"/>
          </a:p>
          <a:p>
            <a:pPr marL="342900" indent="-342900"/>
            <a:endParaRPr lang="en-US" sz="2800" b="1" baseline="30000" dirty="0"/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       = 800        x  (1+ 5%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  <a:r>
              <a:rPr lang="en-US" sz="2200" b="1" baseline="30000" dirty="0">
                <a:solidFill>
                  <a:srgbClr val="FF0000"/>
                </a:solidFill>
              </a:rPr>
              <a:t>36</a:t>
            </a:r>
            <a:r>
              <a:rPr lang="en-US" sz="2200" b="1" dirty="0">
                <a:solidFill>
                  <a:schemeClr val="tx1"/>
                </a:solidFill>
              </a:rPr>
              <a:t>    = BD</a:t>
            </a:r>
            <a:r>
              <a:rPr lang="en-US" sz="2200" b="1" dirty="0">
                <a:solidFill>
                  <a:srgbClr val="FF0000"/>
                </a:solidFill>
              </a:rPr>
              <a:t>4633.453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0600" y="4615150"/>
            <a:ext cx="5562600" cy="8941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</a:t>
            </a:r>
            <a:r>
              <a:rPr lang="ar-BH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=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     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</a:t>
            </a:r>
          </a:p>
          <a:p>
            <a:pPr marL="342900" indent="-342900"/>
            <a:r>
              <a:rPr lang="en-US" sz="2200" b="1" dirty="0">
                <a:solidFill>
                  <a:schemeClr val="tx1"/>
                </a:solidFill>
              </a:rPr>
              <a:t>     =  </a:t>
            </a:r>
            <a:r>
              <a:rPr lang="en-US" sz="2200" b="1" dirty="0">
                <a:solidFill>
                  <a:srgbClr val="FF0000"/>
                </a:solidFill>
              </a:rPr>
              <a:t>4633.453</a:t>
            </a:r>
            <a:r>
              <a:rPr lang="en-US" sz="2200" b="1" dirty="0">
                <a:solidFill>
                  <a:schemeClr val="tx1"/>
                </a:solidFill>
              </a:rPr>
              <a:t>      –  800 = BD</a:t>
            </a:r>
            <a:r>
              <a:rPr lang="en-US" sz="2400" b="1" dirty="0">
                <a:solidFill>
                  <a:srgbClr val="FF0000"/>
                </a:solidFill>
              </a:rPr>
              <a:t>3833.453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48950">
            <a:off x="6278866" y="2498215"/>
            <a:ext cx="2411799" cy="346422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226888" y="2944320"/>
            <a:ext cx="1609725" cy="396073"/>
          </a:xfrm>
          <a:prstGeom prst="wedgeRectCallout">
            <a:avLst>
              <a:gd name="adj1" fmla="val -77075"/>
              <a:gd name="adj2" fmla="val 15236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>
                <a:solidFill>
                  <a:schemeClr val="tx1"/>
                </a:solidFill>
              </a:rPr>
              <a:t>n=</a:t>
            </a:r>
            <a:r>
              <a:rPr lang="ar-BH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x</a:t>
            </a:r>
            <a:r>
              <a:rPr lang="en-US" sz="2000" b="1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ar-BH" sz="2000" b="1" dirty="0">
                <a:solidFill>
                  <a:schemeClr val="bg1"/>
                </a:solidFill>
              </a:rPr>
              <a:t>36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90600" y="2157312"/>
            <a:ext cx="2133600" cy="1652688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002" y="1413888"/>
            <a:ext cx="5372100" cy="9144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3436072" y="2245564"/>
            <a:ext cx="1595679" cy="698756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" y="1121056"/>
            <a:ext cx="2467342" cy="1061501"/>
            <a:chOff x="103187" y="2407972"/>
            <a:chExt cx="2349242" cy="1033504"/>
          </a:xfrm>
        </p:grpSpPr>
        <p:sp>
          <p:nvSpPr>
            <p:cNvPr id="17" name="Oval 16"/>
            <p:cNvSpPr/>
            <p:nvPr/>
          </p:nvSpPr>
          <p:spPr>
            <a:xfrm>
              <a:off x="465951" y="2407972"/>
              <a:ext cx="1585414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000" b="1" dirty="0">
                  <a:solidFill>
                    <a:schemeClr val="bg1"/>
                  </a:solidFill>
                </a:rPr>
                <a:t>12 times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3187" y="2932056"/>
              <a:ext cx="2349242" cy="50942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a-5%Monthly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0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8027</TotalTime>
  <Words>931</Words>
  <Application>Microsoft Office PowerPoint</Application>
  <PresentationFormat>عرض على الشاشة (4:3)</PresentationFormat>
  <Paragraphs>185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Sakkal Majalla</vt:lpstr>
      <vt:lpstr>1_Office Theme</vt:lpstr>
      <vt:lpstr>Office Theme</vt:lpstr>
      <vt:lpstr>قالب الدروس الإلكترونية المعتمد (1)</vt:lpstr>
      <vt:lpstr>Compound Amount and Interest- Partial Rate Units  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501</cp:revision>
  <dcterms:created xsi:type="dcterms:W3CDTF">2020-03-03T05:49:03Z</dcterms:created>
  <dcterms:modified xsi:type="dcterms:W3CDTF">2020-10-18T20:02:39Z</dcterms:modified>
</cp:coreProperties>
</file>