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4"/>
  </p:notesMasterIdLst>
  <p:sldIdLst>
    <p:sldId id="256" r:id="rId4"/>
    <p:sldId id="264" r:id="rId5"/>
    <p:sldId id="287" r:id="rId6"/>
    <p:sldId id="358" r:id="rId7"/>
    <p:sldId id="394" r:id="rId8"/>
    <p:sldId id="396" r:id="rId9"/>
    <p:sldId id="395" r:id="rId10"/>
    <p:sldId id="305" r:id="rId11"/>
    <p:sldId id="352" r:id="rId12"/>
    <p:sldId id="353" r:id="rId13"/>
    <p:sldId id="357" r:id="rId14"/>
    <p:sldId id="380" r:id="rId15"/>
    <p:sldId id="381" r:id="rId16"/>
    <p:sldId id="382" r:id="rId17"/>
    <p:sldId id="383" r:id="rId18"/>
    <p:sldId id="384" r:id="rId19"/>
    <p:sldId id="389" r:id="rId20"/>
    <p:sldId id="392" r:id="rId21"/>
    <p:sldId id="393" r:id="rId22"/>
    <p:sldId id="3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029FB"/>
    <a:srgbClr val="ED8733"/>
    <a:srgbClr val="E7E208"/>
    <a:srgbClr val="FFCCCC"/>
    <a:srgbClr val="FFFFCC"/>
    <a:srgbClr val="CCFFFF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088DC-4FC2-4DC7-97B9-54D7F6A25653}" v="397" dt="2020-10-17T13:52:54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audio" Target="../media/audio7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audio3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audio" Target="../media/audio6.wav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1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172" y="1343948"/>
            <a:ext cx="5789898" cy="1974402"/>
          </a:xfrm>
        </p:spPr>
        <p:txBody>
          <a:bodyPr>
            <a:noAutofit/>
          </a:bodyPr>
          <a:lstStyle/>
          <a:p>
            <a:pPr rtl="1"/>
            <a:r>
              <a:rPr lang="en-US" sz="4000" b="1" dirty="0">
                <a:latin typeface="Century Gothic" panose="020B0502020202020204" pitchFamily="34" charset="0"/>
                <a:cs typeface="+mn-cs"/>
              </a:rPr>
              <a:t>Compound Amount and Interest</a:t>
            </a:r>
            <a:br>
              <a:rPr lang="en-US" sz="4000" b="1" dirty="0">
                <a:latin typeface="Century Gothic" panose="020B0502020202020204" pitchFamily="34" charset="0"/>
                <a:cs typeface="+mn-cs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Units  4-5</a:t>
            </a:r>
            <a:endParaRPr lang="en-US" sz="40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Pages: 29-37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3245413"/>
            <a:ext cx="2078506" cy="1363029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 rot="1194128">
            <a:off x="5870430" y="2690171"/>
            <a:ext cx="3059954" cy="2793118"/>
            <a:chOff x="5565" y="10230"/>
            <a:chExt cx="4330" cy="32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3) Calculate the compound Amount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" action="ppaction://noaction"/>
          </p:cNvPr>
          <p:cNvSpPr/>
          <p:nvPr/>
        </p:nvSpPr>
        <p:spPr>
          <a:xfrm>
            <a:off x="361666" y="245512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BD5894.869</a:t>
            </a:r>
          </a:p>
        </p:txBody>
      </p:sp>
      <p:sp>
        <p:nvSpPr>
          <p:cNvPr id="10" name="Flowchart: Terminator 9">
            <a:hlinkClick r:id="" action="ppaction://noaction"/>
          </p:cNvPr>
          <p:cNvSpPr/>
          <p:nvPr/>
        </p:nvSpPr>
        <p:spPr>
          <a:xfrm>
            <a:off x="4645925" y="242932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BD3334.963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43469" y="388821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BD6084.963</a:t>
            </a:r>
          </a:p>
        </p:txBody>
      </p:sp>
      <p:sp>
        <p:nvSpPr>
          <p:cNvPr id="12" name="Flowchart: Terminator 11">
            <a:hlinkClick r:id="" action="ppaction://noaction"/>
          </p:cNvPr>
          <p:cNvSpPr/>
          <p:nvPr/>
        </p:nvSpPr>
        <p:spPr>
          <a:xfrm>
            <a:off x="4508310" y="388821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BD3144.869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17584"/>
              </p:ext>
            </p:extLst>
          </p:nvPr>
        </p:nvGraphicFramePr>
        <p:xfrm>
          <a:off x="533400" y="951724"/>
          <a:ext cx="7969664" cy="914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220846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3139708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1915744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1693366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CA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Principal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BD??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8 Years and 4 months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10 % annually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2,750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337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58549"/>
            <a:ext cx="8824452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7) The difference between the simple interest and compound  interest for BD3,000 at 3.5% annually  for one years. 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04800" y="208661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BD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0.000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541880" y="208661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BD3105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04800" y="350115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BD105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564626" y="349748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BD359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31786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1066800" y="2127907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1905000"/>
            <a:ext cx="7912212" cy="4196693"/>
            <a:chOff x="685800" y="1905000"/>
            <a:chExt cx="7912212" cy="4196693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1905000"/>
              <a:ext cx="7912212" cy="4196693"/>
              <a:chOff x="533400" y="2127907"/>
              <a:chExt cx="7912212" cy="4196693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886200" y="2127907"/>
                <a:ext cx="4559412" cy="2499533"/>
              </a:xfrm>
              <a:prstGeom prst="wedgeRectCallout">
                <a:avLst>
                  <a:gd name="adj1" fmla="val -61844"/>
                  <a:gd name="adj2" fmla="val 13644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CA = 10500 x(1+ 4½%)</a:t>
                </a:r>
                <a:r>
                  <a:rPr lang="en-US" sz="20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3200" b="1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5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 BD13084.910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57400" y="4958693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838200"/>
            <a:ext cx="7162800" cy="5392163"/>
            <a:chOff x="609600" y="8382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8382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7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1981200"/>
            <a:ext cx="7899081" cy="4343400"/>
            <a:chOff x="533400" y="1981200"/>
            <a:chExt cx="7899081" cy="434340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1981200"/>
              <a:ext cx="7899081" cy="4343400"/>
              <a:chOff x="533400" y="1981200"/>
              <a:chExt cx="7899081" cy="434340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ular Callout 10"/>
              <p:cNvSpPr/>
              <p:nvPr/>
            </p:nvSpPr>
            <p:spPr>
              <a:xfrm>
                <a:off x="2971800" y="1981200"/>
                <a:ext cx="5460681" cy="1700669"/>
              </a:xfrm>
              <a:prstGeom prst="wedgeRectCallout">
                <a:avLst>
                  <a:gd name="adj1" fmla="val -53779"/>
                  <a:gd name="adj2" fmla="val 32161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CA = 580  x(1+ 2½%) </a:t>
                </a:r>
                <a:r>
                  <a:rPr lang="en-US" sz="2800" b="1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 BD640.211</a:t>
                </a:r>
              </a:p>
              <a:p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CI = 640.211  -  580     = BD 60.211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1892710" y="51816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76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410200"/>
            <a:chOff x="304800" y="914400"/>
            <a:chExt cx="7162800" cy="5410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81600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82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133600"/>
            <a:ext cx="7620000" cy="4291470"/>
            <a:chOff x="533400" y="2133600"/>
            <a:chExt cx="7620000" cy="429147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2133600"/>
              <a:ext cx="7620000" cy="4291470"/>
              <a:chOff x="533400" y="2033130"/>
              <a:chExt cx="7620000" cy="429147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200400" y="2033130"/>
                <a:ext cx="4953000" cy="2057400"/>
              </a:xfrm>
              <a:prstGeom prst="wedgeRectCallout">
                <a:avLst>
                  <a:gd name="adj1" fmla="val -58089"/>
                  <a:gd name="adj2" fmla="val -60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CA = 2750  x(1+ 10%)</a:t>
                </a:r>
                <a:r>
                  <a:rPr lang="en-US" sz="2000" baseline="30000" dirty="0"/>
                  <a:t> </a:t>
                </a:r>
                <a:r>
                  <a:rPr lang="en-US" sz="3600" b="1" baseline="30000" dirty="0"/>
                  <a:t>8.333</a:t>
                </a:r>
                <a:r>
                  <a:rPr lang="en-US" sz="2000" b="1" dirty="0"/>
                  <a:t> =  BD6084.963</a:t>
                </a:r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1905000" y="52820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27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" action="ppaction://noaction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5549" y="51567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94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1981200"/>
            <a:ext cx="7315200" cy="4343400"/>
            <a:chOff x="533400" y="1981200"/>
            <a:chExt cx="7315200" cy="434340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1981200"/>
              <a:ext cx="7315200" cy="4343400"/>
              <a:chOff x="533400" y="1981200"/>
              <a:chExt cx="7315200" cy="434340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505200" y="1981200"/>
                <a:ext cx="4343400" cy="2109330"/>
              </a:xfrm>
              <a:prstGeom prst="wedgeRectCallout">
                <a:avLst>
                  <a:gd name="adj1" fmla="val -66604"/>
                  <a:gd name="adj2" fmla="val 6315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CA = 3000  x(1+ 3.5%)</a:t>
                </a:r>
                <a:r>
                  <a:rPr lang="en-US" sz="2000" b="1" baseline="30000" dirty="0"/>
                  <a:t> </a:t>
                </a:r>
                <a:r>
                  <a:rPr lang="en-US" sz="2800" b="1" baseline="30000" dirty="0"/>
                  <a:t>1</a:t>
                </a:r>
                <a:r>
                  <a:rPr lang="en-US" sz="2000" b="1" dirty="0"/>
                  <a:t> = </a:t>
                </a:r>
                <a:r>
                  <a:rPr lang="en-US" sz="2000" dirty="0"/>
                  <a:t>BD </a:t>
                </a:r>
                <a:r>
                  <a:rPr lang="en-US" sz="2000" b="1" dirty="0"/>
                  <a:t>3105</a:t>
                </a:r>
              </a:p>
              <a:p>
                <a:r>
                  <a:rPr lang="en-US" sz="2000" b="1" dirty="0"/>
                  <a:t>      CI  =  3105 -  3000          = </a:t>
                </a:r>
                <a:r>
                  <a:rPr lang="en-US" sz="2000" dirty="0"/>
                  <a:t>BD</a:t>
                </a:r>
                <a:r>
                  <a:rPr lang="en-US" sz="2000" b="1" dirty="0"/>
                  <a:t> 105</a:t>
                </a:r>
              </a:p>
              <a:p>
                <a:r>
                  <a:rPr lang="en-US" sz="2000" b="1" dirty="0"/>
                  <a:t>      SI  =  3000 x  3.5% x1    = </a:t>
                </a:r>
                <a:r>
                  <a:rPr lang="en-US" sz="2000" dirty="0"/>
                  <a:t>BD</a:t>
                </a:r>
                <a:r>
                  <a:rPr lang="en-US" sz="2000" b="1" dirty="0"/>
                  <a:t> 105</a:t>
                </a:r>
              </a:p>
              <a:p>
                <a:r>
                  <a:rPr lang="en-US" sz="2000" b="1" dirty="0"/>
                  <a:t>      diff=      105  -       105   = BD 0.000</a:t>
                </a:r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1900084" y="5174226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الشريحة التالية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30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567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347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2631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05307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latin typeface="Century Gothic" panose="020B0502020202020204" pitchFamily="34" charset="0"/>
              </a:rPr>
              <a:t>1-</a:t>
            </a:r>
            <a:r>
              <a:rPr lang="en-US" b="1" dirty="0"/>
              <a:t> </a:t>
            </a:r>
            <a:r>
              <a:rPr lang="en-US" b="1" dirty="0">
                <a:latin typeface="Century Gothic" panose="020B0502020202020204" pitchFamily="34" charset="0"/>
              </a:rPr>
              <a:t>Recognizing the concept of Compound Interest.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671" y="3630622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>
                <a:latin typeface="Century Gothic" panose="020B0502020202020204" pitchFamily="34" charset="0"/>
              </a:rPr>
              <a:t>2- Calculating Compound Amount &amp; Interest.</a:t>
            </a: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9" y="6456846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2" name="Action Button: Home 1">
            <a:hlinkClick r:id="" action="ppaction://hlinkshowjump?jump=endshow" highlightClick="1"/>
          </p:cNvPr>
          <p:cNvSpPr/>
          <p:nvPr/>
        </p:nvSpPr>
        <p:spPr>
          <a:xfrm>
            <a:off x="7949814" y="5115006"/>
            <a:ext cx="1143000" cy="10907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Compound Amount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472406" y="4217703"/>
            <a:ext cx="2670121" cy="571071"/>
          </a:xfrm>
          <a:prstGeom prst="borderCallout1">
            <a:avLst>
              <a:gd name="adj1" fmla="val -4619"/>
              <a:gd name="adj2" fmla="val 77564"/>
              <a:gd name="adj3" fmla="val -47350"/>
              <a:gd name="adj4" fmla="val 103322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borrowed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3329448" y="4204920"/>
            <a:ext cx="2351809" cy="575057"/>
          </a:xfrm>
          <a:prstGeom prst="borderCallout1">
            <a:avLst>
              <a:gd name="adj1" fmla="val -1781"/>
              <a:gd name="adj2" fmla="val 72797"/>
              <a:gd name="adj3" fmla="val -41704"/>
              <a:gd name="adj4" fmla="val 83268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percentage (%) of simple interest.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868179" y="4217703"/>
            <a:ext cx="2666222" cy="571071"/>
          </a:xfrm>
          <a:prstGeom prst="borderCallout1">
            <a:avLst>
              <a:gd name="adj1" fmla="val -12683"/>
              <a:gd name="adj2" fmla="val 44587"/>
              <a:gd name="adj3" fmla="val -64038"/>
              <a:gd name="adj4" fmla="val 14590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times compounded interest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3048000"/>
            <a:ext cx="7620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Compound Amount= Principal  x  (  1 +Interest  rate )</a:t>
            </a:r>
            <a:r>
              <a:rPr lang="en-US" b="1" baseline="30000" dirty="0"/>
              <a:t> </a:t>
            </a:r>
            <a:r>
              <a:rPr lang="en-US" sz="2800" b="1" baseline="30000" dirty="0"/>
              <a:t>Number of time 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CA             =       P        x ( 1      +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)  </a:t>
            </a:r>
            <a:r>
              <a:rPr lang="en-US" sz="3200" b="1" baseline="30000" dirty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13" y="2129179"/>
            <a:ext cx="7143750" cy="1169703"/>
          </a:xfrm>
          <a:prstGeom prst="rect">
            <a:avLst/>
          </a:prstGeom>
        </p:spPr>
      </p:pic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23" y="182352"/>
            <a:ext cx="1446005" cy="16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0719" y="4955687"/>
            <a:ext cx="1064618" cy="908474"/>
          </a:xfrm>
          <a:prstGeom prst="rect">
            <a:avLst/>
          </a:prstGeom>
        </p:spPr>
      </p:pic>
      <p:grpSp>
        <p:nvGrpSpPr>
          <p:cNvPr id="28" name="Group 2"/>
          <p:cNvGrpSpPr>
            <a:grpSpLocks/>
          </p:cNvGrpSpPr>
          <p:nvPr/>
        </p:nvGrpSpPr>
        <p:grpSpPr bwMode="auto">
          <a:xfrm rot="1194128">
            <a:off x="1273771" y="4978305"/>
            <a:ext cx="1067390" cy="1304761"/>
            <a:chOff x="5565" y="10230"/>
            <a:chExt cx="4330" cy="32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5516" y="4800054"/>
            <a:ext cx="2751547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1713">
            <a:off x="5766694" y="226006"/>
            <a:ext cx="2856294" cy="381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267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Amount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077968"/>
            <a:ext cx="78485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trader borrowed </a:t>
            </a:r>
            <a:r>
              <a:rPr lang="en-US" b="1" dirty="0">
                <a:solidFill>
                  <a:srgbClr val="FF0000"/>
                </a:solidFill>
              </a:rPr>
              <a:t>BD3000</a:t>
            </a:r>
            <a:r>
              <a:rPr lang="en-US" b="1" dirty="0"/>
              <a:t> from a bank at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8% annually </a:t>
            </a:r>
            <a:r>
              <a:rPr lang="en-US" b="1" dirty="0"/>
              <a:t>for </a:t>
            </a:r>
            <a:r>
              <a:rPr lang="en-US" b="1" dirty="0">
                <a:solidFill>
                  <a:srgbClr val="00B050"/>
                </a:solidFill>
              </a:rPr>
              <a:t>12 years </a:t>
            </a:r>
            <a:r>
              <a:rPr lang="en-US" b="1" dirty="0"/>
              <a:t>. Find the compound amount at the end of the period </a:t>
            </a:r>
            <a:r>
              <a:rPr lang="ar-BH" b="1" dirty="0"/>
              <a:t>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333262"/>
            <a:ext cx="7924798" cy="5489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(1+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6701" y="3509957"/>
            <a:ext cx="8156863" cy="141919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        </a:t>
            </a:r>
            <a:r>
              <a:rPr lang="en-US" altLang="en-US" b="1" dirty="0" err="1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n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= 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3000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( 1+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ar-BH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12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baseline="30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7554.510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0543" y="1839542"/>
            <a:ext cx="6057" cy="1894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87768" y="1801243"/>
            <a:ext cx="0" cy="19325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99106" y="1723451"/>
            <a:ext cx="688765" cy="20103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3187" y="6462712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601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1713">
            <a:off x="5766694" y="226006"/>
            <a:ext cx="2856294" cy="381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85" y="98379"/>
            <a:ext cx="48006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Amount and Interest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077968"/>
            <a:ext cx="78485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Ahmed borrowed </a:t>
            </a:r>
            <a:r>
              <a:rPr lang="en-US" b="1" dirty="0">
                <a:solidFill>
                  <a:srgbClr val="FF0000"/>
                </a:solidFill>
              </a:rPr>
              <a:t>BD2500</a:t>
            </a:r>
            <a:r>
              <a:rPr lang="en-US" b="1" dirty="0"/>
              <a:t> from a bank at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5% annually </a:t>
            </a:r>
            <a:r>
              <a:rPr lang="en-US" b="1" dirty="0"/>
              <a:t>for </a:t>
            </a:r>
            <a:r>
              <a:rPr lang="en-US" b="1" dirty="0">
                <a:solidFill>
                  <a:srgbClr val="00B050"/>
                </a:solidFill>
              </a:rPr>
              <a:t>10 years </a:t>
            </a:r>
            <a:r>
              <a:rPr lang="en-US" b="1" dirty="0"/>
              <a:t>. Find the compound amount and interest at the end of the period? </a:t>
            </a:r>
            <a:r>
              <a:rPr lang="ar-BH" b="1" dirty="0"/>
              <a:t>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333262"/>
            <a:ext cx="7924798" cy="5489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(1+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6701" y="3141425"/>
            <a:ext cx="8156863" cy="141919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        </a:t>
            </a:r>
            <a:r>
              <a:rPr lang="en-US" altLang="en-US" b="1" dirty="0" err="1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n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= 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2500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( 1+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ar-BH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baseline="30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4072.237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270543" y="1839542"/>
            <a:ext cx="0" cy="1589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387768" y="1801243"/>
            <a:ext cx="0" cy="16277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99106" y="1723451"/>
            <a:ext cx="688765" cy="20103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3187" y="6462712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23FAA3-F700-40EC-B79B-AE2E0EC4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672723"/>
            <a:ext cx="8156863" cy="141919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C.I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       -      P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4072.237 – 2500 =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= BD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1572.237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1713">
            <a:off x="5766694" y="226006"/>
            <a:ext cx="2856294" cy="381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85" y="98379"/>
            <a:ext cx="48006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Amount and Interest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077968"/>
            <a:ext cx="81568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Find the compound amount and interest of </a:t>
            </a:r>
            <a:r>
              <a:rPr lang="en-US" b="1" dirty="0">
                <a:solidFill>
                  <a:srgbClr val="FF0000"/>
                </a:solidFill>
              </a:rPr>
              <a:t>BD6200</a:t>
            </a:r>
            <a:r>
              <a:rPr lang="en-US" b="1" dirty="0"/>
              <a:t> borrowed from a bank at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4% annually </a:t>
            </a:r>
            <a:r>
              <a:rPr lang="en-US" b="1" dirty="0"/>
              <a:t>for </a:t>
            </a:r>
            <a:r>
              <a:rPr lang="en-US" b="1" dirty="0">
                <a:solidFill>
                  <a:srgbClr val="00B050"/>
                </a:solidFill>
              </a:rPr>
              <a:t>7 years and 6 months.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333262"/>
            <a:ext cx="7924798" cy="5489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(1+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6701" y="3141425"/>
            <a:ext cx="8156863" cy="141919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        </a:t>
            </a:r>
            <a:r>
              <a:rPr lang="en-US" altLang="en-US" b="1" dirty="0" err="1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n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= 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6200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( 1+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ar-BH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7.5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baseline="30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8320.353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270543" y="1839542"/>
            <a:ext cx="0" cy="1589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387768" y="1801243"/>
            <a:ext cx="0" cy="16277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99106" y="1723451"/>
            <a:ext cx="688765" cy="20103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3187" y="6462712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23FAA3-F700-40EC-B79B-AE2E0EC4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672723"/>
            <a:ext cx="8156863" cy="141919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C.I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        -      P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8320.353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6200 =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= BD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2120.353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045959-C4B9-4E5A-A9F8-F2133312D7FE}"/>
              </a:ext>
            </a:extLst>
          </p:cNvPr>
          <p:cNvCxnSpPr>
            <a:cxnSpLocks/>
          </p:cNvCxnSpPr>
          <p:nvPr/>
        </p:nvCxnSpPr>
        <p:spPr>
          <a:xfrm flipH="1">
            <a:off x="3505200" y="4241203"/>
            <a:ext cx="107786" cy="11411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86B006-C857-4D14-8E97-7FB43C3A1EDF}"/>
              </a:ext>
            </a:extLst>
          </p:cNvPr>
          <p:cNvCxnSpPr>
            <a:cxnSpLocks/>
          </p:cNvCxnSpPr>
          <p:nvPr/>
        </p:nvCxnSpPr>
        <p:spPr>
          <a:xfrm>
            <a:off x="3612986" y="3851024"/>
            <a:ext cx="841565" cy="11676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1713">
            <a:off x="5766694" y="226006"/>
            <a:ext cx="2856294" cy="381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267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Amount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509" y="1041296"/>
            <a:ext cx="784859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trader invested </a:t>
            </a:r>
            <a:r>
              <a:rPr lang="en-US" b="1" dirty="0">
                <a:solidFill>
                  <a:srgbClr val="FF0000"/>
                </a:solidFill>
              </a:rPr>
              <a:t>BD1900</a:t>
            </a:r>
            <a:r>
              <a:rPr lang="en-US" b="1" dirty="0"/>
              <a:t> in a bank at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3.75% annually </a:t>
            </a:r>
            <a:r>
              <a:rPr lang="en-US" b="1" dirty="0"/>
              <a:t>for </a:t>
            </a:r>
            <a:r>
              <a:rPr lang="en-US" b="1" dirty="0">
                <a:solidFill>
                  <a:srgbClr val="00B050"/>
                </a:solidFill>
              </a:rPr>
              <a:t>9 years and 3 months </a:t>
            </a:r>
            <a:r>
              <a:rPr lang="en-US" b="1" dirty="0"/>
              <a:t>. Find the compound amount at the end of the period?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333262"/>
            <a:ext cx="7924798" cy="5489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(1+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6701" y="3509957"/>
            <a:ext cx="8156863" cy="141919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        </a:t>
            </a:r>
            <a:r>
              <a:rPr lang="en-US" altLang="en-US" b="1" dirty="0" err="1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n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= 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1900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( 1+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3.75</a:t>
            </a:r>
            <a:r>
              <a:rPr lang="ar-BH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B050"/>
                </a:solidFill>
              </a:rPr>
              <a:t>9.25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baseline="30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=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2670.814</a:t>
            </a: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0543" y="1839542"/>
            <a:ext cx="6057" cy="1894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87768" y="1801243"/>
            <a:ext cx="0" cy="19325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99106" y="1723451"/>
            <a:ext cx="688765" cy="20103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3187" y="6462712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36752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55" y="423125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292" y="2060477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>
                <a:latin typeface="Century Gothic" panose="020B0502020202020204" pitchFamily="34" charset="0"/>
              </a:rPr>
              <a:t>1) Find the Compound Amount on BD10,500 at 4½% </a:t>
            </a:r>
          </a:p>
          <a:p>
            <a:pPr rtl="1"/>
            <a:r>
              <a:rPr lang="en-US" sz="2300" b="1" dirty="0">
                <a:latin typeface="Century Gothic" panose="020B0502020202020204" pitchFamily="34" charset="0"/>
              </a:rPr>
              <a:t>    annually for 5 years. 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206268" y="325320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BD2584.910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520160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for the following</a:t>
            </a:r>
            <a:r>
              <a:rPr lang="ar-BH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629" y="193110"/>
            <a:ext cx="1790700" cy="1247775"/>
          </a:xfrm>
          <a:prstGeom prst="rect">
            <a:avLst/>
          </a:prstGeom>
        </p:spPr>
      </p:pic>
      <p:sp>
        <p:nvSpPr>
          <p:cNvPr id="11" name="Flowchart: Terminator 10">
            <a:hlinkClick r:id="rId5" action="ppaction://hlinksldjump"/>
          </p:cNvPr>
          <p:cNvSpPr/>
          <p:nvPr/>
        </p:nvSpPr>
        <p:spPr>
          <a:xfrm>
            <a:off x="210253" y="4649906"/>
            <a:ext cx="402253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BD2362.500</a:t>
            </a: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574267" y="4649906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BD12862.500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14" name="Flowchart: Terminator 13">
            <a:hlinkClick r:id="rId7" action="ppaction://hlinksldjump"/>
          </p:cNvPr>
          <p:cNvSpPr/>
          <p:nvPr/>
        </p:nvSpPr>
        <p:spPr>
          <a:xfrm>
            <a:off x="4583366" y="323568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BD13084.910</a:t>
            </a:r>
          </a:p>
        </p:txBody>
      </p:sp>
    </p:spTree>
    <p:extLst>
      <p:ext uri="{BB962C8B-B14F-4D97-AF65-F5344CB8AC3E}">
        <p14:creationId xmlns:p14="http://schemas.microsoft.com/office/powerpoint/2010/main" val="31226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862048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2)Saeed opens a saving account in a bank with an  </a:t>
            </a:r>
          </a:p>
          <a:p>
            <a:r>
              <a:rPr lang="en-US" dirty="0"/>
              <a:t>compound interest rate of 2.5% annually . If he deposits BD580 to the account, How much interest will </a:t>
            </a:r>
            <a:r>
              <a:rPr lang="en-US"/>
              <a:t>he earn after </a:t>
            </a:r>
            <a:r>
              <a:rPr lang="en-US" dirty="0"/>
              <a:t>4 years?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70387" y="270584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BD60.211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495800" y="265768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BD638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70387" y="4164833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c- BD522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495800" y="414694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BD580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7004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8044</TotalTime>
  <Words>857</Words>
  <Application>Microsoft Office PowerPoint</Application>
  <PresentationFormat>عرض على الشاشة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Compound Amount and Interest Units  4-5</vt:lpstr>
      <vt:lpstr>عرض تقديمي في PowerPoint</vt:lpstr>
      <vt:lpstr>Compound Amount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Evaluation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505</cp:revision>
  <dcterms:created xsi:type="dcterms:W3CDTF">2020-03-03T05:49:03Z</dcterms:created>
  <dcterms:modified xsi:type="dcterms:W3CDTF">2020-10-18T20:04:22Z</dcterms:modified>
</cp:coreProperties>
</file>