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465" r:id="rId4"/>
    <p:sldId id="466" r:id="rId5"/>
    <p:sldId id="467" r:id="rId6"/>
    <p:sldId id="468" r:id="rId7"/>
    <p:sldId id="429" r:id="rId8"/>
    <p:sldId id="472" r:id="rId9"/>
    <p:sldId id="474" r:id="rId10"/>
    <p:sldId id="475" r:id="rId11"/>
    <p:sldId id="476" r:id="rId12"/>
    <p:sldId id="407" r:id="rId13"/>
    <p:sldId id="425" r:id="rId14"/>
    <p:sldId id="456" r:id="rId15"/>
    <p:sldId id="461" r:id="rId16"/>
    <p:sldId id="462" r:id="rId17"/>
    <p:sldId id="404" r:id="rId18"/>
    <p:sldId id="400" r:id="rId19"/>
    <p:sldId id="463" r:id="rId20"/>
    <p:sldId id="478" r:id="rId21"/>
    <p:sldId id="477" r:id="rId22"/>
    <p:sldId id="464" r:id="rId23"/>
    <p:sldId id="4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FFDD"/>
    <a:srgbClr val="FFFFC1"/>
    <a:srgbClr val="FFCD9B"/>
    <a:srgbClr val="FFFFD1"/>
    <a:srgbClr val="FFFFF7"/>
    <a:srgbClr val="CCCCFF"/>
    <a:srgbClr val="CC99FF"/>
    <a:srgbClr val="FF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869" autoAdjust="0"/>
  </p:normalViewPr>
  <p:slideViewPr>
    <p:cSldViewPr snapToGrid="0">
      <p:cViewPr varScale="1">
        <p:scale>
          <a:sx n="66" d="100"/>
          <a:sy n="66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1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33DE5-05E3-4539-85B6-FBCF3071DBD7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0C712A34-BA1A-47AB-BEBD-ACE7A6C77C49}">
      <dgm:prSet phldrT="[Text]" custT="1"/>
      <dgm:spPr/>
      <dgm:t>
        <a:bodyPr/>
        <a:lstStyle/>
        <a:p>
          <a:r>
            <a:rPr lang="ar-BH" sz="28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1- شركات ذات مسؤولية محدودة</a:t>
          </a:r>
          <a:endParaRPr lang="en-GB" sz="2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55F548-9B99-4337-A721-3974426F7B3B}" type="parTrans" cxnId="{737E1B56-D747-44C7-9AE6-543EB35BE133}">
      <dgm:prSet/>
      <dgm:spPr/>
      <dgm:t>
        <a:bodyPr/>
        <a:lstStyle/>
        <a:p>
          <a:endParaRPr lang="en-GB" sz="2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011B998-5AA9-4943-B7A3-67D99B0A3CDA}" type="sibTrans" cxnId="{737E1B56-D747-44C7-9AE6-543EB35BE133}">
      <dgm:prSet/>
      <dgm:spPr/>
      <dgm:t>
        <a:bodyPr/>
        <a:lstStyle/>
        <a:p>
          <a:endParaRPr lang="en-GB" sz="2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A99ABF-A6C9-489B-AA8C-7E5D53101CDA}">
      <dgm:prSet phldrT="[Text]" custT="1"/>
      <dgm:spPr/>
      <dgm:t>
        <a:bodyPr/>
        <a:lstStyle/>
        <a:p>
          <a:r>
            <a:rPr lang="ar-BH" sz="28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2- شركات ذات مسؤولية غير محدودة</a:t>
          </a:r>
          <a:endParaRPr lang="en-GB" sz="2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15F9F8E-1CE1-4F98-A57A-D0938AFCB1BD}" type="parTrans" cxnId="{6DFF946A-104B-4F92-A837-AF3970FF6E0C}">
      <dgm:prSet/>
      <dgm:spPr/>
      <dgm:t>
        <a:bodyPr/>
        <a:lstStyle/>
        <a:p>
          <a:endParaRPr lang="en-GB" sz="2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F21BEF-7247-4555-BBCE-57994B9B0F3E}" type="sibTrans" cxnId="{6DFF946A-104B-4F92-A837-AF3970FF6E0C}">
      <dgm:prSet/>
      <dgm:spPr/>
      <dgm:t>
        <a:bodyPr/>
        <a:lstStyle/>
        <a:p>
          <a:endParaRPr lang="en-GB" sz="2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E69385F-5A08-4334-806F-585445C82127}" type="pres">
      <dgm:prSet presAssocID="{C7C33DE5-05E3-4539-85B6-FBCF3071DBD7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57B34F8-4460-4EB2-81F5-8098C1418E31}" type="pres">
      <dgm:prSet presAssocID="{0C712A34-BA1A-47AB-BEBD-ACE7A6C77C49}" presName="parentLin" presStyleCnt="0"/>
      <dgm:spPr/>
    </dgm:pt>
    <dgm:pt modelId="{0B1FADAC-3864-4A25-9159-812348333DF1}" type="pres">
      <dgm:prSet presAssocID="{0C712A34-BA1A-47AB-BEBD-ACE7A6C77C49}" presName="parentLeftMargin" presStyleLbl="node1" presStyleIdx="0" presStyleCnt="2"/>
      <dgm:spPr/>
      <dgm:t>
        <a:bodyPr/>
        <a:lstStyle/>
        <a:p>
          <a:endParaRPr lang="en-GB"/>
        </a:p>
      </dgm:t>
    </dgm:pt>
    <dgm:pt modelId="{031B146F-B0B7-4ECC-A92F-AA56CAE598AE}" type="pres">
      <dgm:prSet presAssocID="{0C712A34-BA1A-47AB-BEBD-ACE7A6C77C49}" presName="parentText" presStyleLbl="node1" presStyleIdx="0" presStyleCnt="2" custScaleX="142857" custScaleY="144295" custLinFactX="585" custLinFactNeighborX="100000" custLinFactNeighborY="2830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A42AAF-754B-4F87-82DA-39F5F3A27E98}" type="pres">
      <dgm:prSet presAssocID="{0C712A34-BA1A-47AB-BEBD-ACE7A6C77C49}" presName="negativeSpace" presStyleCnt="0"/>
      <dgm:spPr/>
    </dgm:pt>
    <dgm:pt modelId="{B55B4477-034B-48EC-A201-A0C08F4463D8}" type="pres">
      <dgm:prSet presAssocID="{0C712A34-BA1A-47AB-BEBD-ACE7A6C77C49}" presName="childText" presStyleLbl="conFgAcc1" presStyleIdx="0" presStyleCnt="2">
        <dgm:presLayoutVars>
          <dgm:bulletEnabled val="1"/>
        </dgm:presLayoutVars>
      </dgm:prSet>
      <dgm:spPr/>
    </dgm:pt>
    <dgm:pt modelId="{240782F6-D737-4620-A457-33C3C28E3579}" type="pres">
      <dgm:prSet presAssocID="{7011B998-5AA9-4943-B7A3-67D99B0A3CDA}" presName="spaceBetweenRectangles" presStyleCnt="0"/>
      <dgm:spPr/>
    </dgm:pt>
    <dgm:pt modelId="{09FEA7DD-E71B-459C-9596-6D70A318EF34}" type="pres">
      <dgm:prSet presAssocID="{9DA99ABF-A6C9-489B-AA8C-7E5D53101CDA}" presName="parentLin" presStyleCnt="0"/>
      <dgm:spPr/>
    </dgm:pt>
    <dgm:pt modelId="{35211F0C-97F7-40E9-B405-FE11A9534D24}" type="pres">
      <dgm:prSet presAssocID="{9DA99ABF-A6C9-489B-AA8C-7E5D53101CDA}" presName="parentLeftMargin" presStyleLbl="node1" presStyleIdx="0" presStyleCnt="2"/>
      <dgm:spPr/>
      <dgm:t>
        <a:bodyPr/>
        <a:lstStyle/>
        <a:p>
          <a:endParaRPr lang="en-GB"/>
        </a:p>
      </dgm:t>
    </dgm:pt>
    <dgm:pt modelId="{5C060C6F-3D07-45B0-AE96-89564044E51B}" type="pres">
      <dgm:prSet presAssocID="{9DA99ABF-A6C9-489B-AA8C-7E5D53101CDA}" presName="parentText" presStyleLbl="node1" presStyleIdx="1" presStyleCnt="2" custScaleX="142857" custScaleY="141028" custLinFactNeighborX="97391" custLinFactNeighborY="-1140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131A8F-ED19-4C1F-8245-AFC68D9051AA}" type="pres">
      <dgm:prSet presAssocID="{9DA99ABF-A6C9-489B-AA8C-7E5D53101CDA}" presName="negativeSpace" presStyleCnt="0"/>
      <dgm:spPr/>
    </dgm:pt>
    <dgm:pt modelId="{A26B6F04-36BA-4AC7-BFAD-D298E1330A5A}" type="pres">
      <dgm:prSet presAssocID="{9DA99ABF-A6C9-489B-AA8C-7E5D53101CD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DFF946A-104B-4F92-A837-AF3970FF6E0C}" srcId="{C7C33DE5-05E3-4539-85B6-FBCF3071DBD7}" destId="{9DA99ABF-A6C9-489B-AA8C-7E5D53101CDA}" srcOrd="1" destOrd="0" parTransId="{B15F9F8E-1CE1-4F98-A57A-D0938AFCB1BD}" sibTransId="{31F21BEF-7247-4555-BBCE-57994B9B0F3E}"/>
    <dgm:cxn modelId="{737E1B56-D747-44C7-9AE6-543EB35BE133}" srcId="{C7C33DE5-05E3-4539-85B6-FBCF3071DBD7}" destId="{0C712A34-BA1A-47AB-BEBD-ACE7A6C77C49}" srcOrd="0" destOrd="0" parTransId="{7555F548-9B99-4337-A721-3974426F7B3B}" sibTransId="{7011B998-5AA9-4943-B7A3-67D99B0A3CDA}"/>
    <dgm:cxn modelId="{7ED45201-D576-4CDC-B7E8-C66DEA8D9FEA}" type="presOf" srcId="{9DA99ABF-A6C9-489B-AA8C-7E5D53101CDA}" destId="{35211F0C-97F7-40E9-B405-FE11A9534D24}" srcOrd="0" destOrd="0" presId="urn:microsoft.com/office/officeart/2005/8/layout/list1"/>
    <dgm:cxn modelId="{0667AAAF-7559-4D01-8C23-9B52DB271DE0}" type="presOf" srcId="{9DA99ABF-A6C9-489B-AA8C-7E5D53101CDA}" destId="{5C060C6F-3D07-45B0-AE96-89564044E51B}" srcOrd="1" destOrd="0" presId="urn:microsoft.com/office/officeart/2005/8/layout/list1"/>
    <dgm:cxn modelId="{A2DEE62C-45F3-4A00-8703-79C47A7C47AE}" type="presOf" srcId="{0C712A34-BA1A-47AB-BEBD-ACE7A6C77C49}" destId="{031B146F-B0B7-4ECC-A92F-AA56CAE598AE}" srcOrd="1" destOrd="0" presId="urn:microsoft.com/office/officeart/2005/8/layout/list1"/>
    <dgm:cxn modelId="{41195417-14C6-488E-BF17-CAB0F01F463F}" type="presOf" srcId="{C7C33DE5-05E3-4539-85B6-FBCF3071DBD7}" destId="{7E69385F-5A08-4334-806F-585445C82127}" srcOrd="0" destOrd="0" presId="urn:microsoft.com/office/officeart/2005/8/layout/list1"/>
    <dgm:cxn modelId="{CD38488A-404F-43ED-A328-577DC642F01B}" type="presOf" srcId="{0C712A34-BA1A-47AB-BEBD-ACE7A6C77C49}" destId="{0B1FADAC-3864-4A25-9159-812348333DF1}" srcOrd="0" destOrd="0" presId="urn:microsoft.com/office/officeart/2005/8/layout/list1"/>
    <dgm:cxn modelId="{6F36B5B2-737B-4011-8AFC-0176995EB965}" type="presParOf" srcId="{7E69385F-5A08-4334-806F-585445C82127}" destId="{357B34F8-4460-4EB2-81F5-8098C1418E31}" srcOrd="0" destOrd="0" presId="urn:microsoft.com/office/officeart/2005/8/layout/list1"/>
    <dgm:cxn modelId="{6B9F6FC9-1378-4FDF-A0CC-708B937D4E93}" type="presParOf" srcId="{357B34F8-4460-4EB2-81F5-8098C1418E31}" destId="{0B1FADAC-3864-4A25-9159-812348333DF1}" srcOrd="0" destOrd="0" presId="urn:microsoft.com/office/officeart/2005/8/layout/list1"/>
    <dgm:cxn modelId="{2181BC35-0026-46FC-9870-D38200AC926C}" type="presParOf" srcId="{357B34F8-4460-4EB2-81F5-8098C1418E31}" destId="{031B146F-B0B7-4ECC-A92F-AA56CAE598AE}" srcOrd="1" destOrd="0" presId="urn:microsoft.com/office/officeart/2005/8/layout/list1"/>
    <dgm:cxn modelId="{342DA571-C4FA-4499-96C7-43EBFBABB33C}" type="presParOf" srcId="{7E69385F-5A08-4334-806F-585445C82127}" destId="{F5A42AAF-754B-4F87-82DA-39F5F3A27E98}" srcOrd="1" destOrd="0" presId="urn:microsoft.com/office/officeart/2005/8/layout/list1"/>
    <dgm:cxn modelId="{722630C7-0EEC-4355-886E-7EA001BBE00E}" type="presParOf" srcId="{7E69385F-5A08-4334-806F-585445C82127}" destId="{B55B4477-034B-48EC-A201-A0C08F4463D8}" srcOrd="2" destOrd="0" presId="urn:microsoft.com/office/officeart/2005/8/layout/list1"/>
    <dgm:cxn modelId="{83829813-83D3-4342-9E19-BDA1B485A7E7}" type="presParOf" srcId="{7E69385F-5A08-4334-806F-585445C82127}" destId="{240782F6-D737-4620-A457-33C3C28E3579}" srcOrd="3" destOrd="0" presId="urn:microsoft.com/office/officeart/2005/8/layout/list1"/>
    <dgm:cxn modelId="{6ECF4ECF-F4CC-4324-A3CD-549E5BE00C5A}" type="presParOf" srcId="{7E69385F-5A08-4334-806F-585445C82127}" destId="{09FEA7DD-E71B-459C-9596-6D70A318EF34}" srcOrd="4" destOrd="0" presId="urn:microsoft.com/office/officeart/2005/8/layout/list1"/>
    <dgm:cxn modelId="{9CA8DF18-CB21-4F3E-8C68-7F3734ABDE77}" type="presParOf" srcId="{09FEA7DD-E71B-459C-9596-6D70A318EF34}" destId="{35211F0C-97F7-40E9-B405-FE11A9534D24}" srcOrd="0" destOrd="0" presId="urn:microsoft.com/office/officeart/2005/8/layout/list1"/>
    <dgm:cxn modelId="{3CBE6395-9AE7-4955-993A-507219085237}" type="presParOf" srcId="{09FEA7DD-E71B-459C-9596-6D70A318EF34}" destId="{5C060C6F-3D07-45B0-AE96-89564044E51B}" srcOrd="1" destOrd="0" presId="urn:microsoft.com/office/officeart/2005/8/layout/list1"/>
    <dgm:cxn modelId="{5A6F68CB-6EFB-479A-AE66-8CCE4697B34A}" type="presParOf" srcId="{7E69385F-5A08-4334-806F-585445C82127}" destId="{61131A8F-ED19-4C1F-8245-AFC68D9051AA}" srcOrd="5" destOrd="0" presId="urn:microsoft.com/office/officeart/2005/8/layout/list1"/>
    <dgm:cxn modelId="{6DE74DC3-EF72-49D2-880F-69A3AABAAE5D}" type="presParOf" srcId="{7E69385F-5A08-4334-806F-585445C82127}" destId="{A26B6F04-36BA-4AC7-BFAD-D298E1330A5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F9E96A-2738-4556-8C9E-7A68118B5C09}" type="doc">
      <dgm:prSet loTypeId="urn:microsoft.com/office/officeart/2005/8/layout/list1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n-GB"/>
        </a:p>
      </dgm:t>
    </dgm:pt>
    <dgm:pt modelId="{F8ACEB0C-80DA-473C-B736-17C8AAE2B36A}">
      <dgm:prSet phldrT="[Text]" custT="1"/>
      <dgm:spPr/>
      <dgm:t>
        <a:bodyPr/>
        <a:lstStyle/>
        <a:p>
          <a:r>
            <a:rPr lang="ar-BH" sz="28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1- الدوائر الحكومية</a:t>
          </a:r>
          <a:endParaRPr lang="en-GB" sz="2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431B05D-2B7E-4635-9BE5-3661BFCCE5B6}" type="parTrans" cxnId="{1DD2673C-3AC5-4E77-8A2C-7413335F3D7A}">
      <dgm:prSet/>
      <dgm:spPr/>
      <dgm:t>
        <a:bodyPr/>
        <a:lstStyle/>
        <a:p>
          <a:endParaRPr lang="en-GB" sz="2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EBA0BB1-6288-4FDE-A34F-21AEE58BDB67}" type="sibTrans" cxnId="{1DD2673C-3AC5-4E77-8A2C-7413335F3D7A}">
      <dgm:prSet/>
      <dgm:spPr/>
      <dgm:t>
        <a:bodyPr/>
        <a:lstStyle/>
        <a:p>
          <a:endParaRPr lang="en-GB" sz="2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DE275F5-F69C-4C72-8C22-A9247A2EFE88}">
      <dgm:prSet phldrT="[Text]" custT="1"/>
      <dgm:spPr/>
      <dgm:t>
        <a:bodyPr/>
        <a:lstStyle/>
        <a:p>
          <a:r>
            <a:rPr lang="ar-BH" sz="28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2-منظمات الخدمات العامة</a:t>
          </a:r>
          <a:endParaRPr lang="en-GB" sz="2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98C7B3C-5177-4DB8-B846-77E827E6AF18}" type="parTrans" cxnId="{C805CB57-C25B-4D64-B34C-598FDA76424B}">
      <dgm:prSet/>
      <dgm:spPr/>
      <dgm:t>
        <a:bodyPr/>
        <a:lstStyle/>
        <a:p>
          <a:endParaRPr lang="en-GB" sz="2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6BC3607-7A54-49CD-844F-7B34B06A0270}" type="sibTrans" cxnId="{C805CB57-C25B-4D64-B34C-598FDA76424B}">
      <dgm:prSet/>
      <dgm:spPr/>
      <dgm:t>
        <a:bodyPr/>
        <a:lstStyle/>
        <a:p>
          <a:endParaRPr lang="en-GB" sz="2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EE1E07D-5D95-4392-A111-1BDA4E39B747}">
      <dgm:prSet phldrT="[Text]" custT="1"/>
      <dgm:spPr/>
      <dgm:t>
        <a:bodyPr/>
        <a:lstStyle/>
        <a:p>
          <a:r>
            <a:rPr lang="ar-BH" sz="28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3- الشركات العامة</a:t>
          </a:r>
          <a:endParaRPr lang="en-GB" sz="2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95C4D91-3C7B-4AB3-B537-7174ED3D9FFE}" type="parTrans" cxnId="{5D313DC3-7FB5-4962-ABFB-2C01DBBA8006}">
      <dgm:prSet/>
      <dgm:spPr/>
      <dgm:t>
        <a:bodyPr/>
        <a:lstStyle/>
        <a:p>
          <a:endParaRPr lang="en-GB" sz="2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AC3D71F-757E-4C33-9F2C-83488C006FB8}" type="sibTrans" cxnId="{5D313DC3-7FB5-4962-ABFB-2C01DBBA8006}">
      <dgm:prSet/>
      <dgm:spPr/>
      <dgm:t>
        <a:bodyPr/>
        <a:lstStyle/>
        <a:p>
          <a:endParaRPr lang="en-GB" sz="2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006F63-E27D-49EF-BD26-2B0792E17B9D}" type="pres">
      <dgm:prSet presAssocID="{62F9E96A-2738-4556-8C9E-7A68118B5C09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07B1390-FD5F-4D64-BF77-26669E195267}" type="pres">
      <dgm:prSet presAssocID="{F8ACEB0C-80DA-473C-B736-17C8AAE2B36A}" presName="parentLin" presStyleCnt="0"/>
      <dgm:spPr/>
    </dgm:pt>
    <dgm:pt modelId="{D61B8536-0034-426A-A572-185959DB180E}" type="pres">
      <dgm:prSet presAssocID="{F8ACEB0C-80DA-473C-B736-17C8AAE2B36A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CF515734-981A-4112-AA8E-0024F1861082}" type="pres">
      <dgm:prSet presAssocID="{F8ACEB0C-80DA-473C-B736-17C8AAE2B36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4A2574-3905-43F9-BC1E-8987CFB5167F}" type="pres">
      <dgm:prSet presAssocID="{F8ACEB0C-80DA-473C-B736-17C8AAE2B36A}" presName="negativeSpace" presStyleCnt="0"/>
      <dgm:spPr/>
    </dgm:pt>
    <dgm:pt modelId="{B3508F76-FB97-4FA6-9075-6EB77498726C}" type="pres">
      <dgm:prSet presAssocID="{F8ACEB0C-80DA-473C-B736-17C8AAE2B36A}" presName="childText" presStyleLbl="conFgAcc1" presStyleIdx="0" presStyleCnt="3" custScaleX="73279" custScaleY="83987">
        <dgm:presLayoutVars>
          <dgm:bulletEnabled val="1"/>
        </dgm:presLayoutVars>
      </dgm:prSet>
      <dgm:spPr/>
    </dgm:pt>
    <dgm:pt modelId="{2F912F30-8920-4B87-AC7E-E0DC53BC8863}" type="pres">
      <dgm:prSet presAssocID="{DEBA0BB1-6288-4FDE-A34F-21AEE58BDB67}" presName="spaceBetweenRectangles" presStyleCnt="0"/>
      <dgm:spPr/>
    </dgm:pt>
    <dgm:pt modelId="{FEC46C53-8102-439C-917D-65AE41F0FDDA}" type="pres">
      <dgm:prSet presAssocID="{1DE275F5-F69C-4C72-8C22-A9247A2EFE88}" presName="parentLin" presStyleCnt="0"/>
      <dgm:spPr/>
    </dgm:pt>
    <dgm:pt modelId="{E11AC13A-3E11-4730-BD11-86966501BBE5}" type="pres">
      <dgm:prSet presAssocID="{1DE275F5-F69C-4C72-8C22-A9247A2EFE88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1BB6695E-75F9-4B5E-B069-17233EA24D52}" type="pres">
      <dgm:prSet presAssocID="{1DE275F5-F69C-4C72-8C22-A9247A2EFE8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A0E0E7-8885-40AD-BD93-497CF3D653F1}" type="pres">
      <dgm:prSet presAssocID="{1DE275F5-F69C-4C72-8C22-A9247A2EFE88}" presName="negativeSpace" presStyleCnt="0"/>
      <dgm:spPr/>
    </dgm:pt>
    <dgm:pt modelId="{13E2FB96-CE91-4189-B35A-F60CB1D348C0}" type="pres">
      <dgm:prSet presAssocID="{1DE275F5-F69C-4C72-8C22-A9247A2EFE88}" presName="childText" presStyleLbl="conFgAcc1" presStyleIdx="1" presStyleCnt="3" custScaleX="73279" custScaleY="83987">
        <dgm:presLayoutVars>
          <dgm:bulletEnabled val="1"/>
        </dgm:presLayoutVars>
      </dgm:prSet>
      <dgm:spPr/>
    </dgm:pt>
    <dgm:pt modelId="{0633EFC0-6BB5-45AB-A8E2-919FDDB5320B}" type="pres">
      <dgm:prSet presAssocID="{D6BC3607-7A54-49CD-844F-7B34B06A0270}" presName="spaceBetweenRectangles" presStyleCnt="0"/>
      <dgm:spPr/>
    </dgm:pt>
    <dgm:pt modelId="{C78DCA43-7BA5-43E9-B371-6C4B472328A0}" type="pres">
      <dgm:prSet presAssocID="{9EE1E07D-5D95-4392-A111-1BDA4E39B747}" presName="parentLin" presStyleCnt="0"/>
      <dgm:spPr/>
    </dgm:pt>
    <dgm:pt modelId="{2A1EF1F7-2F33-4605-97EE-A3D7B6C358D0}" type="pres">
      <dgm:prSet presAssocID="{9EE1E07D-5D95-4392-A111-1BDA4E39B747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F60DA6B7-11B9-4E80-B76B-69A34DA4CE99}" type="pres">
      <dgm:prSet presAssocID="{9EE1E07D-5D95-4392-A111-1BDA4E39B74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8CD73E-465C-467D-841D-D64FE50D7394}" type="pres">
      <dgm:prSet presAssocID="{9EE1E07D-5D95-4392-A111-1BDA4E39B747}" presName="negativeSpace" presStyleCnt="0"/>
      <dgm:spPr/>
    </dgm:pt>
    <dgm:pt modelId="{4F802CC0-7424-4210-AFC2-2732C278C7ED}" type="pres">
      <dgm:prSet presAssocID="{9EE1E07D-5D95-4392-A111-1BDA4E39B747}" presName="childText" presStyleLbl="conFgAcc1" presStyleIdx="2" presStyleCnt="3" custScaleX="73279" custScaleY="83987">
        <dgm:presLayoutVars>
          <dgm:bulletEnabled val="1"/>
        </dgm:presLayoutVars>
      </dgm:prSet>
      <dgm:spPr/>
    </dgm:pt>
  </dgm:ptLst>
  <dgm:cxnLst>
    <dgm:cxn modelId="{E28ADBE9-B50C-43A6-9B69-2C27227458FB}" type="presOf" srcId="{F8ACEB0C-80DA-473C-B736-17C8AAE2B36A}" destId="{D61B8536-0034-426A-A572-185959DB180E}" srcOrd="0" destOrd="0" presId="urn:microsoft.com/office/officeart/2005/8/layout/list1"/>
    <dgm:cxn modelId="{D9944322-E96D-4283-B506-DA73FA38DC3F}" type="presOf" srcId="{9EE1E07D-5D95-4392-A111-1BDA4E39B747}" destId="{F60DA6B7-11B9-4E80-B76B-69A34DA4CE99}" srcOrd="1" destOrd="0" presId="urn:microsoft.com/office/officeart/2005/8/layout/list1"/>
    <dgm:cxn modelId="{ED52027C-412E-4AA9-8305-FBDFE7858591}" type="presOf" srcId="{62F9E96A-2738-4556-8C9E-7A68118B5C09}" destId="{26006F63-E27D-49EF-BD26-2B0792E17B9D}" srcOrd="0" destOrd="0" presId="urn:microsoft.com/office/officeart/2005/8/layout/list1"/>
    <dgm:cxn modelId="{E1FDFA41-FCA3-48A1-A38A-7FA5A179AB47}" type="presOf" srcId="{1DE275F5-F69C-4C72-8C22-A9247A2EFE88}" destId="{E11AC13A-3E11-4730-BD11-86966501BBE5}" srcOrd="0" destOrd="0" presId="urn:microsoft.com/office/officeart/2005/8/layout/list1"/>
    <dgm:cxn modelId="{CD1070C0-2FFC-4E00-8B70-723CFD046465}" type="presOf" srcId="{F8ACEB0C-80DA-473C-B736-17C8AAE2B36A}" destId="{CF515734-981A-4112-AA8E-0024F1861082}" srcOrd="1" destOrd="0" presId="urn:microsoft.com/office/officeart/2005/8/layout/list1"/>
    <dgm:cxn modelId="{1DD2673C-3AC5-4E77-8A2C-7413335F3D7A}" srcId="{62F9E96A-2738-4556-8C9E-7A68118B5C09}" destId="{F8ACEB0C-80DA-473C-B736-17C8AAE2B36A}" srcOrd="0" destOrd="0" parTransId="{8431B05D-2B7E-4635-9BE5-3661BFCCE5B6}" sibTransId="{DEBA0BB1-6288-4FDE-A34F-21AEE58BDB67}"/>
    <dgm:cxn modelId="{D15DB08A-6411-436A-9A1F-F26C2AC5DFCD}" type="presOf" srcId="{9EE1E07D-5D95-4392-A111-1BDA4E39B747}" destId="{2A1EF1F7-2F33-4605-97EE-A3D7B6C358D0}" srcOrd="0" destOrd="0" presId="urn:microsoft.com/office/officeart/2005/8/layout/list1"/>
    <dgm:cxn modelId="{C805CB57-C25B-4D64-B34C-598FDA76424B}" srcId="{62F9E96A-2738-4556-8C9E-7A68118B5C09}" destId="{1DE275F5-F69C-4C72-8C22-A9247A2EFE88}" srcOrd="1" destOrd="0" parTransId="{298C7B3C-5177-4DB8-B846-77E827E6AF18}" sibTransId="{D6BC3607-7A54-49CD-844F-7B34B06A0270}"/>
    <dgm:cxn modelId="{C6AB7BC4-EC41-430E-B004-537B3AAC4C47}" type="presOf" srcId="{1DE275F5-F69C-4C72-8C22-A9247A2EFE88}" destId="{1BB6695E-75F9-4B5E-B069-17233EA24D52}" srcOrd="1" destOrd="0" presId="urn:microsoft.com/office/officeart/2005/8/layout/list1"/>
    <dgm:cxn modelId="{5D313DC3-7FB5-4962-ABFB-2C01DBBA8006}" srcId="{62F9E96A-2738-4556-8C9E-7A68118B5C09}" destId="{9EE1E07D-5D95-4392-A111-1BDA4E39B747}" srcOrd="2" destOrd="0" parTransId="{295C4D91-3C7B-4AB3-B537-7174ED3D9FFE}" sibTransId="{1AC3D71F-757E-4C33-9F2C-83488C006FB8}"/>
    <dgm:cxn modelId="{3C4D6B16-C516-4C74-B487-3840AC0C887D}" type="presParOf" srcId="{26006F63-E27D-49EF-BD26-2B0792E17B9D}" destId="{907B1390-FD5F-4D64-BF77-26669E195267}" srcOrd="0" destOrd="0" presId="urn:microsoft.com/office/officeart/2005/8/layout/list1"/>
    <dgm:cxn modelId="{DAB6BFBB-A4D3-4E2A-B9BE-EA7672DEC032}" type="presParOf" srcId="{907B1390-FD5F-4D64-BF77-26669E195267}" destId="{D61B8536-0034-426A-A572-185959DB180E}" srcOrd="0" destOrd="0" presId="urn:microsoft.com/office/officeart/2005/8/layout/list1"/>
    <dgm:cxn modelId="{D138D9C0-89C8-4905-AC0E-D469C688F0B2}" type="presParOf" srcId="{907B1390-FD5F-4D64-BF77-26669E195267}" destId="{CF515734-981A-4112-AA8E-0024F1861082}" srcOrd="1" destOrd="0" presId="urn:microsoft.com/office/officeart/2005/8/layout/list1"/>
    <dgm:cxn modelId="{1AE98646-91FB-4F2D-A202-302EF2242678}" type="presParOf" srcId="{26006F63-E27D-49EF-BD26-2B0792E17B9D}" destId="{E34A2574-3905-43F9-BC1E-8987CFB5167F}" srcOrd="1" destOrd="0" presId="urn:microsoft.com/office/officeart/2005/8/layout/list1"/>
    <dgm:cxn modelId="{0B45B44B-B220-4ADB-B1E6-2F9456EF8134}" type="presParOf" srcId="{26006F63-E27D-49EF-BD26-2B0792E17B9D}" destId="{B3508F76-FB97-4FA6-9075-6EB77498726C}" srcOrd="2" destOrd="0" presId="urn:microsoft.com/office/officeart/2005/8/layout/list1"/>
    <dgm:cxn modelId="{53134808-2023-4378-8C36-AAFDE50EF4E1}" type="presParOf" srcId="{26006F63-E27D-49EF-BD26-2B0792E17B9D}" destId="{2F912F30-8920-4B87-AC7E-E0DC53BC8863}" srcOrd="3" destOrd="0" presId="urn:microsoft.com/office/officeart/2005/8/layout/list1"/>
    <dgm:cxn modelId="{2B0D027D-C035-4AAC-89AF-F6BF42732071}" type="presParOf" srcId="{26006F63-E27D-49EF-BD26-2B0792E17B9D}" destId="{FEC46C53-8102-439C-917D-65AE41F0FDDA}" srcOrd="4" destOrd="0" presId="urn:microsoft.com/office/officeart/2005/8/layout/list1"/>
    <dgm:cxn modelId="{8BDD8B6B-9B97-496B-9D55-073D0088D924}" type="presParOf" srcId="{FEC46C53-8102-439C-917D-65AE41F0FDDA}" destId="{E11AC13A-3E11-4730-BD11-86966501BBE5}" srcOrd="0" destOrd="0" presId="urn:microsoft.com/office/officeart/2005/8/layout/list1"/>
    <dgm:cxn modelId="{A2DE8E5C-4673-4362-9842-0301AD1B723E}" type="presParOf" srcId="{FEC46C53-8102-439C-917D-65AE41F0FDDA}" destId="{1BB6695E-75F9-4B5E-B069-17233EA24D52}" srcOrd="1" destOrd="0" presId="urn:microsoft.com/office/officeart/2005/8/layout/list1"/>
    <dgm:cxn modelId="{9DE0CB5C-05FD-4E09-9F23-7462487C88DF}" type="presParOf" srcId="{26006F63-E27D-49EF-BD26-2B0792E17B9D}" destId="{08A0E0E7-8885-40AD-BD93-497CF3D653F1}" srcOrd="5" destOrd="0" presId="urn:microsoft.com/office/officeart/2005/8/layout/list1"/>
    <dgm:cxn modelId="{52A8144C-80D5-49E7-81BB-78F804A3D78D}" type="presParOf" srcId="{26006F63-E27D-49EF-BD26-2B0792E17B9D}" destId="{13E2FB96-CE91-4189-B35A-F60CB1D348C0}" srcOrd="6" destOrd="0" presId="urn:microsoft.com/office/officeart/2005/8/layout/list1"/>
    <dgm:cxn modelId="{0B8AB549-B4E7-49F0-B85E-E0576919BCA9}" type="presParOf" srcId="{26006F63-E27D-49EF-BD26-2B0792E17B9D}" destId="{0633EFC0-6BB5-45AB-A8E2-919FDDB5320B}" srcOrd="7" destOrd="0" presId="urn:microsoft.com/office/officeart/2005/8/layout/list1"/>
    <dgm:cxn modelId="{65776017-AF08-4DC4-8170-E0D0843912F7}" type="presParOf" srcId="{26006F63-E27D-49EF-BD26-2B0792E17B9D}" destId="{C78DCA43-7BA5-43E9-B371-6C4B472328A0}" srcOrd="8" destOrd="0" presId="urn:microsoft.com/office/officeart/2005/8/layout/list1"/>
    <dgm:cxn modelId="{4965D4C2-8F40-4E00-99DB-D90261CF2454}" type="presParOf" srcId="{C78DCA43-7BA5-43E9-B371-6C4B472328A0}" destId="{2A1EF1F7-2F33-4605-97EE-A3D7B6C358D0}" srcOrd="0" destOrd="0" presId="urn:microsoft.com/office/officeart/2005/8/layout/list1"/>
    <dgm:cxn modelId="{EB10A4A2-3F6B-46BD-AF55-494F9D5FAD40}" type="presParOf" srcId="{C78DCA43-7BA5-43E9-B371-6C4B472328A0}" destId="{F60DA6B7-11B9-4E80-B76B-69A34DA4CE99}" srcOrd="1" destOrd="0" presId="urn:microsoft.com/office/officeart/2005/8/layout/list1"/>
    <dgm:cxn modelId="{F3A5EC29-69D9-4C34-AE30-713AB74B3AFA}" type="presParOf" srcId="{26006F63-E27D-49EF-BD26-2B0792E17B9D}" destId="{318CD73E-465C-467D-841D-D64FE50D7394}" srcOrd="9" destOrd="0" presId="urn:microsoft.com/office/officeart/2005/8/layout/list1"/>
    <dgm:cxn modelId="{327B07B7-6080-43DB-9F82-6E6DD21D5A00}" type="presParOf" srcId="{26006F63-E27D-49EF-BD26-2B0792E17B9D}" destId="{4F802CC0-7424-4210-AFC2-2732C278C7E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B4477-034B-48EC-A201-A0C08F4463D8}">
      <dsp:nvSpPr>
        <dsp:cNvPr id="0" name=""/>
        <dsp:cNvSpPr/>
      </dsp:nvSpPr>
      <dsp:spPr>
        <a:xfrm>
          <a:off x="0" y="253866"/>
          <a:ext cx="424598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1B146F-B0B7-4ECC-A92F-AA56CAE598AE}">
      <dsp:nvSpPr>
        <dsp:cNvPr id="0" name=""/>
        <dsp:cNvSpPr/>
      </dsp:nvSpPr>
      <dsp:spPr>
        <a:xfrm>
          <a:off x="203180" y="78552"/>
          <a:ext cx="4042802" cy="3833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342" tIns="0" rIns="112342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1- شركات ذات مسؤولية محدودة</a:t>
          </a:r>
          <a:endParaRPr lang="en-GB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1894" y="97266"/>
        <a:ext cx="4005374" cy="345934"/>
      </dsp:txXfrm>
    </dsp:sp>
    <dsp:sp modelId="{A26B6F04-36BA-4AC7-BFAD-D298E1330A5A}">
      <dsp:nvSpPr>
        <dsp:cNvPr id="0" name=""/>
        <dsp:cNvSpPr/>
      </dsp:nvSpPr>
      <dsp:spPr>
        <a:xfrm>
          <a:off x="0" y="771110"/>
          <a:ext cx="424598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060C6F-3D07-45B0-AE96-89564044E51B}">
      <dsp:nvSpPr>
        <dsp:cNvPr id="0" name=""/>
        <dsp:cNvSpPr/>
      </dsp:nvSpPr>
      <dsp:spPr>
        <a:xfrm>
          <a:off x="197907" y="498971"/>
          <a:ext cx="4042802" cy="3746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342" tIns="0" rIns="112342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2- شركات ذات مسؤولية غير محدودة</a:t>
          </a:r>
          <a:endParaRPr lang="en-GB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16198" y="517262"/>
        <a:ext cx="4006220" cy="338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08F76-FB97-4FA6-9075-6EB77498726C}">
      <dsp:nvSpPr>
        <dsp:cNvPr id="0" name=""/>
        <dsp:cNvSpPr/>
      </dsp:nvSpPr>
      <dsp:spPr>
        <a:xfrm>
          <a:off x="1324495" y="202000"/>
          <a:ext cx="3632263" cy="2116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515734-981A-4112-AA8E-0024F1861082}">
      <dsp:nvSpPr>
        <dsp:cNvPr id="0" name=""/>
        <dsp:cNvSpPr/>
      </dsp:nvSpPr>
      <dsp:spPr>
        <a:xfrm>
          <a:off x="1239189" y="54400"/>
          <a:ext cx="3469731" cy="29520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1148" tIns="0" rIns="13114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1- الدوائر الحكومية</a:t>
          </a:r>
          <a:endParaRPr lang="en-GB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253599" y="68810"/>
        <a:ext cx="3440911" cy="266380"/>
      </dsp:txXfrm>
    </dsp:sp>
    <dsp:sp modelId="{13E2FB96-CE91-4189-B35A-F60CB1D348C0}">
      <dsp:nvSpPr>
        <dsp:cNvPr id="0" name=""/>
        <dsp:cNvSpPr/>
      </dsp:nvSpPr>
      <dsp:spPr>
        <a:xfrm>
          <a:off x="1324495" y="615247"/>
          <a:ext cx="3632263" cy="2116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B6695E-75F9-4B5E-B069-17233EA24D52}">
      <dsp:nvSpPr>
        <dsp:cNvPr id="0" name=""/>
        <dsp:cNvSpPr/>
      </dsp:nvSpPr>
      <dsp:spPr>
        <a:xfrm>
          <a:off x="1239189" y="467647"/>
          <a:ext cx="3469731" cy="29520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1148" tIns="0" rIns="13114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2-منظمات الخدمات العامة</a:t>
          </a:r>
          <a:endParaRPr lang="en-GB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253599" y="482057"/>
        <a:ext cx="3440911" cy="266380"/>
      </dsp:txXfrm>
    </dsp:sp>
    <dsp:sp modelId="{4F802CC0-7424-4210-AFC2-2732C278C7ED}">
      <dsp:nvSpPr>
        <dsp:cNvPr id="0" name=""/>
        <dsp:cNvSpPr/>
      </dsp:nvSpPr>
      <dsp:spPr>
        <a:xfrm>
          <a:off x="1324495" y="1028495"/>
          <a:ext cx="3632263" cy="2116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0DA6B7-11B9-4E80-B76B-69A34DA4CE99}">
      <dsp:nvSpPr>
        <dsp:cNvPr id="0" name=""/>
        <dsp:cNvSpPr/>
      </dsp:nvSpPr>
      <dsp:spPr>
        <a:xfrm>
          <a:off x="1239189" y="880895"/>
          <a:ext cx="3469731" cy="29520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1148" tIns="0" rIns="13114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3- الشركات العامة</a:t>
          </a:r>
          <a:endParaRPr lang="en-GB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253599" y="895305"/>
        <a:ext cx="3440911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E2E6186-B462-4A26-A6CE-06A969175E59}" type="datetimeFigureOut">
              <a:rPr lang="ar-BH" smtClean="0"/>
              <a:t>12/06/1442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674C5C3-9C00-4CA3-A366-9E08BCB513A1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20851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3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412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4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9175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9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8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0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9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0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23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7.png"/><Relationship Id="rId10" Type="http://schemas.openxmlformats.org/officeDocument/2006/relationships/diagramData" Target="../diagrams/data2.xml"/><Relationship Id="rId4" Type="http://schemas.openxmlformats.org/officeDocument/2006/relationships/image" Target="../media/image8.jp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4004838"/>
            <a:ext cx="12192000" cy="1754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02" tIns="45701" rIns="91402" bIns="45701" rtlCol="1" anchor="ctr">
            <a:spAutoFit/>
          </a:bodyPr>
          <a:lstStyle/>
          <a:p>
            <a:pPr algn="r" rtl="1">
              <a:defRPr/>
            </a:pPr>
            <a:r>
              <a:rPr lang="ar-BH" sz="3600" b="1" dirty="0" smtClean="0">
                <a:ln w="12700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الثانية: المؤسسات التجارية</a:t>
            </a:r>
            <a:endParaRPr lang="en-US" sz="3600" b="1" dirty="0" smtClean="0">
              <a:ln w="12700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defRPr/>
            </a:pPr>
            <a:r>
              <a:rPr lang="ar-BH" sz="3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الخامس: غايات المشروع التجاري و أهدافه.</a:t>
            </a:r>
          </a:p>
          <a:p>
            <a:pPr algn="r" rtl="1">
              <a:defRPr/>
            </a:pPr>
            <a:endParaRPr lang="en-US" sz="3600" b="1" dirty="0">
              <a:ln w="12700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0" y="1932010"/>
            <a:ext cx="12192000" cy="1446511"/>
          </a:xfrm>
          <a:prstGeom prst="rect">
            <a:avLst/>
          </a:prstGeom>
          <a:solidFill>
            <a:srgbClr val="FFFFDD"/>
          </a:solidFill>
          <a:ln w="25400">
            <a:solidFill>
              <a:schemeClr val="bg2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02" tIns="45701" rIns="91402" bIns="45701" rtlCol="1" anchor="ctr">
            <a:spAutoFit/>
          </a:bodyPr>
          <a:lstStyle/>
          <a:p>
            <a:pPr algn="r" rtl="1">
              <a:defRPr/>
            </a:pPr>
            <a:r>
              <a:rPr lang="ar-BH" sz="44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إسم و رمز المساق:</a:t>
            </a:r>
          </a:p>
          <a:p>
            <a:pPr algn="ctr" rtl="1">
              <a:defRPr/>
            </a:pPr>
            <a:r>
              <a:rPr lang="ar-BH" sz="44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BH" sz="4400" b="1" dirty="0" smtClean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الثقافة التجارية</a:t>
            </a:r>
            <a:r>
              <a:rPr lang="en-US" sz="4400" b="1" dirty="0" smtClean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- </a:t>
            </a:r>
            <a:r>
              <a:rPr lang="ar-BH" sz="4400" b="1" dirty="0" smtClean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ثقف 101 / ثقف 801</a:t>
            </a:r>
            <a:endParaRPr lang="en-US" sz="4400" b="1" dirty="0" smtClean="0">
              <a:ln w="12700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08960" y="6489149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الثاني-2020 /2021م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0205" y="6499422"/>
            <a:ext cx="165618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الصفحات56- 65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3265" y="6499423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– المستوى الأول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510"/>
            <a:ext cx="2619910" cy="33068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268929" y="1683980"/>
            <a:ext cx="11839073" cy="4509291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4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إختر الإجابة الصحيحة: 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العامة للمؤسسات التجارية هي: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88033" y="867035"/>
            <a:ext cx="4400866" cy="430887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28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28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6845110" y="3164415"/>
            <a:ext cx="3506849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تحقيق الأرباح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1674689" y="4125151"/>
            <a:ext cx="3506849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كل ما ذكر صحيح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6845110" y="4190296"/>
            <a:ext cx="3506849" cy="6398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توسيع نطاق العمل التجاري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1674689" y="3047964"/>
            <a:ext cx="3506849" cy="639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إيجاد قيمة مضافة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1" y="469471"/>
            <a:ext cx="1093341" cy="1093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ectangle 17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77708" y="0"/>
            <a:ext cx="3545687" cy="36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 (غايات المشروع التجاري و أهدافه)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176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268929" y="1683980"/>
            <a:ext cx="11839073" cy="4509291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4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إختر الإجابة الصحيحة: 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أمثلة القطاع الخاص في مملكة البحرين: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88033" y="867035"/>
            <a:ext cx="4400866" cy="430887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28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28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6845110" y="3164415"/>
            <a:ext cx="3506849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هيئة الإذاعة و التلفزيون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1674689" y="4125151"/>
            <a:ext cx="3506849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وزارة التنمية الاجتماعية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6845110" y="4190296"/>
            <a:ext cx="3506849" cy="6398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شركة ناس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1674689" y="3047964"/>
            <a:ext cx="3506849" cy="639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وزارة الأشغال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1" y="469471"/>
            <a:ext cx="1093341" cy="1093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ectangle 17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77708" y="0"/>
            <a:ext cx="3545687" cy="36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 (غايات المشروع التجاري و أهدافه)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678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268929" y="1683980"/>
            <a:ext cx="11839073" cy="4509291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4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إختر الإجابة الصحيحة: 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مؤسسة تابعة للقطاع العام في البحرين: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88033" y="867035"/>
            <a:ext cx="4400866" cy="430887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28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28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6845110" y="3164415"/>
            <a:ext cx="3506849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النادي البريطاني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1674689" y="4125151"/>
            <a:ext cx="3506849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شركة المملكة القابضة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6845110" y="4190296"/>
            <a:ext cx="3506849" cy="6398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مؤسسة أحمد جاسم و أولاده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12">
            <a:hlinkClick r:id="rId4" action="ppaction://hlinksldjump"/>
          </p:cNvPr>
          <p:cNvSpPr/>
          <p:nvPr/>
        </p:nvSpPr>
        <p:spPr>
          <a:xfrm>
            <a:off x="1674689" y="3047964"/>
            <a:ext cx="3506849" cy="639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هيئة الكهرباء و الماء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1" y="469471"/>
            <a:ext cx="1093341" cy="1093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ectangle 17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77708" y="0"/>
            <a:ext cx="3545687" cy="36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 (غايات المشروع التجاري و أهدافه)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941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  <a:endParaRPr lang="ar-BH" sz="2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7708" y="0"/>
            <a:ext cx="3545687" cy="36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 (غايات المشروع التجاري و أهدافه)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74540"/>
      </p:ext>
    </p:extLst>
  </p:cSld>
  <p:clrMapOvr>
    <a:masterClrMapping/>
  </p:clrMapOvr>
  <p:transition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  <a:endParaRPr lang="ar-BH" sz="28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7708" y="0"/>
            <a:ext cx="3545687" cy="36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 (غايات المشروع التجاري و أهدافه)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09855"/>
      </p:ext>
    </p:extLst>
  </p:cSld>
  <p:clrMapOvr>
    <a:masterClrMapping/>
  </p:clrMapOvr>
  <p:transition>
    <p:wip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8477" y="5236844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  <a:endParaRPr lang="ar-BH" sz="2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7708" y="0"/>
            <a:ext cx="3545687" cy="36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 (غايات المشروع التجاري و أهدافه)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01844"/>
      </p:ext>
    </p:extLst>
  </p:cSld>
  <p:clrMapOvr>
    <a:masterClrMapping/>
  </p:clrMapOvr>
  <p:transition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  <a:endParaRPr lang="ar-BH" sz="28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7708" y="0"/>
            <a:ext cx="3545687" cy="36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 (غايات المشروع التجاري و أهدافه)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63907"/>
      </p:ext>
    </p:extLst>
  </p:cSld>
  <p:clrMapOvr>
    <a:masterClrMapping/>
  </p:clrMapOvr>
  <p:transition>
    <p:wip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  <a:endParaRPr lang="ar-BH" sz="2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7708" y="0"/>
            <a:ext cx="3545687" cy="36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 (غايات المشروع التجاري و أهدافه)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22352"/>
      </p:ext>
    </p:extLst>
  </p:cSld>
  <p:clrMapOvr>
    <a:masterClrMapping/>
  </p:clrMapOvr>
  <p:transition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  <a:endParaRPr lang="ar-BH" sz="28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7708" y="0"/>
            <a:ext cx="3545687" cy="36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 (غايات المشروع التجاري و أهدافه)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32655"/>
      </p:ext>
    </p:extLst>
  </p:cSld>
  <p:clrMapOvr>
    <a:masterClrMapping/>
  </p:clrMapOvr>
  <p:transition>
    <p:wip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  <a:endParaRPr lang="ar-BH" sz="2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7708" y="0"/>
            <a:ext cx="3545687" cy="36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 (غايات المشروع التجاري و أهدافه)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07067"/>
      </p:ext>
    </p:extLst>
  </p:cSld>
  <p:clrMapOvr>
    <a:masterClrMapping/>
  </p:clrMapOvr>
  <p:transition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t3.gstatic.com/images?q=tbn:ANd9GcQ6Oaxw7uZSMQCOekqMph2E9LVJrWekgULlNq38lSvVrtlR9A0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5" y="1488503"/>
            <a:ext cx="1576067" cy="101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que 4"/>
          <p:cNvSpPr/>
          <p:nvPr/>
        </p:nvSpPr>
        <p:spPr bwMode="auto">
          <a:xfrm>
            <a:off x="281058" y="2264229"/>
            <a:ext cx="11744470" cy="3407106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يتوقع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الطالب بعد دراسة هذا الفصل أن: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يستنتج غايات المشروع التجاري وأهدافه.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يميز بين القطاع العام والقطاع الخاص.</a:t>
            </a:r>
          </a:p>
          <a:p>
            <a:pPr algn="r" rtl="1">
              <a:lnSpc>
                <a:spcPct val="150000"/>
              </a:lnSpc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يُعرِّف مفهوم التنمية المستدامة.</a:t>
            </a:r>
          </a:p>
          <a:p>
            <a:pPr algn="r" rtl="1">
              <a:lnSpc>
                <a:spcPct val="150000"/>
              </a:lnSpc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يتعرف إلى غايات المشروعات و أهدافها.</a:t>
            </a:r>
          </a:p>
          <a:p>
            <a:pPr algn="r" rtl="1">
              <a:lnSpc>
                <a:spcPct val="150000"/>
              </a:lnSpc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3850119" y="1170312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b="1" kern="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أهـداف </a:t>
            </a:r>
            <a:r>
              <a:rPr lang="ar-BH" sz="36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endParaRPr lang="ar-BH" sz="36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7708" y="0"/>
            <a:ext cx="3545687" cy="36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 (غايات المشروع التجاري و أهدافه)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  <a:endParaRPr lang="ar-BH" sz="28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7708" y="0"/>
            <a:ext cx="3545687" cy="36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 (غايات المشروع التجاري و أهدافه)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84951"/>
      </p:ext>
    </p:extLst>
  </p:cSld>
  <p:clrMapOvr>
    <a:masterClrMapping/>
  </p:clrMapOvr>
  <p:transition>
    <p:wip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  <a:endParaRPr lang="ar-BH" sz="2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7708" y="0"/>
            <a:ext cx="3545687" cy="36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 (غايات المشروع التجاري و أهدافه)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53872"/>
      </p:ext>
    </p:extLst>
  </p:cSld>
  <p:clrMapOvr>
    <a:masterClrMapping/>
  </p:clrMapOvr>
  <p:transition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  <a:endParaRPr lang="ar-BH" sz="28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7708" y="0"/>
            <a:ext cx="3545687" cy="36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 (غايات المشروع التجاري و أهدافه)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33703"/>
      </p:ext>
    </p:extLst>
  </p:cSld>
  <p:clrMapOvr>
    <a:masterClrMapping/>
  </p:clrMapOvr>
  <p:transition>
    <p:wip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8045362" y="693551"/>
            <a:ext cx="2057401" cy="815934"/>
          </a:xfrm>
          <a:prstGeom prst="horizontalScroll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انتهاء الدرس</a:t>
            </a:r>
            <a:endParaRPr lang="en-GB" sz="36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3623735" y="1509485"/>
            <a:ext cx="7894485" cy="28302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حقق الطالب أهداف الدرس:</a:t>
            </a:r>
            <a:endParaRPr lang="ar-BH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defTabSz="914012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يستنتج 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غايات المشروع التجاري وأهدافه.</a:t>
            </a:r>
          </a:p>
          <a:p>
            <a:pPr marL="0" indent="0" algn="r" defTabSz="914012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يميز 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بين القطاع العام والقطاع الخاص.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يُعرِّف مفهوم التنمية المستدامة.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يتعرف إلى غايات المشروعات و أهدافها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2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6634840" y="4513943"/>
            <a:ext cx="4883380" cy="1859306"/>
          </a:xfrm>
          <a:prstGeom prst="wedgeRectCallout">
            <a:avLst>
              <a:gd name="adj1" fmla="val -90011"/>
              <a:gd name="adj2" fmla="val 9546"/>
            </a:avLst>
          </a:prstGeom>
          <a:solidFill>
            <a:srgbClr val="0CA2B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المعلومات</a:t>
            </a:r>
            <a:r>
              <a:rPr lang="ar-BH" sz="3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زيارة البوابة التعليمية 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حل أسئلة وأنشطة الكتاب المدرسي.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GB" sz="15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278" t="8769" r="3248" b="83713"/>
          <a:stretch/>
        </p:blipFill>
        <p:spPr>
          <a:xfrm>
            <a:off x="2442161" y="5280759"/>
            <a:ext cx="1965347" cy="5805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277708" y="0"/>
            <a:ext cx="3545687" cy="36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 (غايات المشروع التجاري و أهدافه)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39885"/>
      </p:ext>
    </p:extLst>
  </p:cSld>
  <p:clrMapOvr>
    <a:masterClrMapping/>
  </p:clrMapOvr>
  <p:transition>
    <p:wip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2946400" y="456640"/>
            <a:ext cx="5834744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استهلالي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92" y="1480335"/>
            <a:ext cx="7636152" cy="3204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itle 9"/>
          <p:cNvSpPr txBox="1">
            <a:spLocks/>
          </p:cNvSpPr>
          <p:nvPr/>
        </p:nvSpPr>
        <p:spPr bwMode="auto">
          <a:xfrm>
            <a:off x="550336" y="5000823"/>
            <a:ext cx="11552663" cy="8617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1" anchor="ctr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ar-B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المقصود بالنشاط التجاري؟</a:t>
            </a:r>
          </a:p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ar-BH" sz="2800" b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مالهدف من إنشاء نشاط تجاري؟</a:t>
            </a:r>
            <a:endParaRPr lang="ar-BH" sz="2800" b="1" dirty="0">
              <a:ln w="11430"/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77708" y="0"/>
            <a:ext cx="3545687" cy="36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 (غايات المشروع التجاري و أهدافه)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132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36623" y="72176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9729627" y="1150021"/>
            <a:ext cx="2179875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التجاري</a:t>
            </a:r>
            <a:endParaRPr lang="ar-BH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6839" y="1761453"/>
            <a:ext cx="11552663" cy="821778"/>
          </a:xfr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 rtl="1">
              <a:buNone/>
              <a:defRPr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اقتصادي يتم من خلاله تبادل السلع و الخدمات في المجتمع باستعمال أساليب مختلفة و هو مرتبط بعملية الإنتاج التي تؤثر في الموارد الطبيعية و البيئية الموجودة في العالم.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itle 9"/>
          <p:cNvSpPr txBox="1">
            <a:spLocks/>
          </p:cNvSpPr>
          <p:nvPr/>
        </p:nvSpPr>
        <p:spPr bwMode="auto">
          <a:xfrm>
            <a:off x="2795364" y="479347"/>
            <a:ext cx="6675609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غايات المشروع التجاري و أهدافه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44" y="3052202"/>
            <a:ext cx="2624051" cy="29882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Flowchart: Terminator 10"/>
          <p:cNvSpPr/>
          <p:nvPr/>
        </p:nvSpPr>
        <p:spPr>
          <a:xfrm>
            <a:off x="136995" y="2702220"/>
            <a:ext cx="4599397" cy="3719128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3200" b="1" u="sng" dirty="0" smtClean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القطاع الخاص: </a:t>
            </a:r>
          </a:p>
          <a:p>
            <a:pPr algn="ctr" rtl="1"/>
            <a:r>
              <a:rPr lang="ar-BH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يتمثل في الشركات التي يمتلكها الأفراد و الهدف في معظم هذا القطاع هو تحقيق الربح من خلال توفير السلع و الخدمات التي يتم إنتاجها. و ينقسم إلى:</a:t>
            </a:r>
          </a:p>
          <a:p>
            <a:pPr algn="ctr" rtl="1"/>
            <a:endParaRPr lang="ar-BH" sz="28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ctr" rtl="1"/>
            <a:endParaRPr lang="en-GB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236064059"/>
              </p:ext>
            </p:extLst>
          </p:nvPr>
        </p:nvGraphicFramePr>
        <p:xfrm>
          <a:off x="356839" y="5167901"/>
          <a:ext cx="4245983" cy="1001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Flowchart: Terminator 15"/>
          <p:cNvSpPr/>
          <p:nvPr/>
        </p:nvSpPr>
        <p:spPr>
          <a:xfrm>
            <a:off x="7529947" y="2702220"/>
            <a:ext cx="4599397" cy="3719128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3200" b="1" u="sng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القطاع العام: </a:t>
            </a:r>
          </a:p>
          <a:p>
            <a:pPr algn="r" rtl="1"/>
            <a:r>
              <a:rPr lang="ar-BH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يشمل المنظمات و المؤسسات و الشركات العامة التي تملكها الحكومة، و الهدف منه هو توفير السلع و الخدمات المهمة جداً لأمن البلد و الرفاه العام للمجتمع. و ينقسم إلى:</a:t>
            </a:r>
          </a:p>
          <a:p>
            <a:pPr algn="r" rtl="1"/>
            <a:endParaRPr lang="ar-BH" sz="28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ctr" rtl="1"/>
            <a:endParaRPr lang="en-GB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501665537"/>
              </p:ext>
            </p:extLst>
          </p:nvPr>
        </p:nvGraphicFramePr>
        <p:xfrm>
          <a:off x="6745505" y="5126805"/>
          <a:ext cx="4956759" cy="1294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3" name="Rectangle 12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77708" y="0"/>
            <a:ext cx="3545687" cy="36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 (غايات المشروع التجاري و أهدافه)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473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uiExpand="1" build="p" animBg="1"/>
      <p:bldP spid="10" grpId="0" animBg="1"/>
      <p:bldP spid="11" grpId="0" animBg="1"/>
      <p:bldGraphic spid="15" grpId="0">
        <p:bldAsOne/>
      </p:bldGraphic>
      <p:bldP spid="16" grpId="0" animBg="1"/>
      <p:bldGraphic spid="1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 txBox="1">
            <a:spLocks/>
          </p:cNvSpPr>
          <p:nvPr/>
        </p:nvSpPr>
        <p:spPr bwMode="auto">
          <a:xfrm>
            <a:off x="9729627" y="1119199"/>
            <a:ext cx="2179875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التنمية المستدامة</a:t>
            </a:r>
            <a:endParaRPr lang="ar-BH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6839" y="1710083"/>
            <a:ext cx="11552663" cy="1289972"/>
          </a:xfr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 rtl="1">
              <a:buNone/>
              <a:defRPr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تهدف التنمية المستدامة الى تلبية حاجات الحاضر و متطلباته دون الاخلال بالقدرة على تلبية حاجات المستقبل و متطلباته حيث أن الاهتمام بالبيئة هو الأساس في التنمية الاقتصادية لذا فإن كل نشاط تجاري يقوم على فلسفة و هدف و غاية تحقق جميعها أهداف التنمية بشكل عام.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itle 9"/>
          <p:cNvSpPr txBox="1">
            <a:spLocks/>
          </p:cNvSpPr>
          <p:nvPr/>
        </p:nvSpPr>
        <p:spPr bwMode="auto">
          <a:xfrm>
            <a:off x="2278742" y="461299"/>
            <a:ext cx="6879773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التنمية المستدامة و غايات المشروع و أهدافه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206" y="3462390"/>
            <a:ext cx="3097777" cy="3000909"/>
          </a:xfrm>
          <a:prstGeom prst="rect">
            <a:avLst/>
          </a:prstGeom>
        </p:spPr>
      </p:pic>
      <p:sp>
        <p:nvSpPr>
          <p:cNvPr id="14" name="Title 9"/>
          <p:cNvSpPr txBox="1">
            <a:spLocks/>
          </p:cNvSpPr>
          <p:nvPr/>
        </p:nvSpPr>
        <p:spPr bwMode="auto">
          <a:xfrm>
            <a:off x="3794488" y="3308636"/>
            <a:ext cx="4327214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العامة للمؤسسة التجارية</a:t>
            </a:r>
            <a:endParaRPr lang="ar-BH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7-Point Star 7"/>
          <p:cNvSpPr/>
          <p:nvPr/>
        </p:nvSpPr>
        <p:spPr>
          <a:xfrm>
            <a:off x="8121701" y="3000056"/>
            <a:ext cx="3850322" cy="1754730"/>
          </a:xfrm>
          <a:prstGeom prst="star7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تحقيق الربح</a:t>
            </a:r>
          </a:p>
          <a:p>
            <a:pPr algn="ctr"/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Profit</a:t>
            </a:r>
            <a:endParaRPr lang="en-GB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7-Point Star 18"/>
          <p:cNvSpPr/>
          <p:nvPr/>
        </p:nvSpPr>
        <p:spPr>
          <a:xfrm>
            <a:off x="8121700" y="4561727"/>
            <a:ext cx="3850323" cy="1841223"/>
          </a:xfrm>
          <a:prstGeom prst="star7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إيجاد قيمة مضافة</a:t>
            </a:r>
          </a:p>
          <a:p>
            <a:pPr algn="ctr"/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Value added</a:t>
            </a: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7-Point Star 19"/>
          <p:cNvSpPr/>
          <p:nvPr/>
        </p:nvSpPr>
        <p:spPr>
          <a:xfrm>
            <a:off x="1" y="3000056"/>
            <a:ext cx="3850322" cy="1754730"/>
          </a:xfrm>
          <a:prstGeom prst="star7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8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توسيع نطاق </a:t>
            </a:r>
          </a:p>
          <a:p>
            <a:pPr algn="ctr" rtl="1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العمل التجاري</a:t>
            </a:r>
          </a:p>
          <a:p>
            <a:pPr algn="ctr"/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Growth</a:t>
            </a:r>
            <a:endParaRPr lang="en-GB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7-Point Star 20"/>
          <p:cNvSpPr/>
          <p:nvPr/>
        </p:nvSpPr>
        <p:spPr>
          <a:xfrm>
            <a:off x="0" y="4561727"/>
            <a:ext cx="3850323" cy="1841224"/>
          </a:xfrm>
          <a:prstGeom prst="star7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تقديم خدمة</a:t>
            </a:r>
          </a:p>
          <a:p>
            <a:pPr algn="ctr" rtl="1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ترضي الزبون</a:t>
            </a:r>
          </a:p>
          <a:p>
            <a:pPr algn="ctr"/>
            <a:r>
              <a:rPr lang="en-US" sz="21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Customer Satisfaction</a:t>
            </a:r>
            <a:endParaRPr lang="en-GB" sz="21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77708" y="0"/>
            <a:ext cx="3545687" cy="36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 (غايات المشروع التجاري و أهدافه)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16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uiExpand="1" build="p" animBg="1"/>
      <p:bldP spid="14" grpId="0" animBg="1"/>
      <p:bldP spid="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 txBox="1">
            <a:spLocks/>
          </p:cNvSpPr>
          <p:nvPr/>
        </p:nvSpPr>
        <p:spPr bwMode="auto">
          <a:xfrm>
            <a:off x="2129878" y="460605"/>
            <a:ext cx="7636578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غايات المشروع التجاري و أهدافه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53448" y="3935001"/>
            <a:ext cx="11556054" cy="2490852"/>
            <a:chOff x="356839" y="1122109"/>
            <a:chExt cx="11556054" cy="2655110"/>
          </a:xfrm>
        </p:grpSpPr>
        <p:sp>
          <p:nvSpPr>
            <p:cNvPr id="23" name="Title 9"/>
            <p:cNvSpPr txBox="1">
              <a:spLocks/>
            </p:cNvSpPr>
            <p:nvPr/>
          </p:nvSpPr>
          <p:spPr bwMode="auto">
            <a:xfrm>
              <a:off x="2251042" y="1144013"/>
              <a:ext cx="2179875" cy="492443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1" anchor="ctr">
              <a:spAutoFit/>
            </a:bodyPr>
            <a:lstStyle/>
            <a:p>
              <a:pPr algn="ctr">
                <a:defRPr/>
              </a:pPr>
              <a:r>
                <a:rPr lang="ar-BH" sz="3200" b="1" dirty="0" smtClean="0">
                  <a:ln w="11430"/>
                  <a:solidFill>
                    <a:schemeClr val="tx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رؤية المؤسسة</a:t>
              </a:r>
              <a:endParaRPr lang="ar-BH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4" name="Title 9"/>
            <p:cNvSpPr txBox="1">
              <a:spLocks/>
            </p:cNvSpPr>
            <p:nvPr/>
          </p:nvSpPr>
          <p:spPr bwMode="auto">
            <a:xfrm>
              <a:off x="8289533" y="1122109"/>
              <a:ext cx="2179875" cy="492443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1" anchor="ctr">
              <a:spAutoFit/>
            </a:bodyPr>
            <a:lstStyle/>
            <a:p>
              <a:pPr algn="ctr">
                <a:defRPr/>
              </a:pPr>
              <a:r>
                <a:rPr lang="ar-BH" sz="3200" b="1" dirty="0" smtClean="0">
                  <a:ln w="11430"/>
                  <a:solidFill>
                    <a:schemeClr val="tx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رسالة المؤسسة</a:t>
              </a:r>
              <a:endParaRPr lang="ar-BH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32965" y="2756802"/>
              <a:ext cx="5179928" cy="101702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BH" sz="28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عبارة قصيرة واضحة و دقيقة تتضمن الأهداف التي ترمي إليها الشركة</a:t>
              </a:r>
              <a:endParaRPr lang="en-GB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6839" y="2823112"/>
              <a:ext cx="5691883" cy="95410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BH" sz="28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الحلم الذي ترغب المؤسسة في أن يصبح حقيقة، و  هذا يتطلب التخطيط المستمر. (أين نريد أن نذهب)</a:t>
              </a:r>
              <a:endParaRPr lang="en-GB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993" y="1666204"/>
              <a:ext cx="2728951" cy="115690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503" y="1740649"/>
              <a:ext cx="2728951" cy="108246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grpSp>
        <p:nvGrpSpPr>
          <p:cNvPr id="30" name="Group 29"/>
          <p:cNvGrpSpPr/>
          <p:nvPr/>
        </p:nvGrpSpPr>
        <p:grpSpPr>
          <a:xfrm>
            <a:off x="91423" y="1084009"/>
            <a:ext cx="11914598" cy="2819043"/>
            <a:chOff x="136995" y="3732813"/>
            <a:chExt cx="11914598" cy="2880625"/>
          </a:xfrm>
        </p:grpSpPr>
        <p:sp>
          <p:nvSpPr>
            <p:cNvPr id="27" name="TextBox 26"/>
            <p:cNvSpPr txBox="1"/>
            <p:nvPr/>
          </p:nvSpPr>
          <p:spPr>
            <a:xfrm>
              <a:off x="3472665" y="3732813"/>
              <a:ext cx="5691883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BH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رؤية مملكة البحرين الاقتصادية</a:t>
              </a:r>
              <a:endPara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6995" y="4317588"/>
              <a:ext cx="11914598" cy="229585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8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إننا كمملكة نطمح في الانتقال من إقتصاد قائم على الثروة النفطية إلى اقتصاد منتج قادر على</a:t>
              </a:r>
            </a:p>
            <a:p>
              <a:pPr algn="r" rtl="1"/>
              <a:r>
                <a:rPr lang="ar-BH" sz="28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المنافسة عالمياً، ترسم الحكومة معالمه و يتولى القطاع الخاص الرائد عجلة تنميته بشكل يوسع</a:t>
              </a:r>
            </a:p>
            <a:p>
              <a:pPr algn="r" rtl="1"/>
              <a:r>
                <a:rPr lang="ar-BH" sz="28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الطبقة الوسطى من المواطنين البحرينين الذين ينعمون بمستويات معيشية عالية جراء معدلات </a:t>
              </a:r>
            </a:p>
            <a:p>
              <a:pPr algn="r" rtl="1"/>
              <a:r>
                <a:rPr lang="ar-BH" sz="28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الإنتاجية و الوظائف ذات الأجور العالية.  سوف يعتمد كل من مجتمعنا و حكومتنا مبادئ الاستدامة و التنافسية و العدالة لكي يتهيأ لكل مواطن بحريني السبل التي تمكنه من تجسيد قدراته الكاملة و عيش حياة كريمة و امنة.</a:t>
              </a:r>
              <a:endParaRPr lang="en-GB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9" y="1761431"/>
            <a:ext cx="1836119" cy="11232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4277708" y="0"/>
            <a:ext cx="3545687" cy="36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 (غايات المشروع التجاري و أهدافه)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979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 txBox="1">
            <a:spLocks/>
          </p:cNvSpPr>
          <p:nvPr/>
        </p:nvSpPr>
        <p:spPr bwMode="auto">
          <a:xfrm>
            <a:off x="3277508" y="456640"/>
            <a:ext cx="6317964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التجارية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09" y="1907737"/>
            <a:ext cx="2132337" cy="15230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09" y="4211019"/>
            <a:ext cx="2132337" cy="1491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itle 9"/>
          <p:cNvSpPr txBox="1">
            <a:spLocks/>
          </p:cNvSpPr>
          <p:nvPr/>
        </p:nvSpPr>
        <p:spPr bwMode="auto">
          <a:xfrm>
            <a:off x="8651345" y="1212966"/>
            <a:ext cx="3084001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المشروعات التجارية</a:t>
            </a:r>
            <a:endParaRPr lang="ar-BH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44856" y="3597440"/>
            <a:ext cx="2564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1- المشروعات الفردية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70700" y="5882925"/>
            <a:ext cx="2564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2- الشركات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24" y="1368651"/>
            <a:ext cx="4515547" cy="48510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54598" y="3096931"/>
            <a:ext cx="3780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 لتحقق المشروعات التجارية دورها</a:t>
            </a:r>
          </a:p>
          <a:p>
            <a:pPr algn="r"/>
            <a:r>
              <a:rPr lang="ar-B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الاقتصادي فإنها تباشر الأنشطة </a:t>
            </a:r>
          </a:p>
          <a:p>
            <a:pPr algn="r"/>
            <a:r>
              <a:rPr lang="ar-B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التجارية الاتية: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3" y="2251643"/>
            <a:ext cx="4779752" cy="2712377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3254601" y="1590832"/>
            <a:ext cx="2899618" cy="554805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1- عملية الإنتاج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7133" y="1589308"/>
            <a:ext cx="2899618" cy="55480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2- التصنيع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277508" y="5167604"/>
            <a:ext cx="2876711" cy="53455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3- شراء المنتجات و بيعها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6995" y="5172691"/>
            <a:ext cx="2876711" cy="53455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4- شراء الخدمات و بيعها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77708" y="0"/>
            <a:ext cx="3545687" cy="36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 (غايات المشروع التجاري و أهدافه)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239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8" grpId="0"/>
      <p:bldP spid="24" grpId="0" animBg="1"/>
      <p:bldP spid="25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268929" y="1683980"/>
            <a:ext cx="11839073" cy="4509291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4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إختر الإجابة الصحيحة: </a:t>
            </a:r>
            <a:endParaRPr lang="ar-BH" sz="28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عبارة قصيرة واضحة و دقيقة تتضمن الأهداف التي ترمي إليها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الشركة: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88033" y="867035"/>
            <a:ext cx="4400866" cy="430887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28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28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6845111" y="3047963"/>
            <a:ext cx="3506849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الغاية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1674689" y="4125151"/>
            <a:ext cx="3506849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الأهداف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6845110" y="4190296"/>
            <a:ext cx="3506849" cy="6398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الرسالة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1674689" y="3047964"/>
            <a:ext cx="3506849" cy="639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الرؤية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1" y="469471"/>
            <a:ext cx="1093341" cy="1093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ectangle 17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77708" y="0"/>
            <a:ext cx="3545687" cy="36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 (غايات المشروع التجاري و أهدافه)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629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268929" y="1683980"/>
            <a:ext cx="11839073" cy="4509291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4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إختر الإجابة الصحيحة: </a:t>
            </a:r>
            <a:endParaRPr lang="ar-BH" sz="28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تلبية حاجات الحاضر دون الإخلال بحاجات المستقبل، وأن البيئة أساس لبناء اقتصاد المجتمع يُعد مفهوم: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88033" y="867035"/>
            <a:ext cx="4400866" cy="430887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28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28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6845111" y="3047963"/>
            <a:ext cx="3506849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النشاط التجاري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1674689" y="4125151"/>
            <a:ext cx="3506849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التنمية المستدامة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6845110" y="4190296"/>
            <a:ext cx="3506849" cy="6398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الرؤية الاقتصادية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1674689" y="3047964"/>
            <a:ext cx="3506849" cy="639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الخصخصة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1" y="469471"/>
            <a:ext cx="1093341" cy="1093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ectangle 17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77708" y="0"/>
            <a:ext cx="3545687" cy="36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 (غايات المشروع التجاري و أهدافه)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017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8688</TotalTime>
  <Words>1148</Words>
  <Application>Microsoft Office PowerPoint</Application>
  <PresentationFormat>Widescreen</PresentationFormat>
  <Paragraphs>221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Ebrahim Mohammed Abu Edress</cp:lastModifiedBy>
  <cp:revision>453</cp:revision>
  <dcterms:created xsi:type="dcterms:W3CDTF">2020-03-04T10:47:58Z</dcterms:created>
  <dcterms:modified xsi:type="dcterms:W3CDTF">2021-01-25T03:55:54Z</dcterms:modified>
</cp:coreProperties>
</file>