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26"/>
  </p:notesMasterIdLst>
  <p:sldIdLst>
    <p:sldId id="256" r:id="rId4"/>
    <p:sldId id="337" r:id="rId5"/>
    <p:sldId id="287" r:id="rId6"/>
    <p:sldId id="258" r:id="rId7"/>
    <p:sldId id="288" r:id="rId8"/>
    <p:sldId id="291" r:id="rId9"/>
    <p:sldId id="371" r:id="rId10"/>
    <p:sldId id="384" r:id="rId11"/>
    <p:sldId id="385" r:id="rId12"/>
    <p:sldId id="386" r:id="rId13"/>
    <p:sldId id="387" r:id="rId14"/>
    <p:sldId id="401" r:id="rId15"/>
    <p:sldId id="372" r:id="rId16"/>
    <p:sldId id="388" r:id="rId17"/>
    <p:sldId id="389" r:id="rId18"/>
    <p:sldId id="390" r:id="rId19"/>
    <p:sldId id="391" r:id="rId20"/>
    <p:sldId id="392" r:id="rId21"/>
    <p:sldId id="402" r:id="rId22"/>
    <p:sldId id="403" r:id="rId23"/>
    <p:sldId id="405" r:id="rId24"/>
    <p:sldId id="4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ALEEM ALI HASAN HARAM" initials="AAHH" lastIdx="1" clrIdx="0">
    <p:extLst>
      <p:ext uri="{19B8F6BF-5375-455C-9EA6-DF929625EA0E}">
        <p15:presenceInfo xmlns:p15="http://schemas.microsoft.com/office/powerpoint/2012/main" userId="ABDULALEEM ALI HASAN HAR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E3"/>
    <a:srgbClr val="E7E208"/>
    <a:srgbClr val="6029FB"/>
    <a:srgbClr val="FF6699"/>
    <a:srgbClr val="99FF66"/>
    <a:srgbClr val="ED8733"/>
    <a:srgbClr val="66FF99"/>
    <a:srgbClr val="FF9966"/>
    <a:srgbClr val="95A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D5CB-3F95-4902-ACA3-A3C1D4A53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4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89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7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56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2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8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52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41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96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7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3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3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4.wdp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openxmlformats.org/officeDocument/2006/relationships/image" Target="../media/image3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4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41.svg"/><Relationship Id="rId10" Type="http://schemas.openxmlformats.org/officeDocument/2006/relationships/image" Target="../media/image4.pn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5900" y="2590800"/>
            <a:ext cx="4889500" cy="2841518"/>
          </a:xfrm>
        </p:spPr>
        <p:txBody>
          <a:bodyPr>
            <a:noAutofit/>
          </a:bodyPr>
          <a:lstStyle/>
          <a:p>
            <a:pPr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</a:t>
            </a:r>
            <a:r>
              <a:rPr lang="en-GB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GB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  <a:br>
              <a:rPr lang="ar-BH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sz="400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الرابع: صفات </a:t>
            </a:r>
            <a:r>
              <a:rPr lang="ar-BH" sz="4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</a:t>
            </a:r>
            <a:r>
              <a:rPr lang="ar-BH" sz="4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</a:t>
            </a:r>
            <a:r>
              <a:rPr lang="en-US" sz="4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(الصفات الجسمية والاجتماعية)</a:t>
            </a:r>
            <a:endParaRPr lang="en-US" sz="40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9972" y="2120401"/>
            <a:ext cx="409407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 البيع – </a:t>
            </a:r>
            <a:r>
              <a:rPr lang="ar-B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350485"/>
            <a:ext cx="3657600" cy="4818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005840" y="168275"/>
            <a:ext cx="7162800" cy="11822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7736" y="6509697"/>
            <a:ext cx="237626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 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1840" y="6463695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الثالث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72" y="6509697"/>
            <a:ext cx="165618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30-33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732" y="588369"/>
            <a:ext cx="368727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ثالثاً: الصفات الجسمية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4046" y="1600200"/>
            <a:ext cx="31724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حسن المظهر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="" xmlns:a16="http://schemas.microsoft.com/office/drawing/2014/main" id="{6DD49493-5095-425B-BBD4-2B33C5C4A4D4}"/>
              </a:ext>
            </a:extLst>
          </p:cNvPr>
          <p:cNvSpPr txBox="1"/>
          <p:nvPr/>
        </p:nvSpPr>
        <p:spPr>
          <a:xfrm>
            <a:off x="4572001" y="2624083"/>
            <a:ext cx="4144476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rtl="1" fontAlgn="base">
              <a:spcBef>
                <a:spcPct val="20000"/>
              </a:spcBef>
              <a:spcAft>
                <a:spcPct val="0"/>
              </a:spcAft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للمظهر أهمية كبيرة بالنسبة لرجل البيع ، إذ أن الزبون غالباً ما يبني تصوراته على الهيئة العامة لمظهر البائع ، فإنه  يربط الشكل العام للبائع بثقافته و معرفته .    </a:t>
            </a:r>
            <a:endParaRPr lang="en-US" altLang="ar-BH" sz="36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45AA9F2B-2DA8-4014-9802-84B85790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8812"/>
            <a:ext cx="2462997" cy="453581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2171" y="525885"/>
            <a:ext cx="368727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ثالثاً: الصفات الجسمية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4047" y="1491659"/>
            <a:ext cx="317243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الجد والنشاط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="" xmlns:a16="http://schemas.microsoft.com/office/drawing/2014/main" id="{48F9C734-CFEB-473A-BC23-A79570ED1422}"/>
              </a:ext>
            </a:extLst>
          </p:cNvPr>
          <p:cNvSpPr txBox="1"/>
          <p:nvPr/>
        </p:nvSpPr>
        <p:spPr>
          <a:xfrm>
            <a:off x="3429000" y="2157116"/>
            <a:ext cx="5626778" cy="4081117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marL="571500" lvl="0" indent="-571500" algn="just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البائع النشط المتجدد يكون غالباً على استعداد لمجاراة العملاء ” لا يمل و لا يكل من طلباتهم ” ، لديه القدرة على عرض أكثر من سلعة دون تباطؤ في العرض . </a:t>
            </a:r>
          </a:p>
          <a:p>
            <a:pPr marL="571500" indent="-571500" algn="just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غالباً ما يتوقف نجاح المتقدم لطلب وظيفة رجل بيع على مدى نشاطه و جده في تقبل الوظيفة . </a:t>
            </a:r>
            <a:endParaRPr lang="en-US" altLang="ar-BH" sz="36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FDC2A75B-57CB-4977-A5DC-251BDEE7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3" y="397870"/>
            <a:ext cx="3852672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5F064BB1-DBDF-4A85-BB64-65EBF4E0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1" b="97476" l="9296" r="89296">
                        <a14:foregroundMark x1="36392" y1="14714" x2="35792" y2="15148"/>
                        <a14:foregroundMark x1="27676" y1="40883" x2="26005" y2="46666"/>
                        <a14:foregroundMark x1="30348" y1="31634" x2="29901" y2="33179"/>
                        <a14:foregroundMark x1="30885" y1="29778" x2="30545" y2="30952"/>
                        <a14:foregroundMark x1="25756" y1="57098" x2="26159" y2="87349"/>
                        <a14:foregroundMark x1="44650" y1="99531" x2="45634" y2="99685"/>
                        <a14:foregroundMark x1="41595" y1="99054" x2="42621" y2="99214"/>
                        <a14:foregroundMark x1="38311" y1="98541" x2="41595" y2="99054"/>
                        <a14:foregroundMark x1="52352" y1="97177" x2="54930" y2="96215"/>
                        <a14:foregroundMark x1="45634" y1="99685" x2="46030" y2="99537"/>
                        <a14:foregroundMark x1="54930" y1="96215" x2="55525" y2="92564"/>
                        <a14:foregroundMark x1="19155" y1="18297" x2="19155" y2="18297"/>
                        <a14:foregroundMark x1="11940" y1="57625" x2="13201" y2="64596"/>
                        <a14:foregroundMark x1="10704" y1="50789" x2="11705" y2="56323"/>
                        <a14:foregroundMark x1="15824" y1="76856" x2="24408" y2="92875"/>
                        <a14:foregroundMark x1="7042" y1="62042" x2="7042" y2="64777"/>
                        <a14:foregroundMark x1="7042" y1="57413" x2="7042" y2="61455"/>
                        <a14:foregroundMark x1="15477" y1="90794" x2="16938" y2="91483"/>
                        <a14:foregroundMark x1="24137" y1="99370" x2="24305" y2="99513"/>
                        <a14:foregroundMark x1="35012" y1="99539" x2="42577" y2="98627"/>
                        <a14:foregroundMark x1="52113" y1="97476" x2="53239" y2="88959"/>
                        <a14:foregroundMark x1="53521" y1="37539" x2="48169" y2="47634"/>
                        <a14:foregroundMark x1="48169" y1="47634" x2="48169" y2="47950"/>
                        <a14:foregroundMark x1="43662" y1="21136" x2="43662" y2="21136"/>
                        <a14:foregroundMark x1="44225" y1="64669" x2="44225" y2="64669"/>
                        <a14:foregroundMark x1="45352" y1="63407" x2="45352" y2="63407"/>
                        <a14:foregroundMark x1="18592" y1="40379" x2="18592" y2="40379"/>
                        <a14:foregroundMark x1="18028" y1="35647" x2="20563" y2="43849"/>
                        <a14:foregroundMark x1="42254" y1="69716" x2="41972" y2="81703"/>
                        <a14:foregroundMark x1="52113" y1="70347" x2="52958" y2="72240"/>
                        <a14:foregroundMark x1="54366" y1="58044" x2="54366" y2="58044"/>
                        <a14:foregroundMark x1="38310" y1="53628" x2="38310" y2="53628"/>
                        <a14:backgroundMark x1="60563" y1="18927" x2="60563" y2="18927"/>
                        <a14:backgroundMark x1="60282" y1="10410" x2="79718" y2="25237"/>
                        <a14:backgroundMark x1="54930" y1="8517" x2="73803" y2="45426"/>
                        <a14:backgroundMark x1="56056" y1="23344" x2="65915" y2="48580"/>
                        <a14:backgroundMark x1="61127" y1="53628" x2="60845" y2="72871"/>
                        <a14:backgroundMark x1="60282" y1="47950" x2="63380" y2="56467"/>
                        <a14:backgroundMark x1="58592" y1="73186" x2="58592" y2="85174"/>
                        <a14:backgroundMark x1="58592" y1="71609" x2="58873" y2="86751"/>
                        <a14:backgroundMark x1="58028" y1="85174" x2="59155" y2="91798"/>
                        <a14:backgroundMark x1="33521" y1="64353" x2="33521" y2="87697"/>
                        <a14:backgroundMark x1="28732" y1="86751" x2="30986" y2="98738"/>
                        <a14:backgroundMark x1="48169" y1="90536" x2="47324" y2="99369"/>
                        <a14:backgroundMark x1="45352" y1="99054" x2="45352" y2="99054"/>
                        <a14:backgroundMark x1="30423" y1="23659" x2="30423" y2="23659"/>
                        <a14:backgroundMark x1="30423" y1="23659" x2="30986" y2="23975"/>
                        <a14:backgroundMark x1="35211" y1="21767" x2="38028" y2="13565"/>
                        <a14:backgroundMark x1="35493" y1="17350" x2="39718" y2="9148"/>
                        <a14:backgroundMark x1="47606" y1="7571" x2="41408" y2="8833"/>
                        <a14:backgroundMark x1="40282" y1="11041" x2="40282" y2="13565"/>
                        <a14:backgroundMark x1="43662" y1="9464" x2="38592" y2="10095"/>
                        <a14:backgroundMark x1="48732" y1="9779" x2="54930" y2="17666"/>
                        <a14:backgroundMark x1="31831" y1="46057" x2="31831" y2="46057"/>
                        <a14:backgroundMark x1="28732" y1="36278" x2="28732" y2="36278"/>
                        <a14:backgroundMark x1="29296" y1="36278" x2="30704" y2="36593"/>
                        <a14:backgroundMark x1="29014" y1="33438" x2="30141" y2="38170"/>
                        <a14:backgroundMark x1="32113" y1="26814" x2="34366" y2="24290"/>
                        <a14:backgroundMark x1="32958" y1="22082" x2="30423" y2="22713"/>
                        <a14:backgroundMark x1="36338" y1="18612" x2="34085" y2="14196"/>
                        <a14:backgroundMark x1="34085" y1="17035" x2="34366" y2="20189"/>
                        <a14:backgroundMark x1="32113" y1="20505" x2="32113" y2="25552"/>
                        <a14:backgroundMark x1="32113" y1="25552" x2="30141" y2="29338"/>
                        <a14:backgroundMark x1="35775" y1="15142" x2="35211" y2="17035"/>
                        <a14:backgroundMark x1="10704" y1="64669" x2="10986" y2="76656"/>
                        <a14:backgroundMark x1="10986" y1="76656" x2="12394" y2="91167"/>
                        <a14:backgroundMark x1="19437" y1="91483" x2="19437" y2="94637"/>
                        <a14:backgroundMark x1="21408" y1="93375" x2="22254" y2="99685"/>
                        <a14:backgroundMark x1="27606" y1="96845" x2="26197" y2="99369"/>
                        <a14:backgroundMark x1="31268" y1="99369" x2="32113" y2="99685"/>
                        <a14:backgroundMark x1="34085" y1="99685" x2="34930" y2="99685"/>
                        <a14:backgroundMark x1="43944" y1="98738" x2="44225" y2="99685"/>
                        <a14:backgroundMark x1="10986" y1="54890" x2="10704" y2="49842"/>
                        <a14:backgroundMark x1="15775" y1="46688" x2="15775" y2="46688"/>
                        <a14:backgroundMark x1="8732" y1="75710" x2="10423" y2="79180"/>
                        <a14:backgroundMark x1="9577" y1="75394" x2="10141" y2="75394"/>
                        <a14:backgroundMark x1="6761" y1="64669" x2="6197" y2="58044"/>
                        <a14:backgroundMark x1="36056" y1="99685" x2="36056" y2="99685"/>
                        <a14:backgroundMark x1="34366" y1="96530" x2="34930" y2="99369"/>
                        <a14:backgroundMark x1="43944" y1="99369" x2="43944" y2="99369"/>
                        <a14:backgroundMark x1="26479" y1="99685" x2="26479" y2="99685"/>
                        <a14:backgroundMark x1="26479" y1="52366" x2="26479" y2="52366"/>
                        <a14:backgroundMark x1="27042" y1="52366" x2="27042" y2="57098"/>
                        <a14:backgroundMark x1="25915" y1="48580" x2="27042" y2="53628"/>
                        <a14:backgroundMark x1="25915" y1="46688" x2="26479" y2="49527"/>
                        <a14:backgroundMark x1="24225" y1="99685" x2="27324" y2="98423"/>
                        <a14:backgroundMark x1="46761" y1="99054" x2="46197" y2="99685"/>
                        <a14:backgroundMark x1="36338" y1="15457" x2="36620" y2="13249"/>
                        <a14:backgroundMark x1="10141" y1="58044" x2="10986" y2="58675"/>
                        <a14:backgroundMark x1="35775" y1="16088" x2="34085" y2="16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8717" y="1339231"/>
            <a:ext cx="4778331" cy="49671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63189"/>
            <a:ext cx="20574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وقفة تقويمية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572000" y="1234433"/>
            <a:ext cx="2100290" cy="1584967"/>
          </a:xfrm>
          <a:prstGeom prst="wedgeEllipseCallout">
            <a:avLst>
              <a:gd name="adj1" fmla="val 87040"/>
              <a:gd name="adj2" fmla="val 169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altLang="ar-BH" b="1" dirty="0">
                <a:solidFill>
                  <a:srgbClr val="1F49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المعبر الأول و غالباً ما يؤثر في نفس المستمع تأثيراً إيجابياً أو سلبياً </a:t>
            </a:r>
            <a:endParaRPr lang="ar-BH" b="1" dirty="0">
              <a:solidFill>
                <a:srgbClr val="1F49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="" xmlns:a16="http://schemas.microsoft.com/office/drawing/2014/main" id="{1BFFD0DB-15CF-47FC-8B00-959D56F55B3F}"/>
              </a:ext>
            </a:extLst>
          </p:cNvPr>
          <p:cNvSpPr txBox="1"/>
          <p:nvPr/>
        </p:nvSpPr>
        <p:spPr>
          <a:xfrm>
            <a:off x="3048666" y="689296"/>
            <a:ext cx="382188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 هو المصطلح المناسب للعبارات التالية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CF82C2FB-F619-4672-B38C-6F481B1C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288" y="2721004"/>
            <a:ext cx="3456732" cy="3456732"/>
          </a:xfrm>
          <a:prstGeom prst="rect">
            <a:avLst/>
          </a:prstGeom>
        </p:spPr>
      </p:pic>
      <p:sp>
        <p:nvSpPr>
          <p:cNvPr id="13" name="Oval Callout 2">
            <a:extLst>
              <a:ext uri="{FF2B5EF4-FFF2-40B4-BE49-F238E27FC236}">
                <a16:creationId xmlns="" xmlns:a16="http://schemas.microsoft.com/office/drawing/2014/main" id="{25B134C8-C202-488E-8E71-89F9BE1C57C4}"/>
              </a:ext>
            </a:extLst>
          </p:cNvPr>
          <p:cNvSpPr/>
          <p:nvPr/>
        </p:nvSpPr>
        <p:spPr>
          <a:xfrm>
            <a:off x="4754890" y="3660456"/>
            <a:ext cx="2835304" cy="2010899"/>
          </a:xfrm>
          <a:prstGeom prst="wedgeEllipseCallout">
            <a:avLst>
              <a:gd name="adj1" fmla="val 65873"/>
              <a:gd name="adj2" fmla="val -907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altLang="ar-BH" b="1" dirty="0">
                <a:solidFill>
                  <a:srgbClr val="1F49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الزبون غالباً ما يبني تصوراته على الهيئة العامة البائع ، فإنه  يربط الشكل العام للبائع بثقافته و معرفته </a:t>
            </a:r>
            <a:endParaRPr lang="ar-BH" b="1" dirty="0">
              <a:solidFill>
                <a:srgbClr val="1F49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0C75ED75-7DF5-4477-A4E8-E8404A19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60" y="667324"/>
            <a:ext cx="3563225" cy="3559134"/>
          </a:xfrm>
          <a:prstGeom prst="rect">
            <a:avLst/>
          </a:prstGeom>
        </p:spPr>
      </p:pic>
      <p:sp>
        <p:nvSpPr>
          <p:cNvPr id="16" name="Oval Callout 2">
            <a:extLst>
              <a:ext uri="{FF2B5EF4-FFF2-40B4-BE49-F238E27FC236}">
                <a16:creationId xmlns="" xmlns:a16="http://schemas.microsoft.com/office/drawing/2014/main" id="{00DC8911-FB3F-4242-9DAC-A2F83508E6D0}"/>
              </a:ext>
            </a:extLst>
          </p:cNvPr>
          <p:cNvSpPr/>
          <p:nvPr/>
        </p:nvSpPr>
        <p:spPr>
          <a:xfrm>
            <a:off x="2488550" y="2798145"/>
            <a:ext cx="1643090" cy="1330220"/>
          </a:xfrm>
          <a:prstGeom prst="wedgeEllipseCallout">
            <a:avLst>
              <a:gd name="adj1" fmla="val -102204"/>
              <a:gd name="adj2" fmla="val 810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الصوت ونبراته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Oval Callout 2">
            <a:extLst>
              <a:ext uri="{FF2B5EF4-FFF2-40B4-BE49-F238E27FC236}">
                <a16:creationId xmlns="" xmlns:a16="http://schemas.microsoft.com/office/drawing/2014/main" id="{BA157542-7CA8-4647-AA80-56DE131F5107}"/>
              </a:ext>
            </a:extLst>
          </p:cNvPr>
          <p:cNvSpPr/>
          <p:nvPr/>
        </p:nvSpPr>
        <p:spPr>
          <a:xfrm>
            <a:off x="2813078" y="4449370"/>
            <a:ext cx="1778666" cy="1063264"/>
          </a:xfrm>
          <a:prstGeom prst="wedgeEllipseCallout">
            <a:avLst>
              <a:gd name="adj1" fmla="val -123438"/>
              <a:gd name="adj2" fmla="val -153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حسن المظهر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="" xmlns:a16="http://schemas.microsoft.com/office/drawing/2014/main" id="{C3B60452-92ED-48C6-BBCA-BAABF9C238EE}"/>
              </a:ext>
            </a:extLst>
          </p:cNvPr>
          <p:cNvGrpSpPr/>
          <p:nvPr/>
        </p:nvGrpSpPr>
        <p:grpSpPr>
          <a:xfrm>
            <a:off x="5943600" y="2286000"/>
            <a:ext cx="1345748" cy="1330221"/>
            <a:chOff x="3472913" y="2146159"/>
            <a:chExt cx="2237660" cy="1939049"/>
          </a:xfrm>
        </p:grpSpPr>
        <p:pic>
          <p:nvPicPr>
            <p:cNvPr id="14" name="رسم 13" descr="شريط">
              <a:extLst>
                <a:ext uri="{FF2B5EF4-FFF2-40B4-BE49-F238E27FC236}">
                  <a16:creationId xmlns="" xmlns:a16="http://schemas.microsoft.com/office/drawing/2014/main" id="{812321AF-3128-4CD2-94A3-FA4E477BD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72913" y="2146159"/>
              <a:ext cx="2237660" cy="1939049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="" xmlns:a16="http://schemas.microsoft.com/office/drawing/2014/main" id="{C304FF80-8A35-4F96-B456-5037F094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2353" y="2362108"/>
              <a:ext cx="1438781" cy="1066892"/>
            </a:xfrm>
            <a:prstGeom prst="rect">
              <a:avLst/>
            </a:prstGeom>
          </p:spPr>
        </p:pic>
      </p:grpSp>
      <p:grpSp>
        <p:nvGrpSpPr>
          <p:cNvPr id="19" name="مجموعة 18">
            <a:extLst>
              <a:ext uri="{FF2B5EF4-FFF2-40B4-BE49-F238E27FC236}">
                <a16:creationId xmlns="" xmlns:a16="http://schemas.microsoft.com/office/drawing/2014/main" id="{1F8CF7A8-4C08-445B-96A6-F7A2DEC2CE3F}"/>
              </a:ext>
            </a:extLst>
          </p:cNvPr>
          <p:cNvGrpSpPr/>
          <p:nvPr/>
        </p:nvGrpSpPr>
        <p:grpSpPr>
          <a:xfrm>
            <a:off x="7413366" y="4667159"/>
            <a:ext cx="1345748" cy="1330221"/>
            <a:chOff x="3472913" y="2146159"/>
            <a:chExt cx="2237660" cy="1939049"/>
          </a:xfrm>
        </p:grpSpPr>
        <p:pic>
          <p:nvPicPr>
            <p:cNvPr id="20" name="رسم 19" descr="شريط">
              <a:extLst>
                <a:ext uri="{FF2B5EF4-FFF2-40B4-BE49-F238E27FC236}">
                  <a16:creationId xmlns="" xmlns:a16="http://schemas.microsoft.com/office/drawing/2014/main" id="{1D6DBA40-D519-45AC-B3DA-C00A083FA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72913" y="2146159"/>
              <a:ext cx="2237660" cy="1939049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="" xmlns:a16="http://schemas.microsoft.com/office/drawing/2014/main" id="{83A131BB-D901-4365-8BBB-06C76EEB1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2353" y="2362108"/>
              <a:ext cx="1438781" cy="1066892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C26E0361-20B4-434F-B967-992C15A7CF46}"/>
              </a:ext>
            </a:extLst>
          </p:cNvPr>
          <p:cNvSpPr txBox="1">
            <a:spLocks/>
          </p:cNvSpPr>
          <p:nvPr/>
        </p:nvSpPr>
        <p:spPr>
          <a:xfrm>
            <a:off x="5395667" y="70032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" y="8993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42578" y="18832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91955"/>
            <a:ext cx="414447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رابعاً: الصفات الاجتماعية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7181" y="2057400"/>
            <a:ext cx="352929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القدرة على مواجه الجمهور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7180" y="2711206"/>
            <a:ext cx="351457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القدرة على المخاطبة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7181" y="3378427"/>
            <a:ext cx="350427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اللباقة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3045" y="4675918"/>
            <a:ext cx="35534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التعاون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7180" y="4024039"/>
            <a:ext cx="350427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التهذيب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6DBC3985-F2C4-4A34-8794-2D3AB4BD6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2" y="914400"/>
            <a:ext cx="3807007" cy="568483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758" y="637136"/>
            <a:ext cx="414447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رابعاً: الصفات الاجتماعية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7181" y="2117298"/>
            <a:ext cx="352929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القدرة على مواجه الجمهور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="" xmlns:a16="http://schemas.microsoft.com/office/drawing/2014/main" id="{18CF64F8-137C-4FC8-8E75-38F2B79B4C06}"/>
              </a:ext>
            </a:extLst>
          </p:cNvPr>
          <p:cNvSpPr txBox="1"/>
          <p:nvPr/>
        </p:nvSpPr>
        <p:spPr>
          <a:xfrm>
            <a:off x="3352800" y="3276600"/>
            <a:ext cx="538469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rtl="1" fontAlgn="base">
              <a:spcBef>
                <a:spcPct val="20000"/>
              </a:spcBef>
              <a:spcAft>
                <a:spcPct val="0"/>
              </a:spcAft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على من يرغب في شغل وظيفة رجل البيع أن يكون متأكداً من مقدرته على مواجهة الناس.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D7D4C775-596C-4196-B772-D9CFE5E7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1" y="591955"/>
            <a:ext cx="3909584" cy="586042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434" y="599138"/>
            <a:ext cx="411480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رابعاً: الصفات الاجتماعية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4754" y="2583602"/>
            <a:ext cx="351457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القدرة على المخاطبة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="" xmlns:a16="http://schemas.microsoft.com/office/drawing/2014/main" id="{D2187285-86E6-444E-B9E2-7B55BBD7D6D1}"/>
              </a:ext>
            </a:extLst>
          </p:cNvPr>
          <p:cNvSpPr txBox="1"/>
          <p:nvPr/>
        </p:nvSpPr>
        <p:spPr>
          <a:xfrm>
            <a:off x="1287854" y="3806676"/>
            <a:ext cx="667147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rtl="1" fontAlgn="base">
              <a:spcBef>
                <a:spcPct val="20000"/>
              </a:spcBef>
              <a:spcAft>
                <a:spcPct val="0"/>
              </a:spcAft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كلما كانت لديه المقدرة اللغوية التي تتناسب و الفئات الاجتماعية المختلفة تمكنه من التخاطب مع كل فئة حسب مستواها العقلي و الثقافي الذي يؤدي إلى قبوله من قبل الأوساط الاجتماعية المختلفة .</a:t>
            </a:r>
            <a:endParaRPr lang="en-US" altLang="ar-BH" sz="36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AC678228-CFA4-404C-9813-3E0B852FC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892" y="-469393"/>
            <a:ext cx="5261304" cy="526130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94321"/>
            <a:ext cx="414447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رابعاً: الصفات الاجتماعية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8256" y="2764161"/>
            <a:ext cx="350427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اللباقة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="" xmlns:a16="http://schemas.microsoft.com/office/drawing/2014/main" id="{6826D984-36BC-4E75-BD01-98F31A9BCCBB}"/>
              </a:ext>
            </a:extLst>
          </p:cNvPr>
          <p:cNvSpPr txBox="1"/>
          <p:nvPr/>
        </p:nvSpPr>
        <p:spPr>
          <a:xfrm>
            <a:off x="838200" y="4182765"/>
            <a:ext cx="711433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هي مقدرة رجل البيع على تخطى الكثير من المشاكل و العقبات التي تواجهه يومياً و بشكل مستمر بأسلوب لطيف . </a:t>
            </a:r>
            <a:endParaRPr lang="en-US" altLang="ar-BH" sz="36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2D51162-AE67-482A-8DF5-B5DFBF328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0" b="99824" l="9877" r="89771">
                        <a14:foregroundMark x1="55026" y1="92769" x2="55026" y2="92769"/>
                        <a14:foregroundMark x1="52205" y1="92416" x2="52205" y2="92416"/>
                        <a14:foregroundMark x1="46914" y1="89594" x2="46914" y2="89594"/>
                        <a14:foregroundMark x1="46561" y1="89594" x2="46561" y2="89594"/>
                        <a14:foregroundMark x1="47266" y1="96825" x2="47266" y2="96825"/>
                        <a14:foregroundMark x1="46561" y1="98589" x2="46561" y2="98589"/>
                        <a14:foregroundMark x1="41270" y1="98589" x2="41270" y2="98589"/>
                        <a14:foregroundMark x1="49030" y1="8642" x2="49030" y2="8642"/>
                        <a14:foregroundMark x1="47266" y1="5291" x2="47266" y2="5291"/>
                        <a14:foregroundMark x1="47266" y1="2469" x2="47266" y2="2469"/>
                        <a14:foregroundMark x1="48148" y1="2116" x2="48148" y2="2116"/>
                        <a14:foregroundMark x1="53792" y1="99824" x2="53792" y2="99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683" y="704931"/>
            <a:ext cx="3456732" cy="345673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44484"/>
            <a:ext cx="414447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رابعاً: الصفات الاجتماعية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2417338"/>
            <a:ext cx="350427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التهذيب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="" xmlns:a16="http://schemas.microsoft.com/office/drawing/2014/main" id="{5F5D98CD-EDD1-4B6F-BDD4-256CA29266C7}"/>
              </a:ext>
            </a:extLst>
          </p:cNvPr>
          <p:cNvSpPr txBox="1"/>
          <p:nvPr/>
        </p:nvSpPr>
        <p:spPr>
          <a:xfrm>
            <a:off x="1261400" y="3606745"/>
            <a:ext cx="673867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rtl="1" fontAlgn="base">
              <a:spcBef>
                <a:spcPct val="20000"/>
              </a:spcBef>
              <a:spcAft>
                <a:spcPct val="0"/>
              </a:spcAft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الحديث المهذب يؤثر في المستمع ، كما أن إعطاء المستمع قدراً من الاحترام سوف يجبره على معاملة محدثه بنفس الأسلوب . </a:t>
            </a:r>
            <a:endParaRPr lang="en-US" altLang="ar-BH" sz="36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249" y="595625"/>
            <a:ext cx="414447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رابعاً: الصفات الاجتماعية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8335" y="1547716"/>
            <a:ext cx="35534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التعاون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="" xmlns:a16="http://schemas.microsoft.com/office/drawing/2014/main" id="{28F2347E-5784-4242-9ACF-D019580BE6D9}"/>
              </a:ext>
            </a:extLst>
          </p:cNvPr>
          <p:cNvSpPr txBox="1"/>
          <p:nvPr/>
        </p:nvSpPr>
        <p:spPr>
          <a:xfrm>
            <a:off x="339672" y="4787064"/>
            <a:ext cx="744209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يقصد بالتعاون هنا هو التعاون بين رجال البيع حتى لا يحصل تضارب في الآراء .</a:t>
            </a:r>
            <a:endParaRPr lang="en-US" altLang="ar-BH" sz="36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D1B70EC-6FAE-4204-976D-DE9705700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983" y="1921079"/>
            <a:ext cx="2939945" cy="293994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1B4F6E50-FBE3-4A36-BC5A-0758677D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76" y="2070936"/>
            <a:ext cx="2423369" cy="34942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D7FAF518-E956-49C8-969D-79CBE506E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018" y="1643908"/>
            <a:ext cx="3494288" cy="349428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9670A8C2-36A3-4FD7-A3D6-99FE0190F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612" y="1921078"/>
            <a:ext cx="2196959" cy="320066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63189"/>
            <a:ext cx="20574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وقفة تقويمية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572000" y="1136037"/>
            <a:ext cx="2100290" cy="1662108"/>
          </a:xfrm>
          <a:prstGeom prst="wedgeEllipseCallout">
            <a:avLst>
              <a:gd name="adj1" fmla="val 87040"/>
              <a:gd name="adj2" fmla="val 169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altLang="ar-BH" b="1" dirty="0">
                <a:solidFill>
                  <a:srgbClr val="1F49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مقدرة رجل البيع على تخطي الكثير من المشاكل و العقبات بأسلوب لطيف </a:t>
            </a:r>
            <a:endParaRPr lang="en-US" b="1" dirty="0">
              <a:solidFill>
                <a:srgbClr val="1F49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="" xmlns:a16="http://schemas.microsoft.com/office/drawing/2014/main" id="{1BFFD0DB-15CF-47FC-8B00-959D56F55B3F}"/>
              </a:ext>
            </a:extLst>
          </p:cNvPr>
          <p:cNvSpPr txBox="1"/>
          <p:nvPr/>
        </p:nvSpPr>
        <p:spPr>
          <a:xfrm>
            <a:off x="2926738" y="621194"/>
            <a:ext cx="382188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 هو المصطلح المناسب للعبارات التالية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CF82C2FB-F619-4672-B38C-6F481B1C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288" y="2721004"/>
            <a:ext cx="3456732" cy="3456732"/>
          </a:xfrm>
          <a:prstGeom prst="rect">
            <a:avLst/>
          </a:prstGeom>
        </p:spPr>
      </p:pic>
      <p:sp>
        <p:nvSpPr>
          <p:cNvPr id="13" name="Oval Callout 2">
            <a:extLst>
              <a:ext uri="{FF2B5EF4-FFF2-40B4-BE49-F238E27FC236}">
                <a16:creationId xmlns="" xmlns:a16="http://schemas.microsoft.com/office/drawing/2014/main" id="{25B134C8-C202-488E-8E71-89F9BE1C57C4}"/>
              </a:ext>
            </a:extLst>
          </p:cNvPr>
          <p:cNvSpPr/>
          <p:nvPr/>
        </p:nvSpPr>
        <p:spPr>
          <a:xfrm>
            <a:off x="5189768" y="3847514"/>
            <a:ext cx="2321171" cy="1584967"/>
          </a:xfrm>
          <a:prstGeom prst="wedgeEllipseCallout">
            <a:avLst>
              <a:gd name="adj1" fmla="val 71419"/>
              <a:gd name="adj2" fmla="val -1049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altLang="ar-BH" b="1" dirty="0">
                <a:solidFill>
                  <a:srgbClr val="1F49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يعني مشاركة رجال البيع بعضهم البعض  في إنجاز العمل في أسرع وقت </a:t>
            </a:r>
            <a:endParaRPr lang="ar-BH" b="1" dirty="0">
              <a:solidFill>
                <a:srgbClr val="1F49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0C75ED75-7DF5-4477-A4E8-E8404A19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646" y="743817"/>
            <a:ext cx="3563225" cy="3559134"/>
          </a:xfrm>
          <a:prstGeom prst="rect">
            <a:avLst/>
          </a:prstGeom>
        </p:spPr>
      </p:pic>
      <p:sp>
        <p:nvSpPr>
          <p:cNvPr id="16" name="Oval Callout 2">
            <a:extLst>
              <a:ext uri="{FF2B5EF4-FFF2-40B4-BE49-F238E27FC236}">
                <a16:creationId xmlns="" xmlns:a16="http://schemas.microsoft.com/office/drawing/2014/main" id="{00DC8911-FB3F-4242-9DAC-A2F83508E6D0}"/>
              </a:ext>
            </a:extLst>
          </p:cNvPr>
          <p:cNvSpPr/>
          <p:nvPr/>
        </p:nvSpPr>
        <p:spPr>
          <a:xfrm>
            <a:off x="2488550" y="2798145"/>
            <a:ext cx="1643090" cy="1330220"/>
          </a:xfrm>
          <a:prstGeom prst="wedgeEllipseCallout">
            <a:avLst>
              <a:gd name="adj1" fmla="val -102204"/>
              <a:gd name="adj2" fmla="val 810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اللباقة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Oval Callout 2">
            <a:extLst>
              <a:ext uri="{FF2B5EF4-FFF2-40B4-BE49-F238E27FC236}">
                <a16:creationId xmlns="" xmlns:a16="http://schemas.microsoft.com/office/drawing/2014/main" id="{BA157542-7CA8-4647-AA80-56DE131F5107}"/>
              </a:ext>
            </a:extLst>
          </p:cNvPr>
          <p:cNvSpPr/>
          <p:nvPr/>
        </p:nvSpPr>
        <p:spPr>
          <a:xfrm>
            <a:off x="2813078" y="4449370"/>
            <a:ext cx="1778666" cy="1063264"/>
          </a:xfrm>
          <a:prstGeom prst="wedgeEllipseCallout">
            <a:avLst>
              <a:gd name="adj1" fmla="val -123438"/>
              <a:gd name="adj2" fmla="val -153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التعاون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E56957E6-1B94-4E18-8851-F2C2CE3052C5}"/>
              </a:ext>
            </a:extLst>
          </p:cNvPr>
          <p:cNvSpPr txBox="1">
            <a:spLocks/>
          </p:cNvSpPr>
          <p:nvPr/>
        </p:nvSpPr>
        <p:spPr>
          <a:xfrm>
            <a:off x="4980573" y="12128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="" xmlns:a16="http://schemas.microsoft.com/office/drawing/2014/main" id="{9F31C619-3EA2-4E08-B116-659C8BC77856}"/>
              </a:ext>
            </a:extLst>
          </p:cNvPr>
          <p:cNvGrpSpPr/>
          <p:nvPr/>
        </p:nvGrpSpPr>
        <p:grpSpPr>
          <a:xfrm>
            <a:off x="5916825" y="2495945"/>
            <a:ext cx="1345748" cy="1330221"/>
            <a:chOff x="3472913" y="2146159"/>
            <a:chExt cx="2237660" cy="1939049"/>
          </a:xfrm>
        </p:grpSpPr>
        <p:pic>
          <p:nvPicPr>
            <p:cNvPr id="18" name="رسم 17" descr="شريط">
              <a:extLst>
                <a:ext uri="{FF2B5EF4-FFF2-40B4-BE49-F238E27FC236}">
                  <a16:creationId xmlns="" xmlns:a16="http://schemas.microsoft.com/office/drawing/2014/main" id="{B3CF374D-5776-4738-9B10-6342EC66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72913" y="2146159"/>
              <a:ext cx="2237660" cy="1939049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="" xmlns:a16="http://schemas.microsoft.com/office/drawing/2014/main" id="{6B703D61-01E6-4C0E-A3A4-E8FFFE9B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2353" y="2362108"/>
              <a:ext cx="1438781" cy="1066892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="" xmlns:a16="http://schemas.microsoft.com/office/drawing/2014/main" id="{CC4DD1D7-20F9-4F01-8428-480C35900E08}"/>
              </a:ext>
            </a:extLst>
          </p:cNvPr>
          <p:cNvGrpSpPr/>
          <p:nvPr/>
        </p:nvGrpSpPr>
        <p:grpSpPr>
          <a:xfrm>
            <a:off x="7521383" y="4242902"/>
            <a:ext cx="1345748" cy="1330221"/>
            <a:chOff x="3472913" y="2146159"/>
            <a:chExt cx="2237660" cy="1939049"/>
          </a:xfrm>
        </p:grpSpPr>
        <p:pic>
          <p:nvPicPr>
            <p:cNvPr id="21" name="رسم 20" descr="شريط">
              <a:extLst>
                <a:ext uri="{FF2B5EF4-FFF2-40B4-BE49-F238E27FC236}">
                  <a16:creationId xmlns="" xmlns:a16="http://schemas.microsoft.com/office/drawing/2014/main" id="{134D9526-BA7D-47F8-876F-0FD3F605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72913" y="2146159"/>
              <a:ext cx="2237660" cy="1939049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="" xmlns:a16="http://schemas.microsoft.com/office/drawing/2014/main" id="{9C07BB22-F3A5-40F8-8A97-ADCE72E98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2353" y="2362108"/>
              <a:ext cx="1438781" cy="1066892"/>
            </a:xfrm>
            <a:prstGeom prst="rect">
              <a:avLst/>
            </a:prstGeom>
          </p:spPr>
        </p:pic>
      </p:grpSp>
      <p:cxnSp>
        <p:nvCxnSpPr>
          <p:cNvPr id="24" name="Straight Connector 2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6404" y="-10227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44959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7787" y="1653492"/>
            <a:ext cx="35814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الفصل الأول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248" y="2595809"/>
            <a:ext cx="729307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 درستك لهذا الفصل ينبغي أن تكون قادرا على أن</a:t>
            </a:r>
            <a:r>
              <a:rPr lang="en-GB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3818" y="3490396"/>
            <a:ext cx="71905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800" dirty="0">
                <a:solidFill>
                  <a:schemeClr val="accent1">
                    <a:lumMod val="50000"/>
                  </a:schemeClr>
                </a:solidFill>
              </a:rPr>
              <a:t>1- تحدد الصفات الواجب توافرها في رجل البيع.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9976" y="4221356"/>
            <a:ext cx="72033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2-تعطي أمثلة لصفات رجل البيع.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2FCAF78-A080-46FC-9B60-FA3A5C5E4620}"/>
              </a:ext>
            </a:extLst>
          </p:cNvPr>
          <p:cNvSpPr txBox="1">
            <a:spLocks/>
          </p:cNvSpPr>
          <p:nvPr/>
        </p:nvSpPr>
        <p:spPr>
          <a:xfrm>
            <a:off x="0" y="25296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2400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35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7438" y="833697"/>
            <a:ext cx="67891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من خلال الرس</a:t>
            </a: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التالية حدد </a:t>
            </a: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صف</a:t>
            </a: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الاولية والثانوية لرجل البيع لكل صورة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70" y="111481"/>
            <a:ext cx="20574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وقفة تقويمية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="" xmlns:a16="http://schemas.microsoft.com/office/drawing/2014/main" id="{2948B94B-9E91-4488-8C94-82F98416E89F}"/>
              </a:ext>
            </a:extLst>
          </p:cNvPr>
          <p:cNvSpPr txBox="1"/>
          <p:nvPr/>
        </p:nvSpPr>
        <p:spPr>
          <a:xfrm>
            <a:off x="103186" y="3725400"/>
            <a:ext cx="227309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الاجتماعية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="" xmlns:a16="http://schemas.microsoft.com/office/drawing/2014/main" id="{BC872FDD-DB9A-4E2E-84D5-01FF7B6C34EC}"/>
              </a:ext>
            </a:extLst>
          </p:cNvPr>
          <p:cNvSpPr txBox="1"/>
          <p:nvPr/>
        </p:nvSpPr>
        <p:spPr>
          <a:xfrm>
            <a:off x="889379" y="4447294"/>
            <a:ext cx="14699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PT Bold Heading" panose="02010400000000000000" pitchFamily="2" charset="-78"/>
              </a:rPr>
              <a:t>الصفة الثانوية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="" xmlns:a16="http://schemas.microsoft.com/office/drawing/2014/main" id="{31A2D6E3-1B7E-4EF7-8317-315F0182FB6B}"/>
              </a:ext>
            </a:extLst>
          </p:cNvPr>
          <p:cNvSpPr txBox="1"/>
          <p:nvPr/>
        </p:nvSpPr>
        <p:spPr>
          <a:xfrm>
            <a:off x="1278402" y="3152229"/>
            <a:ext cx="108088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PT Bold Heading" panose="02010400000000000000" pitchFamily="2" charset="-78"/>
              </a:rPr>
              <a:t>الصفة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="" xmlns:a16="http://schemas.microsoft.com/office/drawing/2014/main" id="{AC7A0C44-FFC0-49D1-AA51-055536809F14}"/>
              </a:ext>
            </a:extLst>
          </p:cNvPr>
          <p:cNvSpPr txBox="1"/>
          <p:nvPr/>
        </p:nvSpPr>
        <p:spPr>
          <a:xfrm>
            <a:off x="103186" y="4919317"/>
            <a:ext cx="227309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التعاون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="" xmlns:a16="http://schemas.microsoft.com/office/drawing/2014/main" id="{30209187-A9C9-4ECA-AD72-057F471CA015}"/>
              </a:ext>
            </a:extLst>
          </p:cNvPr>
          <p:cNvGrpSpPr/>
          <p:nvPr/>
        </p:nvGrpSpPr>
        <p:grpSpPr>
          <a:xfrm>
            <a:off x="2465766" y="1410551"/>
            <a:ext cx="6271728" cy="4398313"/>
            <a:chOff x="2717899" y="1719983"/>
            <a:chExt cx="4958026" cy="3705771"/>
          </a:xfrm>
        </p:grpSpPr>
        <p:pic>
          <p:nvPicPr>
            <p:cNvPr id="4" name="صورة 3" descr="صورة تحتوي على نص&#10;&#10;تم إنشاء الوصف تلقائياً">
              <a:extLst>
                <a:ext uri="{FF2B5EF4-FFF2-40B4-BE49-F238E27FC236}">
                  <a16:creationId xmlns="" xmlns:a16="http://schemas.microsoft.com/office/drawing/2014/main" id="{5DC5EC91-FDDA-4750-A9CE-B96E23CC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897" y="1719983"/>
              <a:ext cx="4941028" cy="3705771"/>
            </a:xfrm>
            <a:prstGeom prst="rect">
              <a:avLst/>
            </a:prstGeom>
          </p:spPr>
        </p:pic>
        <p:sp>
          <p:nvSpPr>
            <p:cNvPr id="2" name="Oval Callout 1"/>
            <p:cNvSpPr/>
            <p:nvPr/>
          </p:nvSpPr>
          <p:spPr>
            <a:xfrm>
              <a:off x="2717899" y="4486887"/>
              <a:ext cx="4597301" cy="938867"/>
            </a:xfrm>
            <a:prstGeom prst="wedgeEllipseCallout">
              <a:avLst>
                <a:gd name="adj1" fmla="val -21536"/>
                <a:gd name="adj2" fmla="val -15233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BH" sz="28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فضلك عزيزي الزبون فنحن في خدمتك ... فأنا أحلها عنك</a:t>
              </a:r>
              <a:endPara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5" name="فقاعة الكلام: بيضاوية 4">
              <a:extLst>
                <a:ext uri="{FF2B5EF4-FFF2-40B4-BE49-F238E27FC236}">
                  <a16:creationId xmlns="" xmlns:a16="http://schemas.microsoft.com/office/drawing/2014/main" id="{544955DC-180A-48E6-B92F-7B43B8AB0327}"/>
                </a:ext>
              </a:extLst>
            </p:cNvPr>
            <p:cNvSpPr/>
            <p:nvPr/>
          </p:nvSpPr>
          <p:spPr>
            <a:xfrm>
              <a:off x="6172200" y="1880478"/>
              <a:ext cx="1466210" cy="1844922"/>
            </a:xfrm>
            <a:prstGeom prst="wedgeEllipseCallout">
              <a:avLst>
                <a:gd name="adj1" fmla="val -82722"/>
                <a:gd name="adj2" fmla="val -1438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أشكرك على تعونك ولطفك معي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CCA3F590-FB5C-48D0-B9BC-428DC68485DA}"/>
              </a:ext>
            </a:extLst>
          </p:cNvPr>
          <p:cNvSpPr txBox="1">
            <a:spLocks/>
          </p:cNvSpPr>
          <p:nvPr/>
        </p:nvSpPr>
        <p:spPr>
          <a:xfrm>
            <a:off x="5806848" y="0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="" xmlns:a16="http://schemas.microsoft.com/office/drawing/2014/main" id="{D6B95E2F-ACD8-4F4B-A1A8-4C0DD0603C8D}"/>
              </a:ext>
            </a:extLst>
          </p:cNvPr>
          <p:cNvGrpSpPr/>
          <p:nvPr/>
        </p:nvGrpSpPr>
        <p:grpSpPr>
          <a:xfrm>
            <a:off x="-112369" y="3276756"/>
            <a:ext cx="1183895" cy="1081953"/>
            <a:chOff x="3472913" y="2146159"/>
            <a:chExt cx="2237660" cy="1939049"/>
          </a:xfrm>
        </p:grpSpPr>
        <p:pic>
          <p:nvPicPr>
            <p:cNvPr id="23" name="رسم 22" descr="شريط">
              <a:extLst>
                <a:ext uri="{FF2B5EF4-FFF2-40B4-BE49-F238E27FC236}">
                  <a16:creationId xmlns="" xmlns:a16="http://schemas.microsoft.com/office/drawing/2014/main" id="{247FA3E4-6986-4C9A-B08B-6B0669FCA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72913" y="2146159"/>
              <a:ext cx="2237660" cy="1939049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="" xmlns:a16="http://schemas.microsoft.com/office/drawing/2014/main" id="{224219A1-E26F-4B32-BC5D-E8EDD91CD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2353" y="2362108"/>
              <a:ext cx="1438781" cy="1066892"/>
            </a:xfrm>
            <a:prstGeom prst="rect">
              <a:avLst/>
            </a:prstGeom>
          </p:spPr>
        </p:pic>
      </p:grpSp>
      <p:grpSp>
        <p:nvGrpSpPr>
          <p:cNvPr id="25" name="مجموعة 24">
            <a:extLst>
              <a:ext uri="{FF2B5EF4-FFF2-40B4-BE49-F238E27FC236}">
                <a16:creationId xmlns="" xmlns:a16="http://schemas.microsoft.com/office/drawing/2014/main" id="{7DC5D236-9C7B-47AE-9EB3-532FC762CCF8}"/>
              </a:ext>
            </a:extLst>
          </p:cNvPr>
          <p:cNvGrpSpPr/>
          <p:nvPr/>
        </p:nvGrpSpPr>
        <p:grpSpPr>
          <a:xfrm>
            <a:off x="0" y="5207431"/>
            <a:ext cx="1086438" cy="999497"/>
            <a:chOff x="3472913" y="2146159"/>
            <a:chExt cx="2237660" cy="1939049"/>
          </a:xfrm>
        </p:grpSpPr>
        <p:pic>
          <p:nvPicPr>
            <p:cNvPr id="26" name="رسم 25" descr="شريط">
              <a:extLst>
                <a:ext uri="{FF2B5EF4-FFF2-40B4-BE49-F238E27FC236}">
                  <a16:creationId xmlns="" xmlns:a16="http://schemas.microsoft.com/office/drawing/2014/main" id="{75731E73-6E73-4F99-98B7-91F70364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72913" y="2146159"/>
              <a:ext cx="2237660" cy="1939049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="" xmlns:a16="http://schemas.microsoft.com/office/drawing/2014/main" id="{31E0B561-7092-4DF7-9240-900A0F5F3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2353" y="2362108"/>
              <a:ext cx="1438781" cy="1066892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4495799" y="25296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59282" y="-1"/>
            <a:ext cx="807067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09943" y="18741"/>
            <a:ext cx="2428857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0882" y="807243"/>
            <a:ext cx="68653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من خلال الرس</a:t>
            </a: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التالية حدد </a:t>
            </a: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صف</a:t>
            </a: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الاولية والثانوية لرجل البيع لكل صورة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579" y="167438"/>
            <a:ext cx="20574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وقفة تقويمية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="" xmlns:a16="http://schemas.microsoft.com/office/drawing/2014/main" id="{2948B94B-9E91-4488-8C94-82F98416E89F}"/>
              </a:ext>
            </a:extLst>
          </p:cNvPr>
          <p:cNvSpPr txBox="1"/>
          <p:nvPr/>
        </p:nvSpPr>
        <p:spPr>
          <a:xfrm>
            <a:off x="103186" y="3725400"/>
            <a:ext cx="227309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جسمية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="" xmlns:a16="http://schemas.microsoft.com/office/drawing/2014/main" id="{BC872FDD-DB9A-4E2E-84D5-01FF7B6C34EC}"/>
              </a:ext>
            </a:extLst>
          </p:cNvPr>
          <p:cNvSpPr txBox="1"/>
          <p:nvPr/>
        </p:nvSpPr>
        <p:spPr>
          <a:xfrm>
            <a:off x="889379" y="4447294"/>
            <a:ext cx="14699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PT Bold Heading" panose="02010400000000000000" pitchFamily="2" charset="-78"/>
              </a:rPr>
              <a:t>الصفة الثانوية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="" xmlns:a16="http://schemas.microsoft.com/office/drawing/2014/main" id="{31A2D6E3-1B7E-4EF7-8317-315F0182FB6B}"/>
              </a:ext>
            </a:extLst>
          </p:cNvPr>
          <p:cNvSpPr txBox="1"/>
          <p:nvPr/>
        </p:nvSpPr>
        <p:spPr>
          <a:xfrm>
            <a:off x="1278402" y="3152229"/>
            <a:ext cx="108088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PT Bold Heading" panose="02010400000000000000" pitchFamily="2" charset="-78"/>
              </a:rPr>
              <a:t>الصفة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="" xmlns:a16="http://schemas.microsoft.com/office/drawing/2014/main" id="{AC7A0C44-FFC0-49D1-AA51-055536809F14}"/>
              </a:ext>
            </a:extLst>
          </p:cNvPr>
          <p:cNvSpPr txBox="1"/>
          <p:nvPr/>
        </p:nvSpPr>
        <p:spPr>
          <a:xfrm>
            <a:off x="103186" y="4919317"/>
            <a:ext cx="227309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حسن المظهر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="" xmlns:a16="http://schemas.microsoft.com/office/drawing/2014/main" id="{67898B2F-F0FE-4B45-8D69-6C703FAE334E}"/>
              </a:ext>
            </a:extLst>
          </p:cNvPr>
          <p:cNvGrpSpPr/>
          <p:nvPr/>
        </p:nvGrpSpPr>
        <p:grpSpPr>
          <a:xfrm>
            <a:off x="2536979" y="1371599"/>
            <a:ext cx="6200515" cy="4679936"/>
            <a:chOff x="3352799" y="1496151"/>
            <a:chExt cx="5643063" cy="4232297"/>
          </a:xfrm>
        </p:grpSpPr>
        <p:pic>
          <p:nvPicPr>
            <p:cNvPr id="4" name="صورة 3" descr="صورة تحتوي على نص&#10;&#10;تم إنشاء الوصف تلقائياً">
              <a:extLst>
                <a:ext uri="{FF2B5EF4-FFF2-40B4-BE49-F238E27FC236}">
                  <a16:creationId xmlns="" xmlns:a16="http://schemas.microsoft.com/office/drawing/2014/main" id="{06FD7ECD-F24E-4358-90CE-EA7572DF7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99" y="1496151"/>
              <a:ext cx="5643063" cy="4232297"/>
            </a:xfrm>
            <a:prstGeom prst="rect">
              <a:avLst/>
            </a:prstGeom>
          </p:spPr>
        </p:pic>
        <p:sp>
          <p:nvSpPr>
            <p:cNvPr id="2" name="Oval Callout 1"/>
            <p:cNvSpPr/>
            <p:nvPr/>
          </p:nvSpPr>
          <p:spPr>
            <a:xfrm>
              <a:off x="3369798" y="2813754"/>
              <a:ext cx="1090248" cy="2548095"/>
            </a:xfrm>
            <a:prstGeom prst="wedgeEllipseCallout">
              <a:avLst>
                <a:gd name="adj1" fmla="val 115720"/>
                <a:gd name="adj2" fmla="val -1269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رجل بيع لباسه انيق ومرتب</a:t>
              </a:r>
            </a:p>
          </p:txBody>
        </p:sp>
        <p:sp>
          <p:nvSpPr>
            <p:cNvPr id="5" name="فقاعة الكلام: بيضاوية 4">
              <a:extLst>
                <a:ext uri="{FF2B5EF4-FFF2-40B4-BE49-F238E27FC236}">
                  <a16:creationId xmlns="" xmlns:a16="http://schemas.microsoft.com/office/drawing/2014/main" id="{544955DC-180A-48E6-B92F-7B43B8AB0327}"/>
                </a:ext>
              </a:extLst>
            </p:cNvPr>
            <p:cNvSpPr/>
            <p:nvPr/>
          </p:nvSpPr>
          <p:spPr>
            <a:xfrm>
              <a:off x="3809999" y="1496151"/>
              <a:ext cx="3657601" cy="789849"/>
            </a:xfrm>
            <a:prstGeom prst="wedgeEllipseCallout">
              <a:avLst>
                <a:gd name="adj1" fmla="val 47135"/>
                <a:gd name="adj2" fmla="val 116975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تفضل عزيزي الزبون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62716EA2-797D-417B-958A-951F3FD9C57F}"/>
              </a:ext>
            </a:extLst>
          </p:cNvPr>
          <p:cNvSpPr txBox="1">
            <a:spLocks/>
          </p:cNvSpPr>
          <p:nvPr/>
        </p:nvSpPr>
        <p:spPr>
          <a:xfrm>
            <a:off x="5721010" y="5557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="" xmlns:a16="http://schemas.microsoft.com/office/drawing/2014/main" id="{415A9C2C-499C-4A29-9D84-070AFB567B33}"/>
              </a:ext>
            </a:extLst>
          </p:cNvPr>
          <p:cNvGrpSpPr/>
          <p:nvPr/>
        </p:nvGrpSpPr>
        <p:grpSpPr>
          <a:xfrm>
            <a:off x="-156194" y="3006684"/>
            <a:ext cx="1256899" cy="1180382"/>
            <a:chOff x="3472913" y="2146159"/>
            <a:chExt cx="2237660" cy="1939049"/>
          </a:xfrm>
        </p:grpSpPr>
        <p:pic>
          <p:nvPicPr>
            <p:cNvPr id="23" name="رسم 22" descr="شريط">
              <a:extLst>
                <a:ext uri="{FF2B5EF4-FFF2-40B4-BE49-F238E27FC236}">
                  <a16:creationId xmlns="" xmlns:a16="http://schemas.microsoft.com/office/drawing/2014/main" id="{B3A8CFAB-FC3B-4A2E-900B-8489DE85D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72913" y="2146159"/>
              <a:ext cx="2237660" cy="1939049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="" xmlns:a16="http://schemas.microsoft.com/office/drawing/2014/main" id="{E36F8D6A-03EB-4DDE-A2DB-B9B55E306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2353" y="2362108"/>
              <a:ext cx="1438781" cy="1066892"/>
            </a:xfrm>
            <a:prstGeom prst="rect">
              <a:avLst/>
            </a:prstGeom>
          </p:spPr>
        </p:pic>
      </p:grpSp>
      <p:grpSp>
        <p:nvGrpSpPr>
          <p:cNvPr id="25" name="مجموعة 24">
            <a:extLst>
              <a:ext uri="{FF2B5EF4-FFF2-40B4-BE49-F238E27FC236}">
                <a16:creationId xmlns="" xmlns:a16="http://schemas.microsoft.com/office/drawing/2014/main" id="{286A9B20-2A29-4220-B053-B56C4089FE24}"/>
              </a:ext>
            </a:extLst>
          </p:cNvPr>
          <p:cNvGrpSpPr/>
          <p:nvPr/>
        </p:nvGrpSpPr>
        <p:grpSpPr>
          <a:xfrm>
            <a:off x="-57513" y="5181600"/>
            <a:ext cx="1158218" cy="1067937"/>
            <a:chOff x="3472913" y="2146159"/>
            <a:chExt cx="2237660" cy="1939049"/>
          </a:xfrm>
        </p:grpSpPr>
        <p:pic>
          <p:nvPicPr>
            <p:cNvPr id="26" name="رسم 25" descr="شريط">
              <a:extLst>
                <a:ext uri="{FF2B5EF4-FFF2-40B4-BE49-F238E27FC236}">
                  <a16:creationId xmlns="" xmlns:a16="http://schemas.microsoft.com/office/drawing/2014/main" id="{9A7973F1-A80A-41E5-8585-631F36289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72913" y="2146159"/>
              <a:ext cx="2237660" cy="1939049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="" xmlns:a16="http://schemas.microsoft.com/office/drawing/2014/main" id="{42CE18B9-A9AA-4906-A2D3-A23446BCB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2353" y="2362108"/>
              <a:ext cx="1438781" cy="1066892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5512" y="0"/>
            <a:ext cx="90307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54631" y="0"/>
            <a:ext cx="248416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5463834" y="824239"/>
            <a:ext cx="2057401" cy="815934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200400" y="1653646"/>
            <a:ext cx="5520619" cy="2231535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algn="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يحدد الصفات الواجب توافرها في رجل البيع.</a:t>
            </a:r>
          </a:p>
          <a:p>
            <a:pPr algn="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يعطي أمثلة لصفات رجل </a:t>
            </a:r>
            <a:r>
              <a:rPr lang="ar-BH" sz="28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البيع.</a:t>
            </a:r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733800" y="4078578"/>
            <a:ext cx="4987219" cy="1799713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0CA2B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</a:t>
            </a:r>
            <a:r>
              <a:rPr lang="ar-BH" sz="21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زيارة البوابة التعليمية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-36394" y="4653421"/>
            <a:ext cx="1531476" cy="650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CA3F590-FB5C-48D0-B9BC-428DC68485DA}"/>
              </a:ext>
            </a:extLst>
          </p:cNvPr>
          <p:cNvSpPr txBox="1">
            <a:spLocks/>
          </p:cNvSpPr>
          <p:nvPr/>
        </p:nvSpPr>
        <p:spPr>
          <a:xfrm>
            <a:off x="-36394" y="-17910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629400" y="1365212"/>
            <a:ext cx="2108094" cy="8382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r-BH" dirty="0">
                <a:solidFill>
                  <a:srgbClr val="FFFF00"/>
                </a:solidFill>
                <a:cs typeface="PT Bold Heading" panose="02010400000000000000" pitchFamily="2" charset="-78"/>
              </a:rPr>
              <a:t>مقدمة</a:t>
            </a:r>
            <a:endParaRPr lang="en-US" dirty="0">
              <a:solidFill>
                <a:srgbClr val="FFFF00"/>
              </a:solidFill>
              <a:cs typeface="PT Bold Heading" panose="0201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846" y="2459504"/>
            <a:ext cx="8634307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 توافر صفات معينة في رجل البيع ضرورة تفرضها مكانته في التعامل مع مختلف المستويات الاجتماعية والثقافية والاقتصادية.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293C080-5133-4495-B798-4A44C000D588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2400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763" y="1667409"/>
            <a:ext cx="2795547" cy="71481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BH" sz="2400" dirty="0">
                <a:solidFill>
                  <a:srgbClr val="FFFF00"/>
                </a:solidFill>
                <a:cs typeface="PT Bold Heading" panose="02010400000000000000" pitchFamily="2" charset="-78"/>
              </a:rPr>
              <a:t>أمثلة توضيحية</a:t>
            </a:r>
            <a:endParaRPr lang="en-US" sz="2400" dirty="0">
              <a:solidFill>
                <a:srgbClr val="FFFF00"/>
              </a:solidFill>
              <a:cs typeface="PT Bold Heading" panose="0201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399" y="2770083"/>
            <a:ext cx="41248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التعامل مع الكبير يختلف عن الصغير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0465" y="3402595"/>
            <a:ext cx="41248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التعامل مع الرجل يختلف عن المرأة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0464" y="4024754"/>
            <a:ext cx="41396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التعامل مع المتعلم والجاهل.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0464" y="4700376"/>
            <a:ext cx="415881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الاحمق والحليم في التعامل.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4532BE9-9051-4577-909F-CF0A7D90F565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2400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0E1C04E9-E806-4975-8868-F71DCF626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3" y="-97787"/>
            <a:ext cx="4379504" cy="656498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35615" y="1491853"/>
            <a:ext cx="2286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solidFill>
                  <a:srgbClr val="FFFF00"/>
                </a:solidFill>
                <a:cs typeface="PT Bold Heading" panose="02010400000000000000" pitchFamily="2" charset="-78"/>
              </a:rPr>
              <a:t>توضيح</a:t>
            </a:r>
            <a:endParaRPr lang="en-US" sz="4000" dirty="0">
              <a:solidFill>
                <a:srgbClr val="FFFF00"/>
              </a:solidFill>
              <a:cs typeface="PT Bold Heading" panose="02010400000000000000" pitchFamily="2" charset="-78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="" xmlns:a16="http://schemas.microsoft.com/office/drawing/2014/main" id="{C7854B38-441C-4FD4-80A0-1BC3F180530D}"/>
              </a:ext>
            </a:extLst>
          </p:cNvPr>
          <p:cNvSpPr txBox="1"/>
          <p:nvPr/>
        </p:nvSpPr>
        <p:spPr>
          <a:xfrm>
            <a:off x="206065" y="2743200"/>
            <a:ext cx="861555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أجل ذلك لابد ان يتصف رجل البيع بالعديد من الصفات حتى يتمكن من معاملة الجميع باختلاف مستوياتهم الثقافية والاجتماعية والاقتصادية.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F0D5C30-DE5D-4FB6-B7BA-3964AD4A91CD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2400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1C84ACC2-29D1-45ED-812D-067FF181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192" y="3996152"/>
            <a:ext cx="2276162" cy="227616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89C570C4-61CD-4DE3-A99D-4595252D1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515" y1="38567" x2="51515" y2="38567"/>
                        <a14:foregroundMark x1="44242" y1="22799" x2="35758" y2="29420"/>
                        <a14:foregroundMark x1="35758" y1="29420" x2="35758" y2="33311"/>
                        <a14:foregroundMark x1="53576" y1="26348" x2="53576" y2="26348"/>
                        <a14:foregroundMark x1="48121" y1="29215" x2="48121" y2="29215"/>
                        <a14:foregroundMark x1="48121" y1="29215" x2="48121" y2="29215"/>
                        <a14:foregroundMark x1="48485" y1="33311" x2="48485" y2="33311"/>
                        <a14:foregroundMark x1="48485" y1="33311" x2="48485" y2="40000"/>
                        <a14:foregroundMark x1="56606" y1="34471" x2="56606" y2="36860"/>
                        <a14:foregroundMark x1="40970" y1="24369" x2="47636" y2="54130"/>
                        <a14:foregroundMark x1="47636" y1="45870" x2="47636" y2="45870"/>
                        <a14:foregroundMark x1="47636" y1="45870" x2="47636" y2="45870"/>
                        <a14:foregroundMark x1="47636" y1="45870" x2="47636" y2="45870"/>
                        <a14:backgroundMark x1="54909" y1="8874" x2="24364" y2="14403"/>
                        <a14:backgroundMark x1="24364" y1="14403" x2="13212" y2="19590"/>
                        <a14:backgroundMark x1="13212" y1="19590" x2="5091" y2="38020"/>
                        <a14:backgroundMark x1="5091" y1="38020" x2="970" y2="65802"/>
                        <a14:backgroundMark x1="13939" y1="4710" x2="26303" y2="90171"/>
                        <a14:backgroundMark x1="22909" y1="76860" x2="22909" y2="76860"/>
                        <a14:backgroundMark x1="22909" y1="76860" x2="22909" y2="76860"/>
                        <a14:backgroundMark x1="22909" y1="76860" x2="22909" y2="76860"/>
                        <a14:backgroundMark x1="22909" y1="76860" x2="22909" y2="76860"/>
                        <a14:backgroundMark x1="88121" y1="9147" x2="99152" y2="31536"/>
                        <a14:backgroundMark x1="99152" y1="31536" x2="98061" y2="73720"/>
                        <a14:backgroundMark x1="98061" y1="73720" x2="78909" y2="95085"/>
                        <a14:backgroundMark x1="78909" y1="95085" x2="24121" y2="96587"/>
                        <a14:backgroundMark x1="24121" y1="96587" x2="7273" y2="72560"/>
                        <a14:backgroundMark x1="7273" y1="72560" x2="4970" y2="24573"/>
                        <a14:backgroundMark x1="4970" y1="24573" x2="28848" y2="7372"/>
                        <a14:backgroundMark x1="28848" y1="7372" x2="79879" y2="2184"/>
                        <a14:backgroundMark x1="79879" y1="2184" x2="92606" y2="9147"/>
                        <a14:backgroundMark x1="99394" y1="956" x2="99394" y2="956"/>
                        <a14:backgroundMark x1="99394" y1="956" x2="99394" y2="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8148" y="2510056"/>
            <a:ext cx="3778750" cy="6710144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48C807FE-2C4C-4937-B5E2-F2FE8B049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800" y="3663905"/>
            <a:ext cx="1744710" cy="31054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2F6084EE-D3FF-4853-BCF0-32BFA8EA2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19" y="3997163"/>
            <a:ext cx="2092964" cy="3013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3835" y="476367"/>
            <a:ext cx="343535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solidFill>
                  <a:srgbClr val="FFFF00"/>
                </a:solidFill>
                <a:cs typeface="PT Bold Heading" panose="02010400000000000000" pitchFamily="2" charset="-78"/>
              </a:rPr>
              <a:t>صفات رجل البيع</a:t>
            </a:r>
            <a:endParaRPr lang="en-US" sz="4000" dirty="0">
              <a:solidFill>
                <a:srgbClr val="FFFF00"/>
              </a:solidFill>
              <a:cs typeface="PT Bold Heading" panose="0201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149" y="1423073"/>
            <a:ext cx="757288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schemeClr val="tx2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يمكن تصنيف صفات رجل البيع الى الصفات التالية</a:t>
            </a:r>
            <a:endParaRPr lang="ar-BH" sz="4000" dirty="0">
              <a:solidFill>
                <a:srgbClr val="FF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E9D504E-2440-4A4F-A40C-515560752916}"/>
              </a:ext>
            </a:extLst>
          </p:cNvPr>
          <p:cNvSpPr/>
          <p:nvPr/>
        </p:nvSpPr>
        <p:spPr>
          <a:xfrm>
            <a:off x="6983645" y="2590800"/>
            <a:ext cx="1680464" cy="157748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عقلية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F27ED70-8607-42B6-97E1-C7F3A982CA8A}"/>
              </a:ext>
            </a:extLst>
          </p:cNvPr>
          <p:cNvSpPr/>
          <p:nvPr/>
        </p:nvSpPr>
        <p:spPr>
          <a:xfrm>
            <a:off x="4741361" y="2514600"/>
            <a:ext cx="1680464" cy="1577479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اخلاقية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ACFBFAA-1698-4274-8979-4FE4B633A661}"/>
              </a:ext>
            </a:extLst>
          </p:cNvPr>
          <p:cNvSpPr/>
          <p:nvPr/>
        </p:nvSpPr>
        <p:spPr>
          <a:xfrm>
            <a:off x="2662936" y="2590800"/>
            <a:ext cx="1680464" cy="1545273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جسمية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="" xmlns:a16="http://schemas.microsoft.com/office/drawing/2014/main" id="{1E981A40-A7B5-4EC8-94E8-2BB484072A94}"/>
              </a:ext>
            </a:extLst>
          </p:cNvPr>
          <p:cNvSpPr/>
          <p:nvPr/>
        </p:nvSpPr>
        <p:spPr>
          <a:xfrm>
            <a:off x="584511" y="2590800"/>
            <a:ext cx="1680464" cy="1545272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اجتماعية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5296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154" y="584510"/>
            <a:ext cx="368727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200" dirty="0">
                <a:solidFill>
                  <a:srgbClr val="FFFF00"/>
                </a:solidFill>
                <a:latin typeface="Calibri"/>
                <a:cs typeface="PT Bold Heading" panose="02010400000000000000" pitchFamily="2" charset="-78"/>
              </a:rPr>
              <a:t>ثالثاً</a:t>
            </a: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: الصفات الجسمية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9357" y="1956372"/>
            <a:ext cx="31724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الصحة العامة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357" y="2610178"/>
            <a:ext cx="31724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الصوت ونبراته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9357" y="3277399"/>
            <a:ext cx="31724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حسن المظهر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9357" y="3923011"/>
            <a:ext cx="317243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الجد والنشاط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2A86D7DC-5A94-460F-AA00-A66EF3B2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89" y="1158965"/>
            <a:ext cx="2932430" cy="491380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1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943" y="659330"/>
            <a:ext cx="368727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ثالثاً: الصفات الجسمية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9357" y="1956372"/>
            <a:ext cx="31724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الصحة العامة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151135" y="139683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="" xmlns:a16="http://schemas.microsoft.com/office/drawing/2014/main" id="{6877A443-127F-4AA1-87C5-A1256B224A4E}"/>
              </a:ext>
            </a:extLst>
          </p:cNvPr>
          <p:cNvSpPr txBox="1"/>
          <p:nvPr/>
        </p:nvSpPr>
        <p:spPr>
          <a:xfrm>
            <a:off x="4572001" y="2624083"/>
            <a:ext cx="414447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rtl="1" fontAlgn="base">
              <a:spcBef>
                <a:spcPct val="20000"/>
              </a:spcBef>
              <a:spcAft>
                <a:spcPct val="0"/>
              </a:spcAft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رجل البيع بحاجة لتمتعه بصحة عامة ، لأنه يروج للإنتاج باستخدام قواه العقلية و الجسمية .</a:t>
            </a:r>
            <a:endParaRPr lang="en-US" altLang="ar-BH" sz="36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="" xmlns:a16="http://schemas.microsoft.com/office/drawing/2014/main" id="{343A47BE-DE53-4F7F-8BEE-00C2E8097D8B}"/>
              </a:ext>
            </a:extLst>
          </p:cNvPr>
          <p:cNvGrpSpPr/>
          <p:nvPr/>
        </p:nvGrpSpPr>
        <p:grpSpPr>
          <a:xfrm>
            <a:off x="395870" y="1247680"/>
            <a:ext cx="4054784" cy="3620482"/>
            <a:chOff x="395870" y="1247680"/>
            <a:chExt cx="4054784" cy="3620482"/>
          </a:xfrm>
        </p:grpSpPr>
        <p:pic>
          <p:nvPicPr>
            <p:cNvPr id="5" name="رسم 4" descr="كرة قدم">
              <a:extLst>
                <a:ext uri="{FF2B5EF4-FFF2-40B4-BE49-F238E27FC236}">
                  <a16:creationId xmlns="" xmlns:a16="http://schemas.microsoft.com/office/drawing/2014/main" id="{D160D425-045F-44DC-AE19-080CE8055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514600" y="2756495"/>
              <a:ext cx="1936054" cy="1936054"/>
            </a:xfrm>
            <a:prstGeom prst="rect">
              <a:avLst/>
            </a:prstGeom>
          </p:spPr>
        </p:pic>
        <p:pic>
          <p:nvPicPr>
            <p:cNvPr id="4" name="رسم 3" descr="ركوب الدراجات">
              <a:extLst>
                <a:ext uri="{FF2B5EF4-FFF2-40B4-BE49-F238E27FC236}">
                  <a16:creationId xmlns="" xmlns:a16="http://schemas.microsoft.com/office/drawing/2014/main" id="{D20FCF75-329D-4A5E-8B82-AF1EE798D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95870" y="2597033"/>
              <a:ext cx="2271129" cy="2271129"/>
            </a:xfrm>
            <a:prstGeom prst="rect">
              <a:avLst/>
            </a:prstGeom>
          </p:spPr>
        </p:pic>
        <p:pic>
          <p:nvPicPr>
            <p:cNvPr id="7" name="رسم 6" descr="لاعب كمال أجسام">
              <a:extLst>
                <a:ext uri="{FF2B5EF4-FFF2-40B4-BE49-F238E27FC236}">
                  <a16:creationId xmlns="" xmlns:a16="http://schemas.microsoft.com/office/drawing/2014/main" id="{89E4BEA3-4BAE-4C33-B90D-10DF063C9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614487" y="1247680"/>
              <a:ext cx="1800225" cy="1800225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32677"/>
            <a:ext cx="360197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PT Bold Heading" panose="02010400000000000000" pitchFamily="2" charset="-78"/>
              </a:rPr>
              <a:t>ثالثاً: الصفات الجسمية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0915" y="1453403"/>
            <a:ext cx="31724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الصوت ونبراته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167299-3077-4575-9658-EAAF8E6101C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8002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صفات رجل البيع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="" xmlns:a16="http://schemas.microsoft.com/office/drawing/2014/main" id="{F0E7BFE7-D43B-46A5-8A66-154B58B266D5}"/>
              </a:ext>
            </a:extLst>
          </p:cNvPr>
          <p:cNvSpPr txBox="1"/>
          <p:nvPr/>
        </p:nvSpPr>
        <p:spPr>
          <a:xfrm>
            <a:off x="368506" y="2671376"/>
            <a:ext cx="8406988" cy="3707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هو المعبر الأول و غالباً ما يؤثر في نفس المستمع تأثيراً إيجابياً أو سلبياً فقد ينفر المستمع من المتحدث أو قد ينشد إليه و ذلك لأسلوب المتحدث فنوع الصوت و طبقاته له تأثير على المستمع .</a:t>
            </a:r>
          </a:p>
          <a:p>
            <a:pPr marL="342900" lvl="0" indent="-342900" algn="just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BH" altLang="ar-BH" sz="36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على المتحدث ألا يكون صوته منخفضاً أو عالياً ، أو على وتيرة واحدة ، حتى يتمكن من أن يسر المستمع و لا يجبره على سد أذنيه عن السمع كما أن على المتحدث ألا يتحدث بأسلوب مبهم حتى يتمكن من توصيل المعلومة إلى المستمع .</a:t>
            </a:r>
            <a:endParaRPr lang="en-US" altLang="ar-BH" sz="36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7E2B1E6B-206E-43ED-AD3E-DA3D88FA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41" y="-600316"/>
            <a:ext cx="3787359" cy="37873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638800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6270" y="-1"/>
            <a:ext cx="1030079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بيع311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3835" y="0"/>
            <a:ext cx="283561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 رجل البيع (الجسمية والاجتماعية)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35" y="2529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قالب الدروس الإلكترونية المعتم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6883</TotalTime>
  <Words>1056</Words>
  <Application>Microsoft Office PowerPoint</Application>
  <PresentationFormat>On-screen Show (4:3)</PresentationFormat>
  <Paragraphs>179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Microsoft Uighur</vt:lpstr>
      <vt:lpstr>PT Bold Heading</vt:lpstr>
      <vt:lpstr>Sakkal Majalla</vt:lpstr>
      <vt:lpstr>Wingdings</vt:lpstr>
      <vt:lpstr>1_Office Theme</vt:lpstr>
      <vt:lpstr>Office Theme</vt:lpstr>
      <vt:lpstr>قالب الدروس الإلكترونية المعتمد</vt:lpstr>
      <vt:lpstr>الوحدة الثانية رجل البيع الدرس الرابع: صفات رجل البيع (الصفات الجسمية والاجتماعية)</vt:lpstr>
      <vt:lpstr>PowerPoint Presentation</vt:lpstr>
      <vt:lpstr>مقدمة</vt:lpstr>
      <vt:lpstr>أمثلة توضيحية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Ebrahim Mohammed Abu Edress</cp:lastModifiedBy>
  <cp:revision>383</cp:revision>
  <dcterms:created xsi:type="dcterms:W3CDTF">2020-03-03T05:49:03Z</dcterms:created>
  <dcterms:modified xsi:type="dcterms:W3CDTF">2021-02-01T07:16:05Z</dcterms:modified>
</cp:coreProperties>
</file>