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21" r:id="rId3"/>
  </p:sldMasterIdLst>
  <p:notesMasterIdLst>
    <p:notesMasterId r:id="rId28"/>
  </p:notesMasterIdLst>
  <p:sldIdLst>
    <p:sldId id="256" r:id="rId4"/>
    <p:sldId id="337" r:id="rId5"/>
    <p:sldId id="287" r:id="rId6"/>
    <p:sldId id="258" r:id="rId7"/>
    <p:sldId id="288" r:id="rId8"/>
    <p:sldId id="291" r:id="rId9"/>
    <p:sldId id="294" r:id="rId10"/>
    <p:sldId id="373" r:id="rId11"/>
    <p:sldId id="374" r:id="rId12"/>
    <p:sldId id="375" r:id="rId13"/>
    <p:sldId id="376" r:id="rId14"/>
    <p:sldId id="377" r:id="rId15"/>
    <p:sldId id="378" r:id="rId16"/>
    <p:sldId id="407" r:id="rId17"/>
    <p:sldId id="292" r:id="rId18"/>
    <p:sldId id="370" r:id="rId19"/>
    <p:sldId id="380" r:id="rId20"/>
    <p:sldId id="381" r:id="rId21"/>
    <p:sldId id="382" r:id="rId22"/>
    <p:sldId id="383" r:id="rId23"/>
    <p:sldId id="400" r:id="rId24"/>
    <p:sldId id="355" r:id="rId25"/>
    <p:sldId id="404" r:id="rId26"/>
    <p:sldId id="40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ULALEEM ALI HASAN HARAM" initials="AAHH" lastIdx="1" clrIdx="0">
    <p:extLst>
      <p:ext uri="{19B8F6BF-5375-455C-9EA6-DF929625EA0E}">
        <p15:presenceInfo xmlns:p15="http://schemas.microsoft.com/office/powerpoint/2012/main" userId="ABDULALEEM ALI HASAN HA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BE3"/>
    <a:srgbClr val="E7E208"/>
    <a:srgbClr val="6029FB"/>
    <a:srgbClr val="FF6699"/>
    <a:srgbClr val="99FF66"/>
    <a:srgbClr val="ED8733"/>
    <a:srgbClr val="66FF99"/>
    <a:srgbClr val="FF9966"/>
    <a:srgbClr val="95A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p:cViewPr varScale="1">
        <p:scale>
          <a:sx n="70" d="100"/>
          <a:sy n="70" d="100"/>
        </p:scale>
        <p:origin x="1374" y="72"/>
      </p:cViewPr>
      <p:guideLst>
        <p:guide orient="horz" pos="2160"/>
        <p:guide pos="2880"/>
      </p:guideLst>
    </p:cSldViewPr>
  </p:slideViewPr>
  <p:notesTextViewPr>
    <p:cViewPr>
      <p:scale>
        <a:sx n="1" d="1"/>
        <a:sy n="1" d="1"/>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25829-666A-4E6A-8E3A-6172CC816988}" type="datetimeFigureOut">
              <a:rPr lang="en-US" smtClean="0"/>
              <a:t>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18D5CB-3F95-4902-ACA3-A3C1D4A530E2}" type="slidenum">
              <a:rPr lang="en-US" smtClean="0"/>
              <a:t>‹#›</a:t>
            </a:fld>
            <a:endParaRPr lang="en-US"/>
          </a:p>
        </p:txBody>
      </p:sp>
    </p:spTree>
    <p:extLst>
      <p:ext uri="{BB962C8B-B14F-4D97-AF65-F5344CB8AC3E}">
        <p14:creationId xmlns:p14="http://schemas.microsoft.com/office/powerpoint/2010/main" val="335994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8D5CB-3F95-4902-ACA3-A3C1D4A530E2}" type="slidenum">
              <a:rPr lang="en-US" smtClean="0"/>
              <a:t>1</a:t>
            </a:fld>
            <a:endParaRPr lang="en-US"/>
          </a:p>
        </p:txBody>
      </p:sp>
    </p:spTree>
    <p:extLst>
      <p:ext uri="{BB962C8B-B14F-4D97-AF65-F5344CB8AC3E}">
        <p14:creationId xmlns:p14="http://schemas.microsoft.com/office/powerpoint/2010/main" val="2690243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endParaRPr lang="en-US"/>
          </a:p>
        </p:txBody>
      </p:sp>
      <p:sp>
        <p:nvSpPr>
          <p:cNvPr id="3" name="Rectangle 4"/>
          <p:cNvSpPr>
            <a:spLocks noGrp="1" noChangeArrowheads="1"/>
          </p:cNvSpPr>
          <p:nvPr>
            <p:ph type="sldNum" sz="quarter" idx="11"/>
          </p:nvPr>
        </p:nvSpPr>
        <p:spPr>
          <a:ln/>
        </p:spPr>
        <p:txBody>
          <a:bodyPr/>
          <a:lstStyle>
            <a:lvl1pPr>
              <a:defRPr/>
            </a:lvl1pPr>
          </a:lstStyle>
          <a:p>
            <a:fld id="{66A11623-43E0-46A1-BB75-EFFC0F14CC01}" type="slidenum">
              <a:rPr lang="en-US" smtClean="0"/>
              <a:t>‹#›</a:t>
            </a:fld>
            <a:endParaRPr lang="en-US"/>
          </a:p>
        </p:txBody>
      </p:sp>
    </p:spTree>
    <p:extLst>
      <p:ext uri="{BB962C8B-B14F-4D97-AF65-F5344CB8AC3E}">
        <p14:creationId xmlns:p14="http://schemas.microsoft.com/office/powerpoint/2010/main" val="1546946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236600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2527820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206496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3282943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196742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3662130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CE3ABF-9749-4419-825D-322CE8914577}"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2340068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CE3ABF-9749-4419-825D-322CE8914577}"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2672034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CE3ABF-9749-4419-825D-322CE8914577}"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989045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E3ABF-9749-4419-825D-322CE8914577}"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364237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F383EE-90B1-4EEE-B5B6-CDFD959A62D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218662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CE3ABF-9749-4419-825D-322CE8914577}"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3332897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CE3ABF-9749-4419-825D-322CE8914577}"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407522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463806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2736889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1098689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3945360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3217257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CE3ABF-9749-4419-825D-322CE8914577}"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2843356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CE3ABF-9749-4419-825D-322CE8914577}"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2056292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CE3ABF-9749-4419-825D-322CE8914577}"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105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0089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1746844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E3ABF-9749-4419-825D-322CE8914577}"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2629088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0CE3ABF-9749-4419-825D-322CE8914577}"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4221852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0CE3ABF-9749-4419-825D-322CE8914577}"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622541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574396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E3ABF-9749-4419-825D-322CE8914577}"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539B-10F2-4B51-8CEA-241F9C053CAE}" type="slidenum">
              <a:rPr lang="en-US" smtClean="0"/>
              <a:t>‹#›</a:t>
            </a:fld>
            <a:endParaRPr lang="en-US"/>
          </a:p>
        </p:txBody>
      </p:sp>
    </p:spTree>
    <p:extLst>
      <p:ext uri="{BB962C8B-B14F-4D97-AF65-F5344CB8AC3E}">
        <p14:creationId xmlns:p14="http://schemas.microsoft.com/office/powerpoint/2010/main" val="284527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44747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383EE-90B1-4EEE-B5B6-CDFD959A62D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113490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F383EE-90B1-4EEE-B5B6-CDFD959A62D4}"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297309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F383EE-90B1-4EEE-B5B6-CDFD959A62D4}"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298480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163482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10432" y="6492899"/>
            <a:ext cx="2133600" cy="365125"/>
          </a:xfrm>
        </p:spPr>
        <p:txBody>
          <a:bodyPr/>
          <a:lstStyle/>
          <a:p>
            <a:fld id="{66A11623-43E0-46A1-BB75-EFFC0F14CC01}" type="slidenum">
              <a:rPr lang="en-US" smtClean="0"/>
              <a:t>‹#›</a:t>
            </a:fld>
            <a:endParaRPr lang="en-US"/>
          </a:p>
        </p:txBody>
      </p:sp>
    </p:spTree>
    <p:extLst>
      <p:ext uri="{BB962C8B-B14F-4D97-AF65-F5344CB8AC3E}">
        <p14:creationId xmlns:p14="http://schemas.microsoft.com/office/powerpoint/2010/main" val="62101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383EE-90B1-4EEE-B5B6-CDFD959A62D4}" type="datetimeFigureOut">
              <a:rPr lang="en-US" smtClean="0"/>
              <a:t>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11623-43E0-46A1-BB75-EFFC0F14CC01}" type="slidenum">
              <a:rPr lang="en-US" smtClean="0"/>
              <a:t>‹#›</a:t>
            </a:fld>
            <a:endParaRPr lang="en-US"/>
          </a:p>
        </p:txBody>
      </p:sp>
      <p:pic>
        <p:nvPicPr>
          <p:cNvPr id="7" name="Picture 7" descr="logos"/>
          <p:cNvPicPr>
            <a:picLocks noChangeAspect="1" noChangeArrowheads="1"/>
          </p:cNvPicPr>
          <p:nvPr/>
        </p:nvPicPr>
        <p:blipFill>
          <a:blip r:embed="rId14" cstate="print"/>
          <a:srcRect/>
          <a:stretch>
            <a:fillRect/>
          </a:stretch>
        </p:blipFill>
        <p:spPr bwMode="auto">
          <a:xfrm>
            <a:off x="-291571" y="142071"/>
            <a:ext cx="9649390" cy="6239257"/>
          </a:xfrm>
          <a:prstGeom prst="rect">
            <a:avLst/>
          </a:prstGeom>
          <a:noFill/>
          <a:ln w="9525">
            <a:noFill/>
            <a:miter lim="800000"/>
            <a:headEnd/>
            <a:tailEnd/>
          </a:ln>
        </p:spPr>
      </p:pic>
    </p:spTree>
    <p:extLst>
      <p:ext uri="{BB962C8B-B14F-4D97-AF65-F5344CB8AC3E}">
        <p14:creationId xmlns:p14="http://schemas.microsoft.com/office/powerpoint/2010/main" val="296415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E3ABF-9749-4419-825D-322CE8914577}" type="datetimeFigureOut">
              <a:rPr lang="en-US" smtClean="0"/>
              <a:t>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9539B-10F2-4B51-8CEA-241F9C053CAE}" type="slidenum">
              <a:rPr lang="en-US" smtClean="0"/>
              <a:t>‹#›</a:t>
            </a:fld>
            <a:endParaRPr lang="en-US"/>
          </a:p>
        </p:txBody>
      </p:sp>
    </p:spTree>
    <p:extLst>
      <p:ext uri="{BB962C8B-B14F-4D97-AF65-F5344CB8AC3E}">
        <p14:creationId xmlns:p14="http://schemas.microsoft.com/office/powerpoint/2010/main" val="384676268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F383EE-90B1-4EEE-B5B6-CDFD959A62D4}" type="datetimeFigureOut">
              <a:rPr lang="en-US" smtClean="0"/>
              <a:t>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A11623-43E0-46A1-BB75-EFFC0F14CC01}" type="slidenum">
              <a:rPr lang="en-US" smtClean="0"/>
              <a:t>‹#›</a:t>
            </a:fld>
            <a:endParaRPr lang="en-US"/>
          </a:p>
        </p:txBody>
      </p:sp>
    </p:spTree>
    <p:extLst>
      <p:ext uri="{BB962C8B-B14F-4D97-AF65-F5344CB8AC3E}">
        <p14:creationId xmlns:p14="http://schemas.microsoft.com/office/powerpoint/2010/main" val="8478326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5.xml"/><Relationship Id="rId6" Type="http://schemas.openxmlformats.org/officeDocument/2006/relationships/image" Target="../media/image4.png"/><Relationship Id="rId5" Type="http://schemas.microsoft.com/office/2007/relationships/hdphoto" Target="../media/hdphoto6.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5.xml"/><Relationship Id="rId6" Type="http://schemas.microsoft.com/office/2007/relationships/hdphoto" Target="../media/hdphoto8.wdp"/><Relationship Id="rId5" Type="http://schemas.openxmlformats.org/officeDocument/2006/relationships/image" Target="../media/image23.pn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31.svg"/><Relationship Id="rId2" Type="http://schemas.openxmlformats.org/officeDocument/2006/relationships/image" Target="../media/image6.png"/><Relationship Id="rId1" Type="http://schemas.openxmlformats.org/officeDocument/2006/relationships/slideLayout" Target="../slideLayouts/slideLayout25.xml"/><Relationship Id="rId4" Type="http://schemas.openxmlformats.org/officeDocument/2006/relationships/image" Target="../media/image25.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8.png"/><Relationship Id="rId1" Type="http://schemas.openxmlformats.org/officeDocument/2006/relationships/slideLayout" Target="../slideLayouts/slideLayout25.xml"/><Relationship Id="rId6" Type="http://schemas.openxmlformats.org/officeDocument/2006/relationships/image" Target="../media/image4.png"/><Relationship Id="rId5" Type="http://schemas.microsoft.com/office/2007/relationships/hdphoto" Target="../media/hdphoto10.wdp"/><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0.png"/><Relationship Id="rId1" Type="http://schemas.openxmlformats.org/officeDocument/2006/relationships/slideLayout" Target="../slideLayouts/slideLayout25.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r.wikipedia.org/wiki/%D8%B9%D9%85%D9%84_(%D8%AA%D9%88%D8%B6%D9%8A%D8%AD)"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2.png"/><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31.svg"/><Relationship Id="rId2" Type="http://schemas.openxmlformats.org/officeDocument/2006/relationships/image" Target="../media/image6.png"/><Relationship Id="rId1" Type="http://schemas.openxmlformats.org/officeDocument/2006/relationships/slideLayout" Target="../slideLayouts/slideLayout25.xml"/><Relationship Id="rId4" Type="http://schemas.openxmlformats.org/officeDocument/2006/relationships/image" Target="../media/image25.pn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13.wdp"/><Relationship Id="rId7" Type="http://schemas.openxmlformats.org/officeDocument/2006/relationships/image" Target="../media/image31.svg"/><Relationship Id="rId2" Type="http://schemas.openxmlformats.org/officeDocument/2006/relationships/image" Target="../media/image33.png"/><Relationship Id="rId1" Type="http://schemas.openxmlformats.org/officeDocument/2006/relationships/slideLayout" Target="../slideLayouts/slideLayout25.xml"/><Relationship Id="rId4" Type="http://schemas.openxmlformats.org/officeDocument/2006/relationships/image" Target="../media/image25.png"/><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14.wdp"/><Relationship Id="rId7" Type="http://schemas.openxmlformats.org/officeDocument/2006/relationships/image" Target="../media/image31.svg"/><Relationship Id="rId2" Type="http://schemas.openxmlformats.org/officeDocument/2006/relationships/image" Target="../media/image34.png"/><Relationship Id="rId1" Type="http://schemas.openxmlformats.org/officeDocument/2006/relationships/slideLayout" Target="../slideLayouts/slideLayout25.xml"/><Relationship Id="rId4" Type="http://schemas.openxmlformats.org/officeDocument/2006/relationships/image" Target="../media/image25.png"/><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 Id="rId5" Type="http://schemas.openxmlformats.org/officeDocument/2006/relationships/image" Target="../media/image4.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5.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5.xml"/><Relationship Id="rId6" Type="http://schemas.openxmlformats.org/officeDocument/2006/relationships/image" Target="../media/image18.svg"/><Relationship Id="rId11" Type="http://schemas.openxmlformats.org/officeDocument/2006/relationships/image" Target="../media/image4.png"/><Relationship Id="rId10" Type="http://schemas.openxmlformats.org/officeDocument/2006/relationships/image" Target="../media/image22.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4951" y="3061200"/>
            <a:ext cx="4429577" cy="2841518"/>
          </a:xfrm>
        </p:spPr>
        <p:txBody>
          <a:bodyPr>
            <a:noAutofit/>
          </a:bodyPr>
          <a:lstStyle/>
          <a:p>
            <a:pPr rtl="1"/>
            <a:r>
              <a:rPr lang="ar-BH" sz="4800" dirty="0">
                <a:solidFill>
                  <a:srgbClr val="FF0000"/>
                </a:solidFill>
                <a:latin typeface="Sakkal Majalla" panose="02000000000000000000" pitchFamily="2" charset="-78"/>
                <a:cs typeface="Sakkal Majalla" panose="02000000000000000000" pitchFamily="2" charset="-78"/>
              </a:rPr>
              <a:t>الوحدة الثانية</a:t>
            </a:r>
            <a:r>
              <a:rPr lang="en-GB" sz="4800" dirty="0">
                <a:solidFill>
                  <a:srgbClr val="FF0000"/>
                </a:solidFill>
                <a:latin typeface="Sakkal Majalla" panose="02000000000000000000" pitchFamily="2" charset="-78"/>
                <a:cs typeface="Sakkal Majalla" panose="02000000000000000000" pitchFamily="2" charset="-78"/>
              </a:rPr>
              <a:t/>
            </a:r>
            <a:br>
              <a:rPr lang="en-GB" sz="4800" dirty="0">
                <a:solidFill>
                  <a:srgbClr val="FF0000"/>
                </a:solidFill>
                <a:latin typeface="Sakkal Majalla" panose="02000000000000000000" pitchFamily="2" charset="-78"/>
                <a:cs typeface="Sakkal Majalla" panose="02000000000000000000" pitchFamily="2" charset="-78"/>
              </a:rPr>
            </a:br>
            <a:r>
              <a:rPr lang="ar-BH" sz="4000" dirty="0">
                <a:solidFill>
                  <a:srgbClr val="002060"/>
                </a:solidFill>
                <a:latin typeface="Sakkal Majalla" panose="02000000000000000000" pitchFamily="2" charset="-78"/>
                <a:cs typeface="Sakkal Majalla" panose="02000000000000000000" pitchFamily="2" charset="-78"/>
              </a:rPr>
              <a:t>رجل البيع</a:t>
            </a:r>
            <a:br>
              <a:rPr lang="ar-BH" sz="4000" dirty="0">
                <a:solidFill>
                  <a:srgbClr val="002060"/>
                </a:solidFill>
                <a:latin typeface="Sakkal Majalla" panose="02000000000000000000" pitchFamily="2" charset="-78"/>
                <a:cs typeface="Sakkal Majalla" panose="02000000000000000000" pitchFamily="2" charset="-78"/>
              </a:rPr>
            </a:br>
            <a:r>
              <a:rPr lang="ar-BH" sz="3200" b="1" dirty="0" smtClean="0">
                <a:solidFill>
                  <a:srgbClr val="002060"/>
                </a:solidFill>
                <a:latin typeface="Sakkal Majalla" panose="02000000000000000000" pitchFamily="2" charset="-78"/>
                <a:cs typeface="Sakkal Majalla" panose="02000000000000000000" pitchFamily="2" charset="-78"/>
              </a:rPr>
              <a:t>الدرس الثالث: صفات </a:t>
            </a:r>
            <a:r>
              <a:rPr lang="ar-BH" sz="3200" b="1" dirty="0">
                <a:solidFill>
                  <a:srgbClr val="002060"/>
                </a:solidFill>
                <a:latin typeface="Sakkal Majalla" panose="02000000000000000000" pitchFamily="2" charset="-78"/>
                <a:cs typeface="Sakkal Majalla" panose="02000000000000000000" pitchFamily="2" charset="-78"/>
              </a:rPr>
              <a:t>رجل </a:t>
            </a:r>
            <a:r>
              <a:rPr lang="ar-BH" sz="3200" b="1" dirty="0" smtClean="0">
                <a:solidFill>
                  <a:srgbClr val="002060"/>
                </a:solidFill>
                <a:latin typeface="Sakkal Majalla" panose="02000000000000000000" pitchFamily="2" charset="-78"/>
                <a:cs typeface="Sakkal Majalla" panose="02000000000000000000" pitchFamily="2" charset="-78"/>
              </a:rPr>
              <a:t>البيع</a:t>
            </a:r>
            <a:r>
              <a:rPr lang="ar-BH" sz="3600" b="1" dirty="0" smtClean="0">
                <a:solidFill>
                  <a:srgbClr val="002060"/>
                </a:solidFill>
                <a:latin typeface="Sakkal Majalla" panose="02000000000000000000" pitchFamily="2" charset="-78"/>
                <a:cs typeface="Sakkal Majalla" panose="02000000000000000000" pitchFamily="2" charset="-78"/>
              </a:rPr>
              <a:t/>
            </a:r>
            <a:br>
              <a:rPr lang="ar-BH" sz="3600" b="1" dirty="0" smtClean="0">
                <a:solidFill>
                  <a:srgbClr val="002060"/>
                </a:solidFill>
                <a:latin typeface="Sakkal Majalla" panose="02000000000000000000" pitchFamily="2" charset="-78"/>
                <a:cs typeface="Sakkal Majalla" panose="02000000000000000000" pitchFamily="2" charset="-78"/>
              </a:rPr>
            </a:br>
            <a:r>
              <a:rPr lang="ar-BH" sz="3200" b="1" dirty="0" smtClean="0">
                <a:solidFill>
                  <a:srgbClr val="002060"/>
                </a:solidFill>
                <a:latin typeface="Sakkal Majalla" panose="02000000000000000000" pitchFamily="2" charset="-78"/>
                <a:cs typeface="Sakkal Majalla" panose="02000000000000000000" pitchFamily="2" charset="-78"/>
              </a:rPr>
              <a:t>(الصفات العقلية والأخلاقية)</a:t>
            </a:r>
            <a:r>
              <a:rPr lang="ar-BH" sz="4800" dirty="0" smtClean="0">
                <a:solidFill>
                  <a:schemeClr val="tx2">
                    <a:lumMod val="60000"/>
                    <a:lumOff val="40000"/>
                  </a:schemeClr>
                </a:solidFill>
                <a:latin typeface="Sakkal Majalla" panose="02000000000000000000" pitchFamily="2" charset="-78"/>
                <a:cs typeface="Sakkal Majalla" panose="02000000000000000000" pitchFamily="2" charset="-78"/>
              </a:rPr>
              <a:t/>
            </a:r>
            <a:br>
              <a:rPr lang="ar-BH" sz="4800" dirty="0" smtClean="0">
                <a:solidFill>
                  <a:schemeClr val="tx2">
                    <a:lumMod val="60000"/>
                    <a:lumOff val="40000"/>
                  </a:schemeClr>
                </a:solidFill>
                <a:latin typeface="Sakkal Majalla" panose="02000000000000000000" pitchFamily="2" charset="-78"/>
                <a:cs typeface="Sakkal Majalla" panose="02000000000000000000" pitchFamily="2" charset="-78"/>
              </a:rPr>
            </a:br>
            <a:endParaRPr lang="en-US" sz="4800" dirty="0">
              <a:solidFill>
                <a:schemeClr val="tx2">
                  <a:lumMod val="60000"/>
                  <a:lumOff val="40000"/>
                </a:schemeClr>
              </a:solidFill>
              <a:latin typeface="Sakkal Majalla" panose="02000000000000000000" pitchFamily="2" charset="-78"/>
              <a:cs typeface="Sakkal Majalla" panose="02000000000000000000" pitchFamily="2" charset="-78"/>
            </a:endParaRPr>
          </a:p>
        </p:txBody>
      </p:sp>
      <p:sp>
        <p:nvSpPr>
          <p:cNvPr id="4" name="TextBox 3"/>
          <p:cNvSpPr txBox="1"/>
          <p:nvPr/>
        </p:nvSpPr>
        <p:spPr>
          <a:xfrm>
            <a:off x="4319972" y="2120401"/>
            <a:ext cx="4094076" cy="646331"/>
          </a:xfrm>
          <a:prstGeom prst="rect">
            <a:avLst/>
          </a:prstGeom>
          <a:solidFill>
            <a:schemeClr val="tx2">
              <a:lumMod val="40000"/>
              <a:lumOff val="60000"/>
            </a:schemeClr>
          </a:solidFill>
        </p:spPr>
        <p:txBody>
          <a:bodyPr wrap="square" rtlCol="0">
            <a:spAutoFit/>
          </a:bodyPr>
          <a:lstStyle/>
          <a:p>
            <a:pPr algn="ctr"/>
            <a:r>
              <a:rPr lang="ar-BH" sz="3600" b="1" dirty="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فن البيع – </a:t>
            </a:r>
            <a:r>
              <a:rPr lang="ar-BH" sz="3600" b="1" dirty="0" smtClean="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بيع311</a:t>
            </a:r>
            <a:endParaRPr lang="en-US" sz="3600" b="1" dirty="0">
              <a:solidFill>
                <a:srgbClr val="FFFF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00" y="1350485"/>
            <a:ext cx="3657600" cy="4818742"/>
          </a:xfrm>
          <a:prstGeom prst="rect">
            <a:avLst/>
          </a:prstGeom>
        </p:spPr>
      </p:pic>
      <p:pic>
        <p:nvPicPr>
          <p:cNvPr id="8" name="Picture 7"/>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005840" y="168275"/>
            <a:ext cx="7162800" cy="1182210"/>
          </a:xfrm>
          <a:prstGeom prst="rect">
            <a:avLst/>
          </a:prstGeom>
        </p:spPr>
      </p:pic>
      <p:sp>
        <p:nvSpPr>
          <p:cNvPr id="7" name="Rectangle 6"/>
          <p:cNvSpPr/>
          <p:nvPr/>
        </p:nvSpPr>
        <p:spPr>
          <a:xfrm>
            <a:off x="6767736" y="6509697"/>
            <a:ext cx="2376264"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-2020 /2021م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3131840" y="6463695"/>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الثالث</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15872" y="6509697"/>
            <a:ext cx="1656184"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27-31</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74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4693" y="581573"/>
            <a:ext cx="3352800" cy="584775"/>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rPr>
              <a:t>أولاً: الصفات العقلية</a:t>
            </a:r>
            <a:endParaRPr kumimoji="0" lang="en-US"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endParaRPr>
          </a:p>
        </p:txBody>
      </p:sp>
      <p:sp>
        <p:nvSpPr>
          <p:cNvPr id="18" name="TextBox 17"/>
          <p:cNvSpPr txBox="1"/>
          <p:nvPr/>
        </p:nvSpPr>
        <p:spPr>
          <a:xfrm>
            <a:off x="5594253" y="1868509"/>
            <a:ext cx="3172431" cy="523220"/>
          </a:xfrm>
          <a:prstGeom prst="rect">
            <a:avLst/>
          </a:prstGeom>
          <a:solidFill>
            <a:schemeClr val="bg1">
              <a:lumMod val="85000"/>
            </a:schemeClr>
          </a:solid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قوة الخيال</a:t>
            </a:r>
            <a:endParaRPr kumimoji="0" lang="en-US"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1" name="Title 1">
            <a:extLst>
              <a:ext uri="{FF2B5EF4-FFF2-40B4-BE49-F238E27FC236}">
                <a16:creationId xmlns="" xmlns:a16="http://schemas.microsoft.com/office/drawing/2014/main" id="{68167299-3077-4575-9658-EAAF8E6101CF}"/>
              </a:ext>
            </a:extLst>
          </p:cNvPr>
          <p:cNvSpPr txBox="1">
            <a:spLocks/>
          </p:cNvSpPr>
          <p:nvPr/>
        </p:nvSpPr>
        <p:spPr>
          <a:xfrm>
            <a:off x="151135" y="13968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sp>
        <p:nvSpPr>
          <p:cNvPr id="12" name="TextBox 20">
            <a:extLst>
              <a:ext uri="{FF2B5EF4-FFF2-40B4-BE49-F238E27FC236}">
                <a16:creationId xmlns="" xmlns:a16="http://schemas.microsoft.com/office/drawing/2014/main" id="{83AF0CDE-46B8-4983-B2AF-781C11355A62}"/>
              </a:ext>
            </a:extLst>
          </p:cNvPr>
          <p:cNvSpPr txBox="1"/>
          <p:nvPr/>
        </p:nvSpPr>
        <p:spPr>
          <a:xfrm>
            <a:off x="3962400" y="2652250"/>
            <a:ext cx="4804284" cy="2862322"/>
          </a:xfrm>
          <a:prstGeom prst="rect">
            <a:avLst/>
          </a:prstGeom>
          <a:solidFill>
            <a:schemeClr val="accent2">
              <a:lumMod val="20000"/>
              <a:lumOff val="80000"/>
            </a:schemeClr>
          </a:solidFill>
        </p:spPr>
        <p:txBody>
          <a:bodyPr wrap="square" rtlCol="0">
            <a:spAutoFit/>
          </a:bodyPr>
          <a:lstStyle/>
          <a:p>
            <a:pPr lvl="0" algn="just" rtl="1" fontAlgn="base">
              <a:spcBef>
                <a:spcPct val="20000"/>
              </a:spcBef>
              <a:spcAft>
                <a:spcPct val="0"/>
              </a:spcAft>
            </a:pPr>
            <a:r>
              <a:rPr lang="ar-BH" altLang="ar-BH" sz="3600" b="1" dirty="0">
                <a:solidFill>
                  <a:schemeClr val="accent1">
                    <a:lumMod val="50000"/>
                  </a:schemeClr>
                </a:solidFill>
                <a:latin typeface="Microsoft Uighur" panose="02000000000000000000" pitchFamily="2" charset="-78"/>
                <a:cs typeface="Microsoft Uighur" panose="02000000000000000000" pitchFamily="2" charset="-78"/>
              </a:rPr>
              <a:t>كلما كان رجل البيع ذا خيال واسع كانت لديه القدرة على كسب العملاء أكثر للمؤسسة التي يعمل بها حيث يستطيع بخياله الواسع إدراك متطلبات العميل عن طريق وضع نفسه مكان العميل. </a:t>
            </a:r>
            <a:endParaRPr lang="en-US" altLang="ar-BH" sz="3600" b="1" dirty="0">
              <a:solidFill>
                <a:schemeClr val="accent1">
                  <a:lumMod val="50000"/>
                </a:schemeClr>
              </a:solidFill>
              <a:latin typeface="Microsoft Uighur" panose="02000000000000000000" pitchFamily="2" charset="-78"/>
              <a:cs typeface="Microsoft Uighur" panose="02000000000000000000" pitchFamily="2" charset="-78"/>
            </a:endParaRPr>
          </a:p>
        </p:txBody>
      </p:sp>
      <p:grpSp>
        <p:nvGrpSpPr>
          <p:cNvPr id="5" name="مجموعة 4">
            <a:extLst>
              <a:ext uri="{FF2B5EF4-FFF2-40B4-BE49-F238E27FC236}">
                <a16:creationId xmlns="" xmlns:a16="http://schemas.microsoft.com/office/drawing/2014/main" id="{BC730B89-B0D9-42E5-851F-45AA26805DD7}"/>
              </a:ext>
            </a:extLst>
          </p:cNvPr>
          <p:cNvGrpSpPr/>
          <p:nvPr/>
        </p:nvGrpSpPr>
        <p:grpSpPr>
          <a:xfrm rot="1059494">
            <a:off x="480257" y="1651803"/>
            <a:ext cx="3708023" cy="3631610"/>
            <a:chOff x="557185" y="1868510"/>
            <a:chExt cx="2871815" cy="2661952"/>
          </a:xfrm>
        </p:grpSpPr>
        <p:pic>
          <p:nvPicPr>
            <p:cNvPr id="3" name="صورة 2">
              <a:extLst>
                <a:ext uri="{FF2B5EF4-FFF2-40B4-BE49-F238E27FC236}">
                  <a16:creationId xmlns="" xmlns:a16="http://schemas.microsoft.com/office/drawing/2014/main" id="{DA9EB2B3-E5D5-4D65-894F-FFE76D3B8A0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1923" y1="59544" x2="42971" y2="66828"/>
                          <a14:backgroundMark x1="35192" y1="47510" x2="35192" y2="47510"/>
                          <a14:backgroundMark x1="35192" y1="49793" x2="29038" y2="48755"/>
                          <a14:backgroundMark x1="33654" y1="58921" x2="34038" y2="67427"/>
                          <a14:backgroundMark x1="24615" y1="56432" x2="22308" y2="60788"/>
                          <a14:backgroundMark x1="27885" y1="49170" x2="35769" y2="69502"/>
                          <a14:backgroundMark x1="35769" y1="69502" x2="35769" y2="70954"/>
                          <a14:backgroundMark x1="35192" y1="47510" x2="35192" y2="47510"/>
                          <a14:backgroundMark x1="36923" y1="50415" x2="31923" y2="50415"/>
                          <a14:backgroundMark x1="36346" y1="51037" x2="17308" y2="46888"/>
                          <a14:backgroundMark x1="17308" y1="46888" x2="17308" y2="46888"/>
                          <a14:backgroundMark x1="38077" y1="55809" x2="40769" y2="72199"/>
                          <a14:backgroundMark x1="44231" y1="70332" x2="44231" y2="70332"/>
                          <a14:backgroundMark x1="44231" y1="70332" x2="42500" y2="68672"/>
                          <a14:backgroundMark x1="41923" y1="68050" x2="44808" y2="69710"/>
                        </a14:backgroundRemoval>
                      </a14:imgEffect>
                    </a14:imgLayer>
                  </a14:imgProps>
                </a:ext>
              </a:extLst>
            </a:blip>
            <a:stretch>
              <a:fillRect/>
            </a:stretch>
          </p:blipFill>
          <p:spPr>
            <a:xfrm>
              <a:off x="557185" y="1868510"/>
              <a:ext cx="2871815" cy="2661952"/>
            </a:xfrm>
            <a:prstGeom prst="rect">
              <a:avLst/>
            </a:prstGeom>
          </p:spPr>
        </p:pic>
        <p:pic>
          <p:nvPicPr>
            <p:cNvPr id="4" name="صورة 3">
              <a:extLst>
                <a:ext uri="{FF2B5EF4-FFF2-40B4-BE49-F238E27FC236}">
                  <a16:creationId xmlns="" xmlns:a16="http://schemas.microsoft.com/office/drawing/2014/main" id="{22B638FB-B2B8-44C4-BFDB-A224959AC01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333" b="89951" l="9904" r="89776">
                          <a14:foregroundMark x1="44089" y1="8333" x2="50799" y2="10539"/>
                          <a14:backgroundMark x1="44089" y1="72794" x2="52077" y2="75000"/>
                        </a14:backgroundRemoval>
                      </a14:imgEffect>
                    </a14:imgLayer>
                  </a14:imgProps>
                </a:ext>
              </a:extLst>
            </a:blip>
            <a:stretch>
              <a:fillRect/>
            </a:stretch>
          </p:blipFill>
          <p:spPr>
            <a:xfrm rot="18759579">
              <a:off x="807089" y="2275029"/>
              <a:ext cx="1429726" cy="1863669"/>
            </a:xfrm>
            <a:prstGeom prst="rect">
              <a:avLst/>
            </a:prstGeom>
          </p:spPr>
        </p:pic>
      </p:grpSp>
      <p:cxnSp>
        <p:nvCxnSpPr>
          <p:cNvPr id="14" name="Straight Connector 13"/>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17" name="Rectangle 16"/>
          <p:cNvSpPr/>
          <p:nvPr/>
        </p:nvSpPr>
        <p:spPr>
          <a:xfrm>
            <a:off x="2281024"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9" name="Rectangle 18"/>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7728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9621" y="591955"/>
            <a:ext cx="3352800" cy="584775"/>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rPr>
              <a:t>أولاً: الصفات العقلية</a:t>
            </a:r>
            <a:endParaRPr kumimoji="0" lang="en-US"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endParaRPr>
          </a:p>
        </p:txBody>
      </p:sp>
      <p:sp>
        <p:nvSpPr>
          <p:cNvPr id="20" name="TextBox 19"/>
          <p:cNvSpPr txBox="1"/>
          <p:nvPr/>
        </p:nvSpPr>
        <p:spPr>
          <a:xfrm>
            <a:off x="5568181" y="2057400"/>
            <a:ext cx="3148296" cy="523220"/>
          </a:xfrm>
          <a:prstGeom prst="rect">
            <a:avLst/>
          </a:prstGeom>
          <a:solidFill>
            <a:schemeClr val="bg1">
              <a:lumMod val="85000"/>
            </a:schemeClr>
          </a:solid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المعلومات العامة</a:t>
            </a:r>
            <a:endParaRPr kumimoji="0" lang="en-US"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1" name="Title 1">
            <a:extLst>
              <a:ext uri="{FF2B5EF4-FFF2-40B4-BE49-F238E27FC236}">
                <a16:creationId xmlns="" xmlns:a16="http://schemas.microsoft.com/office/drawing/2014/main" id="{68167299-3077-4575-9658-EAAF8E6101CF}"/>
              </a:ext>
            </a:extLst>
          </p:cNvPr>
          <p:cNvSpPr txBox="1">
            <a:spLocks/>
          </p:cNvSpPr>
          <p:nvPr/>
        </p:nvSpPr>
        <p:spPr>
          <a:xfrm>
            <a:off x="151135" y="13968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sp>
        <p:nvSpPr>
          <p:cNvPr id="12" name="TextBox 20">
            <a:extLst>
              <a:ext uri="{FF2B5EF4-FFF2-40B4-BE49-F238E27FC236}">
                <a16:creationId xmlns="" xmlns:a16="http://schemas.microsoft.com/office/drawing/2014/main" id="{49E8787A-D449-4411-B4F5-C6B31513D9BD}"/>
              </a:ext>
            </a:extLst>
          </p:cNvPr>
          <p:cNvSpPr txBox="1"/>
          <p:nvPr/>
        </p:nvSpPr>
        <p:spPr>
          <a:xfrm>
            <a:off x="5181600" y="2652250"/>
            <a:ext cx="3585083" cy="2862322"/>
          </a:xfrm>
          <a:prstGeom prst="rect">
            <a:avLst/>
          </a:prstGeom>
          <a:solidFill>
            <a:schemeClr val="accent2">
              <a:lumMod val="20000"/>
              <a:lumOff val="80000"/>
            </a:schemeClr>
          </a:solidFill>
        </p:spPr>
        <p:txBody>
          <a:bodyPr wrap="square" rtlCol="0">
            <a:spAutoFit/>
          </a:bodyPr>
          <a:lstStyle/>
          <a:p>
            <a:pPr lvl="0" algn="just" rtl="1" fontAlgn="base">
              <a:spcBef>
                <a:spcPct val="20000"/>
              </a:spcBef>
              <a:spcAft>
                <a:spcPct val="0"/>
              </a:spcAft>
            </a:pPr>
            <a:r>
              <a:rPr lang="ar-BH" altLang="ar-BH" sz="3600" b="1" dirty="0">
                <a:solidFill>
                  <a:schemeClr val="accent1">
                    <a:lumMod val="50000"/>
                  </a:schemeClr>
                </a:solidFill>
                <a:latin typeface="Microsoft Uighur" panose="02000000000000000000" pitchFamily="2" charset="-78"/>
                <a:cs typeface="Microsoft Uighur" panose="02000000000000000000" pitchFamily="2" charset="-78"/>
              </a:rPr>
              <a:t>على رجل البيع أن يكون واسع الاطلاع ، حيث يزوده ذلك بقاعدة عريضة من المعلومات التي تدعم مركزه كبائع متمكن من المهنة . </a:t>
            </a:r>
            <a:endParaRPr lang="en-US" altLang="ar-BH" sz="3600" b="1" dirty="0">
              <a:solidFill>
                <a:schemeClr val="accent1">
                  <a:lumMod val="50000"/>
                </a:schemeClr>
              </a:solidFill>
              <a:latin typeface="Microsoft Uighur" panose="02000000000000000000" pitchFamily="2" charset="-78"/>
              <a:cs typeface="Microsoft Uighur" panose="02000000000000000000" pitchFamily="2" charset="-78"/>
            </a:endParaRPr>
          </a:p>
        </p:txBody>
      </p:sp>
      <p:pic>
        <p:nvPicPr>
          <p:cNvPr id="4" name="صورة 3" descr="صورة تحتوي على نص, خريطة&#10;&#10;تم إنشاء الوصف تلقائياً">
            <a:extLst>
              <a:ext uri="{FF2B5EF4-FFF2-40B4-BE49-F238E27FC236}">
                <a16:creationId xmlns="" xmlns:a16="http://schemas.microsoft.com/office/drawing/2014/main" id="{2A233F18-E149-4A37-BEC1-CCB892F3CA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44" t="17158" r="516" b="2036"/>
          <a:stretch/>
        </p:blipFill>
        <p:spPr>
          <a:xfrm>
            <a:off x="121826" y="1176730"/>
            <a:ext cx="4949311" cy="4614550"/>
          </a:xfrm>
          <a:prstGeom prst="rect">
            <a:avLst/>
          </a:prstGeom>
        </p:spPr>
      </p:pic>
      <p:cxnSp>
        <p:nvCxnSpPr>
          <p:cNvPr id="9" name="Straight Connector 8"/>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14" name="Rectangle 13"/>
          <p:cNvSpPr/>
          <p:nvPr/>
        </p:nvSpPr>
        <p:spPr>
          <a:xfrm>
            <a:off x="2281024"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2492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546" y="659368"/>
            <a:ext cx="3352800" cy="584775"/>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rPr>
              <a:t>أولاً: الصفات العقلية</a:t>
            </a:r>
            <a:endParaRPr kumimoji="0" lang="en-US"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endParaRPr>
          </a:p>
        </p:txBody>
      </p:sp>
      <p:sp>
        <p:nvSpPr>
          <p:cNvPr id="20" name="TextBox 19"/>
          <p:cNvSpPr txBox="1"/>
          <p:nvPr/>
        </p:nvSpPr>
        <p:spPr>
          <a:xfrm>
            <a:off x="5589198" y="2167814"/>
            <a:ext cx="3148296" cy="523220"/>
          </a:xfrm>
          <a:prstGeom prst="rect">
            <a:avLst/>
          </a:prstGeom>
          <a:solidFill>
            <a:schemeClr val="bg1">
              <a:lumMod val="85000"/>
            </a:schemeClr>
          </a:solid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قوة الملاحظة والذاكرة</a:t>
            </a:r>
            <a:endParaRPr kumimoji="0" lang="en-US"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1" name="Title 1">
            <a:extLst>
              <a:ext uri="{FF2B5EF4-FFF2-40B4-BE49-F238E27FC236}">
                <a16:creationId xmlns="" xmlns:a16="http://schemas.microsoft.com/office/drawing/2014/main" id="{68167299-3077-4575-9658-EAAF8E6101CF}"/>
              </a:ext>
            </a:extLst>
          </p:cNvPr>
          <p:cNvSpPr txBox="1">
            <a:spLocks/>
          </p:cNvSpPr>
          <p:nvPr/>
        </p:nvSpPr>
        <p:spPr>
          <a:xfrm>
            <a:off x="151135" y="13968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sp>
        <p:nvSpPr>
          <p:cNvPr id="14" name="TextBox 20">
            <a:extLst>
              <a:ext uri="{FF2B5EF4-FFF2-40B4-BE49-F238E27FC236}">
                <a16:creationId xmlns="" xmlns:a16="http://schemas.microsoft.com/office/drawing/2014/main" id="{0DC7D988-D7C5-4F2B-81A8-E9A52EFE1A80}"/>
              </a:ext>
            </a:extLst>
          </p:cNvPr>
          <p:cNvSpPr txBox="1"/>
          <p:nvPr/>
        </p:nvSpPr>
        <p:spPr>
          <a:xfrm>
            <a:off x="3912193" y="3012805"/>
            <a:ext cx="4804284" cy="1754326"/>
          </a:xfrm>
          <a:prstGeom prst="rect">
            <a:avLst/>
          </a:prstGeom>
          <a:solidFill>
            <a:schemeClr val="accent2">
              <a:lumMod val="20000"/>
              <a:lumOff val="80000"/>
            </a:schemeClr>
          </a:solidFill>
        </p:spPr>
        <p:txBody>
          <a:bodyPr wrap="square" rtlCol="0">
            <a:spAutoFit/>
          </a:bodyPr>
          <a:lstStyle/>
          <a:p>
            <a:pPr lvl="0" algn="ctr" rtl="1" fontAlgn="base">
              <a:spcBef>
                <a:spcPct val="20000"/>
              </a:spcBef>
              <a:spcAft>
                <a:spcPct val="0"/>
              </a:spcAft>
            </a:pPr>
            <a:r>
              <a:rPr lang="ar-BH" altLang="ar-BH" sz="3600" b="1" dirty="0">
                <a:solidFill>
                  <a:schemeClr val="accent1">
                    <a:lumMod val="50000"/>
                  </a:schemeClr>
                </a:solidFill>
                <a:latin typeface="Microsoft Uighur" panose="02000000000000000000" pitchFamily="2" charset="-78"/>
                <a:cs typeface="Microsoft Uighur" panose="02000000000000000000" pitchFamily="2" charset="-78"/>
              </a:rPr>
              <a:t>من خلال الملاحظة يمكن التعرف على طبيعة العميل و متطلباته ، كما أن الذاكرة تلعب دور هام في تذكر أسماء العملاء .  </a:t>
            </a:r>
            <a:endParaRPr lang="en-US" altLang="ar-BH" sz="3600" b="1" dirty="0">
              <a:solidFill>
                <a:schemeClr val="accent1">
                  <a:lumMod val="50000"/>
                </a:schemeClr>
              </a:solidFill>
              <a:latin typeface="Microsoft Uighur" panose="02000000000000000000" pitchFamily="2" charset="-78"/>
              <a:cs typeface="Microsoft Uighur" panose="02000000000000000000" pitchFamily="2" charset="-78"/>
            </a:endParaRPr>
          </a:p>
        </p:txBody>
      </p:sp>
      <p:pic>
        <p:nvPicPr>
          <p:cNvPr id="3" name="صورة 2">
            <a:extLst>
              <a:ext uri="{FF2B5EF4-FFF2-40B4-BE49-F238E27FC236}">
                <a16:creationId xmlns="" xmlns:a16="http://schemas.microsoft.com/office/drawing/2014/main" id="{1E81B277-1C71-471D-9798-1EC3BB036417}"/>
              </a:ext>
            </a:extLst>
          </p:cNvPr>
          <p:cNvPicPr>
            <a:picLocks noChangeAspect="1"/>
          </p:cNvPicPr>
          <p:nvPr/>
        </p:nvPicPr>
        <p:blipFill>
          <a:blip r:embed="rId2"/>
          <a:stretch>
            <a:fillRect/>
          </a:stretch>
        </p:blipFill>
        <p:spPr>
          <a:xfrm flipH="1">
            <a:off x="-358881" y="1371600"/>
            <a:ext cx="4419600" cy="3882099"/>
          </a:xfrm>
          <a:prstGeom prst="rect">
            <a:avLst/>
          </a:prstGeom>
        </p:spPr>
      </p:pic>
      <p:cxnSp>
        <p:nvCxnSpPr>
          <p:cNvPr id="10" name="Straight Connector 9"/>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15" name="Rectangle 14"/>
          <p:cNvSpPr/>
          <p:nvPr/>
        </p:nvSpPr>
        <p:spPr>
          <a:xfrm>
            <a:off x="2281024"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1438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1304" y="593115"/>
            <a:ext cx="3352800" cy="584775"/>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rPr>
              <a:t>أولاً: الصفات العقلية</a:t>
            </a:r>
            <a:endParaRPr kumimoji="0" lang="en-US"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endParaRPr>
          </a:p>
        </p:txBody>
      </p:sp>
      <p:sp>
        <p:nvSpPr>
          <p:cNvPr id="19" name="TextBox 18"/>
          <p:cNvSpPr txBox="1"/>
          <p:nvPr/>
        </p:nvSpPr>
        <p:spPr>
          <a:xfrm>
            <a:off x="5568181" y="1447800"/>
            <a:ext cx="3148296" cy="523220"/>
          </a:xfrm>
          <a:prstGeom prst="rect">
            <a:avLst/>
          </a:prstGeom>
          <a:solidFill>
            <a:schemeClr val="bg1">
              <a:lumMod val="85000"/>
            </a:schemeClr>
          </a:solid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القدرة على الالمام بالعمل</a:t>
            </a:r>
            <a:endParaRPr kumimoji="0" lang="en-US"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1" name="Title 1">
            <a:extLst>
              <a:ext uri="{FF2B5EF4-FFF2-40B4-BE49-F238E27FC236}">
                <a16:creationId xmlns="" xmlns:a16="http://schemas.microsoft.com/office/drawing/2014/main" id="{68167299-3077-4575-9658-EAAF8E6101CF}"/>
              </a:ext>
            </a:extLst>
          </p:cNvPr>
          <p:cNvSpPr txBox="1">
            <a:spLocks/>
          </p:cNvSpPr>
          <p:nvPr/>
        </p:nvSpPr>
        <p:spPr>
          <a:xfrm>
            <a:off x="151135" y="13968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sp>
        <p:nvSpPr>
          <p:cNvPr id="14" name="TextBox 20">
            <a:extLst>
              <a:ext uri="{FF2B5EF4-FFF2-40B4-BE49-F238E27FC236}">
                <a16:creationId xmlns="" xmlns:a16="http://schemas.microsoft.com/office/drawing/2014/main" id="{5B3A0E55-CF44-45BD-B597-245B8E12C53B}"/>
              </a:ext>
            </a:extLst>
          </p:cNvPr>
          <p:cNvSpPr txBox="1"/>
          <p:nvPr/>
        </p:nvSpPr>
        <p:spPr>
          <a:xfrm>
            <a:off x="468607" y="2076447"/>
            <a:ext cx="8309971" cy="3527119"/>
          </a:xfrm>
          <a:prstGeom prst="rect">
            <a:avLst/>
          </a:prstGeom>
          <a:solidFill>
            <a:schemeClr val="accent2">
              <a:lumMod val="20000"/>
              <a:lumOff val="80000"/>
            </a:schemeClr>
          </a:solidFill>
        </p:spPr>
        <p:txBody>
          <a:bodyPr wrap="square" rtlCol="0">
            <a:spAutoFit/>
          </a:bodyPr>
          <a:lstStyle/>
          <a:p>
            <a:pPr marL="342900" lvl="0" indent="-342900" algn="justLow" rtl="1" fontAlgn="base">
              <a:spcBef>
                <a:spcPct val="20000"/>
              </a:spcBef>
              <a:spcAft>
                <a:spcPct val="0"/>
              </a:spcAft>
              <a:buFontTx/>
              <a:buChar char="•"/>
            </a:pPr>
            <a:r>
              <a:rPr lang="ar-BH" altLang="ar-BH" sz="3600" b="1" dirty="0">
                <a:solidFill>
                  <a:schemeClr val="accent1">
                    <a:lumMod val="50000"/>
                  </a:schemeClr>
                </a:solidFill>
                <a:latin typeface="Microsoft Uighur" panose="02000000000000000000" pitchFamily="2" charset="-78"/>
                <a:cs typeface="Microsoft Uighur" panose="02000000000000000000" pitchFamily="2" charset="-78"/>
              </a:rPr>
              <a:t>كلما كان رجل البيع على دراية بطبيعة عمله ، و بالسلعة المراد توزيعها و منافذ البيع المختلفة ، كانت لدية القدرة على جذب أكبر عدد ممكن من العملاء .</a:t>
            </a:r>
          </a:p>
          <a:p>
            <a:pPr marL="342900" lvl="0" indent="-342900" algn="justLow" rtl="1" fontAlgn="base">
              <a:spcBef>
                <a:spcPct val="20000"/>
              </a:spcBef>
              <a:spcAft>
                <a:spcPct val="0"/>
              </a:spcAft>
              <a:buFontTx/>
              <a:buChar char="•"/>
            </a:pPr>
            <a:r>
              <a:rPr lang="ar-BH" altLang="ar-BH" sz="3600" b="1" dirty="0">
                <a:solidFill>
                  <a:schemeClr val="accent1">
                    <a:lumMod val="50000"/>
                  </a:schemeClr>
                </a:solidFill>
                <a:latin typeface="Microsoft Uighur" panose="02000000000000000000" pitchFamily="2" charset="-78"/>
                <a:cs typeface="Microsoft Uighur" panose="02000000000000000000" pitchFamily="2" charset="-78"/>
              </a:rPr>
              <a:t> كما أن إلمامه بطبيعة العملاء و كيفية التعامل معهم يمثل أيضاً الشق الآخر من الإلمام بالعمل ، إذ أنه من خلال معرفة سلوكياتهم و أذواقهم يمكن كسب ثقتهم و عرض ما يتلاءم مع أذواقهم و إمكانياتهم .   </a:t>
            </a:r>
            <a:endParaRPr lang="en-US" altLang="ar-BH" sz="3600" b="1" dirty="0">
              <a:solidFill>
                <a:schemeClr val="accent1">
                  <a:lumMod val="50000"/>
                </a:schemeClr>
              </a:solidFill>
              <a:latin typeface="Microsoft Uighur" panose="02000000000000000000" pitchFamily="2" charset="-78"/>
              <a:cs typeface="Microsoft Uighur" panose="02000000000000000000" pitchFamily="2" charset="-78"/>
            </a:endParaRPr>
          </a:p>
        </p:txBody>
      </p:sp>
      <p:cxnSp>
        <p:nvCxnSpPr>
          <p:cNvPr id="9" name="Straight Connector 8"/>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13" name="Rectangle 12"/>
          <p:cNvSpPr/>
          <p:nvPr/>
        </p:nvSpPr>
        <p:spPr>
          <a:xfrm>
            <a:off x="2281024"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2251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737" y="837841"/>
            <a:ext cx="3352800" cy="584775"/>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rPr>
              <a:t>أولاً: الصفات العقلية</a:t>
            </a:r>
            <a:endParaRPr kumimoji="0" lang="en-US"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endParaRPr>
          </a:p>
        </p:txBody>
      </p:sp>
      <p:sp>
        <p:nvSpPr>
          <p:cNvPr id="11" name="Title 1">
            <a:extLst>
              <a:ext uri="{FF2B5EF4-FFF2-40B4-BE49-F238E27FC236}">
                <a16:creationId xmlns="" xmlns:a16="http://schemas.microsoft.com/office/drawing/2014/main" id="{68167299-3077-4575-9658-EAAF8E6101CF}"/>
              </a:ext>
            </a:extLst>
          </p:cNvPr>
          <p:cNvSpPr txBox="1">
            <a:spLocks/>
          </p:cNvSpPr>
          <p:nvPr/>
        </p:nvSpPr>
        <p:spPr>
          <a:xfrm>
            <a:off x="151135" y="13968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cxnSp>
        <p:nvCxnSpPr>
          <p:cNvPr id="9" name="Straight Connector 8"/>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13" name="Rectangle 12"/>
          <p:cNvSpPr/>
          <p:nvPr/>
        </p:nvSpPr>
        <p:spPr>
          <a:xfrm>
            <a:off x="2281024"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7" name="TextBox 16"/>
          <p:cNvSpPr txBox="1"/>
          <p:nvPr/>
        </p:nvSpPr>
        <p:spPr>
          <a:xfrm>
            <a:off x="5570526" y="1981200"/>
            <a:ext cx="3148296" cy="523220"/>
          </a:xfrm>
          <a:prstGeom prst="rect">
            <a:avLst/>
          </a:prstGeom>
          <a:solidFill>
            <a:schemeClr val="bg1">
              <a:lumMod val="85000"/>
            </a:schemeClr>
          </a:solid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تحمل المسئولية</a:t>
            </a:r>
            <a:endParaRPr kumimoji="0" lang="en-US"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grpSp>
        <p:nvGrpSpPr>
          <p:cNvPr id="18" name="مجموعة 8">
            <a:extLst>
              <a:ext uri="{FF2B5EF4-FFF2-40B4-BE49-F238E27FC236}">
                <a16:creationId xmlns="" xmlns:a16="http://schemas.microsoft.com/office/drawing/2014/main" id="{4A893233-441D-4C9B-9DFE-50E40CB4D144}"/>
              </a:ext>
            </a:extLst>
          </p:cNvPr>
          <p:cNvGrpSpPr/>
          <p:nvPr/>
        </p:nvGrpSpPr>
        <p:grpSpPr>
          <a:xfrm>
            <a:off x="151135" y="1293364"/>
            <a:ext cx="3970169" cy="4613975"/>
            <a:chOff x="-222180" y="762000"/>
            <a:chExt cx="4641779" cy="5069139"/>
          </a:xfrm>
        </p:grpSpPr>
        <p:pic>
          <p:nvPicPr>
            <p:cNvPr id="20" name="صورة 7" descr="صورة تحتوي على طائرة ركاب, رجل&#10;&#10;تم إنشاء الوصف تلقائياً">
              <a:extLst>
                <a:ext uri="{FF2B5EF4-FFF2-40B4-BE49-F238E27FC236}">
                  <a16:creationId xmlns="" xmlns:a16="http://schemas.microsoft.com/office/drawing/2014/main" id="{A7FB8471-A43A-4D3B-ABBB-B466D06715D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250" b="97292" l="821" r="98768">
                          <a14:foregroundMark x1="60780" y1="81667" x2="55852" y2="91667"/>
                          <a14:foregroundMark x1="55852" y1="91667" x2="44764" y2="85208"/>
                          <a14:foregroundMark x1="44764" y1="85208" x2="58316" y2="73750"/>
                          <a14:foregroundMark x1="58316" y1="73750" x2="57495" y2="85625"/>
                          <a14:foregroundMark x1="57495" y1="85625" x2="45585" y2="92500"/>
                          <a14:foregroundMark x1="45585" y1="92500" x2="48460" y2="86042"/>
                          <a14:foregroundMark x1="56879" y1="90833" x2="49281" y2="98542"/>
                          <a14:foregroundMark x1="49281" y1="98542" x2="41478" y2="91042"/>
                          <a14:foregroundMark x1="41478" y1="91042" x2="87885" y2="62917"/>
                          <a14:foregroundMark x1="87885" y1="62917" x2="93840" y2="53542"/>
                          <a14:foregroundMark x1="93840" y1="53542" x2="71869" y2="51458"/>
                          <a14:foregroundMark x1="71869" y1="51458" x2="35729" y2="67292"/>
                          <a14:foregroundMark x1="35729" y1="67292" x2="95688" y2="56250"/>
                          <a14:foregroundMark x1="95688" y1="56250" x2="71869" y2="74583"/>
                          <a14:foregroundMark x1="71869" y1="74583" x2="57906" y2="77708"/>
                          <a14:foregroundMark x1="57906" y1="77708" x2="62834" y2="67292"/>
                          <a14:foregroundMark x1="62834" y1="67292" x2="73922" y2="60625"/>
                          <a14:foregroundMark x1="73922" y1="60625" x2="60986" y2="73333"/>
                          <a14:foregroundMark x1="60986" y1="73333" x2="31622" y2="57292"/>
                          <a14:foregroundMark x1="31622" y1="57292" x2="13963" y2="35208"/>
                          <a14:foregroundMark x1="13963" y1="35208" x2="10883" y2="22083"/>
                          <a14:foregroundMark x1="10883" y1="22083" x2="15195" y2="12708"/>
                          <a14:foregroundMark x1="15195" y1="12708" x2="4312" y2="33333"/>
                          <a14:foregroundMark x1="4312" y1="33333" x2="4312" y2="51042"/>
                          <a14:foregroundMark x1="4312" y1="51042" x2="27310" y2="92083"/>
                          <a14:foregroundMark x1="27310" y1="92083" x2="42505" y2="96875"/>
                          <a14:foregroundMark x1="42505" y1="96875" x2="78850" y2="89583"/>
                          <a14:foregroundMark x1="78850" y1="89583" x2="87680" y2="82083"/>
                          <a14:foregroundMark x1="87680" y1="82083" x2="97741" y2="59583"/>
                          <a14:foregroundMark x1="97741" y1="59583" x2="96304" y2="21875"/>
                          <a14:foregroundMark x1="96304" y1="21875" x2="85421" y2="1667"/>
                          <a14:foregroundMark x1="85421" y1="1667" x2="44559" y2="1458"/>
                          <a14:foregroundMark x1="44559" y1="1458" x2="20329" y2="17292"/>
                          <a14:foregroundMark x1="20329" y1="17292" x2="18686" y2="20000"/>
                          <a14:foregroundMark x1="78439" y1="9792" x2="80903" y2="78542"/>
                          <a14:foregroundMark x1="92402" y1="14583" x2="94251" y2="75000"/>
                          <a14:foregroundMark x1="91786" y1="11667" x2="93634" y2="80208"/>
                          <a14:foregroundMark x1="85010" y1="29792" x2="86242" y2="93958"/>
                          <a14:foregroundMark x1="12320" y1="6458" x2="5749" y2="91250"/>
                          <a14:foregroundMark x1="6571" y1="95833" x2="43121" y2="99583"/>
                          <a14:foregroundMark x1="43121" y1="99583" x2="87269" y2="97292"/>
                          <a14:foregroundMark x1="87269" y1="97292" x2="88090" y2="96667"/>
                          <a14:foregroundMark x1="96715" y1="96667" x2="97741" y2="84167"/>
                          <a14:foregroundMark x1="81725" y1="8542" x2="72690" y2="23542"/>
                          <a14:foregroundMark x1="21766" y1="2083" x2="24435" y2="60208"/>
                          <a14:foregroundMark x1="32649" y1="17708" x2="31211" y2="77708"/>
                          <a14:foregroundMark x1="39425" y1="23958" x2="41031" y2="23862"/>
                          <a14:foregroundMark x1="63511" y1="16519" x2="68583" y2="11875"/>
                          <a14:foregroundMark x1="68583" y1="11875" x2="69610" y2="9375"/>
                          <a14:foregroundMark x1="71663" y1="23333" x2="70842" y2="33125"/>
                          <a14:foregroundMark x1="41068" y1="35625" x2="38193" y2="26875"/>
                          <a14:foregroundMark x1="67762" y1="27917" x2="73306" y2="22708"/>
                          <a14:foregroundMark x1="94251" y1="6042" x2="98768" y2="9792"/>
                          <a14:foregroundMark x1="68378" y1="20417" x2="70021" y2="30417"/>
                          <a14:foregroundMark x1="62628" y1="27917" x2="67556" y2="29792"/>
                          <a14:foregroundMark x1="37782" y1="35625" x2="28337" y2="42917"/>
                          <a14:foregroundMark x1="35934" y1="53958" x2="39014" y2="55208"/>
                          <a14:foregroundMark x1="18686" y1="48542" x2="29979" y2="70625"/>
                          <a14:foregroundMark x1="17454" y1="77500" x2="21766" y2="90625"/>
                          <a14:foregroundMark x1="9651" y1="13958" x2="9651" y2="28542"/>
                          <a14:foregroundMark x1="16838" y1="5208" x2="6571" y2="10833"/>
                          <a14:foregroundMark x1="6571" y1="10833" x2="4517" y2="13958"/>
                          <a14:foregroundMark x1="821" y1="19583" x2="5133" y2="30625"/>
                          <a14:foregroundMark x1="5133" y1="30625" x2="5133" y2="39583"/>
                          <a14:backgroundMark x1="47228" y1="18125" x2="47228" y2="18125"/>
                          <a14:backgroundMark x1="47844" y1="12500" x2="56468" y2="18750"/>
                          <a14:backgroundMark x1="56468" y1="18750" x2="50924" y2="12292"/>
                          <a14:backgroundMark x1="54209" y1="12917" x2="55236" y2="24167"/>
                          <a14:backgroundMark x1="55236" y1="24167" x2="43737" y2="22083"/>
                          <a14:backgroundMark x1="43737" y1="22083" x2="45175" y2="10000"/>
                          <a14:backgroundMark x1="57906" y1="12292" x2="61191" y2="20000"/>
                          <a14:backgroundMark x1="42300" y1="22708" x2="45380" y2="25208"/>
                        </a14:backgroundRemoval>
                      </a14:imgEffect>
                    </a14:imgLayer>
                  </a14:imgProps>
                </a:ext>
                <a:ext uri="{28A0092B-C50C-407E-A947-70E740481C1C}">
                  <a14:useLocalDpi xmlns:a14="http://schemas.microsoft.com/office/drawing/2010/main" val="0"/>
                </a:ext>
              </a:extLst>
            </a:blip>
            <a:stretch>
              <a:fillRect/>
            </a:stretch>
          </p:blipFill>
          <p:spPr>
            <a:xfrm>
              <a:off x="-222180" y="1256079"/>
              <a:ext cx="4641779" cy="4575060"/>
            </a:xfrm>
            <a:prstGeom prst="rect">
              <a:avLst/>
            </a:prstGeom>
          </p:spPr>
        </p:pic>
        <p:pic>
          <p:nvPicPr>
            <p:cNvPr id="21" name="صورة 4">
              <a:extLst>
                <a:ext uri="{FF2B5EF4-FFF2-40B4-BE49-F238E27FC236}">
                  <a16:creationId xmlns="" xmlns:a16="http://schemas.microsoft.com/office/drawing/2014/main" id="{7CBC5875-18C2-413A-8D1F-B844EDC8C9D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77" b="89950" l="9979" r="89813">
                          <a14:foregroundMark x1="46154" y1="9677" x2="57588" y2="10050"/>
                          <a14:backgroundMark x1="63825" y1="41439" x2="66736" y2="52978"/>
                          <a14:backgroundMark x1="76923" y1="44045" x2="77755" y2="56452"/>
                          <a14:backgroundMark x1="77755" y1="56452" x2="67983" y2="65881"/>
                          <a14:backgroundMark x1="67983" y1="65881" x2="58212" y2="70347"/>
                          <a14:backgroundMark x1="35551" y1="44913" x2="46985" y2="69479"/>
                          <a14:backgroundMark x1="46985" y1="69479" x2="67775" y2="79280"/>
                          <a14:backgroundMark x1="42412" y1="44665" x2="61123" y2="44913"/>
                          <a14:backgroundMark x1="48649" y1="41191" x2="60083" y2="42060"/>
                          <a14:backgroundMark x1="35135" y1="46402" x2="28898" y2="66998"/>
                          <a14:backgroundMark x1="38877" y1="62655" x2="47193" y2="79901"/>
                          <a14:backgroundMark x1="66736" y1="59553" x2="54054" y2="82878"/>
                          <a14:backgroundMark x1="54054" y1="82878" x2="53846" y2="84119"/>
                          <a14:backgroundMark x1="25156" y1="53846" x2="17464" y2="78412"/>
                          <a14:backgroundMark x1="68607" y1="53226" x2="55301" y2="81514"/>
                          <a14:backgroundMark x1="61954" y1="40074" x2="45114" y2="41439"/>
                          <a14:backgroundMark x1="45114" y1="41439" x2="45114" y2="41439"/>
                          <a14:backgroundMark x1="42412" y1="66377" x2="35551" y2="75806"/>
                          <a14:backgroundMark x1="35551" y1="75806" x2="35551" y2="89330"/>
                          <a14:backgroundMark x1="79002" y1="46650" x2="82744" y2="66998"/>
                          <a14:backgroundMark x1="85655" y1="56079" x2="89397" y2="66998"/>
                          <a14:backgroundMark x1="89397" y1="66998" x2="76923" y2="75062"/>
                          <a14:backgroundMark x1="76923" y1="75062" x2="74220" y2="75806"/>
                          <a14:backgroundMark x1="56965" y1="39702" x2="48649" y2="39702"/>
                        </a14:backgroundRemoval>
                      </a14:imgEffect>
                    </a14:imgLayer>
                  </a14:imgProps>
                </a:ext>
              </a:extLst>
            </a:blip>
            <a:stretch>
              <a:fillRect/>
            </a:stretch>
          </p:blipFill>
          <p:spPr>
            <a:xfrm>
              <a:off x="533400" y="762000"/>
              <a:ext cx="2932430" cy="4913802"/>
            </a:xfrm>
            <a:prstGeom prst="rect">
              <a:avLst/>
            </a:prstGeom>
          </p:spPr>
        </p:pic>
      </p:grpSp>
      <p:sp>
        <p:nvSpPr>
          <p:cNvPr id="22" name="TextBox 20">
            <a:extLst>
              <a:ext uri="{FF2B5EF4-FFF2-40B4-BE49-F238E27FC236}">
                <a16:creationId xmlns="" xmlns:a16="http://schemas.microsoft.com/office/drawing/2014/main" id="{5A34BC2B-8D6F-458B-8112-76C36905F01C}"/>
              </a:ext>
            </a:extLst>
          </p:cNvPr>
          <p:cNvSpPr txBox="1"/>
          <p:nvPr/>
        </p:nvSpPr>
        <p:spPr>
          <a:xfrm>
            <a:off x="4445306" y="3028715"/>
            <a:ext cx="4296877" cy="1754326"/>
          </a:xfrm>
          <a:prstGeom prst="rect">
            <a:avLst/>
          </a:prstGeom>
          <a:solidFill>
            <a:schemeClr val="accent2">
              <a:lumMod val="20000"/>
              <a:lumOff val="80000"/>
            </a:schemeClr>
          </a:solidFill>
        </p:spPr>
        <p:txBody>
          <a:bodyPr wrap="square" rtlCol="0">
            <a:spAutoFit/>
          </a:bodyPr>
          <a:lstStyle/>
          <a:p>
            <a:pPr lvl="0" algn="ctr" rtl="1" fontAlgn="base">
              <a:spcBef>
                <a:spcPct val="20000"/>
              </a:spcBef>
              <a:spcAft>
                <a:spcPct val="0"/>
              </a:spcAft>
            </a:pPr>
            <a:r>
              <a:rPr lang="ar-BH" altLang="ar-BH" sz="3600" b="1" dirty="0">
                <a:solidFill>
                  <a:schemeClr val="accent1">
                    <a:lumMod val="50000"/>
                  </a:schemeClr>
                </a:solidFill>
                <a:latin typeface="Microsoft Uighur" panose="02000000000000000000" pitchFamily="2" charset="-78"/>
                <a:cs typeface="Microsoft Uighur" panose="02000000000000000000" pitchFamily="2" charset="-78"/>
              </a:rPr>
              <a:t>المسئولية التي تقع على عاتق رجل البيع كبيرة لارتباطها المباشر بربح و خسارة الشركة.  </a:t>
            </a:r>
            <a:endParaRPr lang="en-US" altLang="ar-BH" sz="3600" b="1" dirty="0">
              <a:solidFill>
                <a:schemeClr val="accent1">
                  <a:lumMod val="50000"/>
                </a:schemeClr>
              </a:solidFill>
              <a:latin typeface="Microsoft Uighur" panose="02000000000000000000" pitchFamily="2" charset="-78"/>
              <a:cs typeface="Microsoft Uighur" panose="02000000000000000000" pitchFamily="2" charset="-78"/>
            </a:endParaRPr>
          </a:p>
        </p:txBody>
      </p:sp>
    </p:spTree>
    <p:extLst>
      <p:ext uri="{BB962C8B-B14F-4D97-AF65-F5344CB8AC3E}">
        <p14:creationId xmlns:p14="http://schemas.microsoft.com/office/powerpoint/2010/main" val="383194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42030" y="686074"/>
            <a:ext cx="2057400" cy="523220"/>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lgn="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0" i="0" u="none" strike="noStrike" kern="1200" cap="none" spc="0" normalizeH="0" baseline="0" noProof="0" dirty="0">
                <a:ln>
                  <a:noFill/>
                </a:ln>
                <a:solidFill>
                  <a:prstClr val="white"/>
                </a:solidFill>
                <a:effectLst/>
                <a:uLnTx/>
                <a:uFillTx/>
                <a:latin typeface="Calibri"/>
                <a:ea typeface="+mn-ea"/>
                <a:cs typeface="PT Bold Heading" panose="02010400000000000000" pitchFamily="2" charset="-78"/>
              </a:rPr>
              <a:t>وقفة تقويمية</a:t>
            </a:r>
            <a:endParaRPr kumimoji="0" lang="en-US" sz="2800" b="0" i="0" u="none" strike="noStrike" kern="1200" cap="none" spc="0" normalizeH="0" baseline="0" noProof="0" dirty="0">
              <a:ln>
                <a:noFill/>
              </a:ln>
              <a:solidFill>
                <a:prstClr val="white"/>
              </a:solidFill>
              <a:effectLst/>
              <a:uLnTx/>
              <a:uFillTx/>
              <a:latin typeface="Calibri"/>
              <a:ea typeface="+mn-ea"/>
              <a:cs typeface="PT Bold Heading" panose="02010400000000000000" pitchFamily="2" charset="-78"/>
            </a:endParaRPr>
          </a:p>
        </p:txBody>
      </p:sp>
      <p:sp>
        <p:nvSpPr>
          <p:cNvPr id="3" name="Oval Callout 2"/>
          <p:cNvSpPr/>
          <p:nvPr/>
        </p:nvSpPr>
        <p:spPr>
          <a:xfrm>
            <a:off x="5029200" y="1234433"/>
            <a:ext cx="1643090" cy="1584967"/>
          </a:xfrm>
          <a:prstGeom prst="wedgeEllipseCallout">
            <a:avLst>
              <a:gd name="adj1" fmla="val 87040"/>
              <a:gd name="adj2" fmla="val 16970"/>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1400" b="1" dirty="0">
                <a:solidFill>
                  <a:srgbClr val="1F497D"/>
                </a:solidFill>
                <a:latin typeface="Sakkal Majalla" panose="02000000000000000000" pitchFamily="2" charset="-78"/>
                <a:cs typeface="Sakkal Majalla" panose="02000000000000000000" pitchFamily="2" charset="-78"/>
              </a:rPr>
              <a:t>يفترض ان يكون رجل البيع منتبهاً وعلى اتم الاستعداد لخدمة العميل في أي لحظة</a:t>
            </a:r>
            <a:endParaRPr kumimoji="0" lang="en-US" sz="1400" b="1" i="0" u="none" strike="noStrike" kern="1200" cap="none" spc="0" normalizeH="0" baseline="0" noProof="0" dirty="0">
              <a:ln>
                <a:noFill/>
              </a:ln>
              <a:solidFill>
                <a:srgbClr val="1F497D"/>
              </a:solidFill>
              <a:effectLst/>
              <a:uLnTx/>
              <a:uFillTx/>
              <a:latin typeface="Sakkal Majalla" panose="02000000000000000000" pitchFamily="2" charset="-78"/>
              <a:cs typeface="Sakkal Majalla" panose="02000000000000000000" pitchFamily="2" charset="-78"/>
            </a:endParaRPr>
          </a:p>
        </p:txBody>
      </p:sp>
      <p:sp>
        <p:nvSpPr>
          <p:cNvPr id="10" name="TextBox 14">
            <a:extLst>
              <a:ext uri="{FF2B5EF4-FFF2-40B4-BE49-F238E27FC236}">
                <a16:creationId xmlns="" xmlns:a16="http://schemas.microsoft.com/office/drawing/2014/main" id="{1BFFD0DB-15CF-47FC-8B00-959D56F55B3F}"/>
              </a:ext>
            </a:extLst>
          </p:cNvPr>
          <p:cNvSpPr txBox="1"/>
          <p:nvPr/>
        </p:nvSpPr>
        <p:spPr>
          <a:xfrm>
            <a:off x="3405435" y="700557"/>
            <a:ext cx="3821883" cy="461665"/>
          </a:xfrm>
          <a:prstGeom prst="rect">
            <a:avLst/>
          </a:prstGeom>
          <a:solidFill>
            <a:schemeClr val="accent6">
              <a:lumMod val="20000"/>
              <a:lumOff val="80000"/>
            </a:schemeClr>
          </a:solidFill>
        </p:spPr>
        <p:txBody>
          <a:bodyPr wrap="square" rtlCol="0">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BH" altLang="ar-BH"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rPr>
              <a:t>ما هو المصطلح المناسب للعبارات التالية </a:t>
            </a:r>
            <a:endParaRPr kumimoji="0" lang="en-US"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endParaRPr>
          </a:p>
        </p:txBody>
      </p:sp>
      <p:pic>
        <p:nvPicPr>
          <p:cNvPr id="11" name="صورة 10">
            <a:extLst>
              <a:ext uri="{FF2B5EF4-FFF2-40B4-BE49-F238E27FC236}">
                <a16:creationId xmlns="" xmlns:a16="http://schemas.microsoft.com/office/drawing/2014/main" id="{CF82C2FB-F619-4672-B38C-6F481B1C6697}"/>
              </a:ext>
            </a:extLst>
          </p:cNvPr>
          <p:cNvPicPr>
            <a:picLocks noChangeAspect="1"/>
          </p:cNvPicPr>
          <p:nvPr/>
        </p:nvPicPr>
        <p:blipFill>
          <a:blip r:embed="rId2"/>
          <a:stretch>
            <a:fillRect/>
          </a:stretch>
        </p:blipFill>
        <p:spPr>
          <a:xfrm>
            <a:off x="-706288" y="2721004"/>
            <a:ext cx="3456732" cy="3456732"/>
          </a:xfrm>
          <a:prstGeom prst="rect">
            <a:avLst/>
          </a:prstGeom>
        </p:spPr>
      </p:pic>
      <p:sp>
        <p:nvSpPr>
          <p:cNvPr id="13" name="Oval Callout 2">
            <a:extLst>
              <a:ext uri="{FF2B5EF4-FFF2-40B4-BE49-F238E27FC236}">
                <a16:creationId xmlns="" xmlns:a16="http://schemas.microsoft.com/office/drawing/2014/main" id="{25B134C8-C202-488E-8E71-89F9BE1C57C4}"/>
              </a:ext>
            </a:extLst>
          </p:cNvPr>
          <p:cNvSpPr/>
          <p:nvPr/>
        </p:nvSpPr>
        <p:spPr>
          <a:xfrm>
            <a:off x="4941402" y="3944337"/>
            <a:ext cx="2321171" cy="1584967"/>
          </a:xfrm>
          <a:prstGeom prst="wedgeEllipseCallout">
            <a:avLst>
              <a:gd name="adj1" fmla="val 71328"/>
              <a:gd name="adj2" fmla="val -106652"/>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altLang="ar-BH" sz="1600" b="1" dirty="0">
                <a:solidFill>
                  <a:srgbClr val="1F497D"/>
                </a:solidFill>
                <a:latin typeface="Sakkal Majalla" panose="02000000000000000000" pitchFamily="2" charset="-78"/>
                <a:cs typeface="Sakkal Majalla" panose="02000000000000000000" pitchFamily="2" charset="-78"/>
              </a:rPr>
              <a:t>تلعب دوراً كبيراً في تذكر أسماء العملاء و تسهل التجاوب مع متطلبات العميل </a:t>
            </a:r>
            <a:endParaRPr lang="ar-BH" sz="1600" b="1" dirty="0">
              <a:solidFill>
                <a:srgbClr val="1F497D"/>
              </a:solidFill>
              <a:latin typeface="Sakkal Majalla" panose="02000000000000000000" pitchFamily="2" charset="-78"/>
              <a:cs typeface="Sakkal Majalla" panose="02000000000000000000" pitchFamily="2" charset="-78"/>
            </a:endParaRPr>
          </a:p>
        </p:txBody>
      </p:sp>
      <p:pic>
        <p:nvPicPr>
          <p:cNvPr id="4" name="صورة 3">
            <a:extLst>
              <a:ext uri="{FF2B5EF4-FFF2-40B4-BE49-F238E27FC236}">
                <a16:creationId xmlns="" xmlns:a16="http://schemas.microsoft.com/office/drawing/2014/main" id="{0C75ED75-7DF5-4477-A4E8-E8404A19ACEE}"/>
              </a:ext>
            </a:extLst>
          </p:cNvPr>
          <p:cNvPicPr>
            <a:picLocks noChangeAspect="1"/>
          </p:cNvPicPr>
          <p:nvPr/>
        </p:nvPicPr>
        <p:blipFill>
          <a:blip r:embed="rId3"/>
          <a:stretch>
            <a:fillRect/>
          </a:stretch>
        </p:blipFill>
        <p:spPr>
          <a:xfrm>
            <a:off x="6410396" y="553773"/>
            <a:ext cx="3563225" cy="3559134"/>
          </a:xfrm>
          <a:prstGeom prst="rect">
            <a:avLst/>
          </a:prstGeom>
        </p:spPr>
      </p:pic>
      <p:sp>
        <p:nvSpPr>
          <p:cNvPr id="16" name="Oval Callout 2">
            <a:extLst>
              <a:ext uri="{FF2B5EF4-FFF2-40B4-BE49-F238E27FC236}">
                <a16:creationId xmlns="" xmlns:a16="http://schemas.microsoft.com/office/drawing/2014/main" id="{00DC8911-FB3F-4242-9DAC-A2F83508E6D0}"/>
              </a:ext>
            </a:extLst>
          </p:cNvPr>
          <p:cNvSpPr/>
          <p:nvPr/>
        </p:nvSpPr>
        <p:spPr>
          <a:xfrm>
            <a:off x="2488550" y="2798145"/>
            <a:ext cx="1643090" cy="1330220"/>
          </a:xfrm>
          <a:prstGeom prst="wedgeEllipseCallout">
            <a:avLst>
              <a:gd name="adj1" fmla="val -102204"/>
              <a:gd name="adj2" fmla="val 81038"/>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rPr>
              <a:t>اليقظة</a:t>
            </a:r>
            <a:endParaRPr kumimoji="0" lang="en-US" sz="3200" b="1"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endParaRPr>
          </a:p>
        </p:txBody>
      </p:sp>
      <p:sp>
        <p:nvSpPr>
          <p:cNvPr id="17" name="Oval Callout 2">
            <a:extLst>
              <a:ext uri="{FF2B5EF4-FFF2-40B4-BE49-F238E27FC236}">
                <a16:creationId xmlns="" xmlns:a16="http://schemas.microsoft.com/office/drawing/2014/main" id="{BA157542-7CA8-4647-AA80-56DE131F5107}"/>
              </a:ext>
            </a:extLst>
          </p:cNvPr>
          <p:cNvSpPr/>
          <p:nvPr/>
        </p:nvSpPr>
        <p:spPr>
          <a:xfrm>
            <a:off x="2813078" y="4449370"/>
            <a:ext cx="1778666" cy="1063264"/>
          </a:xfrm>
          <a:prstGeom prst="wedgeEllipseCallout">
            <a:avLst>
              <a:gd name="adj1" fmla="val -123438"/>
              <a:gd name="adj2" fmla="val -15392"/>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rPr>
              <a:t>قوة الملاحظة</a:t>
            </a:r>
            <a:endParaRPr kumimoji="0" lang="en-US" sz="2000" b="1"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endParaRPr>
          </a:p>
        </p:txBody>
      </p:sp>
      <p:grpSp>
        <p:nvGrpSpPr>
          <p:cNvPr id="7" name="مجموعة 6">
            <a:extLst>
              <a:ext uri="{FF2B5EF4-FFF2-40B4-BE49-F238E27FC236}">
                <a16:creationId xmlns="" xmlns:a16="http://schemas.microsoft.com/office/drawing/2014/main" id="{83C4B242-2369-47E8-8BEB-7C597C7D44D1}"/>
              </a:ext>
            </a:extLst>
          </p:cNvPr>
          <p:cNvGrpSpPr/>
          <p:nvPr/>
        </p:nvGrpSpPr>
        <p:grpSpPr>
          <a:xfrm>
            <a:off x="5916825" y="2438400"/>
            <a:ext cx="1345748" cy="1330221"/>
            <a:chOff x="3472913" y="2146159"/>
            <a:chExt cx="2237660" cy="1939049"/>
          </a:xfrm>
        </p:grpSpPr>
        <p:pic>
          <p:nvPicPr>
            <p:cNvPr id="5" name="رسم 4" descr="شريط">
              <a:extLst>
                <a:ext uri="{FF2B5EF4-FFF2-40B4-BE49-F238E27FC236}">
                  <a16:creationId xmlns="" xmlns:a16="http://schemas.microsoft.com/office/drawing/2014/main" id="{29725DF5-6C52-4794-B463-3270172A6EF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472913" y="2146159"/>
              <a:ext cx="2237660" cy="1939049"/>
            </a:xfrm>
            <a:prstGeom prst="rect">
              <a:avLst/>
            </a:prstGeom>
          </p:spPr>
        </p:pic>
        <p:pic>
          <p:nvPicPr>
            <p:cNvPr id="6" name="صورة 5">
              <a:extLst>
                <a:ext uri="{FF2B5EF4-FFF2-40B4-BE49-F238E27FC236}">
                  <a16:creationId xmlns="" xmlns:a16="http://schemas.microsoft.com/office/drawing/2014/main" id="{22B46A68-8CF5-4C63-BC75-5776FA36B535}"/>
                </a:ext>
              </a:extLst>
            </p:cNvPr>
            <p:cNvPicPr>
              <a:picLocks noChangeAspect="1"/>
            </p:cNvPicPr>
            <p:nvPr/>
          </p:nvPicPr>
          <p:blipFill>
            <a:blip r:embed="rId8"/>
            <a:stretch>
              <a:fillRect/>
            </a:stretch>
          </p:blipFill>
          <p:spPr>
            <a:xfrm>
              <a:off x="3872353" y="2362108"/>
              <a:ext cx="1438781" cy="1066892"/>
            </a:xfrm>
            <a:prstGeom prst="rect">
              <a:avLst/>
            </a:prstGeom>
          </p:spPr>
        </p:pic>
      </p:grpSp>
      <p:grpSp>
        <p:nvGrpSpPr>
          <p:cNvPr id="18" name="مجموعة 17">
            <a:extLst>
              <a:ext uri="{FF2B5EF4-FFF2-40B4-BE49-F238E27FC236}">
                <a16:creationId xmlns="" xmlns:a16="http://schemas.microsoft.com/office/drawing/2014/main" id="{9BC8BECB-930A-4A22-8DFF-64133D21A482}"/>
              </a:ext>
            </a:extLst>
          </p:cNvPr>
          <p:cNvGrpSpPr/>
          <p:nvPr/>
        </p:nvGrpSpPr>
        <p:grpSpPr>
          <a:xfrm>
            <a:off x="7103730" y="3765697"/>
            <a:ext cx="1345748" cy="1330221"/>
            <a:chOff x="3472913" y="2146159"/>
            <a:chExt cx="2237660" cy="1939049"/>
          </a:xfrm>
        </p:grpSpPr>
        <p:pic>
          <p:nvPicPr>
            <p:cNvPr id="19" name="رسم 18" descr="شريط">
              <a:extLst>
                <a:ext uri="{FF2B5EF4-FFF2-40B4-BE49-F238E27FC236}">
                  <a16:creationId xmlns="" xmlns:a16="http://schemas.microsoft.com/office/drawing/2014/main" id="{451141EA-485E-476D-B7D2-DAE8BA9FD5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472913" y="2146159"/>
              <a:ext cx="2237660" cy="1939049"/>
            </a:xfrm>
            <a:prstGeom prst="rect">
              <a:avLst/>
            </a:prstGeom>
          </p:spPr>
        </p:pic>
        <p:pic>
          <p:nvPicPr>
            <p:cNvPr id="20" name="صورة 19">
              <a:extLst>
                <a:ext uri="{FF2B5EF4-FFF2-40B4-BE49-F238E27FC236}">
                  <a16:creationId xmlns="" xmlns:a16="http://schemas.microsoft.com/office/drawing/2014/main" id="{0386984D-C551-4C1F-8A44-64F227B3CE0B}"/>
                </a:ext>
              </a:extLst>
            </p:cNvPr>
            <p:cNvPicPr>
              <a:picLocks noChangeAspect="1"/>
            </p:cNvPicPr>
            <p:nvPr/>
          </p:nvPicPr>
          <p:blipFill>
            <a:blip r:embed="rId8"/>
            <a:stretch>
              <a:fillRect/>
            </a:stretch>
          </p:blipFill>
          <p:spPr>
            <a:xfrm>
              <a:off x="3877701" y="2361986"/>
              <a:ext cx="1438781" cy="1066892"/>
            </a:xfrm>
            <a:prstGeom prst="rect">
              <a:avLst/>
            </a:prstGeom>
          </p:spPr>
        </p:pic>
      </p:grpSp>
      <p:sp>
        <p:nvSpPr>
          <p:cNvPr id="21" name="Title 1">
            <a:extLst>
              <a:ext uri="{FF2B5EF4-FFF2-40B4-BE49-F238E27FC236}">
                <a16:creationId xmlns="" xmlns:a16="http://schemas.microsoft.com/office/drawing/2014/main" id="{784440C5-ABA0-4212-88EF-AD9112E837C8}"/>
              </a:ext>
            </a:extLst>
          </p:cNvPr>
          <p:cNvSpPr txBox="1">
            <a:spLocks/>
          </p:cNvSpPr>
          <p:nvPr/>
        </p:nvSpPr>
        <p:spPr>
          <a:xfrm>
            <a:off x="1314396" y="-8441"/>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cxnSp>
        <p:nvCxnSpPr>
          <p:cNvPr id="23" name="Straight Connector 22"/>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26" name="Rectangle 25"/>
          <p:cNvSpPr/>
          <p:nvPr/>
        </p:nvSpPr>
        <p:spPr>
          <a:xfrm>
            <a:off x="37531" y="-10493"/>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7" name="Rectangle 26"/>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7247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3317" y="675374"/>
            <a:ext cx="4068277" cy="584775"/>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rPr>
              <a:t>ثانياً: الصفات الاخلاقية</a:t>
            </a:r>
            <a:endParaRPr kumimoji="0" lang="en-US"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endParaRPr>
          </a:p>
        </p:txBody>
      </p:sp>
      <p:sp>
        <p:nvSpPr>
          <p:cNvPr id="16" name="TextBox 15"/>
          <p:cNvSpPr txBox="1"/>
          <p:nvPr/>
        </p:nvSpPr>
        <p:spPr>
          <a:xfrm>
            <a:off x="5544046" y="1828800"/>
            <a:ext cx="3172431" cy="523220"/>
          </a:xfrm>
          <a:prstGeom prst="rect">
            <a:avLst/>
          </a:prstGeom>
          <a:solidFill>
            <a:schemeClr val="bg1">
              <a:lumMod val="85000"/>
            </a:schemeClr>
          </a:solid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الاخلاص</a:t>
            </a:r>
            <a:endParaRPr kumimoji="0" lang="en-US" sz="32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7" name="TextBox 16"/>
          <p:cNvSpPr txBox="1"/>
          <p:nvPr/>
        </p:nvSpPr>
        <p:spPr>
          <a:xfrm>
            <a:off x="5544046" y="2482606"/>
            <a:ext cx="3172431" cy="523220"/>
          </a:xfrm>
          <a:prstGeom prst="rect">
            <a:avLst/>
          </a:prstGeom>
          <a:solidFill>
            <a:schemeClr val="bg1">
              <a:lumMod val="85000"/>
            </a:schemeClr>
          </a:solid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الصدق</a:t>
            </a:r>
            <a:endParaRPr kumimoji="0" lang="en-US"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8" name="TextBox 17"/>
          <p:cNvSpPr txBox="1"/>
          <p:nvPr/>
        </p:nvSpPr>
        <p:spPr>
          <a:xfrm>
            <a:off x="5544046" y="3149827"/>
            <a:ext cx="3172431" cy="523220"/>
          </a:xfrm>
          <a:prstGeom prst="rect">
            <a:avLst/>
          </a:prstGeom>
          <a:solidFill>
            <a:schemeClr val="bg1">
              <a:lumMod val="85000"/>
            </a:schemeClr>
          </a:solid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الامانة</a:t>
            </a:r>
            <a:endParaRPr kumimoji="0" lang="en-US"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20" name="TextBox 19"/>
          <p:cNvSpPr txBox="1"/>
          <p:nvPr/>
        </p:nvSpPr>
        <p:spPr>
          <a:xfrm>
            <a:off x="5544045" y="3795439"/>
            <a:ext cx="3172431" cy="523220"/>
          </a:xfrm>
          <a:prstGeom prst="rect">
            <a:avLst/>
          </a:prstGeom>
          <a:solidFill>
            <a:schemeClr val="bg1">
              <a:lumMod val="85000"/>
            </a:schemeClr>
          </a:solid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الصبر</a:t>
            </a:r>
            <a:endParaRPr kumimoji="0" lang="en-US"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1" name="Title 1">
            <a:extLst>
              <a:ext uri="{FF2B5EF4-FFF2-40B4-BE49-F238E27FC236}">
                <a16:creationId xmlns="" xmlns:a16="http://schemas.microsoft.com/office/drawing/2014/main" id="{68167299-3077-4575-9658-EAAF8E6101CF}"/>
              </a:ext>
            </a:extLst>
          </p:cNvPr>
          <p:cNvSpPr txBox="1">
            <a:spLocks/>
          </p:cNvSpPr>
          <p:nvPr/>
        </p:nvSpPr>
        <p:spPr>
          <a:xfrm>
            <a:off x="151135" y="13968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pic>
        <p:nvPicPr>
          <p:cNvPr id="3" name="صورة 2">
            <a:extLst>
              <a:ext uri="{FF2B5EF4-FFF2-40B4-BE49-F238E27FC236}">
                <a16:creationId xmlns="" xmlns:a16="http://schemas.microsoft.com/office/drawing/2014/main" id="{4D2FDC92-5A14-4926-88A9-6733B19902D7}"/>
              </a:ext>
            </a:extLst>
          </p:cNvPr>
          <p:cNvPicPr>
            <a:picLocks noChangeAspect="1"/>
          </p:cNvPicPr>
          <p:nvPr/>
        </p:nvPicPr>
        <p:blipFill>
          <a:blip r:embed="rId2"/>
          <a:stretch>
            <a:fillRect/>
          </a:stretch>
        </p:blipFill>
        <p:spPr>
          <a:xfrm>
            <a:off x="-440997" y="-152400"/>
            <a:ext cx="5579077" cy="9894289"/>
          </a:xfrm>
          <a:prstGeom prst="rect">
            <a:avLst/>
          </a:prstGeom>
        </p:spPr>
      </p:pic>
      <p:cxnSp>
        <p:nvCxnSpPr>
          <p:cNvPr id="12" name="Straight Connector 11"/>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15" name="Rectangle 14"/>
          <p:cNvSpPr/>
          <p:nvPr/>
        </p:nvSpPr>
        <p:spPr>
          <a:xfrm>
            <a:off x="2281024"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9" name="Rectangle 18"/>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862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1103" y="732925"/>
            <a:ext cx="4068277" cy="584775"/>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rPr>
              <a:t>ثانياً: الصفات الاخلاقية</a:t>
            </a:r>
            <a:endParaRPr kumimoji="0" lang="en-US"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endParaRPr>
          </a:p>
        </p:txBody>
      </p:sp>
      <p:sp>
        <p:nvSpPr>
          <p:cNvPr id="16" name="TextBox 15"/>
          <p:cNvSpPr txBox="1"/>
          <p:nvPr/>
        </p:nvSpPr>
        <p:spPr>
          <a:xfrm>
            <a:off x="5544046" y="1828800"/>
            <a:ext cx="3172431" cy="523220"/>
          </a:xfrm>
          <a:prstGeom prst="rect">
            <a:avLst/>
          </a:prstGeom>
          <a:solidFill>
            <a:schemeClr val="bg1">
              <a:lumMod val="85000"/>
            </a:schemeClr>
          </a:solid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الاخلاص</a:t>
            </a:r>
            <a:endParaRPr kumimoji="0" lang="en-US" sz="32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1" name="Title 1">
            <a:extLst>
              <a:ext uri="{FF2B5EF4-FFF2-40B4-BE49-F238E27FC236}">
                <a16:creationId xmlns="" xmlns:a16="http://schemas.microsoft.com/office/drawing/2014/main" id="{68167299-3077-4575-9658-EAAF8E6101CF}"/>
              </a:ext>
            </a:extLst>
          </p:cNvPr>
          <p:cNvSpPr txBox="1">
            <a:spLocks/>
          </p:cNvSpPr>
          <p:nvPr/>
        </p:nvSpPr>
        <p:spPr>
          <a:xfrm>
            <a:off x="151135" y="13968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sp>
        <p:nvSpPr>
          <p:cNvPr id="10" name="TextBox 20">
            <a:extLst>
              <a:ext uri="{FF2B5EF4-FFF2-40B4-BE49-F238E27FC236}">
                <a16:creationId xmlns="" xmlns:a16="http://schemas.microsoft.com/office/drawing/2014/main" id="{4984EE60-D06B-4181-BB02-C67AAAF60784}"/>
              </a:ext>
            </a:extLst>
          </p:cNvPr>
          <p:cNvSpPr txBox="1"/>
          <p:nvPr/>
        </p:nvSpPr>
        <p:spPr>
          <a:xfrm>
            <a:off x="3676774" y="2420181"/>
            <a:ext cx="5062264" cy="3416320"/>
          </a:xfrm>
          <a:prstGeom prst="rect">
            <a:avLst/>
          </a:prstGeom>
          <a:solidFill>
            <a:schemeClr val="bg2"/>
          </a:solidFill>
        </p:spPr>
        <p:txBody>
          <a:bodyPr wrap="square" rtlCol="0">
            <a:spAutoFit/>
          </a:bodyPr>
          <a:lstStyle/>
          <a:p>
            <a:pPr lvl="0" algn="just" rtl="1" fontAlgn="base">
              <a:spcBef>
                <a:spcPct val="20000"/>
              </a:spcBef>
              <a:spcAft>
                <a:spcPct val="0"/>
              </a:spcAft>
            </a:pPr>
            <a:r>
              <a:rPr lang="ar-BH" altLang="ar-BH" sz="3600" b="1" dirty="0">
                <a:solidFill>
                  <a:schemeClr val="accent1">
                    <a:lumMod val="50000"/>
                  </a:schemeClr>
                </a:solidFill>
                <a:latin typeface="Microsoft Uighur" panose="02000000000000000000" pitchFamily="2" charset="-78"/>
                <a:cs typeface="Microsoft Uighur" panose="02000000000000000000" pitchFamily="2" charset="-78"/>
              </a:rPr>
              <a:t>من الضروري أن يخلص رجل البيع للمؤسسة التي يعمل بها ، و يدعم قدرته على تحمل المسئولية من خلال إدلائه دائماً بما هو صحيح بالنسبة للعملاء أو من خلال مصارحته صاحب المؤسسة بكل ما يسيء إليها . </a:t>
            </a:r>
            <a:endParaRPr lang="en-US" altLang="ar-BH" sz="3600" b="1" dirty="0">
              <a:solidFill>
                <a:schemeClr val="accent1">
                  <a:lumMod val="50000"/>
                </a:schemeClr>
              </a:solidFill>
              <a:latin typeface="Microsoft Uighur" panose="02000000000000000000" pitchFamily="2" charset="-78"/>
              <a:cs typeface="Microsoft Uighur" panose="02000000000000000000" pitchFamily="2" charset="-78"/>
            </a:endParaRPr>
          </a:p>
        </p:txBody>
      </p:sp>
      <p:grpSp>
        <p:nvGrpSpPr>
          <p:cNvPr id="7" name="مجموعة 6">
            <a:extLst>
              <a:ext uri="{FF2B5EF4-FFF2-40B4-BE49-F238E27FC236}">
                <a16:creationId xmlns="" xmlns:a16="http://schemas.microsoft.com/office/drawing/2014/main" id="{1A27127F-F222-4940-9720-F8509839E5C3}"/>
              </a:ext>
            </a:extLst>
          </p:cNvPr>
          <p:cNvGrpSpPr/>
          <p:nvPr/>
        </p:nvGrpSpPr>
        <p:grpSpPr>
          <a:xfrm>
            <a:off x="-17924" y="2209800"/>
            <a:ext cx="3714627" cy="8049913"/>
            <a:chOff x="0" y="2789237"/>
            <a:chExt cx="3654214" cy="7990465"/>
          </a:xfrm>
        </p:grpSpPr>
        <p:pic>
          <p:nvPicPr>
            <p:cNvPr id="4" name="صورة 3" descr="صورة تحتوي على رسم&#10;&#10;تم إنشاء الوصف تلقائياً">
              <a:extLst>
                <a:ext uri="{FF2B5EF4-FFF2-40B4-BE49-F238E27FC236}">
                  <a16:creationId xmlns="" xmlns:a16="http://schemas.microsoft.com/office/drawing/2014/main" id="{87D46CBD-8408-48E4-ADBE-26A7C8E3AD7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00" b="99000" l="2192" r="97808">
                          <a14:foregroundMark x1="90959" y1="11667" x2="94247" y2="18667"/>
                          <a14:foregroundMark x1="70959" y1="68667" x2="59726" y2="71667"/>
                          <a14:foregroundMark x1="95068" y1="41667" x2="94521" y2="53000"/>
                          <a14:foregroundMark x1="92603" y1="16667" x2="91781" y2="7333"/>
                          <a14:foregroundMark x1="82466" y1="10667" x2="92055" y2="7667"/>
                          <a14:foregroundMark x1="88493" y1="9333" x2="88767" y2="26333"/>
                          <a14:foregroundMark x1="88767" y1="26333" x2="90411" y2="32333"/>
                          <a14:foregroundMark x1="97628" y1="11406" x2="99726" y2="27000"/>
                          <a14:foregroundMark x1="6027" y1="40667" x2="7397" y2="64000"/>
                          <a14:foregroundMark x1="29315" y1="82000" x2="41096" y2="90000"/>
                          <a14:foregroundMark x1="24658" y1="87000" x2="35068" y2="94333"/>
                          <a14:foregroundMark x1="67945" y1="80000" x2="74756" y2="88027"/>
                          <a14:foregroundMark x1="94247" y1="64333" x2="33973" y2="84000"/>
                          <a14:foregroundMark x1="33973" y1="84000" x2="33425" y2="84000"/>
                          <a14:foregroundMark x1="92055" y1="67333" x2="83562" y2="81000"/>
                          <a14:foregroundMark x1="83562" y1="81000" x2="51233" y2="92000"/>
                          <a14:foregroundMark x1="70685" y1="89000" x2="54795" y2="94333"/>
                          <a14:foregroundMark x1="54795" y1="94333" x2="20822" y2="85667"/>
                          <a14:foregroundMark x1="6849" y1="41667" x2="6301" y2="62000"/>
                          <a14:foregroundMark x1="6301" y1="62000" x2="8767" y2="72667"/>
                          <a14:foregroundMark x1="18904" y1="19667" x2="7123" y2="28667"/>
                          <a14:foregroundMark x1="7123" y1="28667" x2="6027" y2="31333"/>
                          <a14:foregroundMark x1="4384" y1="29333" x2="3562" y2="55000"/>
                          <a14:foregroundMark x1="3014" y1="55000" x2="3836" y2="67333"/>
                          <a14:foregroundMark x1="44658" y1="55000" x2="50411" y2="48000"/>
                          <a14:foregroundMark x1="15342" y1="82000" x2="32603" y2="92333"/>
                          <a14:foregroundMark x1="27215" y1="95336" x2="30959" y2="99333"/>
                          <a14:foregroundMark x1="17534" y1="85000" x2="26391" y2="94456"/>
                          <a14:foregroundMark x1="9041" y1="81667" x2="3014" y2="71333"/>
                          <a14:foregroundMark x1="2192" y1="68333" x2="6027" y2="69667"/>
                          <a14:backgroundMark x1="37534" y1="16000" x2="47123" y2="29333"/>
                          <a14:backgroundMark x1="47123" y1="29333" x2="47397" y2="12333"/>
                          <a14:backgroundMark x1="47397" y1="12333" x2="46301" y2="11333"/>
                          <a14:backgroundMark x1="54521" y1="19667" x2="45479" y2="26333"/>
                          <a14:backgroundMark x1="42466" y1="12333" x2="51507" y2="10667"/>
                          <a14:backgroundMark x1="39178" y1="8333" x2="49589" y2="7333"/>
                          <a14:backgroundMark x1="39178" y1="6667" x2="33699" y2="22667"/>
                          <a14:backgroundMark x1="36712" y1="8667" x2="50137" y2="4000"/>
                          <a14:backgroundMark x1="50137" y1="4000" x2="53973" y2="10667"/>
                          <a14:backgroundMark x1="44658" y1="4333" x2="35342" y2="12667"/>
                          <a14:backgroundMark x1="44384" y1="4333" x2="41644" y2="3333"/>
                          <a14:backgroundMark x1="33699" y1="26333" x2="36164" y2="30000"/>
                          <a14:backgroundMark x1="74247" y1="89000" x2="77260" y2="89000"/>
                          <a14:backgroundMark x1="76712" y1="88667" x2="76438" y2="91000"/>
                          <a14:backgroundMark x1="97808" y1="10333" x2="96438" y2="7667"/>
                          <a14:backgroundMark x1="1096" y1="93333" x2="19178" y2="99333"/>
                          <a14:backgroundMark x1="1918" y1="92000" x2="12877" y2="99333"/>
                          <a14:backgroundMark x1="548" y1="97333" x2="10411" y2="99333"/>
                          <a14:backgroundMark x1="15342" y1="96000" x2="24658" y2="99333"/>
                        </a14:backgroundRemoval>
                      </a14:imgEffect>
                    </a14:imgLayer>
                  </a14:imgProps>
                </a:ext>
                <a:ext uri="{28A0092B-C50C-407E-A947-70E740481C1C}">
                  <a14:useLocalDpi xmlns:a14="http://schemas.microsoft.com/office/drawing/2010/main" val="0"/>
                </a:ext>
              </a:extLst>
            </a:blip>
            <a:stretch>
              <a:fillRect/>
            </a:stretch>
          </p:blipFill>
          <p:spPr>
            <a:xfrm>
              <a:off x="0" y="2933679"/>
              <a:ext cx="3654214" cy="3003463"/>
            </a:xfrm>
            <a:prstGeom prst="rect">
              <a:avLst/>
            </a:prstGeom>
          </p:spPr>
        </p:pic>
        <p:pic>
          <p:nvPicPr>
            <p:cNvPr id="5" name="صورة 4">
              <a:extLst>
                <a:ext uri="{FF2B5EF4-FFF2-40B4-BE49-F238E27FC236}">
                  <a16:creationId xmlns="" xmlns:a16="http://schemas.microsoft.com/office/drawing/2014/main" id="{6724390B-E737-48C3-BF45-06C8EA16984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3978" y1="16233" x2="43838" y2="16649"/>
                          <a14:foregroundMark x1="43994" y1="13319" x2="42434" y2="15609"/>
                          <a14:foregroundMark x1="42902" y1="15609" x2="43994" y2="14152"/>
                          <a14:backgroundMark x1="65835" y1="31322" x2="56162" y2="45473"/>
                          <a14:backgroundMark x1="46022" y1="34235" x2="49298" y2="57544"/>
                          <a14:backgroundMark x1="53198" y1="54631" x2="58346" y2="73153"/>
                          <a14:backgroundMark x1="44306" y1="61602" x2="42122" y2="77940"/>
                          <a14:backgroundMark x1="59282" y1="61082" x2="59282" y2="78876"/>
                          <a14:backgroundMark x1="50702" y1="34235" x2="57878" y2="36420"/>
                          <a14:backgroundMark x1="49610" y1="28408" x2="56162" y2="29448"/>
                          <a14:backgroundMark x1="47582" y1="26015" x2="54602" y2="28512"/>
                          <a14:backgroundMark x1="54602" y1="28512" x2="54914" y2="28408"/>
                          <a14:backgroundMark x1="53822" y1="27575" x2="53354" y2="27575"/>
                        </a14:backgroundRemoval>
                      </a14:imgEffect>
                    </a14:imgLayer>
                  </a14:imgProps>
                </a:ext>
              </a:extLst>
            </a:blip>
            <a:srcRect l="39330" t="11486" r="33824"/>
            <a:stretch/>
          </p:blipFill>
          <p:spPr>
            <a:xfrm>
              <a:off x="884722" y="2789237"/>
              <a:ext cx="1800225" cy="7990465"/>
            </a:xfrm>
            <a:prstGeom prst="rect">
              <a:avLst/>
            </a:prstGeom>
          </p:spPr>
        </p:pic>
      </p:grpSp>
      <p:cxnSp>
        <p:nvCxnSpPr>
          <p:cNvPr id="13" name="Straight Connector 12"/>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17" name="Rectangle 16"/>
          <p:cNvSpPr/>
          <p:nvPr/>
        </p:nvSpPr>
        <p:spPr>
          <a:xfrm>
            <a:off x="2281024"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8" name="Rectangle 17"/>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0294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2183" y="605610"/>
            <a:ext cx="4068277" cy="584775"/>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rPr>
              <a:t>ثانياً: الصفات الاخلاقية</a:t>
            </a:r>
            <a:endParaRPr kumimoji="0" lang="en-US"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endParaRPr>
          </a:p>
        </p:txBody>
      </p:sp>
      <p:sp>
        <p:nvSpPr>
          <p:cNvPr id="17" name="TextBox 16"/>
          <p:cNvSpPr txBox="1"/>
          <p:nvPr/>
        </p:nvSpPr>
        <p:spPr>
          <a:xfrm>
            <a:off x="5531151" y="1447800"/>
            <a:ext cx="3172431" cy="523220"/>
          </a:xfrm>
          <a:prstGeom prst="rect">
            <a:avLst/>
          </a:prstGeom>
          <a:solidFill>
            <a:schemeClr val="bg1">
              <a:lumMod val="85000"/>
            </a:schemeClr>
          </a:solid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الصدق</a:t>
            </a:r>
            <a:endParaRPr kumimoji="0" lang="en-US"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1" name="Title 1">
            <a:extLst>
              <a:ext uri="{FF2B5EF4-FFF2-40B4-BE49-F238E27FC236}">
                <a16:creationId xmlns="" xmlns:a16="http://schemas.microsoft.com/office/drawing/2014/main" id="{68167299-3077-4575-9658-EAAF8E6101CF}"/>
              </a:ext>
            </a:extLst>
          </p:cNvPr>
          <p:cNvSpPr txBox="1">
            <a:spLocks/>
          </p:cNvSpPr>
          <p:nvPr/>
        </p:nvSpPr>
        <p:spPr>
          <a:xfrm>
            <a:off x="151135" y="13968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sp>
        <p:nvSpPr>
          <p:cNvPr id="10" name="TextBox 20">
            <a:extLst>
              <a:ext uri="{FF2B5EF4-FFF2-40B4-BE49-F238E27FC236}">
                <a16:creationId xmlns="" xmlns:a16="http://schemas.microsoft.com/office/drawing/2014/main" id="{D51D3E6D-A337-4672-9946-A097457865A7}"/>
              </a:ext>
            </a:extLst>
          </p:cNvPr>
          <p:cNvSpPr txBox="1"/>
          <p:nvPr/>
        </p:nvSpPr>
        <p:spPr>
          <a:xfrm>
            <a:off x="4572000" y="2520822"/>
            <a:ext cx="4144477" cy="2308324"/>
          </a:xfrm>
          <a:prstGeom prst="rect">
            <a:avLst/>
          </a:prstGeom>
          <a:solidFill>
            <a:schemeClr val="bg2"/>
          </a:solidFill>
        </p:spPr>
        <p:txBody>
          <a:bodyPr wrap="square" rtlCol="0">
            <a:spAutoFit/>
          </a:bodyPr>
          <a:lstStyle/>
          <a:p>
            <a:pPr lvl="0" algn="just" rtl="1" fontAlgn="base">
              <a:spcBef>
                <a:spcPct val="20000"/>
              </a:spcBef>
              <a:spcAft>
                <a:spcPct val="0"/>
              </a:spcAft>
            </a:pPr>
            <a:r>
              <a:rPr lang="ar-BH" altLang="ar-BH" sz="3600" b="1" dirty="0">
                <a:solidFill>
                  <a:schemeClr val="accent1">
                    <a:lumMod val="50000"/>
                  </a:schemeClr>
                </a:solidFill>
                <a:latin typeface="Microsoft Uighur" panose="02000000000000000000" pitchFamily="2" charset="-78"/>
                <a:cs typeface="Microsoft Uighur" panose="02000000000000000000" pitchFamily="2" charset="-78"/>
              </a:rPr>
              <a:t>بصفتك بائع إذا كذبت على عملائك ، فإنك تفقد ثقتهم فيك و في متجرك فيجب عليك ألا تخفي على المشتري العيب الذى تعرفه عن السلعة .</a:t>
            </a:r>
            <a:endParaRPr lang="en-US" altLang="ar-BH" sz="3600" b="1" dirty="0">
              <a:solidFill>
                <a:schemeClr val="accent1">
                  <a:lumMod val="50000"/>
                </a:schemeClr>
              </a:solidFill>
              <a:latin typeface="Microsoft Uighur" panose="02000000000000000000" pitchFamily="2" charset="-78"/>
              <a:cs typeface="Microsoft Uighur" panose="02000000000000000000" pitchFamily="2" charset="-78"/>
            </a:endParaRPr>
          </a:p>
        </p:txBody>
      </p:sp>
      <p:grpSp>
        <p:nvGrpSpPr>
          <p:cNvPr id="7" name="مجموعة 6">
            <a:extLst>
              <a:ext uri="{FF2B5EF4-FFF2-40B4-BE49-F238E27FC236}">
                <a16:creationId xmlns="" xmlns:a16="http://schemas.microsoft.com/office/drawing/2014/main" id="{E043F786-9732-4A83-A44C-76DBE8C6ECEE}"/>
              </a:ext>
            </a:extLst>
          </p:cNvPr>
          <p:cNvGrpSpPr/>
          <p:nvPr/>
        </p:nvGrpSpPr>
        <p:grpSpPr>
          <a:xfrm>
            <a:off x="-86953" y="1447800"/>
            <a:ext cx="4800600" cy="4668598"/>
            <a:chOff x="0" y="1502413"/>
            <a:chExt cx="4800600" cy="4668598"/>
          </a:xfrm>
        </p:grpSpPr>
        <p:grpSp>
          <p:nvGrpSpPr>
            <p:cNvPr id="5" name="مجموعة 4">
              <a:extLst>
                <a:ext uri="{FF2B5EF4-FFF2-40B4-BE49-F238E27FC236}">
                  <a16:creationId xmlns="" xmlns:a16="http://schemas.microsoft.com/office/drawing/2014/main" id="{305C0788-1BEA-47BC-8B34-17BB95558208}"/>
                </a:ext>
              </a:extLst>
            </p:cNvPr>
            <p:cNvGrpSpPr/>
            <p:nvPr/>
          </p:nvGrpSpPr>
          <p:grpSpPr>
            <a:xfrm>
              <a:off x="0" y="1502413"/>
              <a:ext cx="4800600" cy="4495800"/>
              <a:chOff x="0" y="1083798"/>
              <a:chExt cx="4419600" cy="4326402"/>
            </a:xfrm>
          </p:grpSpPr>
          <p:pic>
            <p:nvPicPr>
              <p:cNvPr id="4" name="صورة 3" descr="الصدق افضل الخصال">
                <a:extLst>
                  <a:ext uri="{FF2B5EF4-FFF2-40B4-BE49-F238E27FC236}">
                    <a16:creationId xmlns="" xmlns:a16="http://schemas.microsoft.com/office/drawing/2014/main" id="{4A725FF3-D5B4-461D-8651-21EA97AFDA9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56" b="89602" l="5388" r="96121">
                            <a14:foregroundMark x1="88793" y1="56416" x2="10129" y2="52655"/>
                            <a14:foregroundMark x1="92672" y1="14381" x2="12069" y2="12389"/>
                            <a14:foregroundMark x1="82974" y1="7522" x2="2802" y2="8850"/>
                            <a14:foregroundMark x1="2802" y1="8850" x2="2155" y2="49115"/>
                            <a14:foregroundMark x1="2155" y1="49115" x2="7759" y2="59735"/>
                            <a14:foregroundMark x1="7759" y1="59735" x2="55172" y2="69027"/>
                            <a14:foregroundMark x1="55172" y1="69027" x2="67241" y2="68584"/>
                            <a14:foregroundMark x1="67241" y1="68584" x2="76940" y2="62168"/>
                            <a14:foregroundMark x1="76940" y1="62168" x2="82543" y2="50885"/>
                            <a14:foregroundMark x1="82543" y1="50885" x2="83621" y2="43805"/>
                            <a14:foregroundMark x1="93534" y1="54646" x2="84267" y2="63274"/>
                            <a14:foregroundMark x1="84267" y1="63274" x2="12931" y2="68363"/>
                            <a14:foregroundMark x1="12931" y1="68363" x2="5388" y2="46460"/>
                            <a14:foregroundMark x1="5388" y1="46460" x2="7974" y2="19912"/>
                            <a14:foregroundMark x1="96121" y1="10177" x2="92026" y2="65044"/>
                          </a14:backgroundRemoval>
                        </a14:imgEffect>
                      </a14:imgLayer>
                    </a14:imgProps>
                  </a:ext>
                  <a:ext uri="{28A0092B-C50C-407E-A947-70E740481C1C}">
                    <a14:useLocalDpi xmlns:a14="http://schemas.microsoft.com/office/drawing/2010/main" val="0"/>
                  </a:ext>
                </a:extLst>
              </a:blip>
              <a:srcRect b="-490"/>
              <a:stretch/>
            </p:blipFill>
            <p:spPr>
              <a:xfrm>
                <a:off x="0" y="1083798"/>
                <a:ext cx="4419600" cy="4326402"/>
              </a:xfrm>
              <a:prstGeom prst="rect">
                <a:avLst/>
              </a:prstGeom>
            </p:spPr>
          </p:pic>
          <p:sp>
            <p:nvSpPr>
              <p:cNvPr id="12" name="TextBox 16">
                <a:extLst>
                  <a:ext uri="{FF2B5EF4-FFF2-40B4-BE49-F238E27FC236}">
                    <a16:creationId xmlns="" xmlns:a16="http://schemas.microsoft.com/office/drawing/2014/main" id="{327C5C3D-E51B-4123-BF7F-2C86DC65DE31}"/>
                  </a:ext>
                </a:extLst>
              </p:cNvPr>
              <p:cNvSpPr txBox="1"/>
              <p:nvPr/>
            </p:nvSpPr>
            <p:spPr>
              <a:xfrm>
                <a:off x="427523" y="4748315"/>
                <a:ext cx="3172431" cy="523220"/>
              </a:xfrm>
              <a:prstGeom prst="rect">
                <a:avLst/>
              </a:prstGeom>
              <a:noFill/>
            </p:spPr>
            <p:txBody>
              <a:bodyPr wrap="square" rtlCol="0">
                <a:spAutoFit/>
              </a:bodyPr>
              <a:lstStyle/>
              <a:p>
                <a:pPr marR="0" lvl="0" algn="ctr" defTabSz="914400" rtl="1" eaLnBrk="1" fontAlgn="auto" latinLnBrk="0" hangingPunct="1">
                  <a:lnSpc>
                    <a:spcPct val="100000"/>
                  </a:lnSpc>
                  <a:spcBef>
                    <a:spcPts val="0"/>
                  </a:spcBef>
                  <a:spcAft>
                    <a:spcPts val="0"/>
                  </a:spcAft>
                  <a:buClrTx/>
                  <a:buSzTx/>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الصدق</a:t>
                </a:r>
                <a:r>
                  <a:rPr kumimoji="0" lang="ar-BH" sz="2800" b="0" i="0" u="none" strike="noStrike" kern="1200" cap="none" spc="0" normalizeH="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 أفضل الخصال</a:t>
                </a:r>
                <a:endParaRPr kumimoji="0" lang="en-US"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grpSp>
        <p:pic>
          <p:nvPicPr>
            <p:cNvPr id="6" name="صورة 5">
              <a:extLst>
                <a:ext uri="{FF2B5EF4-FFF2-40B4-BE49-F238E27FC236}">
                  <a16:creationId xmlns="" xmlns:a16="http://schemas.microsoft.com/office/drawing/2014/main" id="{A4670E47-2BB1-4379-972E-56DBBE980C9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backgroundMark x1="68142" y1="41045" x2="68142" y2="43905"/>
                          <a14:backgroundMark x1="61504" y1="39055" x2="61504" y2="39055"/>
                          <a14:backgroundMark x1="77212" y1="43035" x2="77212" y2="43035"/>
                          <a14:backgroundMark x1="74115" y1="52861" x2="74115" y2="52861"/>
                        </a14:backgroundRemoval>
                      </a14:imgEffect>
                    </a14:imgLayer>
                  </a14:imgProps>
                </a:ext>
              </a:extLst>
            </a:blip>
            <a:stretch>
              <a:fillRect/>
            </a:stretch>
          </p:blipFill>
          <p:spPr>
            <a:xfrm>
              <a:off x="826514" y="1986260"/>
              <a:ext cx="2352622" cy="4184751"/>
            </a:xfrm>
            <a:prstGeom prst="rect">
              <a:avLst/>
            </a:prstGeom>
          </p:spPr>
        </p:pic>
      </p:grpSp>
      <p:cxnSp>
        <p:nvCxnSpPr>
          <p:cNvPr id="14" name="Straight Connector 13"/>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18" name="Rectangle 17"/>
          <p:cNvSpPr/>
          <p:nvPr/>
        </p:nvSpPr>
        <p:spPr>
          <a:xfrm>
            <a:off x="2281024"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9" name="Rectangle 18"/>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2375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1984" y="629060"/>
            <a:ext cx="4068277" cy="584775"/>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rPr>
              <a:t>ثانياً: الصفات الاخلاقية</a:t>
            </a:r>
            <a:endParaRPr kumimoji="0" lang="en-US"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endParaRPr>
          </a:p>
        </p:txBody>
      </p:sp>
      <p:sp>
        <p:nvSpPr>
          <p:cNvPr id="18" name="TextBox 17"/>
          <p:cNvSpPr txBox="1"/>
          <p:nvPr/>
        </p:nvSpPr>
        <p:spPr>
          <a:xfrm>
            <a:off x="5544046" y="2133600"/>
            <a:ext cx="3172431" cy="523220"/>
          </a:xfrm>
          <a:prstGeom prst="rect">
            <a:avLst/>
          </a:prstGeom>
          <a:solidFill>
            <a:schemeClr val="bg1">
              <a:lumMod val="85000"/>
            </a:schemeClr>
          </a:solid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الامانة</a:t>
            </a:r>
            <a:endParaRPr kumimoji="0" lang="en-US"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1" name="Title 1">
            <a:extLst>
              <a:ext uri="{FF2B5EF4-FFF2-40B4-BE49-F238E27FC236}">
                <a16:creationId xmlns="" xmlns:a16="http://schemas.microsoft.com/office/drawing/2014/main" id="{68167299-3077-4575-9658-EAAF8E6101CF}"/>
              </a:ext>
            </a:extLst>
          </p:cNvPr>
          <p:cNvSpPr txBox="1">
            <a:spLocks/>
          </p:cNvSpPr>
          <p:nvPr/>
        </p:nvSpPr>
        <p:spPr>
          <a:xfrm>
            <a:off x="151135" y="13968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sp>
        <p:nvSpPr>
          <p:cNvPr id="12" name="TextBox 20">
            <a:extLst>
              <a:ext uri="{FF2B5EF4-FFF2-40B4-BE49-F238E27FC236}">
                <a16:creationId xmlns="" xmlns:a16="http://schemas.microsoft.com/office/drawing/2014/main" id="{BF752347-253A-4032-BFAC-37E28616A452}"/>
              </a:ext>
            </a:extLst>
          </p:cNvPr>
          <p:cNvSpPr txBox="1"/>
          <p:nvPr/>
        </p:nvSpPr>
        <p:spPr>
          <a:xfrm>
            <a:off x="914400" y="3047019"/>
            <a:ext cx="7802077" cy="2308324"/>
          </a:xfrm>
          <a:prstGeom prst="rect">
            <a:avLst/>
          </a:prstGeom>
          <a:solidFill>
            <a:schemeClr val="bg2"/>
          </a:solidFill>
        </p:spPr>
        <p:txBody>
          <a:bodyPr wrap="square" rtlCol="0">
            <a:spAutoFit/>
          </a:bodyPr>
          <a:lstStyle/>
          <a:p>
            <a:pPr lvl="0" algn="just" rtl="1" fontAlgn="base">
              <a:spcBef>
                <a:spcPct val="20000"/>
              </a:spcBef>
              <a:spcAft>
                <a:spcPct val="0"/>
              </a:spcAft>
            </a:pPr>
            <a:r>
              <a:rPr lang="ar-BH" sz="3600" dirty="0">
                <a:solidFill>
                  <a:srgbClr val="272727"/>
                </a:solidFill>
                <a:latin typeface="simplified arabic" panose="02020603050405020304" pitchFamily="18" charset="-78"/>
                <a:cs typeface="simplified arabic" panose="02020603050405020304" pitchFamily="18" charset="-78"/>
              </a:rPr>
              <a:t> </a:t>
            </a:r>
            <a:r>
              <a:rPr lang="ar-BH" sz="3600" b="1" dirty="0">
                <a:solidFill>
                  <a:schemeClr val="accent1">
                    <a:lumMod val="50000"/>
                  </a:schemeClr>
                </a:solidFill>
                <a:latin typeface="Microsoft Uighur" panose="02000000000000000000" pitchFamily="2" charset="-78"/>
                <a:cs typeface="Microsoft Uighur" panose="02000000000000000000" pitchFamily="2" charset="-78"/>
              </a:rPr>
              <a:t> أن يؤدي المرء ما عليه على خير وجه، فالعامل يتقن </a:t>
            </a:r>
            <a:r>
              <a:rPr lang="ar-BH" sz="3600" b="1" dirty="0">
                <a:solidFill>
                  <a:schemeClr val="accent1">
                    <a:lumMod val="50000"/>
                  </a:schemeClr>
                </a:solidFill>
                <a:latin typeface="Microsoft Uighur" panose="02000000000000000000" pitchFamily="2" charset="-78"/>
                <a:cs typeface="Microsoft Uighur" panose="02000000000000000000" pitchFamily="2" charset="-78"/>
                <a:hlinkClick r:id="rId2" tooltip="عمل (توضيح)">
                  <a:extLst>
                    <a:ext uri="{A12FA001-AC4F-418D-AE19-62706E023703}">
                      <ahyp:hlinkClr xmlns:ahyp="http://schemas.microsoft.com/office/drawing/2018/hyperlinkcolor" xmlns="" val="tx"/>
                    </a:ext>
                  </a:extLst>
                </a:hlinkClick>
              </a:rPr>
              <a:t>عمله</a:t>
            </a:r>
            <a:r>
              <a:rPr lang="ar-BH" sz="3600" b="1" dirty="0">
                <a:solidFill>
                  <a:schemeClr val="accent1">
                    <a:lumMod val="50000"/>
                  </a:schemeClr>
                </a:solidFill>
                <a:latin typeface="Microsoft Uighur" panose="02000000000000000000" pitchFamily="2" charset="-78"/>
                <a:cs typeface="Microsoft Uighur" panose="02000000000000000000" pitchFamily="2" charset="-78"/>
              </a:rPr>
              <a:t> ويؤديه بإجادة وأمانة، والبائع يؤدي ما عليه من واجبات وحقوق اتجاه صاحب العمل والمشتري، ويجتهد في البيع، والكسب الحلال، وهكذا يؤدي كل امرئٍ واجبه بجد واجتهاد</a:t>
            </a:r>
            <a:endParaRPr lang="en-US" altLang="ar-BH" sz="3600" b="1" dirty="0">
              <a:solidFill>
                <a:schemeClr val="accent1">
                  <a:lumMod val="50000"/>
                </a:schemeClr>
              </a:solidFill>
              <a:latin typeface="Microsoft Uighur" panose="02000000000000000000" pitchFamily="2" charset="-78"/>
              <a:cs typeface="Microsoft Uighur" panose="02000000000000000000" pitchFamily="2" charset="-78"/>
            </a:endParaRPr>
          </a:p>
        </p:txBody>
      </p:sp>
      <p:sp>
        <p:nvSpPr>
          <p:cNvPr id="8" name="Rectangle 7"/>
          <p:cNvSpPr/>
          <p:nvPr/>
        </p:nvSpPr>
        <p:spPr>
          <a:xfrm>
            <a:off x="4495799"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cxnSp>
        <p:nvCxnSpPr>
          <p:cNvPr id="9" name="Straight Connector 8"/>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14" name="Rectangle 13"/>
          <p:cNvSpPr/>
          <p:nvPr/>
        </p:nvSpPr>
        <p:spPr>
          <a:xfrm>
            <a:off x="2281024"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128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7787" y="1653492"/>
            <a:ext cx="3581400" cy="646331"/>
          </a:xfrm>
          <a:prstGeom prst="rect">
            <a:avLst/>
          </a:prstGeom>
          <a:solidFill>
            <a:srgbClr val="C00000"/>
          </a:solidFill>
        </p:spPr>
        <p:txBody>
          <a:bodyPr wrap="square" rtlCol="0">
            <a:spAutoFit/>
          </a:bodyPr>
          <a:lstStyle/>
          <a:p>
            <a:pPr algn="r"/>
            <a:r>
              <a:rPr lang="ar-BH" sz="3600" dirty="0">
                <a:solidFill>
                  <a:schemeClr val="bg1"/>
                </a:solidFill>
                <a:latin typeface="Sakkal Majalla" panose="02000000000000000000" pitchFamily="2" charset="-78"/>
                <a:cs typeface="Sakkal Majalla" panose="02000000000000000000" pitchFamily="2" charset="-78"/>
              </a:rPr>
              <a:t>أهداف الفصل الأول</a:t>
            </a:r>
            <a:endParaRPr lang="en-US" sz="3200" dirty="0">
              <a:solidFill>
                <a:schemeClr val="bg1"/>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1051248" y="2595809"/>
            <a:ext cx="7293079" cy="584775"/>
          </a:xfrm>
          <a:prstGeom prst="rect">
            <a:avLst/>
          </a:prstGeom>
          <a:solidFill>
            <a:schemeClr val="tx2">
              <a:lumMod val="20000"/>
              <a:lumOff val="80000"/>
            </a:schemeClr>
          </a:solidFill>
        </p:spPr>
        <p:txBody>
          <a:bodyPr wrap="square" rtlCol="0">
            <a:spAutoFit/>
          </a:bodyPr>
          <a:lstStyle/>
          <a:p>
            <a:pPr algn="ctr" rtl="1"/>
            <a:r>
              <a:rPr lang="ar-BH" sz="3200" dirty="0">
                <a:solidFill>
                  <a:srgbClr val="002060"/>
                </a:solidFill>
                <a:latin typeface="Sakkal Majalla" panose="02000000000000000000" pitchFamily="2" charset="-78"/>
                <a:cs typeface="Sakkal Majalla" panose="02000000000000000000" pitchFamily="2" charset="-78"/>
              </a:rPr>
              <a:t>بعد درستك لهذا الفصل ينبغي أن تكون قادرا على أن</a:t>
            </a:r>
            <a:r>
              <a:rPr lang="en-GB" sz="3200" dirty="0">
                <a:latin typeface="Sakkal Majalla" panose="02000000000000000000" pitchFamily="2" charset="-78"/>
                <a:cs typeface="Sakkal Majalla" panose="02000000000000000000" pitchFamily="2" charset="-78"/>
              </a:rPr>
              <a:t>:</a:t>
            </a:r>
          </a:p>
        </p:txBody>
      </p:sp>
      <p:sp>
        <p:nvSpPr>
          <p:cNvPr id="11" name="TextBox 10"/>
          <p:cNvSpPr txBox="1"/>
          <p:nvPr/>
        </p:nvSpPr>
        <p:spPr>
          <a:xfrm>
            <a:off x="1153818" y="3490396"/>
            <a:ext cx="7190509" cy="523220"/>
          </a:xfrm>
          <a:prstGeom prst="rect">
            <a:avLst/>
          </a:prstGeom>
          <a:solidFill>
            <a:schemeClr val="bg1"/>
          </a:solidFill>
        </p:spPr>
        <p:txBody>
          <a:bodyPr wrap="square" rtlCol="0">
            <a:spAutoFit/>
          </a:bodyPr>
          <a:lstStyle>
            <a:defPPr>
              <a:defRPr lang="en-US"/>
            </a:defPPr>
            <a:lvl1pPr algn="r" rtl="1">
              <a:defRPr sz="3200">
                <a:latin typeface="Sakkal Majalla" panose="02000000000000000000" pitchFamily="2" charset="-78"/>
                <a:cs typeface="Sakkal Majalla" panose="02000000000000000000" pitchFamily="2" charset="-78"/>
              </a:defRPr>
            </a:lvl1pPr>
          </a:lstStyle>
          <a:p>
            <a:r>
              <a:rPr lang="ar-BH" sz="2800" dirty="0">
                <a:solidFill>
                  <a:schemeClr val="accent1">
                    <a:lumMod val="50000"/>
                  </a:schemeClr>
                </a:solidFill>
              </a:rPr>
              <a:t>1- تحدد الصفات الواجب توافرها في رجل البيع.</a:t>
            </a:r>
            <a:endParaRPr lang="en-US" sz="2800" dirty="0">
              <a:solidFill>
                <a:schemeClr val="accent1">
                  <a:lumMod val="50000"/>
                </a:schemeClr>
              </a:solidFill>
            </a:endParaRPr>
          </a:p>
        </p:txBody>
      </p:sp>
      <p:sp>
        <p:nvSpPr>
          <p:cNvPr id="12" name="TextBox 11"/>
          <p:cNvSpPr txBox="1"/>
          <p:nvPr/>
        </p:nvSpPr>
        <p:spPr>
          <a:xfrm>
            <a:off x="1179976" y="4221356"/>
            <a:ext cx="7203332" cy="523220"/>
          </a:xfrm>
          <a:prstGeom prst="rect">
            <a:avLst/>
          </a:prstGeom>
          <a:solidFill>
            <a:schemeClr val="bg1"/>
          </a:solidFill>
        </p:spPr>
        <p:txBody>
          <a:bodyPr wrap="square" rtlCol="0">
            <a:spAutoFit/>
          </a:bodyPr>
          <a:lstStyle/>
          <a:p>
            <a:pPr algn="r" rtl="1"/>
            <a:r>
              <a:rPr lang="ar-BH" sz="2800" dirty="0">
                <a:solidFill>
                  <a:schemeClr val="accent1">
                    <a:lumMod val="50000"/>
                  </a:schemeClr>
                </a:solidFill>
                <a:latin typeface="Sakkal Majalla" panose="02000000000000000000" pitchFamily="2" charset="-78"/>
                <a:cs typeface="Sakkal Majalla" panose="02000000000000000000" pitchFamily="2" charset="-78"/>
              </a:rPr>
              <a:t>2-تعطي أمثلة لصفات رجل البيع.</a:t>
            </a:r>
            <a:endParaRPr lang="en-US" sz="2800"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 name="Title 1">
            <a:extLst>
              <a:ext uri="{FF2B5EF4-FFF2-40B4-BE49-F238E27FC236}">
                <a16:creationId xmlns="" xmlns:a16="http://schemas.microsoft.com/office/drawing/2014/main" id="{32FCAF78-A080-46FC-9B60-FA3A5C5E4620}"/>
              </a:ext>
            </a:extLst>
          </p:cNvPr>
          <p:cNvSpPr txBox="1">
            <a:spLocks/>
          </p:cNvSpPr>
          <p:nvPr/>
        </p:nvSpPr>
        <p:spPr>
          <a:xfrm>
            <a:off x="0" y="25296"/>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BH" sz="2400" dirty="0">
                <a:solidFill>
                  <a:schemeClr val="accent1">
                    <a:lumMod val="50000"/>
                  </a:schemeClr>
                </a:solidFill>
                <a:latin typeface="Sakkal Majalla" panose="02000000000000000000" pitchFamily="2" charset="-78"/>
                <a:cs typeface="Sakkal Majalla" panose="02000000000000000000" pitchFamily="2" charset="-78"/>
              </a:rPr>
              <a:t>صفات رجل البيع</a:t>
            </a:r>
            <a:endParaRPr lang="en-US" sz="2400" dirty="0">
              <a:solidFill>
                <a:schemeClr val="accent1">
                  <a:lumMod val="50000"/>
                </a:schemeClr>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8" name="Rectangle 7"/>
          <p:cNvSpPr/>
          <p:nvPr/>
        </p:nvSpPr>
        <p:spPr>
          <a:xfrm>
            <a:off x="1800225"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cxnSp>
        <p:nvCxnSpPr>
          <p:cNvPr id="13" name="Straight Connector 12"/>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3331265" y="25296"/>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8355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591955"/>
            <a:ext cx="4068277" cy="584775"/>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rPr>
              <a:t>ثانياً: الصفات الاخلاقية</a:t>
            </a:r>
            <a:endParaRPr kumimoji="0" lang="en-US"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endParaRPr>
          </a:p>
        </p:txBody>
      </p:sp>
      <p:sp>
        <p:nvSpPr>
          <p:cNvPr id="20" name="TextBox 19"/>
          <p:cNvSpPr txBox="1"/>
          <p:nvPr/>
        </p:nvSpPr>
        <p:spPr>
          <a:xfrm>
            <a:off x="5544046" y="1676400"/>
            <a:ext cx="3172431" cy="523220"/>
          </a:xfrm>
          <a:prstGeom prst="rect">
            <a:avLst/>
          </a:prstGeom>
          <a:solidFill>
            <a:schemeClr val="bg1">
              <a:lumMod val="85000"/>
            </a:schemeClr>
          </a:solid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الصبر</a:t>
            </a:r>
            <a:endParaRPr kumimoji="0" lang="en-US"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1" name="Title 1">
            <a:extLst>
              <a:ext uri="{FF2B5EF4-FFF2-40B4-BE49-F238E27FC236}">
                <a16:creationId xmlns="" xmlns:a16="http://schemas.microsoft.com/office/drawing/2014/main" id="{68167299-3077-4575-9658-EAAF8E6101CF}"/>
              </a:ext>
            </a:extLst>
          </p:cNvPr>
          <p:cNvSpPr txBox="1">
            <a:spLocks/>
          </p:cNvSpPr>
          <p:nvPr/>
        </p:nvSpPr>
        <p:spPr>
          <a:xfrm>
            <a:off x="151135" y="13968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sp>
        <p:nvSpPr>
          <p:cNvPr id="10" name="TextBox 20">
            <a:extLst>
              <a:ext uri="{FF2B5EF4-FFF2-40B4-BE49-F238E27FC236}">
                <a16:creationId xmlns="" xmlns:a16="http://schemas.microsoft.com/office/drawing/2014/main" id="{A7F4BF60-B96E-436E-B0E3-5587A682C044}"/>
              </a:ext>
            </a:extLst>
          </p:cNvPr>
          <p:cNvSpPr txBox="1"/>
          <p:nvPr/>
        </p:nvSpPr>
        <p:spPr>
          <a:xfrm>
            <a:off x="4060720" y="2520822"/>
            <a:ext cx="4655758" cy="3416320"/>
          </a:xfrm>
          <a:prstGeom prst="rect">
            <a:avLst/>
          </a:prstGeom>
          <a:solidFill>
            <a:schemeClr val="bg2"/>
          </a:solidFill>
        </p:spPr>
        <p:txBody>
          <a:bodyPr wrap="square" rtlCol="0">
            <a:spAutoFit/>
          </a:bodyPr>
          <a:lstStyle/>
          <a:p>
            <a:pPr lvl="0" algn="just" rtl="1" fontAlgn="base">
              <a:spcBef>
                <a:spcPct val="20000"/>
              </a:spcBef>
              <a:spcAft>
                <a:spcPct val="0"/>
              </a:spcAft>
            </a:pPr>
            <a:r>
              <a:rPr lang="ar-BH" altLang="ar-BH" sz="3600" b="1" dirty="0">
                <a:solidFill>
                  <a:schemeClr val="accent1">
                    <a:lumMod val="50000"/>
                  </a:schemeClr>
                </a:solidFill>
                <a:latin typeface="Microsoft Uighur" panose="02000000000000000000" pitchFamily="2" charset="-78"/>
                <a:cs typeface="Microsoft Uighur" panose="02000000000000000000" pitchFamily="2" charset="-78"/>
              </a:rPr>
              <a:t>يقابلك أثناء عملك في مجال البيع الكثير من العملاء و ربما يكون بينهم المشاكس و الذي لا يريد الشراء و غير الشريف و يجب عليك التحلي بالصبر حتى تتحمل مضايقات الأنواع المختلفة من العملاء .</a:t>
            </a:r>
            <a:endParaRPr lang="en-US" altLang="ar-BH" sz="3600" b="1" dirty="0">
              <a:solidFill>
                <a:schemeClr val="accent1">
                  <a:lumMod val="50000"/>
                </a:schemeClr>
              </a:solidFill>
              <a:latin typeface="Microsoft Uighur" panose="02000000000000000000" pitchFamily="2" charset="-78"/>
              <a:cs typeface="Microsoft Uighur" panose="02000000000000000000" pitchFamily="2" charset="-78"/>
            </a:endParaRPr>
          </a:p>
        </p:txBody>
      </p:sp>
      <p:pic>
        <p:nvPicPr>
          <p:cNvPr id="4" name="صورة 3" descr="صورة تحتوي على نص&#10;&#10;تم إنشاء الوصف تلقائياً">
            <a:extLst>
              <a:ext uri="{FF2B5EF4-FFF2-40B4-BE49-F238E27FC236}">
                <a16:creationId xmlns="" xmlns:a16="http://schemas.microsoft.com/office/drawing/2014/main" id="{722E40FA-D32E-4D67-A9B2-106A6259224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6042" b="91146" l="382" r="99237">
                        <a14:foregroundMark x1="18100" y1="55773" x2="22901" y2="60938"/>
                        <a14:foregroundMark x1="75934" y1="75119" x2="79298" y2="76018"/>
                        <a14:foregroundMark x1="70179" y1="73580" x2="70860" y2="73762"/>
                        <a14:foregroundMark x1="22901" y1="60938" x2="25832" y2="61722"/>
                        <a14:foregroundMark x1="79589" y1="75681" x2="86046" y2="64051"/>
                        <a14:foregroundMark x1="13988" y1="64032" x2="30662" y2="72111"/>
                        <a14:foregroundMark x1="83409" y1="38255" x2="82363" y2="38228"/>
                        <a14:foregroundMark x1="22835" y1="78849" x2="31789" y2="78267"/>
                        <a14:foregroundMark x1="96819" y1="26953" x2="99618" y2="26563"/>
                        <a14:foregroundMark x1="19513" y1="88964" x2="33437" y2="87262"/>
                        <a14:foregroundMark x1="21756" y1="90104" x2="34051" y2="90613"/>
                        <a14:foregroundMark x1="16251" y1="89888" x2="18702" y2="90104"/>
                        <a14:foregroundMark x1="30916" y1="58854" x2="30534" y2="60417"/>
                        <a14:foregroundMark x1="34351" y1="52083" x2="37374" y2="45209"/>
                        <a14:foregroundMark x1="39313" y1="36979" x2="41221" y2="28125"/>
                        <a14:foregroundMark x1="34733" y1="31250" x2="26336" y2="47396"/>
                        <a14:foregroundMark x1="22901" y1="47396" x2="23282" y2="52083"/>
                        <a14:foregroundMark x1="34733" y1="31771" x2="38931" y2="32813"/>
                        <a14:foregroundMark x1="33969" y1="52083" x2="29389" y2="54688"/>
                        <a14:foregroundMark x1="16031" y1="56771" x2="11832" y2="61458"/>
                        <a14:foregroundMark x1="14504" y1="60938" x2="15649" y2="64583"/>
                        <a14:foregroundMark x1="38931" y1="42708" x2="38168" y2="39583"/>
                        <a14:foregroundMark x1="79008" y1="37500" x2="78626" y2="42708"/>
                        <a14:foregroundMark x1="84351" y1="36458" x2="83206" y2="43750"/>
                        <a14:foregroundMark x1="81298" y1="33333" x2="88550" y2="37500"/>
                        <a14:foregroundMark x1="81298" y1="82292" x2="83206" y2="79688"/>
                        <a14:foregroundMark x1="74427" y1="82813" x2="87023" y2="78646"/>
                        <a14:foregroundMark x1="87023" y1="78646" x2="90458" y2="47917"/>
                        <a14:foregroundMark x1="79008" y1="32813" x2="89695" y2="32813"/>
                        <a14:foregroundMark x1="71756" y1="35417" x2="95038" y2="36458"/>
                        <a14:foregroundMark x1="87023" y1="41667" x2="87023" y2="50521"/>
                        <a14:foregroundMark x1="90458" y1="39583" x2="92748" y2="64063"/>
                        <a14:foregroundMark x1="93893" y1="39583" x2="92748" y2="56771"/>
                        <a14:foregroundMark x1="92748" y1="56771" x2="93893" y2="39583"/>
                        <a14:foregroundMark x1="93893" y1="39583" x2="91985" y2="40104"/>
                        <a14:foregroundMark x1="90458" y1="53646" x2="93893" y2="69271"/>
                        <a14:foregroundMark x1="93893" y1="69271" x2="93893" y2="73958"/>
                        <a14:foregroundMark x1="93130" y1="72396" x2="90458" y2="80729"/>
                        <a14:foregroundMark x1="76336" y1="81771" x2="75191" y2="75000"/>
                        <a14:foregroundMark x1="74427" y1="79167" x2="71756" y2="83333"/>
                        <a14:backgroundMark x1="19073" y1="97866" x2="25573" y2="99479"/>
                        <a14:backgroundMark x1="2840" y1="93839" x2="3236" y2="93937"/>
                        <a14:backgroundMark x1="25573" y1="99479" x2="10687" y2="98438"/>
                        <a14:backgroundMark x1="10687" y1="98438" x2="12644" y2="97716"/>
                        <a14:backgroundMark x1="98092" y1="8854" x2="84733" y2="10938"/>
                        <a14:backgroundMark x1="84733" y1="10938" x2="76195" y2="20797"/>
                        <a14:backgroundMark x1="77213" y1="21134" x2="99618" y2="9375"/>
                        <a14:backgroundMark x1="99618" y1="9375" x2="86641" y2="14063"/>
                        <a14:backgroundMark x1="86641" y1="14063" x2="98855" y2="15104"/>
                        <a14:backgroundMark x1="98855" y1="15104" x2="99237" y2="12500"/>
                        <a14:backgroundMark x1="88325" y1="94082" x2="90076" y2="94271"/>
                        <a14:backgroundMark x1="84723" y1="93694" x2="86144" y2="93847"/>
                        <a14:backgroundMark x1="16422" y1="94792" x2="16794" y2="94792"/>
                        <a14:backgroundMark x1="3817" y1="94792" x2="4083" y2="94792"/>
                        <a14:backgroundMark x1="48473" y1="29688" x2="45038" y2="86979"/>
                        <a14:backgroundMark x1="51145" y1="29688" x2="54962" y2="93229"/>
                        <a14:backgroundMark x1="58015" y1="31771" x2="70992" y2="32813"/>
                        <a14:backgroundMark x1="70992" y1="32813" x2="73173" y2="32441"/>
                        <a14:backgroundMark x1="61069" y1="32292" x2="57252" y2="30208"/>
                        <a14:backgroundMark x1="52290" y1="69792" x2="49618" y2="86979"/>
                        <a14:backgroundMark x1="49618" y1="86979" x2="45420" y2="97396"/>
                        <a14:backgroundMark x1="35878" y1="64063" x2="40840" y2="91146"/>
                        <a14:backgroundMark x1="32347" y1="61212" x2="32061" y2="69792"/>
                        <a14:backgroundMark x1="42366" y1="40104" x2="41985" y2="28125"/>
                        <a14:backgroundMark x1="41006" y1="30383" x2="43074" y2="40863"/>
                        <a14:backgroundMark x1="40790" y1="29285" x2="40848" y2="29580"/>
                        <a14:backgroundMark x1="23174" y1="38201" x2="12977" y2="44792"/>
                        <a14:backgroundMark x1="26759" y1="31309" x2="25573" y2="31771"/>
                        <a14:backgroundMark x1="36260" y1="27604" x2="32257" y2="29165"/>
                        <a14:backgroundMark x1="40857" y1="30965" x2="41985" y2="32813"/>
                        <a14:backgroundMark x1="40345" y1="30129" x2="40600" y2="30546"/>
                        <a14:backgroundMark x1="25573" y1="25521" x2="26546" y2="31718"/>
                        <a14:backgroundMark x1="25954" y1="32292" x2="26075" y2="32623"/>
                        <a14:backgroundMark x1="95679" y1="68561" x2="95705" y2="69271"/>
                        <a14:backgroundMark x1="94527" y1="37531" x2="94577" y2="38870"/>
                        <a14:backgroundMark x1="92976" y1="82146" x2="93130" y2="88542"/>
                        <a14:backgroundMark x1="78115" y1="88851" x2="77481" y2="89583"/>
                        <a14:backgroundMark x1="78777" y1="88087" x2="78205" y2="88747"/>
                        <a14:backgroundMark x1="60305" y1="77604" x2="73282" y2="85417"/>
                        <a14:backgroundMark x1="73282" y1="85417" x2="73372" y2="85417"/>
                        <a14:backgroundMark x1="60305" y1="68229" x2="64885" y2="74479"/>
                        <a14:backgroundMark x1="66412" y1="72396" x2="68732" y2="74657"/>
                        <a14:backgroundMark x1="59924" y1="90625" x2="73282" y2="91667"/>
                        <a14:backgroundMark x1="71369" y1="90361" x2="61069" y2="83333"/>
                        <a14:backgroundMark x1="73282" y1="91667" x2="71543" y2="90480"/>
                        <a14:backgroundMark x1="61069" y1="83333" x2="69377" y2="81000"/>
                        <a14:backgroundMark x1="79576" y1="89335" x2="83206" y2="89583"/>
                        <a14:backgroundMark x1="78289" y1="89248" x2="79117" y2="89304"/>
                        <a14:backgroundMark x1="75784" y1="89077" x2="78214" y2="89242"/>
                        <a14:backgroundMark x1="67939" y1="88542" x2="71994" y2="88818"/>
                        <a14:backgroundMark x1="90458" y1="87500" x2="90076" y2="92188"/>
                        <a14:backgroundMark x1="67939" y1="36979" x2="71438" y2="36084"/>
                        <a14:backgroundMark x1="79008" y1="26563" x2="81685" y2="27073"/>
                        <a14:backgroundMark x1="74427" y1="26563" x2="79898" y2="28196"/>
                        <a14:backgroundMark x1="8397" y1="30729" x2="2290" y2="55208"/>
                        <a14:backgroundMark x1="4580" y1="27083" x2="17176" y2="25521"/>
                        <a14:backgroundMark x1="17176" y1="25521" x2="17557" y2="25521"/>
                        <a14:backgroundMark x1="15267" y1="31250" x2="3053" y2="30729"/>
                        <a14:backgroundMark x1="3053" y1="30729" x2="1527" y2="27083"/>
                        <a14:backgroundMark x1="16031" y1="27604" x2="19847" y2="28125"/>
                        <a14:backgroundMark x1="19847" y1="28646" x2="17557" y2="30729"/>
                        <a14:backgroundMark x1="1145" y1="26042" x2="1145" y2="41667"/>
                        <a14:backgroundMark x1="1145" y1="41667" x2="1145" y2="41667"/>
                        <a14:backgroundMark x1="8810" y1="57808" x2="5344" y2="69792"/>
                        <a14:backgroundMark x1="11069" y1="50000" x2="10637" y2="51494"/>
                        <a14:backgroundMark x1="12181" y1="52122" x2="13359" y2="51563"/>
                        <a14:backgroundMark x1="4580" y1="55729" x2="8517" y2="53861"/>
                        <a14:backgroundMark x1="11106" y1="50970" x2="9542" y2="50521"/>
                        <a14:backgroundMark x1="16794" y1="52604" x2="11265" y2="51016"/>
                        <a14:backgroundMark x1="1145" y1="73438" x2="7252" y2="93750"/>
                        <a14:backgroundMark x1="2672" y1="64583" x2="0" y2="78646"/>
                        <a14:backgroundMark x1="382" y1="56250" x2="382" y2="65625"/>
                        <a14:backgroundMark x1="1527" y1="57813" x2="763" y2="55208"/>
                        <a14:backgroundMark x1="2672" y1="58333" x2="2672" y2="60417"/>
                        <a14:backgroundMark x1="763" y1="52083" x2="2290" y2="60417"/>
                        <a14:backgroundMark x1="16031" y1="78646" x2="18321" y2="82813"/>
                        <a14:backgroundMark x1="16031" y1="89583" x2="12977" y2="92188"/>
                        <a14:backgroundMark x1="40076" y1="36458" x2="43511" y2="41146"/>
                      </a14:backgroundRemoval>
                    </a14:imgEffect>
                  </a14:imgLayer>
                </a14:imgProps>
              </a:ext>
              <a:ext uri="{28A0092B-C50C-407E-A947-70E740481C1C}">
                <a14:useLocalDpi xmlns:a14="http://schemas.microsoft.com/office/drawing/2010/main" val="0"/>
              </a:ext>
            </a:extLst>
          </a:blip>
          <a:srcRect l="10037" t="28176" r="4789" b="6794"/>
          <a:stretch/>
        </p:blipFill>
        <p:spPr>
          <a:xfrm>
            <a:off x="-74388" y="3145027"/>
            <a:ext cx="4247364" cy="2167909"/>
          </a:xfrm>
          <a:prstGeom prst="rect">
            <a:avLst/>
          </a:prstGeom>
        </p:spPr>
      </p:pic>
      <p:cxnSp>
        <p:nvCxnSpPr>
          <p:cNvPr id="9" name="Straight Connector 8"/>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14" name="Rectangle 13"/>
          <p:cNvSpPr/>
          <p:nvPr/>
        </p:nvSpPr>
        <p:spPr>
          <a:xfrm>
            <a:off x="2281024"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0362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17654" y="749823"/>
            <a:ext cx="2057400" cy="523220"/>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lgn="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0" i="0" u="none" strike="noStrike" kern="1200" cap="none" spc="0" normalizeH="0" baseline="0" noProof="0" dirty="0">
                <a:ln>
                  <a:noFill/>
                </a:ln>
                <a:solidFill>
                  <a:prstClr val="white"/>
                </a:solidFill>
                <a:effectLst/>
                <a:uLnTx/>
                <a:uFillTx/>
                <a:latin typeface="Calibri"/>
                <a:ea typeface="+mn-ea"/>
                <a:cs typeface="PT Bold Heading" panose="02010400000000000000" pitchFamily="2" charset="-78"/>
              </a:rPr>
              <a:t>وقفة تقويمية</a:t>
            </a:r>
            <a:endParaRPr kumimoji="0" lang="en-US" sz="2800" b="0" i="0" u="none" strike="noStrike" kern="1200" cap="none" spc="0" normalizeH="0" baseline="0" noProof="0" dirty="0">
              <a:ln>
                <a:noFill/>
              </a:ln>
              <a:solidFill>
                <a:prstClr val="white"/>
              </a:solidFill>
              <a:effectLst/>
              <a:uLnTx/>
              <a:uFillTx/>
              <a:latin typeface="Calibri"/>
              <a:ea typeface="+mn-ea"/>
              <a:cs typeface="PT Bold Heading" panose="02010400000000000000" pitchFamily="2" charset="-78"/>
            </a:endParaRPr>
          </a:p>
        </p:txBody>
      </p:sp>
      <p:sp>
        <p:nvSpPr>
          <p:cNvPr id="3" name="Oval Callout 2"/>
          <p:cNvSpPr/>
          <p:nvPr/>
        </p:nvSpPr>
        <p:spPr>
          <a:xfrm>
            <a:off x="4572000" y="1234433"/>
            <a:ext cx="2100290" cy="1584967"/>
          </a:xfrm>
          <a:prstGeom prst="wedgeEllipseCallout">
            <a:avLst>
              <a:gd name="adj1" fmla="val 87040"/>
              <a:gd name="adj2" fmla="val 16970"/>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altLang="ar-BH" b="1" dirty="0">
                <a:solidFill>
                  <a:srgbClr val="1F497D"/>
                </a:solidFill>
                <a:latin typeface="Sakkal Majalla" panose="02000000000000000000" pitchFamily="2" charset="-78"/>
                <a:cs typeface="Sakkal Majalla" panose="02000000000000000000" pitchFamily="2" charset="-78"/>
              </a:rPr>
              <a:t>يعني أن يتحمل رجل البيع مضايقات  الأنواع المختلفة من العملاء </a:t>
            </a:r>
            <a:endParaRPr lang="ar-BH" b="1" dirty="0">
              <a:solidFill>
                <a:srgbClr val="1F497D"/>
              </a:solidFill>
              <a:latin typeface="Sakkal Majalla" panose="02000000000000000000" pitchFamily="2" charset="-78"/>
              <a:cs typeface="Sakkal Majalla" panose="02000000000000000000" pitchFamily="2" charset="-78"/>
            </a:endParaRPr>
          </a:p>
        </p:txBody>
      </p:sp>
      <p:sp>
        <p:nvSpPr>
          <p:cNvPr id="10" name="TextBox 14">
            <a:extLst>
              <a:ext uri="{FF2B5EF4-FFF2-40B4-BE49-F238E27FC236}">
                <a16:creationId xmlns="" xmlns:a16="http://schemas.microsoft.com/office/drawing/2014/main" id="{1BFFD0DB-15CF-47FC-8B00-959D56F55B3F}"/>
              </a:ext>
            </a:extLst>
          </p:cNvPr>
          <p:cNvSpPr txBox="1"/>
          <p:nvPr/>
        </p:nvSpPr>
        <p:spPr>
          <a:xfrm>
            <a:off x="3310095" y="693298"/>
            <a:ext cx="3821883" cy="461665"/>
          </a:xfrm>
          <a:prstGeom prst="rect">
            <a:avLst/>
          </a:prstGeom>
          <a:solidFill>
            <a:schemeClr val="accent6">
              <a:lumMod val="20000"/>
              <a:lumOff val="80000"/>
            </a:schemeClr>
          </a:solidFill>
        </p:spPr>
        <p:txBody>
          <a:bodyPr wrap="square" rtlCol="0">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BH" altLang="ar-BH"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rPr>
              <a:t>ما هو المصطلح المناسب للعبارات التالية </a:t>
            </a:r>
            <a:endParaRPr kumimoji="0" lang="en-US"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endParaRPr>
          </a:p>
        </p:txBody>
      </p:sp>
      <p:pic>
        <p:nvPicPr>
          <p:cNvPr id="11" name="صورة 10">
            <a:extLst>
              <a:ext uri="{FF2B5EF4-FFF2-40B4-BE49-F238E27FC236}">
                <a16:creationId xmlns="" xmlns:a16="http://schemas.microsoft.com/office/drawing/2014/main" id="{CF82C2FB-F619-4672-B38C-6F481B1C6697}"/>
              </a:ext>
            </a:extLst>
          </p:cNvPr>
          <p:cNvPicPr>
            <a:picLocks noChangeAspect="1"/>
          </p:cNvPicPr>
          <p:nvPr/>
        </p:nvPicPr>
        <p:blipFill>
          <a:blip r:embed="rId2"/>
          <a:stretch>
            <a:fillRect/>
          </a:stretch>
        </p:blipFill>
        <p:spPr>
          <a:xfrm>
            <a:off x="-706288" y="2721004"/>
            <a:ext cx="3456732" cy="3456732"/>
          </a:xfrm>
          <a:prstGeom prst="rect">
            <a:avLst/>
          </a:prstGeom>
        </p:spPr>
      </p:pic>
      <p:sp>
        <p:nvSpPr>
          <p:cNvPr id="13" name="Oval Callout 2">
            <a:extLst>
              <a:ext uri="{FF2B5EF4-FFF2-40B4-BE49-F238E27FC236}">
                <a16:creationId xmlns="" xmlns:a16="http://schemas.microsoft.com/office/drawing/2014/main" id="{25B134C8-C202-488E-8E71-89F9BE1C57C4}"/>
              </a:ext>
            </a:extLst>
          </p:cNvPr>
          <p:cNvSpPr/>
          <p:nvPr/>
        </p:nvSpPr>
        <p:spPr>
          <a:xfrm>
            <a:off x="4975143" y="3695691"/>
            <a:ext cx="2321171" cy="1584967"/>
          </a:xfrm>
          <a:prstGeom prst="wedgeEllipseCallout">
            <a:avLst>
              <a:gd name="adj1" fmla="val 74964"/>
              <a:gd name="adj2" fmla="val -97776"/>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altLang="ar-BH" b="1" dirty="0">
                <a:solidFill>
                  <a:srgbClr val="1F497D"/>
                </a:solidFill>
                <a:latin typeface="Sakkal Majalla" panose="02000000000000000000" pitchFamily="2" charset="-78"/>
                <a:cs typeface="Sakkal Majalla" panose="02000000000000000000" pitchFamily="2" charset="-78"/>
              </a:rPr>
              <a:t>يفرضان عدم إخفاء العيب الموجود في السلعة عن المشتري </a:t>
            </a:r>
            <a:endParaRPr lang="ar-BH" b="1" dirty="0">
              <a:solidFill>
                <a:srgbClr val="1F497D"/>
              </a:solidFill>
              <a:latin typeface="Sakkal Majalla" panose="02000000000000000000" pitchFamily="2" charset="-78"/>
              <a:cs typeface="Sakkal Majalla" panose="02000000000000000000" pitchFamily="2" charset="-78"/>
            </a:endParaRPr>
          </a:p>
        </p:txBody>
      </p:sp>
      <p:pic>
        <p:nvPicPr>
          <p:cNvPr id="4" name="صورة 3">
            <a:extLst>
              <a:ext uri="{FF2B5EF4-FFF2-40B4-BE49-F238E27FC236}">
                <a16:creationId xmlns="" xmlns:a16="http://schemas.microsoft.com/office/drawing/2014/main" id="{0C75ED75-7DF5-4477-A4E8-E8404A19ACEE}"/>
              </a:ext>
            </a:extLst>
          </p:cNvPr>
          <p:cNvPicPr>
            <a:picLocks noChangeAspect="1"/>
          </p:cNvPicPr>
          <p:nvPr/>
        </p:nvPicPr>
        <p:blipFill>
          <a:blip r:embed="rId3"/>
          <a:stretch>
            <a:fillRect/>
          </a:stretch>
        </p:blipFill>
        <p:spPr>
          <a:xfrm>
            <a:off x="6412646" y="743817"/>
            <a:ext cx="3563225" cy="3559134"/>
          </a:xfrm>
          <a:prstGeom prst="rect">
            <a:avLst/>
          </a:prstGeom>
        </p:spPr>
      </p:pic>
      <p:sp>
        <p:nvSpPr>
          <p:cNvPr id="16" name="Oval Callout 2">
            <a:extLst>
              <a:ext uri="{FF2B5EF4-FFF2-40B4-BE49-F238E27FC236}">
                <a16:creationId xmlns="" xmlns:a16="http://schemas.microsoft.com/office/drawing/2014/main" id="{00DC8911-FB3F-4242-9DAC-A2F83508E6D0}"/>
              </a:ext>
            </a:extLst>
          </p:cNvPr>
          <p:cNvSpPr/>
          <p:nvPr/>
        </p:nvSpPr>
        <p:spPr>
          <a:xfrm>
            <a:off x="2488550" y="2798145"/>
            <a:ext cx="1643090" cy="1330220"/>
          </a:xfrm>
          <a:prstGeom prst="wedgeEllipseCallout">
            <a:avLst>
              <a:gd name="adj1" fmla="val -102204"/>
              <a:gd name="adj2" fmla="val 81038"/>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rPr>
              <a:t>الصبر</a:t>
            </a:r>
            <a:endParaRPr kumimoji="0" lang="en-US" sz="3200" b="1"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endParaRPr>
          </a:p>
        </p:txBody>
      </p:sp>
      <p:sp>
        <p:nvSpPr>
          <p:cNvPr id="17" name="Oval Callout 2">
            <a:extLst>
              <a:ext uri="{FF2B5EF4-FFF2-40B4-BE49-F238E27FC236}">
                <a16:creationId xmlns="" xmlns:a16="http://schemas.microsoft.com/office/drawing/2014/main" id="{BA157542-7CA8-4647-AA80-56DE131F5107}"/>
              </a:ext>
            </a:extLst>
          </p:cNvPr>
          <p:cNvSpPr/>
          <p:nvPr/>
        </p:nvSpPr>
        <p:spPr>
          <a:xfrm>
            <a:off x="2813078" y="4449370"/>
            <a:ext cx="1778666" cy="1063264"/>
          </a:xfrm>
          <a:prstGeom prst="wedgeEllipseCallout">
            <a:avLst>
              <a:gd name="adj1" fmla="val -123438"/>
              <a:gd name="adj2" fmla="val -15392"/>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rPr>
              <a:t>الصدق</a:t>
            </a:r>
            <a:endParaRPr kumimoji="0" lang="en-US" sz="2000" b="1"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endParaRPr>
          </a:p>
        </p:txBody>
      </p:sp>
      <p:grpSp>
        <p:nvGrpSpPr>
          <p:cNvPr id="12" name="مجموعة 11">
            <a:extLst>
              <a:ext uri="{FF2B5EF4-FFF2-40B4-BE49-F238E27FC236}">
                <a16:creationId xmlns="" xmlns:a16="http://schemas.microsoft.com/office/drawing/2014/main" id="{45F7297F-29F6-46E7-A4C1-74FF36E9E83F}"/>
              </a:ext>
            </a:extLst>
          </p:cNvPr>
          <p:cNvGrpSpPr/>
          <p:nvPr/>
        </p:nvGrpSpPr>
        <p:grpSpPr>
          <a:xfrm>
            <a:off x="6020301" y="2286000"/>
            <a:ext cx="1345748" cy="1330221"/>
            <a:chOff x="3472913" y="2146159"/>
            <a:chExt cx="2237660" cy="1939049"/>
          </a:xfrm>
        </p:grpSpPr>
        <p:pic>
          <p:nvPicPr>
            <p:cNvPr id="14" name="رسم 13" descr="شريط">
              <a:extLst>
                <a:ext uri="{FF2B5EF4-FFF2-40B4-BE49-F238E27FC236}">
                  <a16:creationId xmlns="" xmlns:a16="http://schemas.microsoft.com/office/drawing/2014/main" id="{2C7A45C4-3AE0-41A4-A2A3-84272E9BE3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472913" y="2146159"/>
              <a:ext cx="2237660" cy="1939049"/>
            </a:xfrm>
            <a:prstGeom prst="rect">
              <a:avLst/>
            </a:prstGeom>
          </p:spPr>
        </p:pic>
        <p:pic>
          <p:nvPicPr>
            <p:cNvPr id="18" name="صورة 17">
              <a:extLst>
                <a:ext uri="{FF2B5EF4-FFF2-40B4-BE49-F238E27FC236}">
                  <a16:creationId xmlns="" xmlns:a16="http://schemas.microsoft.com/office/drawing/2014/main" id="{9A1B826A-42CE-4BBF-B287-607AE28F1BD3}"/>
                </a:ext>
              </a:extLst>
            </p:cNvPr>
            <p:cNvPicPr>
              <a:picLocks noChangeAspect="1"/>
            </p:cNvPicPr>
            <p:nvPr/>
          </p:nvPicPr>
          <p:blipFill>
            <a:blip r:embed="rId8"/>
            <a:stretch>
              <a:fillRect/>
            </a:stretch>
          </p:blipFill>
          <p:spPr>
            <a:xfrm>
              <a:off x="3872353" y="2362108"/>
              <a:ext cx="1438781" cy="1066892"/>
            </a:xfrm>
            <a:prstGeom prst="rect">
              <a:avLst/>
            </a:prstGeom>
          </p:spPr>
        </p:pic>
      </p:grpSp>
      <p:grpSp>
        <p:nvGrpSpPr>
          <p:cNvPr id="19" name="مجموعة 18">
            <a:extLst>
              <a:ext uri="{FF2B5EF4-FFF2-40B4-BE49-F238E27FC236}">
                <a16:creationId xmlns="" xmlns:a16="http://schemas.microsoft.com/office/drawing/2014/main" id="{6F241EE5-869F-4423-869C-B4960E574567}"/>
              </a:ext>
            </a:extLst>
          </p:cNvPr>
          <p:cNvGrpSpPr/>
          <p:nvPr/>
        </p:nvGrpSpPr>
        <p:grpSpPr>
          <a:xfrm>
            <a:off x="7261748" y="4051594"/>
            <a:ext cx="1345748" cy="1330221"/>
            <a:chOff x="3472913" y="2146159"/>
            <a:chExt cx="2237660" cy="1939049"/>
          </a:xfrm>
        </p:grpSpPr>
        <p:pic>
          <p:nvPicPr>
            <p:cNvPr id="20" name="رسم 19" descr="شريط">
              <a:extLst>
                <a:ext uri="{FF2B5EF4-FFF2-40B4-BE49-F238E27FC236}">
                  <a16:creationId xmlns="" xmlns:a16="http://schemas.microsoft.com/office/drawing/2014/main" id="{50FFCCB8-05FC-4348-85CA-4F3F3CDF704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472913" y="2146159"/>
              <a:ext cx="2237660" cy="1939049"/>
            </a:xfrm>
            <a:prstGeom prst="rect">
              <a:avLst/>
            </a:prstGeom>
          </p:spPr>
        </p:pic>
        <p:pic>
          <p:nvPicPr>
            <p:cNvPr id="21" name="صورة 20">
              <a:extLst>
                <a:ext uri="{FF2B5EF4-FFF2-40B4-BE49-F238E27FC236}">
                  <a16:creationId xmlns="" xmlns:a16="http://schemas.microsoft.com/office/drawing/2014/main" id="{CC48F5A4-C14D-45A6-9790-DE05AEFD5A28}"/>
                </a:ext>
              </a:extLst>
            </p:cNvPr>
            <p:cNvPicPr>
              <a:picLocks noChangeAspect="1"/>
            </p:cNvPicPr>
            <p:nvPr/>
          </p:nvPicPr>
          <p:blipFill>
            <a:blip r:embed="rId8"/>
            <a:stretch>
              <a:fillRect/>
            </a:stretch>
          </p:blipFill>
          <p:spPr>
            <a:xfrm>
              <a:off x="3872353" y="2362108"/>
              <a:ext cx="1438781" cy="1066892"/>
            </a:xfrm>
            <a:prstGeom prst="rect">
              <a:avLst/>
            </a:prstGeom>
          </p:spPr>
        </p:pic>
      </p:grpSp>
      <p:sp>
        <p:nvSpPr>
          <p:cNvPr id="22" name="Title 1">
            <a:extLst>
              <a:ext uri="{FF2B5EF4-FFF2-40B4-BE49-F238E27FC236}">
                <a16:creationId xmlns="" xmlns:a16="http://schemas.microsoft.com/office/drawing/2014/main" id="{9E166CC8-53B7-463B-8B30-62987DA88B00}"/>
              </a:ext>
            </a:extLst>
          </p:cNvPr>
          <p:cNvSpPr txBox="1">
            <a:spLocks/>
          </p:cNvSpPr>
          <p:nvPr/>
        </p:nvSpPr>
        <p:spPr>
          <a:xfrm>
            <a:off x="1372205" y="0"/>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cxnSp>
        <p:nvCxnSpPr>
          <p:cNvPr id="24" name="Straight Connector 23"/>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27" name="Rectangle 26"/>
          <p:cNvSpPr/>
          <p:nvPr/>
        </p:nvSpPr>
        <p:spPr>
          <a:xfrm>
            <a:off x="0" y="0"/>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8" name="Rectangle 27"/>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1449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06183" y="806465"/>
            <a:ext cx="7364137" cy="461665"/>
          </a:xfrm>
          <a:prstGeom prst="rect">
            <a:avLst/>
          </a:prstGeom>
          <a:solidFill>
            <a:schemeClr val="accent6">
              <a:lumMod val="20000"/>
              <a:lumOff val="80000"/>
            </a:schemeClr>
          </a:solidFill>
        </p:spPr>
        <p:txBody>
          <a:bodyPr wrap="square" rtlCol="0">
            <a:spAutoFit/>
          </a:bodyPr>
          <a:lstStyle/>
          <a:p>
            <a:pPr algn="justLow" rtl="1"/>
            <a:r>
              <a:rPr lang="ar-SA" sz="2400" dirty="0">
                <a:solidFill>
                  <a:schemeClr val="tx2"/>
                </a:solidFill>
                <a:latin typeface="Sakkal Majalla" panose="02000000000000000000" pitchFamily="2" charset="-78"/>
                <a:cs typeface="Sakkal Majalla" panose="02000000000000000000" pitchFamily="2" charset="-78"/>
              </a:rPr>
              <a:t>من خلال الرس</a:t>
            </a:r>
            <a:r>
              <a:rPr lang="ar-BH" sz="2400" dirty="0">
                <a:solidFill>
                  <a:schemeClr val="tx2"/>
                </a:solidFill>
                <a:latin typeface="Sakkal Majalla" panose="02000000000000000000" pitchFamily="2" charset="-78"/>
                <a:cs typeface="Sakkal Majalla" panose="02000000000000000000" pitchFamily="2" charset="-78"/>
              </a:rPr>
              <a:t>م</a:t>
            </a:r>
            <a:r>
              <a:rPr lang="ar-SA" sz="2400" dirty="0">
                <a:solidFill>
                  <a:schemeClr val="tx2"/>
                </a:solidFill>
                <a:latin typeface="Sakkal Majalla" panose="02000000000000000000" pitchFamily="2" charset="-78"/>
                <a:cs typeface="Sakkal Majalla" panose="02000000000000000000" pitchFamily="2" charset="-78"/>
              </a:rPr>
              <a:t> التالية حدد </a:t>
            </a:r>
            <a:r>
              <a:rPr lang="ar-BH" sz="2400" dirty="0">
                <a:solidFill>
                  <a:schemeClr val="tx2"/>
                </a:solidFill>
                <a:latin typeface="Sakkal Majalla" panose="02000000000000000000" pitchFamily="2" charset="-78"/>
                <a:cs typeface="Sakkal Majalla" panose="02000000000000000000" pitchFamily="2" charset="-78"/>
              </a:rPr>
              <a:t>ال</a:t>
            </a:r>
            <a:r>
              <a:rPr lang="ar-SA" sz="2400" dirty="0">
                <a:solidFill>
                  <a:schemeClr val="tx2"/>
                </a:solidFill>
                <a:latin typeface="Sakkal Majalla" panose="02000000000000000000" pitchFamily="2" charset="-78"/>
                <a:cs typeface="Sakkal Majalla" panose="02000000000000000000" pitchFamily="2" charset="-78"/>
              </a:rPr>
              <a:t>صف</a:t>
            </a:r>
            <a:r>
              <a:rPr lang="ar-BH" sz="2400" dirty="0">
                <a:solidFill>
                  <a:schemeClr val="tx2"/>
                </a:solidFill>
                <a:latin typeface="Sakkal Majalla" panose="02000000000000000000" pitchFamily="2" charset="-78"/>
                <a:cs typeface="Sakkal Majalla" panose="02000000000000000000" pitchFamily="2" charset="-78"/>
              </a:rPr>
              <a:t>ه</a:t>
            </a:r>
            <a:r>
              <a:rPr lang="ar-SA" sz="2400" dirty="0">
                <a:solidFill>
                  <a:schemeClr val="tx2"/>
                </a:solidFill>
                <a:latin typeface="Sakkal Majalla" panose="02000000000000000000" pitchFamily="2" charset="-78"/>
                <a:cs typeface="Sakkal Majalla" panose="02000000000000000000" pitchFamily="2" charset="-78"/>
              </a:rPr>
              <a:t> الاولية والثانوية لرجل البيع لكل صورة</a:t>
            </a:r>
            <a:endParaRPr lang="en-US" sz="2400" dirty="0">
              <a:solidFill>
                <a:schemeClr val="tx2"/>
              </a:solidFill>
              <a:latin typeface="Sakkal Majalla" panose="02000000000000000000" pitchFamily="2" charset="-78"/>
              <a:cs typeface="Sakkal Majalla" panose="02000000000000000000" pitchFamily="2" charset="-78"/>
            </a:endParaRPr>
          </a:p>
        </p:txBody>
      </p:sp>
      <p:sp>
        <p:nvSpPr>
          <p:cNvPr id="16" name="TextBox 15"/>
          <p:cNvSpPr txBox="1"/>
          <p:nvPr/>
        </p:nvSpPr>
        <p:spPr>
          <a:xfrm>
            <a:off x="479579" y="179776"/>
            <a:ext cx="2057400" cy="523220"/>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lgn="r">
              <a:defRPr sz="2400" b="1"/>
            </a:lvl1pPr>
          </a:lstStyle>
          <a:p>
            <a:pPr algn="ctr"/>
            <a:r>
              <a:rPr lang="ar-BH" sz="2800" b="0" dirty="0">
                <a:solidFill>
                  <a:schemeClr val="bg1"/>
                </a:solidFill>
                <a:cs typeface="PT Bold Heading" panose="02010400000000000000" pitchFamily="2" charset="-78"/>
              </a:rPr>
              <a:t>وقفة تقويمية</a:t>
            </a:r>
            <a:endParaRPr lang="en-US" sz="2800" b="0" dirty="0">
              <a:solidFill>
                <a:schemeClr val="bg1"/>
              </a:solidFill>
              <a:cs typeface="PT Bold Heading" panose="02010400000000000000" pitchFamily="2" charset="-78"/>
            </a:endParaRPr>
          </a:p>
        </p:txBody>
      </p:sp>
      <p:grpSp>
        <p:nvGrpSpPr>
          <p:cNvPr id="10" name="مجموعة 9">
            <a:extLst>
              <a:ext uri="{FF2B5EF4-FFF2-40B4-BE49-F238E27FC236}">
                <a16:creationId xmlns="" xmlns:a16="http://schemas.microsoft.com/office/drawing/2014/main" id="{2CE357C6-1DD7-4986-BEFB-FDA9CB180ED7}"/>
              </a:ext>
            </a:extLst>
          </p:cNvPr>
          <p:cNvGrpSpPr/>
          <p:nvPr/>
        </p:nvGrpSpPr>
        <p:grpSpPr>
          <a:xfrm>
            <a:off x="2527194" y="1477018"/>
            <a:ext cx="6210300" cy="3903964"/>
            <a:chOff x="1511796" y="1465825"/>
            <a:chExt cx="6324600" cy="4596689"/>
          </a:xfrm>
        </p:grpSpPr>
        <p:pic>
          <p:nvPicPr>
            <p:cNvPr id="7" name="صورة 6" descr="صورة تحتوي على نص&#10;&#10;تم إنشاء الوصف تلقائياً">
              <a:extLst>
                <a:ext uri="{FF2B5EF4-FFF2-40B4-BE49-F238E27FC236}">
                  <a16:creationId xmlns="" xmlns:a16="http://schemas.microsoft.com/office/drawing/2014/main" id="{FAE0C8BD-74B4-42AA-9C6A-166EE0FD6275}"/>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11796" y="1526564"/>
              <a:ext cx="6324600" cy="4535950"/>
            </a:xfrm>
            <a:prstGeom prst="rect">
              <a:avLst/>
            </a:prstGeom>
          </p:spPr>
        </p:pic>
        <p:sp>
          <p:nvSpPr>
            <p:cNvPr id="5" name="فقاعة الكلام: بيضاوية 4">
              <a:extLst>
                <a:ext uri="{FF2B5EF4-FFF2-40B4-BE49-F238E27FC236}">
                  <a16:creationId xmlns="" xmlns:a16="http://schemas.microsoft.com/office/drawing/2014/main" id="{544955DC-180A-48E6-B92F-7B43B8AB0327}"/>
                </a:ext>
              </a:extLst>
            </p:cNvPr>
            <p:cNvSpPr/>
            <p:nvPr/>
          </p:nvSpPr>
          <p:spPr>
            <a:xfrm>
              <a:off x="1994693" y="1465825"/>
              <a:ext cx="5562599" cy="972575"/>
            </a:xfrm>
            <a:prstGeom prst="wedgeEllipseCallout">
              <a:avLst>
                <a:gd name="adj1" fmla="val 25249"/>
                <a:gd name="adj2" fmla="val 14595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dirty="0">
                  <a:solidFill>
                    <a:schemeClr val="tx2"/>
                  </a:solidFill>
                  <a:latin typeface="Sakkal Majalla" panose="02000000000000000000" pitchFamily="2" charset="-78"/>
                  <a:cs typeface="Sakkal Majalla" panose="02000000000000000000" pitchFamily="2" charset="-78"/>
                </a:rPr>
                <a:t>أشكرك على اخلاصك في العمل</a:t>
              </a:r>
            </a:p>
          </p:txBody>
        </p:sp>
        <p:sp>
          <p:nvSpPr>
            <p:cNvPr id="2" name="Oval Callout 1"/>
            <p:cNvSpPr/>
            <p:nvPr/>
          </p:nvSpPr>
          <p:spPr>
            <a:xfrm>
              <a:off x="1689893" y="4876799"/>
              <a:ext cx="5867399" cy="1185715"/>
            </a:xfrm>
            <a:prstGeom prst="wedgeEllipseCallout">
              <a:avLst>
                <a:gd name="adj1" fmla="val -8636"/>
                <a:gd name="adj2" fmla="val -19728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dirty="0">
                  <a:solidFill>
                    <a:srgbClr val="C00000"/>
                  </a:solidFill>
                  <a:latin typeface="Sakkal Majalla" panose="02000000000000000000" pitchFamily="2" charset="-78"/>
                  <a:cs typeface="Sakkal Majalla" panose="02000000000000000000" pitchFamily="2" charset="-78"/>
                </a:rPr>
                <a:t>هذا النوع من السلع ذات جودة عالية والزبون يطلبها بكثرة</a:t>
              </a:r>
            </a:p>
          </p:txBody>
        </p:sp>
      </p:grpSp>
      <p:sp>
        <p:nvSpPr>
          <p:cNvPr id="17" name="TextBox 14">
            <a:extLst>
              <a:ext uri="{FF2B5EF4-FFF2-40B4-BE49-F238E27FC236}">
                <a16:creationId xmlns="" xmlns:a16="http://schemas.microsoft.com/office/drawing/2014/main" id="{2948B94B-9E91-4488-8C94-82F98416E89F}"/>
              </a:ext>
            </a:extLst>
          </p:cNvPr>
          <p:cNvSpPr txBox="1"/>
          <p:nvPr/>
        </p:nvSpPr>
        <p:spPr>
          <a:xfrm>
            <a:off x="103186" y="3725400"/>
            <a:ext cx="2273094" cy="461665"/>
          </a:xfrm>
          <a:prstGeom prst="rect">
            <a:avLst/>
          </a:prstGeom>
          <a:solidFill>
            <a:schemeClr val="bg1"/>
          </a:solidFill>
          <a:ln>
            <a:solidFill>
              <a:schemeClr val="tx1"/>
            </a:solidFill>
          </a:ln>
        </p:spPr>
        <p:txBody>
          <a:bodyPr wrap="square" rtlCol="0">
            <a:spAutoFit/>
          </a:bodyPr>
          <a:lstStyle/>
          <a:p>
            <a:pPr algn="ctr" rtl="1"/>
            <a:r>
              <a:rPr lang="ar-BH" sz="2400" dirty="0">
                <a:solidFill>
                  <a:schemeClr val="tx2"/>
                </a:solidFill>
                <a:latin typeface="Sakkal Majalla" panose="02000000000000000000" pitchFamily="2" charset="-78"/>
                <a:cs typeface="Sakkal Majalla" panose="02000000000000000000" pitchFamily="2" charset="-78"/>
              </a:rPr>
              <a:t>الاخلاقية</a:t>
            </a:r>
            <a:endParaRPr lang="en-US" sz="2400" dirty="0">
              <a:solidFill>
                <a:schemeClr val="tx2"/>
              </a:solidFill>
              <a:latin typeface="Sakkal Majalla" panose="02000000000000000000" pitchFamily="2" charset="-78"/>
              <a:cs typeface="Sakkal Majalla" panose="02000000000000000000" pitchFamily="2" charset="-78"/>
            </a:endParaRPr>
          </a:p>
        </p:txBody>
      </p:sp>
      <p:sp>
        <p:nvSpPr>
          <p:cNvPr id="18" name="TextBox 14">
            <a:extLst>
              <a:ext uri="{FF2B5EF4-FFF2-40B4-BE49-F238E27FC236}">
                <a16:creationId xmlns="" xmlns:a16="http://schemas.microsoft.com/office/drawing/2014/main" id="{BC872FDD-DB9A-4E2E-84D5-01FF7B6C34EC}"/>
              </a:ext>
            </a:extLst>
          </p:cNvPr>
          <p:cNvSpPr txBox="1"/>
          <p:nvPr/>
        </p:nvSpPr>
        <p:spPr>
          <a:xfrm>
            <a:off x="889379" y="4447294"/>
            <a:ext cx="1469903" cy="369332"/>
          </a:xfrm>
          <a:prstGeom prst="rect">
            <a:avLst/>
          </a:prstGeom>
          <a:solidFill>
            <a:schemeClr val="accent6">
              <a:lumMod val="20000"/>
              <a:lumOff val="80000"/>
            </a:schemeClr>
          </a:solidFill>
          <a:ln>
            <a:solidFill>
              <a:schemeClr val="tx1"/>
            </a:solidFill>
          </a:ln>
        </p:spPr>
        <p:txBody>
          <a:bodyPr wrap="square" rtlCol="0">
            <a:spAutoFit/>
          </a:bodyPr>
          <a:lstStyle/>
          <a:p>
            <a:pPr algn="justLow" rtl="1"/>
            <a:r>
              <a:rPr lang="ar-BH" dirty="0">
                <a:solidFill>
                  <a:schemeClr val="tx2"/>
                </a:solidFill>
                <a:latin typeface="Sakkal Majalla" panose="02000000000000000000" pitchFamily="2" charset="-78"/>
                <a:cs typeface="PT Bold Heading" panose="02010400000000000000" pitchFamily="2" charset="-78"/>
              </a:rPr>
              <a:t>الصفة الثانوية</a:t>
            </a:r>
            <a:endParaRPr lang="en-US" dirty="0">
              <a:solidFill>
                <a:schemeClr val="tx2"/>
              </a:solidFill>
              <a:latin typeface="Sakkal Majalla" panose="02000000000000000000" pitchFamily="2" charset="-78"/>
              <a:cs typeface="PT Bold Heading" panose="02010400000000000000" pitchFamily="2" charset="-78"/>
            </a:endParaRPr>
          </a:p>
        </p:txBody>
      </p:sp>
      <p:sp>
        <p:nvSpPr>
          <p:cNvPr id="19" name="TextBox 14">
            <a:extLst>
              <a:ext uri="{FF2B5EF4-FFF2-40B4-BE49-F238E27FC236}">
                <a16:creationId xmlns="" xmlns:a16="http://schemas.microsoft.com/office/drawing/2014/main" id="{31A2D6E3-1B7E-4EF7-8317-315F0182FB6B}"/>
              </a:ext>
            </a:extLst>
          </p:cNvPr>
          <p:cNvSpPr txBox="1"/>
          <p:nvPr/>
        </p:nvSpPr>
        <p:spPr>
          <a:xfrm>
            <a:off x="1278402" y="3152229"/>
            <a:ext cx="1080880" cy="461665"/>
          </a:xfrm>
          <a:prstGeom prst="rect">
            <a:avLst/>
          </a:prstGeom>
          <a:solidFill>
            <a:schemeClr val="accent6">
              <a:lumMod val="20000"/>
              <a:lumOff val="80000"/>
            </a:schemeClr>
          </a:solidFill>
          <a:ln>
            <a:solidFill>
              <a:schemeClr val="tx1"/>
            </a:solidFill>
          </a:ln>
        </p:spPr>
        <p:txBody>
          <a:bodyPr wrap="square" rtlCol="0">
            <a:spAutoFit/>
          </a:bodyPr>
          <a:lstStyle/>
          <a:p>
            <a:pPr algn="justLow" rtl="1"/>
            <a:r>
              <a:rPr lang="ar-BH" sz="2400" dirty="0">
                <a:solidFill>
                  <a:schemeClr val="tx2"/>
                </a:solidFill>
                <a:latin typeface="Sakkal Majalla" panose="02000000000000000000" pitchFamily="2" charset="-78"/>
                <a:cs typeface="PT Bold Heading" panose="02010400000000000000" pitchFamily="2" charset="-78"/>
              </a:rPr>
              <a:t>الصفة</a:t>
            </a:r>
            <a:endParaRPr lang="en-US" sz="2400" dirty="0">
              <a:solidFill>
                <a:schemeClr val="tx2"/>
              </a:solidFill>
              <a:latin typeface="Sakkal Majalla" panose="02000000000000000000" pitchFamily="2" charset="-78"/>
              <a:cs typeface="PT Bold Heading" panose="02010400000000000000" pitchFamily="2" charset="-78"/>
            </a:endParaRPr>
          </a:p>
        </p:txBody>
      </p:sp>
      <p:sp>
        <p:nvSpPr>
          <p:cNvPr id="20" name="TextBox 14">
            <a:extLst>
              <a:ext uri="{FF2B5EF4-FFF2-40B4-BE49-F238E27FC236}">
                <a16:creationId xmlns="" xmlns:a16="http://schemas.microsoft.com/office/drawing/2014/main" id="{AC7A0C44-FFC0-49D1-AA51-055536809F14}"/>
              </a:ext>
            </a:extLst>
          </p:cNvPr>
          <p:cNvSpPr txBox="1"/>
          <p:nvPr/>
        </p:nvSpPr>
        <p:spPr>
          <a:xfrm>
            <a:off x="103186" y="4919317"/>
            <a:ext cx="2273094" cy="461665"/>
          </a:xfrm>
          <a:prstGeom prst="rect">
            <a:avLst/>
          </a:prstGeom>
          <a:solidFill>
            <a:schemeClr val="bg1"/>
          </a:solidFill>
          <a:ln>
            <a:solidFill>
              <a:schemeClr val="tx1"/>
            </a:solidFill>
          </a:ln>
        </p:spPr>
        <p:txBody>
          <a:bodyPr wrap="square" rtlCol="0">
            <a:spAutoFit/>
          </a:bodyPr>
          <a:lstStyle/>
          <a:p>
            <a:pPr algn="ctr" rtl="1"/>
            <a:r>
              <a:rPr lang="ar-BH" sz="2400" dirty="0">
                <a:solidFill>
                  <a:schemeClr val="tx2"/>
                </a:solidFill>
                <a:latin typeface="Sakkal Majalla" panose="02000000000000000000" pitchFamily="2" charset="-78"/>
                <a:cs typeface="Sakkal Majalla" panose="02000000000000000000" pitchFamily="2" charset="-78"/>
              </a:rPr>
              <a:t>الصدق والامانة</a:t>
            </a:r>
            <a:endParaRPr lang="en-US" sz="2400" dirty="0">
              <a:solidFill>
                <a:schemeClr val="tx2"/>
              </a:solidFill>
              <a:latin typeface="Sakkal Majalla" panose="02000000000000000000" pitchFamily="2" charset="-78"/>
              <a:cs typeface="Sakkal Majalla" panose="02000000000000000000" pitchFamily="2" charset="-78"/>
            </a:endParaRPr>
          </a:p>
        </p:txBody>
      </p:sp>
      <p:sp>
        <p:nvSpPr>
          <p:cNvPr id="21" name="Title 1">
            <a:extLst>
              <a:ext uri="{FF2B5EF4-FFF2-40B4-BE49-F238E27FC236}">
                <a16:creationId xmlns="" xmlns:a16="http://schemas.microsoft.com/office/drawing/2014/main" id="{E81FC09A-A2CE-463F-BB78-74C1468E1984}"/>
              </a:ext>
            </a:extLst>
          </p:cNvPr>
          <p:cNvSpPr txBox="1">
            <a:spLocks/>
          </p:cNvSpPr>
          <p:nvPr/>
        </p:nvSpPr>
        <p:spPr>
          <a:xfrm>
            <a:off x="6937269" y="183748"/>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grpSp>
        <p:nvGrpSpPr>
          <p:cNvPr id="22" name="مجموعة 21">
            <a:extLst>
              <a:ext uri="{FF2B5EF4-FFF2-40B4-BE49-F238E27FC236}">
                <a16:creationId xmlns="" xmlns:a16="http://schemas.microsoft.com/office/drawing/2014/main" id="{0F893323-B246-4ED9-A44C-65BE3CB217A7}"/>
              </a:ext>
            </a:extLst>
          </p:cNvPr>
          <p:cNvGrpSpPr/>
          <p:nvPr/>
        </p:nvGrpSpPr>
        <p:grpSpPr>
          <a:xfrm>
            <a:off x="-115284" y="3105112"/>
            <a:ext cx="1110490" cy="1081953"/>
            <a:chOff x="3472913" y="2146159"/>
            <a:chExt cx="2237660" cy="1939049"/>
          </a:xfrm>
        </p:grpSpPr>
        <p:pic>
          <p:nvPicPr>
            <p:cNvPr id="23" name="رسم 22" descr="شريط">
              <a:extLst>
                <a:ext uri="{FF2B5EF4-FFF2-40B4-BE49-F238E27FC236}">
                  <a16:creationId xmlns="" xmlns:a16="http://schemas.microsoft.com/office/drawing/2014/main" id="{4AADBB79-5F43-4793-8FF8-B0C53FA618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472913" y="2146159"/>
              <a:ext cx="2237660" cy="1939049"/>
            </a:xfrm>
            <a:prstGeom prst="rect">
              <a:avLst/>
            </a:prstGeom>
          </p:spPr>
        </p:pic>
        <p:pic>
          <p:nvPicPr>
            <p:cNvPr id="24" name="صورة 23">
              <a:extLst>
                <a:ext uri="{FF2B5EF4-FFF2-40B4-BE49-F238E27FC236}">
                  <a16:creationId xmlns="" xmlns:a16="http://schemas.microsoft.com/office/drawing/2014/main" id="{5FBEEC55-2B11-46AF-8120-539878C04C54}"/>
                </a:ext>
              </a:extLst>
            </p:cNvPr>
            <p:cNvPicPr>
              <a:picLocks noChangeAspect="1"/>
            </p:cNvPicPr>
            <p:nvPr/>
          </p:nvPicPr>
          <p:blipFill>
            <a:blip r:embed="rId8"/>
            <a:stretch>
              <a:fillRect/>
            </a:stretch>
          </p:blipFill>
          <p:spPr>
            <a:xfrm>
              <a:off x="3872353" y="2362108"/>
              <a:ext cx="1438781" cy="1066892"/>
            </a:xfrm>
            <a:prstGeom prst="rect">
              <a:avLst/>
            </a:prstGeom>
          </p:spPr>
        </p:pic>
      </p:grpSp>
      <p:grpSp>
        <p:nvGrpSpPr>
          <p:cNvPr id="25" name="مجموعة 24">
            <a:extLst>
              <a:ext uri="{FF2B5EF4-FFF2-40B4-BE49-F238E27FC236}">
                <a16:creationId xmlns="" xmlns:a16="http://schemas.microsoft.com/office/drawing/2014/main" id="{3221A39E-7AAE-4331-A593-E279E99D79E1}"/>
              </a:ext>
            </a:extLst>
          </p:cNvPr>
          <p:cNvGrpSpPr/>
          <p:nvPr/>
        </p:nvGrpSpPr>
        <p:grpSpPr>
          <a:xfrm>
            <a:off x="-117629" y="5251478"/>
            <a:ext cx="1228119" cy="1081954"/>
            <a:chOff x="3472913" y="2146159"/>
            <a:chExt cx="2237660" cy="1939049"/>
          </a:xfrm>
        </p:grpSpPr>
        <p:pic>
          <p:nvPicPr>
            <p:cNvPr id="26" name="رسم 25" descr="شريط">
              <a:extLst>
                <a:ext uri="{FF2B5EF4-FFF2-40B4-BE49-F238E27FC236}">
                  <a16:creationId xmlns="" xmlns:a16="http://schemas.microsoft.com/office/drawing/2014/main" id="{C534E0A4-92C3-4F04-BC6D-EB26559525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472913" y="2146159"/>
              <a:ext cx="2237660" cy="1939049"/>
            </a:xfrm>
            <a:prstGeom prst="rect">
              <a:avLst/>
            </a:prstGeom>
          </p:spPr>
        </p:pic>
        <p:pic>
          <p:nvPicPr>
            <p:cNvPr id="27" name="صورة 26">
              <a:extLst>
                <a:ext uri="{FF2B5EF4-FFF2-40B4-BE49-F238E27FC236}">
                  <a16:creationId xmlns="" xmlns:a16="http://schemas.microsoft.com/office/drawing/2014/main" id="{3A8E03CE-7AF5-40D5-AF6E-C806CB55BEB6}"/>
                </a:ext>
              </a:extLst>
            </p:cNvPr>
            <p:cNvPicPr>
              <a:picLocks noChangeAspect="1"/>
            </p:cNvPicPr>
            <p:nvPr/>
          </p:nvPicPr>
          <p:blipFill>
            <a:blip r:embed="rId8"/>
            <a:stretch>
              <a:fillRect/>
            </a:stretch>
          </p:blipFill>
          <p:spPr>
            <a:xfrm>
              <a:off x="3872353" y="2362108"/>
              <a:ext cx="1438781" cy="1066892"/>
            </a:xfrm>
            <a:prstGeom prst="rect">
              <a:avLst/>
            </a:prstGeom>
          </p:spPr>
        </p:pic>
      </p:grpSp>
      <p:cxnSp>
        <p:nvCxnSpPr>
          <p:cNvPr id="29" name="Straight Connector 28"/>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32" name="Rectangle 31"/>
          <p:cNvSpPr/>
          <p:nvPr/>
        </p:nvSpPr>
        <p:spPr>
          <a:xfrm>
            <a:off x="2702072" y="8028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33" name="Rectangle 32"/>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5598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9857" y="822926"/>
            <a:ext cx="6789120" cy="461665"/>
          </a:xfrm>
          <a:prstGeom prst="rect">
            <a:avLst/>
          </a:prstGeom>
          <a:solidFill>
            <a:schemeClr val="accent6">
              <a:lumMod val="20000"/>
              <a:lumOff val="80000"/>
            </a:schemeClr>
          </a:solidFill>
        </p:spPr>
        <p:txBody>
          <a:bodyPr wrap="square" rtlCol="0">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rPr>
              <a:t>من خلال الرس</a:t>
            </a:r>
            <a:r>
              <a:rPr kumimoji="0" lang="ar-BH"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rPr>
              <a:t>م</a:t>
            </a:r>
            <a:r>
              <a:rPr kumimoji="0" lang="ar-SA"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rPr>
              <a:t> التالية حدد </a:t>
            </a:r>
            <a:r>
              <a:rPr kumimoji="0" lang="ar-BH"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rPr>
              <a:t>ال</a:t>
            </a:r>
            <a:r>
              <a:rPr kumimoji="0" lang="ar-SA"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rPr>
              <a:t>صف</a:t>
            </a:r>
            <a:r>
              <a:rPr kumimoji="0" lang="ar-BH"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rPr>
              <a:t>ه</a:t>
            </a:r>
            <a:r>
              <a:rPr kumimoji="0" lang="ar-SA"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rPr>
              <a:t> الاولية والثانوية لرجل البيع لكل صورة</a:t>
            </a:r>
            <a:endParaRPr kumimoji="0" lang="en-US"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endParaRPr>
          </a:p>
        </p:txBody>
      </p:sp>
      <p:sp>
        <p:nvSpPr>
          <p:cNvPr id="16" name="TextBox 15"/>
          <p:cNvSpPr txBox="1"/>
          <p:nvPr/>
        </p:nvSpPr>
        <p:spPr>
          <a:xfrm>
            <a:off x="479579" y="179776"/>
            <a:ext cx="2057400" cy="523220"/>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lgn="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0" i="0" u="none" strike="noStrike" kern="1200" cap="none" spc="0" normalizeH="0" baseline="0" noProof="0" dirty="0">
                <a:ln>
                  <a:noFill/>
                </a:ln>
                <a:solidFill>
                  <a:prstClr val="white"/>
                </a:solidFill>
                <a:effectLst/>
                <a:uLnTx/>
                <a:uFillTx/>
                <a:latin typeface="Calibri"/>
                <a:ea typeface="+mn-ea"/>
                <a:cs typeface="PT Bold Heading" panose="02010400000000000000" pitchFamily="2" charset="-78"/>
              </a:rPr>
              <a:t>وقفة تقويمية</a:t>
            </a:r>
            <a:endParaRPr kumimoji="0" lang="en-US" sz="2800" b="0" i="0" u="none" strike="noStrike" kern="1200" cap="none" spc="0" normalizeH="0" baseline="0" noProof="0" dirty="0">
              <a:ln>
                <a:noFill/>
              </a:ln>
              <a:solidFill>
                <a:prstClr val="white"/>
              </a:solidFill>
              <a:effectLst/>
              <a:uLnTx/>
              <a:uFillTx/>
              <a:latin typeface="Calibri"/>
              <a:ea typeface="+mn-ea"/>
              <a:cs typeface="PT Bold Heading" panose="02010400000000000000" pitchFamily="2" charset="-78"/>
            </a:endParaRPr>
          </a:p>
        </p:txBody>
      </p:sp>
      <p:sp>
        <p:nvSpPr>
          <p:cNvPr id="17" name="TextBox 14">
            <a:extLst>
              <a:ext uri="{FF2B5EF4-FFF2-40B4-BE49-F238E27FC236}">
                <a16:creationId xmlns="" xmlns:a16="http://schemas.microsoft.com/office/drawing/2014/main" id="{2948B94B-9E91-4488-8C94-82F98416E89F}"/>
              </a:ext>
            </a:extLst>
          </p:cNvPr>
          <p:cNvSpPr txBox="1"/>
          <p:nvPr/>
        </p:nvSpPr>
        <p:spPr>
          <a:xfrm>
            <a:off x="103186" y="3725400"/>
            <a:ext cx="2273094" cy="461665"/>
          </a:xfrm>
          <a:prstGeom prst="rect">
            <a:avLst/>
          </a:prstGeom>
          <a:solidFill>
            <a:schemeClr val="bg1"/>
          </a:solidFill>
          <a:ln>
            <a:solidFill>
              <a:schemeClr val="tx1"/>
            </a:solidFill>
          </a:ln>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rPr>
              <a:t>العقلية</a:t>
            </a:r>
            <a:endParaRPr kumimoji="0" lang="en-US"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endParaRPr>
          </a:p>
        </p:txBody>
      </p:sp>
      <p:sp>
        <p:nvSpPr>
          <p:cNvPr id="18" name="TextBox 14">
            <a:extLst>
              <a:ext uri="{FF2B5EF4-FFF2-40B4-BE49-F238E27FC236}">
                <a16:creationId xmlns="" xmlns:a16="http://schemas.microsoft.com/office/drawing/2014/main" id="{BC872FDD-DB9A-4E2E-84D5-01FF7B6C34EC}"/>
              </a:ext>
            </a:extLst>
          </p:cNvPr>
          <p:cNvSpPr txBox="1"/>
          <p:nvPr/>
        </p:nvSpPr>
        <p:spPr>
          <a:xfrm>
            <a:off x="889379" y="4447294"/>
            <a:ext cx="1469903" cy="369332"/>
          </a:xfrm>
          <a:prstGeom prst="rect">
            <a:avLst/>
          </a:prstGeom>
          <a:solidFill>
            <a:schemeClr val="accent6">
              <a:lumMod val="20000"/>
              <a:lumOff val="80000"/>
            </a:schemeClr>
          </a:solidFill>
          <a:ln>
            <a:solidFill>
              <a:schemeClr val="tx1"/>
            </a:solidFill>
          </a:ln>
        </p:spPr>
        <p:txBody>
          <a:bodyPr wrap="square" rtlCol="0">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BH" sz="18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PT Bold Heading" panose="02010400000000000000" pitchFamily="2" charset="-78"/>
              </a:rPr>
              <a:t>الصفة الثانوية</a:t>
            </a:r>
            <a:endParaRPr kumimoji="0" lang="en-US" sz="18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PT Bold Heading" panose="02010400000000000000" pitchFamily="2" charset="-78"/>
            </a:endParaRPr>
          </a:p>
        </p:txBody>
      </p:sp>
      <p:sp>
        <p:nvSpPr>
          <p:cNvPr id="19" name="TextBox 14">
            <a:extLst>
              <a:ext uri="{FF2B5EF4-FFF2-40B4-BE49-F238E27FC236}">
                <a16:creationId xmlns="" xmlns:a16="http://schemas.microsoft.com/office/drawing/2014/main" id="{31A2D6E3-1B7E-4EF7-8317-315F0182FB6B}"/>
              </a:ext>
            </a:extLst>
          </p:cNvPr>
          <p:cNvSpPr txBox="1"/>
          <p:nvPr/>
        </p:nvSpPr>
        <p:spPr>
          <a:xfrm>
            <a:off x="1278402" y="3152229"/>
            <a:ext cx="1080880" cy="461665"/>
          </a:xfrm>
          <a:prstGeom prst="rect">
            <a:avLst/>
          </a:prstGeom>
          <a:solidFill>
            <a:schemeClr val="accent6">
              <a:lumMod val="20000"/>
              <a:lumOff val="80000"/>
            </a:schemeClr>
          </a:solidFill>
          <a:ln>
            <a:solidFill>
              <a:schemeClr val="tx1"/>
            </a:solidFill>
          </a:ln>
        </p:spPr>
        <p:txBody>
          <a:bodyPr wrap="square" rtlCol="0">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BH"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PT Bold Heading" panose="02010400000000000000" pitchFamily="2" charset="-78"/>
              </a:rPr>
              <a:t>الصفة</a:t>
            </a:r>
            <a:endParaRPr kumimoji="0" lang="en-US"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PT Bold Heading" panose="02010400000000000000" pitchFamily="2" charset="-78"/>
            </a:endParaRPr>
          </a:p>
        </p:txBody>
      </p:sp>
      <p:sp>
        <p:nvSpPr>
          <p:cNvPr id="20" name="TextBox 14">
            <a:extLst>
              <a:ext uri="{FF2B5EF4-FFF2-40B4-BE49-F238E27FC236}">
                <a16:creationId xmlns="" xmlns:a16="http://schemas.microsoft.com/office/drawing/2014/main" id="{AC7A0C44-FFC0-49D1-AA51-055536809F14}"/>
              </a:ext>
            </a:extLst>
          </p:cNvPr>
          <p:cNvSpPr txBox="1"/>
          <p:nvPr/>
        </p:nvSpPr>
        <p:spPr>
          <a:xfrm>
            <a:off x="103186" y="4919317"/>
            <a:ext cx="2273094" cy="461665"/>
          </a:xfrm>
          <a:prstGeom prst="rect">
            <a:avLst/>
          </a:prstGeom>
          <a:solidFill>
            <a:schemeClr val="bg1"/>
          </a:solidFill>
          <a:ln>
            <a:solidFill>
              <a:schemeClr val="tx1"/>
            </a:solidFill>
          </a:ln>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rPr>
              <a:t>قوة الملاحظة</a:t>
            </a:r>
            <a:endParaRPr kumimoji="0" lang="en-US"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endParaRPr>
          </a:p>
        </p:txBody>
      </p:sp>
      <p:grpSp>
        <p:nvGrpSpPr>
          <p:cNvPr id="7" name="مجموعة 6">
            <a:extLst>
              <a:ext uri="{FF2B5EF4-FFF2-40B4-BE49-F238E27FC236}">
                <a16:creationId xmlns="" xmlns:a16="http://schemas.microsoft.com/office/drawing/2014/main" id="{A041532D-8FB1-4527-9F73-81EB8E11CC94}"/>
              </a:ext>
            </a:extLst>
          </p:cNvPr>
          <p:cNvGrpSpPr/>
          <p:nvPr/>
        </p:nvGrpSpPr>
        <p:grpSpPr>
          <a:xfrm>
            <a:off x="2598046" y="1380569"/>
            <a:ext cx="6233340" cy="4497048"/>
            <a:chOff x="2743200" y="1822475"/>
            <a:chExt cx="5878341" cy="4268901"/>
          </a:xfrm>
        </p:grpSpPr>
        <p:pic>
          <p:nvPicPr>
            <p:cNvPr id="6" name="صورة 5" descr="صورة تحتوي على نص&#10;&#10;تم إنشاء الوصف تلقائياً">
              <a:extLst>
                <a:ext uri="{FF2B5EF4-FFF2-40B4-BE49-F238E27FC236}">
                  <a16:creationId xmlns="" xmlns:a16="http://schemas.microsoft.com/office/drawing/2014/main" id="{C06DEFD2-6C9F-499E-8875-F80636493184}"/>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743200" y="2003412"/>
              <a:ext cx="5878341" cy="4087964"/>
            </a:xfrm>
            <a:prstGeom prst="rect">
              <a:avLst/>
            </a:prstGeom>
          </p:spPr>
        </p:pic>
        <p:sp>
          <p:nvSpPr>
            <p:cNvPr id="2" name="Oval Callout 1"/>
            <p:cNvSpPr/>
            <p:nvPr/>
          </p:nvSpPr>
          <p:spPr>
            <a:xfrm>
              <a:off x="2895600" y="4523009"/>
              <a:ext cx="3594051" cy="1303639"/>
            </a:xfrm>
            <a:prstGeom prst="wedgeEllipseCallout">
              <a:avLst>
                <a:gd name="adj1" fmla="val -1574"/>
                <a:gd name="adj2" fmla="val -11759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400" b="0" i="0" u="none" strike="noStrike" kern="1200" cap="none" spc="0" normalizeH="0" baseline="0" noProof="0" dirty="0">
                  <a:ln>
                    <a:noFill/>
                  </a:ln>
                  <a:solidFill>
                    <a:srgbClr val="C00000"/>
                  </a:solidFill>
                  <a:effectLst/>
                  <a:uLnTx/>
                  <a:uFillTx/>
                  <a:latin typeface="Sakkal Majalla" panose="02000000000000000000" pitchFamily="2" charset="-78"/>
                  <a:ea typeface="+mn-ea"/>
                  <a:cs typeface="Sakkal Majalla" panose="02000000000000000000" pitchFamily="2" charset="-78"/>
                </a:rPr>
                <a:t>هذا النوع مناسب لك.. فهو الماركة المفضلة للشباب</a:t>
              </a:r>
            </a:p>
          </p:txBody>
        </p:sp>
        <p:sp>
          <p:nvSpPr>
            <p:cNvPr id="5" name="فقاعة الكلام: بيضاوية 4">
              <a:extLst>
                <a:ext uri="{FF2B5EF4-FFF2-40B4-BE49-F238E27FC236}">
                  <a16:creationId xmlns="" xmlns:a16="http://schemas.microsoft.com/office/drawing/2014/main" id="{544955DC-180A-48E6-B92F-7B43B8AB0327}"/>
                </a:ext>
              </a:extLst>
            </p:cNvPr>
            <p:cNvSpPr/>
            <p:nvPr/>
          </p:nvSpPr>
          <p:spPr>
            <a:xfrm>
              <a:off x="3539207" y="1822475"/>
              <a:ext cx="5082334" cy="996926"/>
            </a:xfrm>
            <a:prstGeom prst="wedgeEllipseCallout">
              <a:avLst>
                <a:gd name="adj1" fmla="val -2481"/>
                <a:gd name="adj2" fmla="val 14547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BH" sz="2400" dirty="0">
                  <a:solidFill>
                    <a:srgbClr val="1F497D"/>
                  </a:solidFill>
                  <a:latin typeface="Sakkal Majalla" panose="02000000000000000000" pitchFamily="2" charset="-78"/>
                  <a:cs typeface="Sakkal Majalla" panose="02000000000000000000" pitchFamily="2" charset="-78"/>
                </a:rPr>
                <a:t>رجل بيع ذو خبرة ومنتبه وقوي الملاحظة</a:t>
              </a:r>
              <a:endParaRPr kumimoji="0" lang="ar-BH" sz="2400" b="0" i="0" u="none" strike="noStrike" kern="1200" cap="none" spc="0" normalizeH="0" baseline="0" noProof="0" dirty="0">
                <a:ln>
                  <a:noFill/>
                </a:ln>
                <a:solidFill>
                  <a:srgbClr val="1F497D"/>
                </a:solidFill>
                <a:effectLst/>
                <a:uLnTx/>
                <a:uFillTx/>
                <a:latin typeface="Sakkal Majalla" panose="02000000000000000000" pitchFamily="2" charset="-78"/>
                <a:ea typeface="+mn-ea"/>
                <a:cs typeface="Sakkal Majalla" panose="02000000000000000000" pitchFamily="2" charset="-78"/>
              </a:endParaRPr>
            </a:p>
          </p:txBody>
        </p:sp>
      </p:grpSp>
      <p:sp>
        <p:nvSpPr>
          <p:cNvPr id="21" name="Title 1">
            <a:extLst>
              <a:ext uri="{FF2B5EF4-FFF2-40B4-BE49-F238E27FC236}">
                <a16:creationId xmlns="" xmlns:a16="http://schemas.microsoft.com/office/drawing/2014/main" id="{4790FFE7-1FEC-4106-9969-5970D1428D93}"/>
              </a:ext>
            </a:extLst>
          </p:cNvPr>
          <p:cNvSpPr txBox="1">
            <a:spLocks/>
          </p:cNvSpPr>
          <p:nvPr/>
        </p:nvSpPr>
        <p:spPr>
          <a:xfrm>
            <a:off x="6970095" y="16642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grpSp>
        <p:nvGrpSpPr>
          <p:cNvPr id="22" name="مجموعة 21">
            <a:extLst>
              <a:ext uri="{FF2B5EF4-FFF2-40B4-BE49-F238E27FC236}">
                <a16:creationId xmlns="" xmlns:a16="http://schemas.microsoft.com/office/drawing/2014/main" id="{2E2A4ACA-48B4-457F-822D-C42D42A752B4}"/>
              </a:ext>
            </a:extLst>
          </p:cNvPr>
          <p:cNvGrpSpPr/>
          <p:nvPr/>
        </p:nvGrpSpPr>
        <p:grpSpPr>
          <a:xfrm>
            <a:off x="-118580" y="3090699"/>
            <a:ext cx="1196318" cy="1168182"/>
            <a:chOff x="3472913" y="2146159"/>
            <a:chExt cx="2237660" cy="1939049"/>
          </a:xfrm>
        </p:grpSpPr>
        <p:pic>
          <p:nvPicPr>
            <p:cNvPr id="23" name="رسم 22" descr="شريط">
              <a:extLst>
                <a:ext uri="{FF2B5EF4-FFF2-40B4-BE49-F238E27FC236}">
                  <a16:creationId xmlns="" xmlns:a16="http://schemas.microsoft.com/office/drawing/2014/main" id="{A6C0F5C3-0DCD-4C7B-BF39-7AB50E36A5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472913" y="2146159"/>
              <a:ext cx="2237660" cy="1939049"/>
            </a:xfrm>
            <a:prstGeom prst="rect">
              <a:avLst/>
            </a:prstGeom>
          </p:spPr>
        </p:pic>
        <p:pic>
          <p:nvPicPr>
            <p:cNvPr id="24" name="صورة 23">
              <a:extLst>
                <a:ext uri="{FF2B5EF4-FFF2-40B4-BE49-F238E27FC236}">
                  <a16:creationId xmlns="" xmlns:a16="http://schemas.microsoft.com/office/drawing/2014/main" id="{8CC24C9C-00B9-429A-94D1-C3E156D6E0BB}"/>
                </a:ext>
              </a:extLst>
            </p:cNvPr>
            <p:cNvPicPr>
              <a:picLocks noChangeAspect="1"/>
            </p:cNvPicPr>
            <p:nvPr/>
          </p:nvPicPr>
          <p:blipFill>
            <a:blip r:embed="rId8"/>
            <a:stretch>
              <a:fillRect/>
            </a:stretch>
          </p:blipFill>
          <p:spPr>
            <a:xfrm>
              <a:off x="3872353" y="2362108"/>
              <a:ext cx="1438781" cy="1066892"/>
            </a:xfrm>
            <a:prstGeom prst="rect">
              <a:avLst/>
            </a:prstGeom>
          </p:spPr>
        </p:pic>
      </p:grpSp>
      <p:grpSp>
        <p:nvGrpSpPr>
          <p:cNvPr id="25" name="مجموعة 24">
            <a:extLst>
              <a:ext uri="{FF2B5EF4-FFF2-40B4-BE49-F238E27FC236}">
                <a16:creationId xmlns="" xmlns:a16="http://schemas.microsoft.com/office/drawing/2014/main" id="{C2F09DA6-59C5-4BBF-B6C5-1B8AE47EDDE6}"/>
              </a:ext>
            </a:extLst>
          </p:cNvPr>
          <p:cNvGrpSpPr/>
          <p:nvPr/>
        </p:nvGrpSpPr>
        <p:grpSpPr>
          <a:xfrm>
            <a:off x="-63695" y="5211323"/>
            <a:ext cx="1196318" cy="1168183"/>
            <a:chOff x="3472913" y="2146159"/>
            <a:chExt cx="2237660" cy="1939049"/>
          </a:xfrm>
        </p:grpSpPr>
        <p:pic>
          <p:nvPicPr>
            <p:cNvPr id="26" name="رسم 25" descr="شريط">
              <a:extLst>
                <a:ext uri="{FF2B5EF4-FFF2-40B4-BE49-F238E27FC236}">
                  <a16:creationId xmlns="" xmlns:a16="http://schemas.microsoft.com/office/drawing/2014/main" id="{09042585-8890-4C4C-8749-A8528FFDBA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472913" y="2146159"/>
              <a:ext cx="2237660" cy="1939049"/>
            </a:xfrm>
            <a:prstGeom prst="rect">
              <a:avLst/>
            </a:prstGeom>
          </p:spPr>
        </p:pic>
        <p:pic>
          <p:nvPicPr>
            <p:cNvPr id="27" name="صورة 26">
              <a:extLst>
                <a:ext uri="{FF2B5EF4-FFF2-40B4-BE49-F238E27FC236}">
                  <a16:creationId xmlns="" xmlns:a16="http://schemas.microsoft.com/office/drawing/2014/main" id="{7D19D116-DF57-4BEC-A96B-7C5EC41C3F9A}"/>
                </a:ext>
              </a:extLst>
            </p:cNvPr>
            <p:cNvPicPr>
              <a:picLocks noChangeAspect="1"/>
            </p:cNvPicPr>
            <p:nvPr/>
          </p:nvPicPr>
          <p:blipFill>
            <a:blip r:embed="rId8"/>
            <a:stretch>
              <a:fillRect/>
            </a:stretch>
          </p:blipFill>
          <p:spPr>
            <a:xfrm>
              <a:off x="3872353" y="2362108"/>
              <a:ext cx="1438781" cy="1066892"/>
            </a:xfrm>
            <a:prstGeom prst="rect">
              <a:avLst/>
            </a:prstGeom>
          </p:spPr>
        </p:pic>
      </p:grpSp>
      <p:cxnSp>
        <p:nvCxnSpPr>
          <p:cNvPr id="29" name="Straight Connector 28"/>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32" name="Rectangle 31"/>
          <p:cNvSpPr/>
          <p:nvPr/>
        </p:nvSpPr>
        <p:spPr>
          <a:xfrm>
            <a:off x="2735443" y="52989"/>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33" name="Rectangle 32"/>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7269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6701702" y="1241465"/>
            <a:ext cx="2057401" cy="815934"/>
          </a:xfrm>
          <a:prstGeom prst="horizontalScroll">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6" name="Content Placeholder 6"/>
          <p:cNvSpPr>
            <a:spLocks noGrp="1"/>
          </p:cNvSpPr>
          <p:nvPr>
            <p:ph idx="1"/>
          </p:nvPr>
        </p:nvSpPr>
        <p:spPr>
          <a:xfrm>
            <a:off x="3216875" y="2057400"/>
            <a:ext cx="5520619" cy="2231535"/>
          </a:xfr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a:noAutofit/>
          </a:bodyPr>
          <a:lstStyle/>
          <a:p>
            <a:pPr algn="r" rtl="1"/>
            <a:r>
              <a:rPr lang="ar-BH" sz="3200"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p>
          <a:p>
            <a:pPr algn="r" rtl="1"/>
            <a:r>
              <a:rPr lang="ar-BH" sz="2800" b="1" dirty="0" smtClean="0">
                <a:latin typeface="Sakkal Majalla" panose="02000000000000000000" pitchFamily="2" charset="-78"/>
                <a:cs typeface="Sakkal Majalla" panose="02000000000000000000" pitchFamily="2" charset="-78"/>
              </a:rPr>
              <a:t>أن يحدد الصفات الواجب توافرها في رجل البيع.</a:t>
            </a:r>
          </a:p>
          <a:p>
            <a:pPr algn="r" rtl="1"/>
            <a:r>
              <a:rPr lang="ar-BH" sz="2800" b="1" dirty="0" smtClean="0">
                <a:latin typeface="Sakkal Majalla" panose="02000000000000000000" pitchFamily="2" charset="-78"/>
                <a:cs typeface="Sakkal Majalla" panose="02000000000000000000" pitchFamily="2" charset="-78"/>
              </a:rPr>
              <a:t>أن يعطي أمثلة لصفات رجل البيع.</a:t>
            </a:r>
          </a:p>
        </p:txBody>
      </p:sp>
      <p:sp>
        <p:nvSpPr>
          <p:cNvPr id="7" name="Rectangular Callout 6"/>
          <p:cNvSpPr/>
          <p:nvPr/>
        </p:nvSpPr>
        <p:spPr>
          <a:xfrm>
            <a:off x="3709916" y="4469832"/>
            <a:ext cx="4987219" cy="1799713"/>
          </a:xfrm>
          <a:prstGeom prst="wedgeRectCallout">
            <a:avLst>
              <a:gd name="adj1" fmla="val -90011"/>
              <a:gd name="adj2" fmla="val 9546"/>
            </a:avLst>
          </a:prstGeom>
          <a:solidFill>
            <a:srgbClr val="0CA2B2"/>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2100" b="1" u="sng" dirty="0">
                <a:solidFill>
                  <a:srgbClr val="FF0000"/>
                </a:solidFill>
                <a:latin typeface="Arial" panose="020B0604020202020204" pitchFamily="34" charset="0"/>
                <a:cs typeface="Arial" panose="020B0604020202020204" pitchFamily="34" charset="0"/>
              </a:rPr>
              <a:t>لمزيد من المعلومات</a:t>
            </a:r>
            <a:r>
              <a:rPr lang="ar-BH" sz="2100" b="1" u="sng" dirty="0" smtClean="0">
                <a:solidFill>
                  <a:srgbClr val="FF0000"/>
                </a:solidFill>
                <a:latin typeface="Arial" panose="020B0604020202020204" pitchFamily="34" charset="0"/>
                <a:cs typeface="Arial" panose="020B0604020202020204" pitchFamily="34" charset="0"/>
              </a:rPr>
              <a:t>:</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smtClean="0">
                <a:solidFill>
                  <a:srgbClr val="FF0000"/>
                </a:solidFill>
                <a:latin typeface="Arial" panose="020B0604020202020204" pitchFamily="34" charset="0"/>
                <a:cs typeface="Arial" panose="020B0604020202020204" pitchFamily="34" charset="0"/>
              </a:rPr>
              <a:t>www.Edunet.com</a:t>
            </a:r>
            <a:r>
              <a:rPr lang="ar-BH" sz="2800" b="1" dirty="0" smtClean="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زيارة البوابة التعليمية </a:t>
            </a:r>
            <a:endParaRPr lang="en-US" sz="28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8" name="Picture 7">
            <a:extLst>
              <a:ext uri="{FF2B5EF4-FFF2-40B4-BE49-F238E27FC236}">
                <a16:creationId xmlns="" xmlns:a16="http://schemas.microsoft.com/office/drawing/2014/main" id="{DD41B4E8-A5E3-4108-8CE7-CD9102958ABF}"/>
              </a:ext>
            </a:extLst>
          </p:cNvPr>
          <p:cNvPicPr>
            <a:picLocks noChangeAspect="1"/>
          </p:cNvPicPr>
          <p:nvPr/>
        </p:nvPicPr>
        <p:blipFill rotWithShape="1">
          <a:blip r:embed="rId2"/>
          <a:srcRect l="71278" t="8769" r="3248" b="83713"/>
          <a:stretch/>
        </p:blipFill>
        <p:spPr>
          <a:xfrm>
            <a:off x="140257" y="3819807"/>
            <a:ext cx="1531476" cy="650025"/>
          </a:xfrm>
          <a:prstGeom prst="rect">
            <a:avLst/>
          </a:prstGeom>
        </p:spPr>
      </p:pic>
      <p:sp>
        <p:nvSpPr>
          <p:cNvPr id="10" name="Title 1">
            <a:extLst>
              <a:ext uri="{FF2B5EF4-FFF2-40B4-BE49-F238E27FC236}">
                <a16:creationId xmlns="" xmlns:a16="http://schemas.microsoft.com/office/drawing/2014/main" id="{CCA3F590-FB5C-48D0-B9BC-428DC68485DA}"/>
              </a:ext>
            </a:extLst>
          </p:cNvPr>
          <p:cNvSpPr txBox="1">
            <a:spLocks/>
          </p:cNvSpPr>
          <p:nvPr/>
        </p:nvSpPr>
        <p:spPr>
          <a:xfrm>
            <a:off x="-36394" y="-17910"/>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14" name="Rectangle 13"/>
          <p:cNvSpPr/>
          <p:nvPr/>
        </p:nvSpPr>
        <p:spPr>
          <a:xfrm>
            <a:off x="2281024"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2275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5867400" y="1457334"/>
            <a:ext cx="2108094" cy="838200"/>
          </a:xfrm>
          <a:solidFill>
            <a:schemeClr val="tx2">
              <a:lumMod val="40000"/>
              <a:lumOff val="60000"/>
            </a:schemeClr>
          </a:solidFill>
        </p:spPr>
        <p:txBody>
          <a:bodyPr/>
          <a:lstStyle/>
          <a:p>
            <a:pPr algn="ctr"/>
            <a:r>
              <a:rPr lang="ar-BH" dirty="0">
                <a:solidFill>
                  <a:srgbClr val="FFFF00"/>
                </a:solidFill>
                <a:cs typeface="PT Bold Heading" panose="02010400000000000000" pitchFamily="2" charset="-78"/>
              </a:rPr>
              <a:t>مقدمة</a:t>
            </a:r>
            <a:endParaRPr lang="en-US" dirty="0">
              <a:solidFill>
                <a:srgbClr val="FFFF00"/>
              </a:solidFill>
              <a:cs typeface="PT Bold Heading" panose="02010400000000000000" pitchFamily="2" charset="-78"/>
            </a:endParaRPr>
          </a:p>
        </p:txBody>
      </p:sp>
      <p:sp>
        <p:nvSpPr>
          <p:cNvPr id="17" name="TextBox 16"/>
          <p:cNvSpPr txBox="1"/>
          <p:nvPr/>
        </p:nvSpPr>
        <p:spPr>
          <a:xfrm>
            <a:off x="254846" y="2459504"/>
            <a:ext cx="8634307" cy="1938992"/>
          </a:xfrm>
          <a:prstGeom prst="rect">
            <a:avLst/>
          </a:prstGeom>
          <a:solidFill>
            <a:schemeClr val="bg1">
              <a:lumMod val="95000"/>
            </a:schemeClr>
          </a:solidFill>
        </p:spPr>
        <p:txBody>
          <a:bodyPr wrap="square" rtlCol="0">
            <a:spAutoFit/>
          </a:bodyPr>
          <a:lstStyle/>
          <a:p>
            <a:pPr algn="ctr"/>
            <a:r>
              <a:rPr lang="ar-BH" sz="4000" b="1" dirty="0">
                <a:solidFill>
                  <a:schemeClr val="accent1">
                    <a:lumMod val="50000"/>
                  </a:schemeClr>
                </a:solidFill>
                <a:latin typeface="Sakkal Majalla" panose="02000000000000000000" pitchFamily="2" charset="-78"/>
                <a:cs typeface="Sakkal Majalla" panose="02000000000000000000" pitchFamily="2" charset="-78"/>
              </a:rPr>
              <a:t>إن توافر صفات معينة في رجل البيع ضرورة تفرضها مكانته في التعامل مع مختلف المستويات الاجتماعية والثقافية والاقتصادية.</a:t>
            </a:r>
            <a:endParaRPr lang="en-US" sz="4000"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7" name="Title 1">
            <a:extLst>
              <a:ext uri="{FF2B5EF4-FFF2-40B4-BE49-F238E27FC236}">
                <a16:creationId xmlns="" xmlns:a16="http://schemas.microsoft.com/office/drawing/2014/main" id="{9293C080-5133-4495-B798-4A44C000D588}"/>
              </a:ext>
            </a:extLst>
          </p:cNvPr>
          <p:cNvSpPr txBox="1">
            <a:spLocks/>
          </p:cNvSpPr>
          <p:nvPr/>
        </p:nvSpPr>
        <p:spPr>
          <a:xfrm>
            <a:off x="151135" y="13968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BH" sz="2400" dirty="0">
                <a:solidFill>
                  <a:schemeClr val="accent1">
                    <a:lumMod val="50000"/>
                  </a:schemeClr>
                </a:solidFill>
                <a:latin typeface="Sakkal Majalla" panose="02000000000000000000" pitchFamily="2" charset="-78"/>
                <a:cs typeface="Sakkal Majalla" panose="02000000000000000000" pitchFamily="2" charset="-78"/>
              </a:rPr>
              <a:t>صفات رجل البيع</a:t>
            </a:r>
            <a:endParaRPr lang="en-US" sz="2400" dirty="0">
              <a:solidFill>
                <a:schemeClr val="accent1">
                  <a:lumMod val="50000"/>
                </a:schemeClr>
              </a:solidFill>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11" name="Rectangle 10"/>
          <p:cNvSpPr/>
          <p:nvPr/>
        </p:nvSpPr>
        <p:spPr>
          <a:xfrm>
            <a:off x="2281024"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0067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1633960"/>
            <a:ext cx="2795547" cy="714811"/>
          </a:xfrm>
          <a:solidFill>
            <a:schemeClr val="tx2">
              <a:lumMod val="40000"/>
              <a:lumOff val="60000"/>
            </a:schemeClr>
          </a:solidFill>
        </p:spPr>
        <p:txBody>
          <a:bodyPr>
            <a:normAutofit/>
          </a:bodyPr>
          <a:lstStyle/>
          <a:p>
            <a:pPr algn="ctr"/>
            <a:r>
              <a:rPr lang="ar-BH" sz="2400" dirty="0">
                <a:solidFill>
                  <a:srgbClr val="FFFF00"/>
                </a:solidFill>
                <a:cs typeface="PT Bold Heading" panose="02010400000000000000" pitchFamily="2" charset="-78"/>
              </a:rPr>
              <a:t>أمثلة توضيحية</a:t>
            </a:r>
            <a:endParaRPr lang="en-US" sz="2400" dirty="0">
              <a:solidFill>
                <a:srgbClr val="FFFF00"/>
              </a:solidFill>
              <a:cs typeface="PT Bold Heading" panose="02010400000000000000" pitchFamily="2" charset="-78"/>
            </a:endParaRPr>
          </a:p>
        </p:txBody>
      </p:sp>
      <p:sp>
        <p:nvSpPr>
          <p:cNvPr id="15" name="TextBox 14"/>
          <p:cNvSpPr txBox="1"/>
          <p:nvPr/>
        </p:nvSpPr>
        <p:spPr>
          <a:xfrm>
            <a:off x="4724399" y="2770083"/>
            <a:ext cx="4124881" cy="523220"/>
          </a:xfrm>
          <a:prstGeom prst="rect">
            <a:avLst/>
          </a:prstGeom>
          <a:solidFill>
            <a:schemeClr val="accent6">
              <a:lumMod val="20000"/>
              <a:lumOff val="80000"/>
            </a:schemeClr>
          </a:solidFill>
        </p:spPr>
        <p:txBody>
          <a:bodyPr wrap="square" rtlCol="0">
            <a:spAutoFit/>
          </a:bodyPr>
          <a:lstStyle/>
          <a:p>
            <a:pPr algn="r"/>
            <a:r>
              <a:rPr lang="ar-BH" sz="2800" dirty="0">
                <a:solidFill>
                  <a:srgbClr val="002060"/>
                </a:solidFill>
                <a:latin typeface="Sakkal Majalla" panose="02000000000000000000" pitchFamily="2" charset="-78"/>
                <a:cs typeface="Sakkal Majalla" panose="02000000000000000000" pitchFamily="2" charset="-78"/>
              </a:rPr>
              <a:t>التعامل مع الكبير يختلف عن الصغير</a:t>
            </a:r>
            <a:r>
              <a:rPr lang="ar-BH" sz="2800" dirty="0">
                <a:latin typeface="Sakkal Majalla" panose="02000000000000000000" pitchFamily="2" charset="-78"/>
                <a:cs typeface="Sakkal Majalla" panose="02000000000000000000" pitchFamily="2" charset="-78"/>
              </a:rPr>
              <a:t>.</a:t>
            </a:r>
          </a:p>
        </p:txBody>
      </p:sp>
      <p:sp>
        <p:nvSpPr>
          <p:cNvPr id="16" name="TextBox 15"/>
          <p:cNvSpPr txBox="1"/>
          <p:nvPr/>
        </p:nvSpPr>
        <p:spPr>
          <a:xfrm>
            <a:off x="4690465" y="3402595"/>
            <a:ext cx="4124881" cy="523220"/>
          </a:xfrm>
          <a:prstGeom prst="rect">
            <a:avLst/>
          </a:prstGeom>
          <a:solidFill>
            <a:schemeClr val="accent6">
              <a:lumMod val="20000"/>
              <a:lumOff val="80000"/>
            </a:schemeClr>
          </a:solidFill>
        </p:spPr>
        <p:txBody>
          <a:bodyPr wrap="square" rtlCol="0">
            <a:spAutoFit/>
          </a:bodyPr>
          <a:lstStyle/>
          <a:p>
            <a:pPr algn="r"/>
            <a:r>
              <a:rPr lang="ar-BH" sz="2800" dirty="0">
                <a:solidFill>
                  <a:srgbClr val="002060"/>
                </a:solidFill>
                <a:latin typeface="Sakkal Majalla" panose="02000000000000000000" pitchFamily="2" charset="-78"/>
                <a:cs typeface="Sakkal Majalla" panose="02000000000000000000" pitchFamily="2" charset="-78"/>
              </a:rPr>
              <a:t>التعامل مع الرجل يختلف عن المرأة</a:t>
            </a:r>
            <a:r>
              <a:rPr lang="ar-BH" sz="2800" dirty="0">
                <a:latin typeface="Sakkal Majalla" panose="02000000000000000000" pitchFamily="2" charset="-78"/>
                <a:cs typeface="Sakkal Majalla" panose="02000000000000000000" pitchFamily="2" charset="-78"/>
              </a:rPr>
              <a:t>.</a:t>
            </a:r>
          </a:p>
        </p:txBody>
      </p:sp>
      <p:sp>
        <p:nvSpPr>
          <p:cNvPr id="17" name="TextBox 16"/>
          <p:cNvSpPr txBox="1"/>
          <p:nvPr/>
        </p:nvSpPr>
        <p:spPr>
          <a:xfrm>
            <a:off x="4690464" y="4024754"/>
            <a:ext cx="4139667" cy="523220"/>
          </a:xfrm>
          <a:prstGeom prst="rect">
            <a:avLst/>
          </a:prstGeom>
          <a:solidFill>
            <a:schemeClr val="accent6">
              <a:lumMod val="20000"/>
              <a:lumOff val="80000"/>
            </a:schemeClr>
          </a:solidFill>
        </p:spPr>
        <p:txBody>
          <a:bodyPr wrap="square" rtlCol="0">
            <a:spAutoFit/>
          </a:bodyPr>
          <a:lstStyle/>
          <a:p>
            <a:pPr algn="r"/>
            <a:r>
              <a:rPr lang="ar-BH" sz="2800" dirty="0">
                <a:solidFill>
                  <a:srgbClr val="002060"/>
                </a:solidFill>
                <a:latin typeface="Sakkal Majalla" panose="02000000000000000000" pitchFamily="2" charset="-78"/>
                <a:cs typeface="Sakkal Majalla" panose="02000000000000000000" pitchFamily="2" charset="-78"/>
              </a:rPr>
              <a:t>التعامل مع المتعلم والجاهل.</a:t>
            </a:r>
          </a:p>
        </p:txBody>
      </p:sp>
      <p:sp>
        <p:nvSpPr>
          <p:cNvPr id="21" name="TextBox 20"/>
          <p:cNvSpPr txBox="1"/>
          <p:nvPr/>
        </p:nvSpPr>
        <p:spPr>
          <a:xfrm>
            <a:off x="4690464" y="4700376"/>
            <a:ext cx="4158817" cy="523220"/>
          </a:xfrm>
          <a:prstGeom prst="rect">
            <a:avLst/>
          </a:prstGeom>
          <a:solidFill>
            <a:schemeClr val="accent6">
              <a:lumMod val="20000"/>
              <a:lumOff val="80000"/>
            </a:schemeClr>
          </a:solidFill>
        </p:spPr>
        <p:txBody>
          <a:bodyPr wrap="square" rtlCol="0">
            <a:spAutoFit/>
          </a:bodyPr>
          <a:lstStyle/>
          <a:p>
            <a:pPr algn="r"/>
            <a:r>
              <a:rPr lang="ar-BH" sz="2800" dirty="0">
                <a:solidFill>
                  <a:srgbClr val="002060"/>
                </a:solidFill>
                <a:latin typeface="Sakkal Majalla" panose="02000000000000000000" pitchFamily="2" charset="-78"/>
                <a:cs typeface="Sakkal Majalla" panose="02000000000000000000" pitchFamily="2" charset="-78"/>
              </a:rPr>
              <a:t>الاحمق والحليم في التعامل.</a:t>
            </a:r>
          </a:p>
        </p:txBody>
      </p:sp>
      <p:sp>
        <p:nvSpPr>
          <p:cNvPr id="10" name="Title 1">
            <a:extLst>
              <a:ext uri="{FF2B5EF4-FFF2-40B4-BE49-F238E27FC236}">
                <a16:creationId xmlns="" xmlns:a16="http://schemas.microsoft.com/office/drawing/2014/main" id="{A4532BE9-9051-4577-909F-CF0A7D90F565}"/>
              </a:ext>
            </a:extLst>
          </p:cNvPr>
          <p:cNvSpPr txBox="1">
            <a:spLocks/>
          </p:cNvSpPr>
          <p:nvPr/>
        </p:nvSpPr>
        <p:spPr>
          <a:xfrm>
            <a:off x="151135" y="13968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BH" sz="2400" dirty="0">
                <a:solidFill>
                  <a:schemeClr val="accent1">
                    <a:lumMod val="50000"/>
                  </a:schemeClr>
                </a:solidFill>
                <a:latin typeface="Sakkal Majalla" panose="02000000000000000000" pitchFamily="2" charset="-78"/>
                <a:cs typeface="Sakkal Majalla" panose="02000000000000000000" pitchFamily="2" charset="-78"/>
              </a:rPr>
              <a:t>صفات رجل البيع</a:t>
            </a:r>
            <a:endParaRPr lang="en-US" sz="2400" dirty="0">
              <a:solidFill>
                <a:schemeClr val="accent1">
                  <a:lumMod val="50000"/>
                </a:schemeClr>
              </a:solidFill>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 xmlns:a16="http://schemas.microsoft.com/office/drawing/2014/main" id="{0E1C04E9-E806-4975-8868-F71DCF626782}"/>
              </a:ext>
            </a:extLst>
          </p:cNvPr>
          <p:cNvPicPr>
            <a:picLocks noChangeAspect="1"/>
          </p:cNvPicPr>
          <p:nvPr/>
        </p:nvPicPr>
        <p:blipFill>
          <a:blip r:embed="rId2"/>
          <a:stretch>
            <a:fillRect/>
          </a:stretch>
        </p:blipFill>
        <p:spPr>
          <a:xfrm>
            <a:off x="90053" y="-97787"/>
            <a:ext cx="4379504" cy="6564987"/>
          </a:xfrm>
          <a:prstGeom prst="rect">
            <a:avLst/>
          </a:prstGeom>
        </p:spPr>
      </p:pic>
      <p:cxnSp>
        <p:nvCxnSpPr>
          <p:cNvPr id="12" name="Straight Connector 11"/>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18" name="Rectangle 17"/>
          <p:cNvSpPr/>
          <p:nvPr/>
        </p:nvSpPr>
        <p:spPr>
          <a:xfrm>
            <a:off x="2279805" y="52990"/>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9" name="Rectangle 18"/>
          <p:cNvSpPr/>
          <p:nvPr/>
        </p:nvSpPr>
        <p:spPr>
          <a:xfrm>
            <a:off x="3664944" y="43715"/>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881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35615" y="1491853"/>
            <a:ext cx="2286000" cy="707886"/>
          </a:xfrm>
          <a:prstGeom prst="rect">
            <a:avLst/>
          </a:prstGeom>
          <a:solidFill>
            <a:schemeClr val="accent1">
              <a:lumMod val="40000"/>
              <a:lumOff val="60000"/>
            </a:schemeClr>
          </a:solidFill>
        </p:spPr>
        <p:txBody>
          <a:bodyPr wrap="square" rtlCol="0">
            <a:spAutoFit/>
          </a:bodyPr>
          <a:lstStyle/>
          <a:p>
            <a:pPr algn="ctr"/>
            <a:r>
              <a:rPr lang="ar-BH" sz="4000" dirty="0">
                <a:solidFill>
                  <a:srgbClr val="FFFF00"/>
                </a:solidFill>
                <a:cs typeface="PT Bold Heading" panose="02010400000000000000" pitchFamily="2" charset="-78"/>
              </a:rPr>
              <a:t>توضيح</a:t>
            </a:r>
            <a:endParaRPr lang="en-US" sz="4000" dirty="0">
              <a:solidFill>
                <a:srgbClr val="FFFF00"/>
              </a:solidFill>
              <a:cs typeface="PT Bold Heading" panose="02010400000000000000" pitchFamily="2" charset="-78"/>
            </a:endParaRPr>
          </a:p>
        </p:txBody>
      </p:sp>
      <p:sp>
        <p:nvSpPr>
          <p:cNvPr id="9" name="TextBox 20">
            <a:extLst>
              <a:ext uri="{FF2B5EF4-FFF2-40B4-BE49-F238E27FC236}">
                <a16:creationId xmlns="" xmlns:a16="http://schemas.microsoft.com/office/drawing/2014/main" id="{C7854B38-441C-4FD4-80A0-1BC3F180530D}"/>
              </a:ext>
            </a:extLst>
          </p:cNvPr>
          <p:cNvSpPr txBox="1"/>
          <p:nvPr/>
        </p:nvSpPr>
        <p:spPr>
          <a:xfrm>
            <a:off x="206065" y="2743200"/>
            <a:ext cx="8615550" cy="1938992"/>
          </a:xfrm>
          <a:prstGeom prst="rect">
            <a:avLst/>
          </a:prstGeom>
          <a:solidFill>
            <a:schemeClr val="accent2">
              <a:lumMod val="20000"/>
              <a:lumOff val="80000"/>
            </a:schemeClr>
          </a:solidFill>
        </p:spPr>
        <p:txBody>
          <a:bodyPr wrap="square" rtlCol="0">
            <a:spAutoFit/>
          </a:bodyPr>
          <a:lstStyle/>
          <a:p>
            <a:pPr algn="ctr"/>
            <a:r>
              <a:rPr lang="ar-BH" sz="4000" b="1" dirty="0">
                <a:solidFill>
                  <a:schemeClr val="accent1">
                    <a:lumMod val="50000"/>
                  </a:schemeClr>
                </a:solidFill>
                <a:latin typeface="Sakkal Majalla" panose="02000000000000000000" pitchFamily="2" charset="-78"/>
                <a:cs typeface="Sakkal Majalla" panose="02000000000000000000" pitchFamily="2" charset="-78"/>
              </a:rPr>
              <a:t>من أجل ذلك لابد ان يتصف رجل البيع بالعديد من الصفات حتى يتمكن من معاملة الجميع باختلاف مستوياتهم الثقافية والاجتماعية والاقتصادية.</a:t>
            </a:r>
            <a:endParaRPr lang="en-US" sz="3200"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2" name="Title 1">
            <a:extLst>
              <a:ext uri="{FF2B5EF4-FFF2-40B4-BE49-F238E27FC236}">
                <a16:creationId xmlns="" xmlns:a16="http://schemas.microsoft.com/office/drawing/2014/main" id="{FF0D5C30-DE5D-4FB6-B7BA-3964AD4A91CD}"/>
              </a:ext>
            </a:extLst>
          </p:cNvPr>
          <p:cNvSpPr txBox="1">
            <a:spLocks/>
          </p:cNvSpPr>
          <p:nvPr/>
        </p:nvSpPr>
        <p:spPr>
          <a:xfrm>
            <a:off x="151135" y="13968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BH" sz="2400" dirty="0">
                <a:solidFill>
                  <a:schemeClr val="accent1">
                    <a:lumMod val="50000"/>
                  </a:schemeClr>
                </a:solidFill>
                <a:latin typeface="Sakkal Majalla" panose="02000000000000000000" pitchFamily="2" charset="-78"/>
                <a:cs typeface="Sakkal Majalla" panose="02000000000000000000" pitchFamily="2" charset="-78"/>
              </a:rPr>
              <a:t>صفات رجل البيع</a:t>
            </a:r>
            <a:endParaRPr lang="en-US" sz="2400" dirty="0">
              <a:solidFill>
                <a:schemeClr val="accent1">
                  <a:lumMod val="50000"/>
                </a:schemeClr>
              </a:solidFill>
              <a:latin typeface="Sakkal Majalla" panose="02000000000000000000" pitchFamily="2" charset="-78"/>
              <a:cs typeface="Sakkal Majalla" panose="02000000000000000000" pitchFamily="2" charset="-78"/>
            </a:endParaRPr>
          </a:p>
        </p:txBody>
      </p:sp>
      <p:cxnSp>
        <p:nvCxnSpPr>
          <p:cNvPr id="8" name="Straight Connector 7"/>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13" name="Rectangle 12"/>
          <p:cNvSpPr/>
          <p:nvPr/>
        </p:nvSpPr>
        <p:spPr>
          <a:xfrm>
            <a:off x="2281024"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86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 xmlns:a16="http://schemas.microsoft.com/office/drawing/2014/main" id="{1C84ACC2-29D1-45ED-812D-067FF1815DCE}"/>
              </a:ext>
            </a:extLst>
          </p:cNvPr>
          <p:cNvPicPr>
            <a:picLocks noChangeAspect="1"/>
          </p:cNvPicPr>
          <p:nvPr/>
        </p:nvPicPr>
        <p:blipFill>
          <a:blip r:embed="rId2"/>
          <a:stretch>
            <a:fillRect/>
          </a:stretch>
        </p:blipFill>
        <p:spPr>
          <a:xfrm>
            <a:off x="6591192" y="3996152"/>
            <a:ext cx="2276162" cy="2276162"/>
          </a:xfrm>
          <a:prstGeom prst="rect">
            <a:avLst/>
          </a:prstGeom>
        </p:spPr>
      </p:pic>
      <p:pic>
        <p:nvPicPr>
          <p:cNvPr id="3" name="صورة 2">
            <a:extLst>
              <a:ext uri="{FF2B5EF4-FFF2-40B4-BE49-F238E27FC236}">
                <a16:creationId xmlns="" xmlns:a16="http://schemas.microsoft.com/office/drawing/2014/main" id="{89C570C4-61CD-4DE3-A99D-4595252D103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1515" y1="38567" x2="51515" y2="38567"/>
                        <a14:foregroundMark x1="44242" y1="22799" x2="35758" y2="29420"/>
                        <a14:foregroundMark x1="35758" y1="29420" x2="35758" y2="33311"/>
                        <a14:foregroundMark x1="53576" y1="26348" x2="53576" y2="26348"/>
                        <a14:foregroundMark x1="48121" y1="29215" x2="48121" y2="29215"/>
                        <a14:foregroundMark x1="48121" y1="29215" x2="48121" y2="29215"/>
                        <a14:foregroundMark x1="48485" y1="33311" x2="48485" y2="33311"/>
                        <a14:foregroundMark x1="48485" y1="33311" x2="48485" y2="40000"/>
                        <a14:foregroundMark x1="56606" y1="34471" x2="56606" y2="36860"/>
                        <a14:foregroundMark x1="40970" y1="24369" x2="47636" y2="54130"/>
                        <a14:foregroundMark x1="47636" y1="45870" x2="47636" y2="45870"/>
                        <a14:foregroundMark x1="47636" y1="45870" x2="47636" y2="45870"/>
                        <a14:foregroundMark x1="47636" y1="45870" x2="47636" y2="45870"/>
                        <a14:backgroundMark x1="54909" y1="8874" x2="24364" y2="14403"/>
                        <a14:backgroundMark x1="24364" y1="14403" x2="13212" y2="19590"/>
                        <a14:backgroundMark x1="13212" y1="19590" x2="5091" y2="38020"/>
                        <a14:backgroundMark x1="5091" y1="38020" x2="970" y2="65802"/>
                        <a14:backgroundMark x1="13939" y1="4710" x2="26303" y2="90171"/>
                        <a14:backgroundMark x1="22909" y1="76860" x2="22909" y2="76860"/>
                        <a14:backgroundMark x1="22909" y1="76860" x2="22909" y2="76860"/>
                        <a14:backgroundMark x1="22909" y1="76860" x2="22909" y2="76860"/>
                        <a14:backgroundMark x1="22909" y1="76860" x2="22909" y2="76860"/>
                        <a14:backgroundMark x1="88121" y1="9147" x2="99152" y2="31536"/>
                        <a14:backgroundMark x1="99152" y1="31536" x2="98061" y2="73720"/>
                        <a14:backgroundMark x1="98061" y1="73720" x2="78909" y2="95085"/>
                        <a14:backgroundMark x1="78909" y1="95085" x2="24121" y2="96587"/>
                        <a14:backgroundMark x1="24121" y1="96587" x2="7273" y2="72560"/>
                        <a14:backgroundMark x1="7273" y1="72560" x2="4970" y2="24573"/>
                        <a14:backgroundMark x1="4970" y1="24573" x2="28848" y2="7372"/>
                        <a14:backgroundMark x1="28848" y1="7372" x2="79879" y2="2184"/>
                        <a14:backgroundMark x1="79879" y1="2184" x2="92606" y2="9147"/>
                        <a14:backgroundMark x1="99394" y1="956" x2="99394" y2="956"/>
                        <a14:backgroundMark x1="99394" y1="956" x2="99394" y2="956"/>
                      </a14:backgroundRemoval>
                    </a14:imgEffect>
                  </a14:imgLayer>
                </a14:imgProps>
              </a:ext>
            </a:extLst>
          </a:blip>
          <a:stretch>
            <a:fillRect/>
          </a:stretch>
        </p:blipFill>
        <p:spPr>
          <a:xfrm>
            <a:off x="3788148" y="2510056"/>
            <a:ext cx="3778750" cy="6710144"/>
          </a:xfrm>
          <a:prstGeom prst="rect">
            <a:avLst/>
          </a:prstGeom>
          <a:ln>
            <a:noFill/>
          </a:ln>
        </p:spPr>
      </p:pic>
      <p:pic>
        <p:nvPicPr>
          <p:cNvPr id="4" name="صورة 3">
            <a:extLst>
              <a:ext uri="{FF2B5EF4-FFF2-40B4-BE49-F238E27FC236}">
                <a16:creationId xmlns="" xmlns:a16="http://schemas.microsoft.com/office/drawing/2014/main" id="{48C807FE-2C4C-4937-B5E2-F2FE8B04918B}"/>
              </a:ext>
            </a:extLst>
          </p:cNvPr>
          <p:cNvPicPr>
            <a:picLocks noChangeAspect="1"/>
          </p:cNvPicPr>
          <p:nvPr/>
        </p:nvPicPr>
        <p:blipFill>
          <a:blip r:embed="rId5"/>
          <a:stretch>
            <a:fillRect/>
          </a:stretch>
        </p:blipFill>
        <p:spPr>
          <a:xfrm>
            <a:off x="2297800" y="3663905"/>
            <a:ext cx="1744710" cy="3105417"/>
          </a:xfrm>
          <a:prstGeom prst="rect">
            <a:avLst/>
          </a:prstGeom>
        </p:spPr>
      </p:pic>
      <p:pic>
        <p:nvPicPr>
          <p:cNvPr id="6" name="صورة 5">
            <a:extLst>
              <a:ext uri="{FF2B5EF4-FFF2-40B4-BE49-F238E27FC236}">
                <a16:creationId xmlns="" xmlns:a16="http://schemas.microsoft.com/office/drawing/2014/main" id="{2F6084EE-D3FF-4853-BCF0-32BFA8EA27DC}"/>
              </a:ext>
            </a:extLst>
          </p:cNvPr>
          <p:cNvPicPr>
            <a:picLocks noChangeAspect="1"/>
          </p:cNvPicPr>
          <p:nvPr/>
        </p:nvPicPr>
        <p:blipFill>
          <a:blip r:embed="rId6"/>
          <a:stretch>
            <a:fillRect/>
          </a:stretch>
        </p:blipFill>
        <p:spPr>
          <a:xfrm>
            <a:off x="403219" y="3997163"/>
            <a:ext cx="2092964" cy="3013237"/>
          </a:xfrm>
          <a:prstGeom prst="rect">
            <a:avLst/>
          </a:prstGeom>
        </p:spPr>
      </p:pic>
      <p:sp>
        <p:nvSpPr>
          <p:cNvPr id="2" name="TextBox 1"/>
          <p:cNvSpPr txBox="1"/>
          <p:nvPr/>
        </p:nvSpPr>
        <p:spPr>
          <a:xfrm>
            <a:off x="3420605" y="517220"/>
            <a:ext cx="3435350" cy="707886"/>
          </a:xfrm>
          <a:prstGeom prst="rect">
            <a:avLst/>
          </a:prstGeom>
          <a:solidFill>
            <a:schemeClr val="tx2">
              <a:lumMod val="60000"/>
              <a:lumOff val="40000"/>
            </a:schemeClr>
          </a:solidFill>
        </p:spPr>
        <p:txBody>
          <a:bodyPr wrap="square" rtlCol="0">
            <a:spAutoFit/>
          </a:bodyPr>
          <a:lstStyle/>
          <a:p>
            <a:pPr algn="ctr"/>
            <a:r>
              <a:rPr lang="ar-BH" sz="4000" dirty="0">
                <a:solidFill>
                  <a:srgbClr val="FFFF00"/>
                </a:solidFill>
                <a:cs typeface="PT Bold Heading" panose="02010400000000000000" pitchFamily="2" charset="-78"/>
              </a:rPr>
              <a:t>صفات رجل البيع</a:t>
            </a:r>
            <a:endParaRPr lang="en-US" sz="4000" dirty="0">
              <a:solidFill>
                <a:srgbClr val="FFFF00"/>
              </a:solidFill>
              <a:cs typeface="PT Bold Heading" panose="02010400000000000000" pitchFamily="2" charset="-78"/>
            </a:endParaRPr>
          </a:p>
        </p:txBody>
      </p:sp>
      <p:sp>
        <p:nvSpPr>
          <p:cNvPr id="7" name="TextBox 6"/>
          <p:cNvSpPr txBox="1"/>
          <p:nvPr/>
        </p:nvSpPr>
        <p:spPr>
          <a:xfrm>
            <a:off x="837149" y="1423073"/>
            <a:ext cx="7572885" cy="707886"/>
          </a:xfrm>
          <a:prstGeom prst="rect">
            <a:avLst/>
          </a:prstGeom>
          <a:solidFill>
            <a:schemeClr val="accent2">
              <a:lumMod val="40000"/>
              <a:lumOff val="60000"/>
            </a:schemeClr>
          </a:solidFill>
        </p:spPr>
        <p:txBody>
          <a:bodyPr wrap="square" rtlCol="0">
            <a:spAutoFit/>
          </a:bodyPr>
          <a:lstStyle/>
          <a:p>
            <a:pPr algn="r"/>
            <a:r>
              <a:rPr lang="ar-BH" sz="4000" dirty="0">
                <a:solidFill>
                  <a:schemeClr val="tx2">
                    <a:lumMod val="75000"/>
                  </a:schemeClr>
                </a:solidFill>
                <a:latin typeface="Microsoft Uighur" panose="02000000000000000000" pitchFamily="2" charset="-78"/>
                <a:cs typeface="Microsoft Uighur" panose="02000000000000000000" pitchFamily="2" charset="-78"/>
              </a:rPr>
              <a:t>يمكن تصنيف صفات رجل البيع الى الصفات التالية</a:t>
            </a:r>
            <a:endParaRPr lang="ar-BH" sz="4000" dirty="0">
              <a:solidFill>
                <a:srgbClr val="FF0000"/>
              </a:solidFill>
              <a:latin typeface="Microsoft Uighur" panose="02000000000000000000" pitchFamily="2" charset="-78"/>
              <a:cs typeface="Microsoft Uighur" panose="02000000000000000000" pitchFamily="2" charset="-78"/>
            </a:endParaRPr>
          </a:p>
        </p:txBody>
      </p:sp>
      <p:sp>
        <p:nvSpPr>
          <p:cNvPr id="10" name="Rectangle 9">
            <a:extLst>
              <a:ext uri="{FF2B5EF4-FFF2-40B4-BE49-F238E27FC236}">
                <a16:creationId xmlns="" xmlns:a16="http://schemas.microsoft.com/office/drawing/2014/main" id="{0E9D504E-2440-4A4F-A40C-515560752916}"/>
              </a:ext>
            </a:extLst>
          </p:cNvPr>
          <p:cNvSpPr/>
          <p:nvPr/>
        </p:nvSpPr>
        <p:spPr>
          <a:xfrm>
            <a:off x="6983645" y="2590800"/>
            <a:ext cx="1680464" cy="1577480"/>
          </a:xfrm>
          <a:prstGeom prst="rect">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tx2">
                    <a:lumMod val="50000"/>
                  </a:schemeClr>
                </a:solidFill>
                <a:latin typeface="Sakkal Majalla" panose="02000000000000000000" pitchFamily="2" charset="-78"/>
                <a:cs typeface="Sakkal Majalla" panose="02000000000000000000" pitchFamily="2" charset="-78"/>
              </a:rPr>
              <a:t>عقلية</a:t>
            </a:r>
            <a:endParaRPr lang="en-US" sz="3600"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 xmlns:a16="http://schemas.microsoft.com/office/drawing/2014/main" id="{8F27ED70-8607-42B6-97E1-C7F3A982CA8A}"/>
              </a:ext>
            </a:extLst>
          </p:cNvPr>
          <p:cNvSpPr/>
          <p:nvPr/>
        </p:nvSpPr>
        <p:spPr>
          <a:xfrm>
            <a:off x="4741361" y="2514600"/>
            <a:ext cx="1680464" cy="1577479"/>
          </a:xfrm>
          <a:prstGeom prst="rect">
            <a:avLst/>
          </a:prstGeom>
          <a:solidFill>
            <a:schemeClr val="bg1">
              <a:lumMod val="8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tx2">
                    <a:lumMod val="50000"/>
                  </a:schemeClr>
                </a:solidFill>
                <a:latin typeface="Sakkal Majalla" panose="02000000000000000000" pitchFamily="2" charset="-78"/>
                <a:cs typeface="Sakkal Majalla" panose="02000000000000000000" pitchFamily="2" charset="-78"/>
              </a:rPr>
              <a:t>اخلاقية</a:t>
            </a:r>
          </a:p>
        </p:txBody>
      </p:sp>
      <p:sp>
        <p:nvSpPr>
          <p:cNvPr id="14" name="Rectangle 13">
            <a:extLst>
              <a:ext uri="{FF2B5EF4-FFF2-40B4-BE49-F238E27FC236}">
                <a16:creationId xmlns="" xmlns:a16="http://schemas.microsoft.com/office/drawing/2014/main" id="{3ACFBFAA-1698-4274-8979-4FE4B633A661}"/>
              </a:ext>
            </a:extLst>
          </p:cNvPr>
          <p:cNvSpPr/>
          <p:nvPr/>
        </p:nvSpPr>
        <p:spPr>
          <a:xfrm>
            <a:off x="2662936" y="2590800"/>
            <a:ext cx="1680464" cy="1545273"/>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tx2">
                    <a:lumMod val="50000"/>
                  </a:schemeClr>
                </a:solidFill>
                <a:latin typeface="Sakkal Majalla" panose="02000000000000000000" pitchFamily="2" charset="-78"/>
                <a:cs typeface="Sakkal Majalla" panose="02000000000000000000" pitchFamily="2" charset="-78"/>
              </a:rPr>
              <a:t>جسمية</a:t>
            </a:r>
          </a:p>
        </p:txBody>
      </p:sp>
      <p:sp>
        <p:nvSpPr>
          <p:cNvPr id="12" name="Rectangle 13">
            <a:extLst>
              <a:ext uri="{FF2B5EF4-FFF2-40B4-BE49-F238E27FC236}">
                <a16:creationId xmlns="" xmlns:a16="http://schemas.microsoft.com/office/drawing/2014/main" id="{1E981A40-A7B5-4EC8-94E8-2BB484072A94}"/>
              </a:ext>
            </a:extLst>
          </p:cNvPr>
          <p:cNvSpPr/>
          <p:nvPr/>
        </p:nvSpPr>
        <p:spPr>
          <a:xfrm>
            <a:off x="584511" y="2590800"/>
            <a:ext cx="1680464" cy="1545272"/>
          </a:xfrm>
          <a:prstGeom prst="rect">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solidFill>
                  <a:schemeClr val="tx2">
                    <a:lumMod val="50000"/>
                  </a:schemeClr>
                </a:solidFill>
                <a:latin typeface="Sakkal Majalla" panose="02000000000000000000" pitchFamily="2" charset="-78"/>
                <a:cs typeface="Sakkal Majalla" panose="02000000000000000000" pitchFamily="2" charset="-78"/>
              </a:rPr>
              <a:t>اجتماعية</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16" name="Rectangle 15"/>
          <p:cNvSpPr/>
          <p:nvPr/>
        </p:nvSpPr>
        <p:spPr>
          <a:xfrm>
            <a:off x="0" y="35515"/>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7" name="Rectangle 16"/>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190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P spid="1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7274" y="643525"/>
            <a:ext cx="3352800" cy="584775"/>
          </a:xfrm>
          <a:prstGeom prst="rect">
            <a:avLst/>
          </a:prstGeom>
          <a:solidFill>
            <a:schemeClr val="tx2">
              <a:lumMod val="60000"/>
              <a:lumOff val="40000"/>
            </a:schemeClr>
          </a:solidFill>
        </p:spPr>
        <p:txBody>
          <a:bodyPr wrap="square" rtlCol="0">
            <a:spAutoFit/>
          </a:bodyPr>
          <a:lstStyle/>
          <a:p>
            <a:pPr algn="ctr"/>
            <a:r>
              <a:rPr lang="ar-BH" sz="3200" dirty="0">
                <a:solidFill>
                  <a:srgbClr val="FFFF00"/>
                </a:solidFill>
                <a:cs typeface="PT Bold Heading" panose="02010400000000000000" pitchFamily="2" charset="-78"/>
              </a:rPr>
              <a:t>أولاً: الصفات العقلية</a:t>
            </a:r>
            <a:endParaRPr lang="en-US" sz="3200" dirty="0">
              <a:solidFill>
                <a:srgbClr val="FFFF00"/>
              </a:solidFill>
              <a:cs typeface="PT Bold Heading" panose="02010400000000000000" pitchFamily="2" charset="-78"/>
            </a:endParaRPr>
          </a:p>
        </p:txBody>
      </p:sp>
      <p:sp>
        <p:nvSpPr>
          <p:cNvPr id="16" name="TextBox 15"/>
          <p:cNvSpPr txBox="1"/>
          <p:nvPr/>
        </p:nvSpPr>
        <p:spPr>
          <a:xfrm>
            <a:off x="5544046" y="1604414"/>
            <a:ext cx="3172431" cy="523220"/>
          </a:xfrm>
          <a:prstGeom prst="rect">
            <a:avLst/>
          </a:prstGeom>
          <a:solidFill>
            <a:schemeClr val="bg1">
              <a:lumMod val="85000"/>
            </a:schemeClr>
          </a:solidFill>
        </p:spPr>
        <p:txBody>
          <a:bodyPr wrap="square" rtlCol="0">
            <a:spAutoFit/>
          </a:bodyPr>
          <a:lstStyle/>
          <a:p>
            <a:pPr marL="342900" indent="-342900" algn="r" rtl="1">
              <a:buFont typeface="Wingdings" panose="05000000000000000000" pitchFamily="2" charset="2"/>
              <a:buChar char="q"/>
            </a:pPr>
            <a:r>
              <a:rPr lang="ar-BH" sz="2800" dirty="0">
                <a:solidFill>
                  <a:schemeClr val="tx2">
                    <a:lumMod val="50000"/>
                  </a:schemeClr>
                </a:solidFill>
                <a:latin typeface="Sakkal Majalla" panose="02000000000000000000" pitchFamily="2" charset="-78"/>
                <a:cs typeface="Sakkal Majalla" panose="02000000000000000000" pitchFamily="2" charset="-78"/>
              </a:rPr>
              <a:t>الدقة</a:t>
            </a:r>
            <a:endParaRPr lang="en-US" sz="3200"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7" name="TextBox 16"/>
          <p:cNvSpPr txBox="1"/>
          <p:nvPr/>
        </p:nvSpPr>
        <p:spPr>
          <a:xfrm>
            <a:off x="5544046" y="2258220"/>
            <a:ext cx="3172431" cy="523220"/>
          </a:xfrm>
          <a:prstGeom prst="rect">
            <a:avLst/>
          </a:prstGeom>
          <a:solidFill>
            <a:schemeClr val="bg1">
              <a:lumMod val="85000"/>
            </a:schemeClr>
          </a:solidFill>
        </p:spPr>
        <p:txBody>
          <a:bodyPr wrap="square" rtlCol="0">
            <a:spAutoFit/>
          </a:bodyPr>
          <a:lstStyle/>
          <a:p>
            <a:pPr marL="342900" indent="-342900" algn="r" rtl="1">
              <a:buFont typeface="Wingdings" panose="05000000000000000000" pitchFamily="2" charset="2"/>
              <a:buChar char="q"/>
            </a:pPr>
            <a:r>
              <a:rPr lang="ar-BH" sz="2800" dirty="0">
                <a:solidFill>
                  <a:schemeClr val="tx2">
                    <a:lumMod val="50000"/>
                  </a:schemeClr>
                </a:solidFill>
                <a:latin typeface="Sakkal Majalla" panose="02000000000000000000" pitchFamily="2" charset="-78"/>
                <a:cs typeface="Sakkal Majalla" panose="02000000000000000000" pitchFamily="2" charset="-78"/>
              </a:rPr>
              <a:t>اليقظة</a:t>
            </a:r>
            <a:endParaRPr lang="en-US" sz="2800"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8" name="TextBox 17"/>
          <p:cNvSpPr txBox="1"/>
          <p:nvPr/>
        </p:nvSpPr>
        <p:spPr>
          <a:xfrm>
            <a:off x="5544045" y="2860010"/>
            <a:ext cx="3172431" cy="523220"/>
          </a:xfrm>
          <a:prstGeom prst="rect">
            <a:avLst/>
          </a:prstGeom>
          <a:solidFill>
            <a:schemeClr val="bg1">
              <a:lumMod val="85000"/>
            </a:schemeClr>
          </a:solidFill>
        </p:spPr>
        <p:txBody>
          <a:bodyPr wrap="square" rtlCol="0">
            <a:spAutoFit/>
          </a:bodyPr>
          <a:lstStyle/>
          <a:p>
            <a:pPr marL="342900" indent="-342900" algn="r" rtl="1">
              <a:buFont typeface="Wingdings" panose="05000000000000000000" pitchFamily="2" charset="2"/>
              <a:buChar char="q"/>
            </a:pPr>
            <a:r>
              <a:rPr lang="ar-BH" sz="2800" dirty="0">
                <a:solidFill>
                  <a:schemeClr val="tx2">
                    <a:lumMod val="50000"/>
                  </a:schemeClr>
                </a:solidFill>
                <a:latin typeface="Sakkal Majalla" panose="02000000000000000000" pitchFamily="2" charset="-78"/>
                <a:cs typeface="Sakkal Majalla" panose="02000000000000000000" pitchFamily="2" charset="-78"/>
              </a:rPr>
              <a:t>قوة الخيال</a:t>
            </a:r>
            <a:endParaRPr lang="en-US" sz="2800"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9" name="TextBox 18"/>
          <p:cNvSpPr txBox="1"/>
          <p:nvPr/>
        </p:nvSpPr>
        <p:spPr>
          <a:xfrm>
            <a:off x="5544046" y="4650896"/>
            <a:ext cx="3148296" cy="523220"/>
          </a:xfrm>
          <a:prstGeom prst="rect">
            <a:avLst/>
          </a:prstGeom>
          <a:solidFill>
            <a:schemeClr val="bg1">
              <a:lumMod val="85000"/>
            </a:schemeClr>
          </a:solidFill>
        </p:spPr>
        <p:txBody>
          <a:bodyPr wrap="square" rtlCol="0">
            <a:spAutoFit/>
          </a:bodyPr>
          <a:lstStyle/>
          <a:p>
            <a:pPr marL="342900" indent="-342900" algn="r" rtl="1">
              <a:buFont typeface="Wingdings" panose="05000000000000000000" pitchFamily="2" charset="2"/>
              <a:buChar char="q"/>
            </a:pPr>
            <a:r>
              <a:rPr lang="ar-BH" sz="2800" dirty="0">
                <a:solidFill>
                  <a:schemeClr val="tx2">
                    <a:lumMod val="50000"/>
                  </a:schemeClr>
                </a:solidFill>
                <a:latin typeface="Sakkal Majalla" panose="02000000000000000000" pitchFamily="2" charset="-78"/>
                <a:cs typeface="Sakkal Majalla" panose="02000000000000000000" pitchFamily="2" charset="-78"/>
              </a:rPr>
              <a:t>القدرة على الالمام بالعمل</a:t>
            </a:r>
            <a:endParaRPr lang="en-US" sz="2800"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20" name="TextBox 19"/>
          <p:cNvSpPr txBox="1"/>
          <p:nvPr/>
        </p:nvSpPr>
        <p:spPr>
          <a:xfrm>
            <a:off x="5564664" y="4076259"/>
            <a:ext cx="3148296" cy="523220"/>
          </a:xfrm>
          <a:prstGeom prst="rect">
            <a:avLst/>
          </a:prstGeom>
          <a:solidFill>
            <a:schemeClr val="bg1">
              <a:lumMod val="85000"/>
            </a:schemeClr>
          </a:solidFill>
        </p:spPr>
        <p:txBody>
          <a:bodyPr wrap="square" rtlCol="0">
            <a:spAutoFit/>
          </a:bodyPr>
          <a:lstStyle/>
          <a:p>
            <a:pPr marL="342900" indent="-342900" algn="r" rtl="1">
              <a:buFont typeface="Wingdings" panose="05000000000000000000" pitchFamily="2" charset="2"/>
              <a:buChar char="q"/>
            </a:pPr>
            <a:r>
              <a:rPr lang="ar-BH" sz="2800" dirty="0">
                <a:solidFill>
                  <a:schemeClr val="tx2">
                    <a:lumMod val="50000"/>
                  </a:schemeClr>
                </a:solidFill>
                <a:latin typeface="Sakkal Majalla" panose="02000000000000000000" pitchFamily="2" charset="-78"/>
                <a:cs typeface="Sakkal Majalla" panose="02000000000000000000" pitchFamily="2" charset="-78"/>
              </a:rPr>
              <a:t>قوة الملاحظة والذاكرة</a:t>
            </a:r>
            <a:endParaRPr lang="en-US" sz="2800"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3" name="TextBox 12"/>
          <p:cNvSpPr txBox="1"/>
          <p:nvPr/>
        </p:nvSpPr>
        <p:spPr>
          <a:xfrm>
            <a:off x="5544046" y="5267980"/>
            <a:ext cx="3148296" cy="523220"/>
          </a:xfrm>
          <a:prstGeom prst="rect">
            <a:avLst/>
          </a:prstGeom>
          <a:solidFill>
            <a:schemeClr val="bg1">
              <a:lumMod val="85000"/>
            </a:schemeClr>
          </a:solidFill>
        </p:spPr>
        <p:txBody>
          <a:bodyPr wrap="square" rtlCol="0">
            <a:spAutoFit/>
          </a:bodyPr>
          <a:lstStyle/>
          <a:p>
            <a:pPr marL="342900" indent="-342900" algn="r" rtl="1">
              <a:buFont typeface="Wingdings" panose="05000000000000000000" pitchFamily="2" charset="2"/>
              <a:buChar char="q"/>
            </a:pPr>
            <a:r>
              <a:rPr lang="ar-BH" sz="2800" dirty="0">
                <a:solidFill>
                  <a:schemeClr val="tx2">
                    <a:lumMod val="50000"/>
                  </a:schemeClr>
                </a:solidFill>
                <a:latin typeface="Sakkal Majalla" panose="02000000000000000000" pitchFamily="2" charset="-78"/>
                <a:cs typeface="Sakkal Majalla" panose="02000000000000000000" pitchFamily="2" charset="-78"/>
              </a:rPr>
              <a:t>تحمل المسئولية</a:t>
            </a:r>
            <a:endParaRPr lang="en-US" sz="2800"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11" name="Title 1">
            <a:extLst>
              <a:ext uri="{FF2B5EF4-FFF2-40B4-BE49-F238E27FC236}">
                <a16:creationId xmlns="" xmlns:a16="http://schemas.microsoft.com/office/drawing/2014/main" id="{68167299-3077-4575-9658-EAAF8E6101CF}"/>
              </a:ext>
            </a:extLst>
          </p:cNvPr>
          <p:cNvSpPr txBox="1">
            <a:spLocks/>
          </p:cNvSpPr>
          <p:nvPr/>
        </p:nvSpPr>
        <p:spPr>
          <a:xfrm>
            <a:off x="151135" y="13968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BH" sz="2400" dirty="0">
                <a:solidFill>
                  <a:schemeClr val="accent1">
                    <a:lumMod val="50000"/>
                  </a:schemeClr>
                </a:solidFill>
                <a:latin typeface="Sakkal Majalla" panose="02000000000000000000" pitchFamily="2" charset="-78"/>
                <a:cs typeface="Sakkal Majalla" panose="02000000000000000000" pitchFamily="2" charset="-78"/>
              </a:rPr>
              <a:t>صفات رجل البيع</a:t>
            </a:r>
            <a:endParaRPr lang="en-US" sz="2400"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2" name="TextBox 19">
            <a:extLst>
              <a:ext uri="{FF2B5EF4-FFF2-40B4-BE49-F238E27FC236}">
                <a16:creationId xmlns="" xmlns:a16="http://schemas.microsoft.com/office/drawing/2014/main" id="{F6BAE805-988F-4A4C-B3C0-DF9DA59394D6}"/>
              </a:ext>
            </a:extLst>
          </p:cNvPr>
          <p:cNvSpPr txBox="1"/>
          <p:nvPr/>
        </p:nvSpPr>
        <p:spPr>
          <a:xfrm>
            <a:off x="5571742" y="3486737"/>
            <a:ext cx="3148296" cy="523220"/>
          </a:xfrm>
          <a:prstGeom prst="rect">
            <a:avLst/>
          </a:prstGeom>
          <a:solidFill>
            <a:schemeClr val="bg1">
              <a:lumMod val="85000"/>
            </a:schemeClr>
          </a:solid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المعلومات العامة</a:t>
            </a:r>
            <a:endParaRPr kumimoji="0" lang="en-US"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pic>
        <p:nvPicPr>
          <p:cNvPr id="3" name="صورة 2">
            <a:extLst>
              <a:ext uri="{FF2B5EF4-FFF2-40B4-BE49-F238E27FC236}">
                <a16:creationId xmlns="" xmlns:a16="http://schemas.microsoft.com/office/drawing/2014/main" id="{09ED5236-65C7-4EF8-AD92-47CFC978ACB6}"/>
              </a:ext>
            </a:extLst>
          </p:cNvPr>
          <p:cNvPicPr>
            <a:picLocks noChangeAspect="1"/>
          </p:cNvPicPr>
          <p:nvPr/>
        </p:nvPicPr>
        <p:blipFill>
          <a:blip r:embed="rId2"/>
          <a:stretch>
            <a:fillRect/>
          </a:stretch>
        </p:blipFill>
        <p:spPr>
          <a:xfrm>
            <a:off x="-341340" y="722073"/>
            <a:ext cx="3913599" cy="5866613"/>
          </a:xfrm>
          <a:prstGeom prst="rect">
            <a:avLst/>
          </a:prstGeom>
        </p:spPr>
      </p:pic>
      <p:pic>
        <p:nvPicPr>
          <p:cNvPr id="4" name="صورة 3">
            <a:extLst>
              <a:ext uri="{FF2B5EF4-FFF2-40B4-BE49-F238E27FC236}">
                <a16:creationId xmlns="" xmlns:a16="http://schemas.microsoft.com/office/drawing/2014/main" id="{8BCE1B93-10FB-48AA-BD1D-A65724E905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02" b="94737" l="2917" r="92917">
                        <a14:foregroundMark x1="58732" y1="9905" x2="67083" y2="6579"/>
                        <a14:foregroundMark x1="67083" y1="6579" x2="73750" y2="26754"/>
                        <a14:foregroundMark x1="49716" y1="5702" x2="42917" y2="5702"/>
                        <a14:foregroundMark x1="59167" y1="5702" x2="55796" y2="5702"/>
                        <a14:foregroundMark x1="20000" y1="39035" x2="17083" y2="90789"/>
                        <a14:foregroundMark x1="15833" y1="95614" x2="40833" y2="86404"/>
                        <a14:foregroundMark x1="3333" y1="30702" x2="5417" y2="50000"/>
                        <a14:foregroundMark x1="92083" y1="32018" x2="92917" y2="64474"/>
                        <a14:backgroundMark x1="49583" y1="12719" x2="45833" y2="12719"/>
                        <a14:backgroundMark x1="55417" y1="11842" x2="43750" y2="16667"/>
                        <a14:backgroundMark x1="42917" y1="14912" x2="42917" y2="18860"/>
                        <a14:backgroundMark x1="59167" y1="10526" x2="53333" y2="11842"/>
                      </a14:backgroundRemoval>
                    </a14:imgEffect>
                  </a14:imgLayer>
                </a14:imgProps>
              </a:ext>
            </a:extLst>
          </a:blip>
          <a:stretch>
            <a:fillRect/>
          </a:stretch>
        </p:blipFill>
        <p:spPr>
          <a:xfrm rot="175899">
            <a:off x="2431624" y="5067627"/>
            <a:ext cx="1702251" cy="1265560"/>
          </a:xfrm>
          <a:prstGeom prst="rect">
            <a:avLst/>
          </a:prstGeom>
        </p:spPr>
      </p:pic>
      <p:cxnSp>
        <p:nvCxnSpPr>
          <p:cNvPr id="14" name="Straight Connector 13"/>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23" name="Rectangle 22"/>
          <p:cNvSpPr/>
          <p:nvPr/>
        </p:nvSpPr>
        <p:spPr>
          <a:xfrm>
            <a:off x="2281024"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4" name="Rectangle 23"/>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9850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P spid="19" grpId="0" animBg="1"/>
      <p:bldP spid="20" grpId="0" animBg="1"/>
      <p:bldP spid="13"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7646" y="577766"/>
            <a:ext cx="3352800" cy="584775"/>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rPr>
              <a:t>أولاً: الصفات العقلية</a:t>
            </a:r>
            <a:endParaRPr kumimoji="0" lang="en-US"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endParaRPr>
          </a:p>
        </p:txBody>
      </p:sp>
      <p:sp>
        <p:nvSpPr>
          <p:cNvPr id="16" name="TextBox 15"/>
          <p:cNvSpPr txBox="1"/>
          <p:nvPr/>
        </p:nvSpPr>
        <p:spPr>
          <a:xfrm>
            <a:off x="5544046" y="1762225"/>
            <a:ext cx="3172431" cy="523220"/>
          </a:xfrm>
          <a:prstGeom prst="rect">
            <a:avLst/>
          </a:prstGeom>
          <a:solidFill>
            <a:schemeClr val="bg1">
              <a:lumMod val="85000"/>
            </a:schemeClr>
          </a:solid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الدقة</a:t>
            </a:r>
            <a:endParaRPr kumimoji="0" lang="en-US" sz="32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1" name="Title 1">
            <a:extLst>
              <a:ext uri="{FF2B5EF4-FFF2-40B4-BE49-F238E27FC236}">
                <a16:creationId xmlns="" xmlns:a16="http://schemas.microsoft.com/office/drawing/2014/main" id="{68167299-3077-4575-9658-EAAF8E6101CF}"/>
              </a:ext>
            </a:extLst>
          </p:cNvPr>
          <p:cNvSpPr txBox="1">
            <a:spLocks/>
          </p:cNvSpPr>
          <p:nvPr/>
        </p:nvSpPr>
        <p:spPr>
          <a:xfrm>
            <a:off x="151135" y="13968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sp>
        <p:nvSpPr>
          <p:cNvPr id="12" name="TextBox 20">
            <a:extLst>
              <a:ext uri="{FF2B5EF4-FFF2-40B4-BE49-F238E27FC236}">
                <a16:creationId xmlns="" xmlns:a16="http://schemas.microsoft.com/office/drawing/2014/main" id="{E44411C7-1B90-45B8-9B6E-430C81D3C9B9}"/>
              </a:ext>
            </a:extLst>
          </p:cNvPr>
          <p:cNvSpPr txBox="1"/>
          <p:nvPr/>
        </p:nvSpPr>
        <p:spPr>
          <a:xfrm>
            <a:off x="3962400" y="2652250"/>
            <a:ext cx="4804284" cy="3416320"/>
          </a:xfrm>
          <a:prstGeom prst="rect">
            <a:avLst/>
          </a:prstGeom>
          <a:solidFill>
            <a:schemeClr val="accent2">
              <a:lumMod val="20000"/>
              <a:lumOff val="80000"/>
            </a:schemeClr>
          </a:solidFill>
        </p:spPr>
        <p:txBody>
          <a:bodyPr wrap="square" rtlCol="0">
            <a:spAutoFit/>
          </a:bodyPr>
          <a:lstStyle/>
          <a:p>
            <a:pPr lvl="0" algn="just" rtl="1" fontAlgn="base">
              <a:spcBef>
                <a:spcPct val="20000"/>
              </a:spcBef>
              <a:spcAft>
                <a:spcPct val="0"/>
              </a:spcAft>
            </a:pPr>
            <a:r>
              <a:rPr lang="ar-BH" altLang="ar-BH" sz="3600" b="1" dirty="0">
                <a:solidFill>
                  <a:schemeClr val="accent1">
                    <a:lumMod val="50000"/>
                  </a:schemeClr>
                </a:solidFill>
                <a:latin typeface="Microsoft Uighur" panose="02000000000000000000" pitchFamily="2" charset="-78"/>
                <a:cs typeface="Microsoft Uighur" panose="02000000000000000000" pitchFamily="2" charset="-78"/>
              </a:rPr>
              <a:t>يطلب كل من العميل و صاحب المؤسسة الدقة في رجل البيع فالعميل يطمح دائماً للحصول على معلومات دقيقة عن السلعة و صاحب المؤسسة يتطلب الدقة في التنظيم و التنسيق و العرض و إعطاء المعلومة للعميل .</a:t>
            </a:r>
            <a:endParaRPr lang="en-US" altLang="ar-BH" sz="3600" b="1" dirty="0">
              <a:solidFill>
                <a:schemeClr val="accent1">
                  <a:lumMod val="50000"/>
                </a:schemeClr>
              </a:solidFill>
              <a:latin typeface="Microsoft Uighur" panose="02000000000000000000" pitchFamily="2" charset="-78"/>
              <a:cs typeface="Microsoft Uighur" panose="02000000000000000000" pitchFamily="2" charset="-78"/>
            </a:endParaRPr>
          </a:p>
        </p:txBody>
      </p:sp>
      <p:grpSp>
        <p:nvGrpSpPr>
          <p:cNvPr id="8" name="مجموعة 7">
            <a:extLst>
              <a:ext uri="{FF2B5EF4-FFF2-40B4-BE49-F238E27FC236}">
                <a16:creationId xmlns="" xmlns:a16="http://schemas.microsoft.com/office/drawing/2014/main" id="{045052CD-7C28-42EB-B8F3-6B909B7C0776}"/>
              </a:ext>
            </a:extLst>
          </p:cNvPr>
          <p:cNvGrpSpPr/>
          <p:nvPr/>
        </p:nvGrpSpPr>
        <p:grpSpPr>
          <a:xfrm>
            <a:off x="-579924" y="2652250"/>
            <a:ext cx="4542324" cy="6138127"/>
            <a:chOff x="-307834" y="998056"/>
            <a:chExt cx="5881188" cy="6977926"/>
          </a:xfrm>
        </p:grpSpPr>
        <p:pic>
          <p:nvPicPr>
            <p:cNvPr id="6" name="صورة 5" descr="صورة تحتوي على رسم&#10;&#10;تم إنشاء الوصف تلقائياً">
              <a:extLst>
                <a:ext uri="{FF2B5EF4-FFF2-40B4-BE49-F238E27FC236}">
                  <a16:creationId xmlns="" xmlns:a16="http://schemas.microsoft.com/office/drawing/2014/main" id="{BC394EAB-AC73-443B-A71A-FB26C59E9C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42" b="99779" l="9934" r="99007">
                          <a14:foregroundMark x1="28477" y1="81898" x2="29801" y2="91391"/>
                          <a14:foregroundMark x1="51821" y1="55850" x2="48510" y2="75055"/>
                          <a14:foregroundMark x1="48841" y1="55629" x2="51490" y2="55850"/>
                          <a14:foregroundMark x1="50993" y1="53201" x2="53146" y2="55188"/>
                          <a14:foregroundMark x1="28974" y1="81015" x2="28311" y2="99558"/>
                          <a14:foregroundMark x1="36755" y1="81015" x2="32119" y2="93377"/>
                          <a14:foregroundMark x1="42881" y1="79029" x2="33444" y2="88300"/>
                          <a14:foregroundMark x1="33444" y1="88300" x2="30795" y2="98896"/>
                          <a14:foregroundMark x1="30795" y1="98896" x2="30795" y2="98896"/>
                          <a14:foregroundMark x1="25166" y1="83002" x2="29801" y2="99338"/>
                          <a14:foregroundMark x1="45695" y1="79691" x2="39238" y2="81678"/>
                          <a14:foregroundMark x1="35927" y1="88079" x2="37252" y2="99558"/>
                          <a14:foregroundMark x1="37252" y1="99558" x2="37252" y2="99558"/>
                          <a14:foregroundMark x1="24834" y1="79691" x2="22351" y2="98896"/>
                          <a14:foregroundMark x1="92550" y1="23620" x2="99172" y2="21413"/>
                          <a14:foregroundMark x1="98510" y1="6623" x2="98510" y2="442"/>
                          <a14:foregroundMark x1="41225" y1="84547" x2="40563" y2="99779"/>
                          <a14:foregroundMark x1="41225" y1="85430" x2="41556" y2="98896"/>
                          <a14:foregroundMark x1="25662" y1="76380" x2="21358" y2="87638"/>
                          <a14:foregroundMark x1="21358" y1="87638" x2="21358" y2="95585"/>
                          <a14:foregroundMark x1="52152" y1="64901" x2="51490" y2="77483"/>
                          <a14:foregroundMark x1="51490" y1="77483" x2="50000" y2="79912"/>
                        </a14:backgroundRemoval>
                      </a14:imgEffect>
                    </a14:imgLayer>
                  </a14:imgProps>
                </a:ext>
                <a:ext uri="{28A0092B-C50C-407E-A947-70E740481C1C}">
                  <a14:useLocalDpi xmlns:a14="http://schemas.microsoft.com/office/drawing/2010/main" val="0"/>
                </a:ext>
              </a:extLst>
            </a:blip>
            <a:stretch>
              <a:fillRect/>
            </a:stretch>
          </p:blipFill>
          <p:spPr>
            <a:xfrm>
              <a:off x="-179746" y="998056"/>
              <a:ext cx="5753100" cy="4314825"/>
            </a:xfrm>
            <a:prstGeom prst="rect">
              <a:avLst/>
            </a:prstGeom>
          </p:spPr>
        </p:pic>
        <p:pic>
          <p:nvPicPr>
            <p:cNvPr id="7" name="صورة 6">
              <a:extLst>
                <a:ext uri="{FF2B5EF4-FFF2-40B4-BE49-F238E27FC236}">
                  <a16:creationId xmlns="" xmlns:a16="http://schemas.microsoft.com/office/drawing/2014/main" id="{BB0EAA84-4DB9-43C5-B730-05D1EC29AAD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backgroundMark x1="75000" y1="38682" x2="64823" y2="47512"/>
                          <a14:backgroundMark x1="64823" y1="47512" x2="66814" y2="67040"/>
                        </a14:backgroundRemoval>
                      </a14:imgEffect>
                    </a14:imgLayer>
                  </a14:imgProps>
                </a:ext>
              </a:extLst>
            </a:blip>
            <a:stretch>
              <a:fillRect/>
            </a:stretch>
          </p:blipFill>
          <p:spPr>
            <a:xfrm rot="20722236">
              <a:off x="-307834" y="2332985"/>
              <a:ext cx="3172431" cy="5642997"/>
            </a:xfrm>
            <a:prstGeom prst="rect">
              <a:avLst/>
            </a:prstGeom>
          </p:spPr>
        </p:pic>
      </p:grpSp>
      <p:cxnSp>
        <p:nvCxnSpPr>
          <p:cNvPr id="10" name="Straight Connector 9"/>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17" name="Rectangle 16"/>
          <p:cNvSpPr/>
          <p:nvPr/>
        </p:nvSpPr>
        <p:spPr>
          <a:xfrm>
            <a:off x="2281024"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8" name="Rectangle 17"/>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2150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8312" y="572197"/>
            <a:ext cx="3375226" cy="584775"/>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rPr>
              <a:t>أولاً: الصفات العقلية</a:t>
            </a:r>
            <a:endParaRPr kumimoji="0" lang="en-US" sz="3200" b="0" i="0" u="none" strike="noStrike" kern="1200" cap="none" spc="0" normalizeH="0" baseline="0" noProof="0" dirty="0">
              <a:ln>
                <a:noFill/>
              </a:ln>
              <a:solidFill>
                <a:srgbClr val="FFFF00"/>
              </a:solidFill>
              <a:effectLst/>
              <a:uLnTx/>
              <a:uFillTx/>
              <a:latin typeface="Calibri"/>
              <a:ea typeface="+mn-ea"/>
              <a:cs typeface="PT Bold Heading" panose="02010400000000000000" pitchFamily="2" charset="-78"/>
            </a:endParaRPr>
          </a:p>
        </p:txBody>
      </p:sp>
      <p:sp>
        <p:nvSpPr>
          <p:cNvPr id="17" name="TextBox 16"/>
          <p:cNvSpPr txBox="1"/>
          <p:nvPr/>
        </p:nvSpPr>
        <p:spPr>
          <a:xfrm>
            <a:off x="5544046" y="2258220"/>
            <a:ext cx="3172431" cy="523220"/>
          </a:xfrm>
          <a:prstGeom prst="rect">
            <a:avLst/>
          </a:prstGeom>
          <a:solidFill>
            <a:schemeClr val="bg1">
              <a:lumMod val="85000"/>
            </a:schemeClr>
          </a:solid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BH"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rPr>
              <a:t>اليقظة</a:t>
            </a:r>
            <a:endParaRPr kumimoji="0" lang="en-US" sz="2800" b="0" i="0" u="none" strike="noStrike" kern="1200" cap="none" spc="0" normalizeH="0" baseline="0" noProof="0" dirty="0">
              <a:ln>
                <a:noFill/>
              </a:ln>
              <a:solidFill>
                <a:srgbClr val="1F497D">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1" name="Title 1">
            <a:extLst>
              <a:ext uri="{FF2B5EF4-FFF2-40B4-BE49-F238E27FC236}">
                <a16:creationId xmlns="" xmlns:a16="http://schemas.microsoft.com/office/drawing/2014/main" id="{68167299-3077-4575-9658-EAAF8E6101CF}"/>
              </a:ext>
            </a:extLst>
          </p:cNvPr>
          <p:cNvSpPr txBox="1">
            <a:spLocks/>
          </p:cNvSpPr>
          <p:nvPr/>
        </p:nvSpPr>
        <p:spPr>
          <a:xfrm>
            <a:off x="151135" y="139683"/>
            <a:ext cx="1800225" cy="52322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BH"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rPr>
              <a:t>صفات رجل البيع</a:t>
            </a:r>
            <a:endParaRPr kumimoji="0" lang="en-US" sz="2400" b="0" i="0" u="none" strike="noStrike" kern="1200" cap="none" spc="0" normalizeH="0" baseline="0" noProof="0" dirty="0">
              <a:ln>
                <a:noFill/>
              </a:ln>
              <a:solidFill>
                <a:srgbClr val="4F81BD">
                  <a:lumMod val="50000"/>
                </a:srgbClr>
              </a:solidFill>
              <a:effectLst/>
              <a:uLnTx/>
              <a:uFillTx/>
              <a:latin typeface="Sakkal Majalla" panose="02000000000000000000" pitchFamily="2" charset="-78"/>
              <a:ea typeface="+mj-ea"/>
              <a:cs typeface="Sakkal Majalla" panose="02000000000000000000" pitchFamily="2" charset="-78"/>
            </a:endParaRPr>
          </a:p>
        </p:txBody>
      </p:sp>
      <p:sp>
        <p:nvSpPr>
          <p:cNvPr id="12" name="TextBox 20">
            <a:extLst>
              <a:ext uri="{FF2B5EF4-FFF2-40B4-BE49-F238E27FC236}">
                <a16:creationId xmlns="" xmlns:a16="http://schemas.microsoft.com/office/drawing/2014/main" id="{14F15FCA-43DD-4585-8190-C5180CF859D3}"/>
              </a:ext>
            </a:extLst>
          </p:cNvPr>
          <p:cNvSpPr txBox="1"/>
          <p:nvPr/>
        </p:nvSpPr>
        <p:spPr>
          <a:xfrm>
            <a:off x="3933210" y="3143998"/>
            <a:ext cx="4804284" cy="1200329"/>
          </a:xfrm>
          <a:prstGeom prst="rect">
            <a:avLst/>
          </a:prstGeom>
          <a:solidFill>
            <a:schemeClr val="accent2">
              <a:lumMod val="20000"/>
              <a:lumOff val="80000"/>
            </a:schemeClr>
          </a:solidFill>
        </p:spPr>
        <p:txBody>
          <a:bodyPr wrap="square" rtlCol="0">
            <a:spAutoFit/>
          </a:bodyPr>
          <a:lstStyle/>
          <a:p>
            <a:pPr lvl="0" algn="ctr" rtl="1" fontAlgn="base">
              <a:spcBef>
                <a:spcPct val="20000"/>
              </a:spcBef>
              <a:spcAft>
                <a:spcPct val="0"/>
              </a:spcAft>
            </a:pPr>
            <a:r>
              <a:rPr lang="ar-BH" altLang="ar-BH" sz="3600" b="1" dirty="0">
                <a:solidFill>
                  <a:schemeClr val="accent1">
                    <a:lumMod val="50000"/>
                  </a:schemeClr>
                </a:solidFill>
                <a:latin typeface="Microsoft Uighur" panose="02000000000000000000" pitchFamily="2" charset="-78"/>
                <a:cs typeface="Microsoft Uighur" panose="02000000000000000000" pitchFamily="2" charset="-78"/>
              </a:rPr>
              <a:t>يجب أن يكون البائع متنبهاً يقظاً على أتم الاستعداد لخدمة العميل في أية لحظة .</a:t>
            </a:r>
            <a:endParaRPr lang="en-US" altLang="ar-BH" sz="3600" b="1" dirty="0">
              <a:solidFill>
                <a:schemeClr val="accent1">
                  <a:lumMod val="50000"/>
                </a:schemeClr>
              </a:solidFill>
              <a:latin typeface="Microsoft Uighur" panose="02000000000000000000" pitchFamily="2" charset="-78"/>
              <a:cs typeface="Microsoft Uighur" panose="02000000000000000000" pitchFamily="2" charset="-78"/>
            </a:endParaRPr>
          </a:p>
        </p:txBody>
      </p:sp>
      <p:grpSp>
        <p:nvGrpSpPr>
          <p:cNvPr id="20" name="مجموعة 19">
            <a:extLst>
              <a:ext uri="{FF2B5EF4-FFF2-40B4-BE49-F238E27FC236}">
                <a16:creationId xmlns="" xmlns:a16="http://schemas.microsoft.com/office/drawing/2014/main" id="{4A00CC0F-04A9-4BDB-9AD8-4F96CB5E6890}"/>
              </a:ext>
            </a:extLst>
          </p:cNvPr>
          <p:cNvGrpSpPr/>
          <p:nvPr/>
        </p:nvGrpSpPr>
        <p:grpSpPr>
          <a:xfrm>
            <a:off x="-823819" y="765576"/>
            <a:ext cx="5229389" cy="5575032"/>
            <a:chOff x="-514845" y="697282"/>
            <a:chExt cx="5229389" cy="5575032"/>
          </a:xfrm>
        </p:grpSpPr>
        <p:pic>
          <p:nvPicPr>
            <p:cNvPr id="3" name="صورة 2">
              <a:extLst>
                <a:ext uri="{FF2B5EF4-FFF2-40B4-BE49-F238E27FC236}">
                  <a16:creationId xmlns="" xmlns:a16="http://schemas.microsoft.com/office/drawing/2014/main" id="{3F12E88C-C486-4959-84E1-FB994E806BAF}"/>
                </a:ext>
              </a:extLst>
            </p:cNvPr>
            <p:cNvPicPr>
              <a:picLocks noChangeAspect="1"/>
            </p:cNvPicPr>
            <p:nvPr/>
          </p:nvPicPr>
          <p:blipFill>
            <a:blip r:embed="rId2"/>
            <a:stretch>
              <a:fillRect/>
            </a:stretch>
          </p:blipFill>
          <p:spPr>
            <a:xfrm flipH="1">
              <a:off x="-514845" y="1797462"/>
              <a:ext cx="4114800" cy="4474852"/>
            </a:xfrm>
            <a:prstGeom prst="rect">
              <a:avLst/>
            </a:prstGeom>
          </p:spPr>
        </p:pic>
        <p:grpSp>
          <p:nvGrpSpPr>
            <p:cNvPr id="6" name="رسم 4" descr="فقاعة فكرة">
              <a:extLst>
                <a:ext uri="{FF2B5EF4-FFF2-40B4-BE49-F238E27FC236}">
                  <a16:creationId xmlns="" xmlns:a16="http://schemas.microsoft.com/office/drawing/2014/main" id="{1E3615AA-DCBD-4D6C-B3CE-FF00FA314AFB}"/>
                </a:ext>
              </a:extLst>
            </p:cNvPr>
            <p:cNvGrpSpPr/>
            <p:nvPr/>
          </p:nvGrpSpPr>
          <p:grpSpPr>
            <a:xfrm>
              <a:off x="2485366" y="697282"/>
              <a:ext cx="2229178" cy="1983267"/>
              <a:chOff x="2342822" y="798173"/>
              <a:chExt cx="1913858" cy="1767401"/>
            </a:xfrm>
            <a:solidFill>
              <a:schemeClr val="accent4">
                <a:lumMod val="40000"/>
                <a:lumOff val="60000"/>
              </a:schemeClr>
            </a:solidFill>
          </p:grpSpPr>
          <p:sp>
            <p:nvSpPr>
              <p:cNvPr id="7" name="شكل حر: شكل 6">
                <a:extLst>
                  <a:ext uri="{FF2B5EF4-FFF2-40B4-BE49-F238E27FC236}">
                    <a16:creationId xmlns="" xmlns:a16="http://schemas.microsoft.com/office/drawing/2014/main" id="{0E4C2819-A1DB-4B8C-847D-625FF7088792}"/>
                  </a:ext>
                </a:extLst>
              </p:cNvPr>
              <p:cNvSpPr/>
              <p:nvPr/>
            </p:nvSpPr>
            <p:spPr>
              <a:xfrm>
                <a:off x="2342822" y="798173"/>
                <a:ext cx="1913858" cy="1265842"/>
              </a:xfrm>
              <a:custGeom>
                <a:avLst/>
                <a:gdLst>
                  <a:gd name="connsiteX0" fmla="*/ 1668492 w 1913858"/>
                  <a:gd name="connsiteY0" fmla="*/ 429908 h 1265841"/>
                  <a:gd name="connsiteX1" fmla="*/ 1612058 w 1913858"/>
                  <a:gd name="connsiteY1" fmla="*/ 437074 h 1265841"/>
                  <a:gd name="connsiteX2" fmla="*/ 1619419 w 1913858"/>
                  <a:gd name="connsiteY2" fmla="*/ 382141 h 1265841"/>
                  <a:gd name="connsiteX3" fmla="*/ 1374052 w 1913858"/>
                  <a:gd name="connsiteY3" fmla="*/ 143303 h 1265841"/>
                  <a:gd name="connsiteX4" fmla="*/ 1221925 w 1913858"/>
                  <a:gd name="connsiteY4" fmla="*/ 193459 h 1265841"/>
                  <a:gd name="connsiteX5" fmla="*/ 981466 w 1913858"/>
                  <a:gd name="connsiteY5" fmla="*/ 0 h 1265841"/>
                  <a:gd name="connsiteX6" fmla="*/ 743460 w 1913858"/>
                  <a:gd name="connsiteY6" fmla="*/ 179129 h 1265841"/>
                  <a:gd name="connsiteX7" fmla="*/ 539806 w 1913858"/>
                  <a:gd name="connsiteY7" fmla="*/ 71651 h 1265841"/>
                  <a:gd name="connsiteX8" fmla="*/ 294440 w 1913858"/>
                  <a:gd name="connsiteY8" fmla="*/ 310489 h 1265841"/>
                  <a:gd name="connsiteX9" fmla="*/ 301801 w 1913858"/>
                  <a:gd name="connsiteY9" fmla="*/ 365422 h 1265841"/>
                  <a:gd name="connsiteX10" fmla="*/ 245366 w 1913858"/>
                  <a:gd name="connsiteY10" fmla="*/ 358257 h 1265841"/>
                  <a:gd name="connsiteX11" fmla="*/ 0 w 1913858"/>
                  <a:gd name="connsiteY11" fmla="*/ 597095 h 1265841"/>
                  <a:gd name="connsiteX12" fmla="*/ 245366 w 1913858"/>
                  <a:gd name="connsiteY12" fmla="*/ 835933 h 1265841"/>
                  <a:gd name="connsiteX13" fmla="*/ 247820 w 1913858"/>
                  <a:gd name="connsiteY13" fmla="*/ 835933 h 1265841"/>
                  <a:gd name="connsiteX14" fmla="*/ 490733 w 1913858"/>
                  <a:gd name="connsiteY14" fmla="*/ 1050887 h 1265841"/>
                  <a:gd name="connsiteX15" fmla="*/ 640406 w 1913858"/>
                  <a:gd name="connsiteY15" fmla="*/ 1000731 h 1265841"/>
                  <a:gd name="connsiteX16" fmla="*/ 637953 w 1913858"/>
                  <a:gd name="connsiteY16" fmla="*/ 1027004 h 1265841"/>
                  <a:gd name="connsiteX17" fmla="*/ 883319 w 1913858"/>
                  <a:gd name="connsiteY17" fmla="*/ 1265842 h 1265841"/>
                  <a:gd name="connsiteX18" fmla="*/ 1128686 w 1913858"/>
                  <a:gd name="connsiteY18" fmla="*/ 1048499 h 1265841"/>
                  <a:gd name="connsiteX19" fmla="*/ 1324979 w 1913858"/>
                  <a:gd name="connsiteY19" fmla="*/ 1146423 h 1265841"/>
                  <a:gd name="connsiteX20" fmla="*/ 1570345 w 1913858"/>
                  <a:gd name="connsiteY20" fmla="*/ 907585 h 1265841"/>
                  <a:gd name="connsiteX21" fmla="*/ 1570345 w 1913858"/>
                  <a:gd name="connsiteY21" fmla="*/ 886089 h 1265841"/>
                  <a:gd name="connsiteX22" fmla="*/ 1668492 w 1913858"/>
                  <a:gd name="connsiteY22" fmla="*/ 907585 h 1265841"/>
                  <a:gd name="connsiteX23" fmla="*/ 1913858 w 1913858"/>
                  <a:gd name="connsiteY23" fmla="*/ 668746 h 1265841"/>
                  <a:gd name="connsiteX24" fmla="*/ 1668492 w 1913858"/>
                  <a:gd name="connsiteY24" fmla="*/ 429908 h 126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3858" h="1265841">
                    <a:moveTo>
                      <a:pt x="1668492" y="429908"/>
                    </a:moveTo>
                    <a:cubicBezTo>
                      <a:pt x="1648863" y="429908"/>
                      <a:pt x="1631687" y="432297"/>
                      <a:pt x="1612058" y="437074"/>
                    </a:cubicBezTo>
                    <a:cubicBezTo>
                      <a:pt x="1616965" y="420355"/>
                      <a:pt x="1619419" y="401248"/>
                      <a:pt x="1619419" y="382141"/>
                    </a:cubicBezTo>
                    <a:cubicBezTo>
                      <a:pt x="1619419" y="250780"/>
                      <a:pt x="1509004" y="143303"/>
                      <a:pt x="1374052" y="143303"/>
                    </a:cubicBezTo>
                    <a:cubicBezTo>
                      <a:pt x="1317618" y="143303"/>
                      <a:pt x="1263637" y="162410"/>
                      <a:pt x="1221925" y="193459"/>
                    </a:cubicBezTo>
                    <a:cubicBezTo>
                      <a:pt x="1202296" y="83593"/>
                      <a:pt x="1101695" y="0"/>
                      <a:pt x="981466" y="0"/>
                    </a:cubicBezTo>
                    <a:cubicBezTo>
                      <a:pt x="868597" y="0"/>
                      <a:pt x="772904" y="76428"/>
                      <a:pt x="743460" y="179129"/>
                    </a:cubicBezTo>
                    <a:cubicBezTo>
                      <a:pt x="699294" y="114642"/>
                      <a:pt x="625685" y="71651"/>
                      <a:pt x="539806" y="71651"/>
                    </a:cubicBezTo>
                    <a:cubicBezTo>
                      <a:pt x="404855" y="71651"/>
                      <a:pt x="294440" y="179129"/>
                      <a:pt x="294440" y="310489"/>
                    </a:cubicBezTo>
                    <a:cubicBezTo>
                      <a:pt x="294440" y="329596"/>
                      <a:pt x="296893" y="346315"/>
                      <a:pt x="301801" y="365422"/>
                    </a:cubicBezTo>
                    <a:cubicBezTo>
                      <a:pt x="282171" y="360645"/>
                      <a:pt x="264996" y="358257"/>
                      <a:pt x="245366" y="358257"/>
                    </a:cubicBezTo>
                    <a:cubicBezTo>
                      <a:pt x="110415" y="358257"/>
                      <a:pt x="0" y="465734"/>
                      <a:pt x="0" y="597095"/>
                    </a:cubicBezTo>
                    <a:cubicBezTo>
                      <a:pt x="0" y="728456"/>
                      <a:pt x="110415" y="835933"/>
                      <a:pt x="245366" y="835933"/>
                    </a:cubicBezTo>
                    <a:cubicBezTo>
                      <a:pt x="245366" y="835933"/>
                      <a:pt x="245366" y="835933"/>
                      <a:pt x="247820" y="835933"/>
                    </a:cubicBezTo>
                    <a:cubicBezTo>
                      <a:pt x="260088" y="957740"/>
                      <a:pt x="365596" y="1050887"/>
                      <a:pt x="490733" y="1050887"/>
                    </a:cubicBezTo>
                    <a:cubicBezTo>
                      <a:pt x="547167" y="1050887"/>
                      <a:pt x="598694" y="1031780"/>
                      <a:pt x="640406" y="1000731"/>
                    </a:cubicBezTo>
                    <a:cubicBezTo>
                      <a:pt x="640406" y="1007896"/>
                      <a:pt x="637953" y="1017450"/>
                      <a:pt x="637953" y="1027004"/>
                    </a:cubicBezTo>
                    <a:cubicBezTo>
                      <a:pt x="637953" y="1158364"/>
                      <a:pt x="748368" y="1265842"/>
                      <a:pt x="883319" y="1265842"/>
                    </a:cubicBezTo>
                    <a:cubicBezTo>
                      <a:pt x="1010910" y="1265842"/>
                      <a:pt x="1116417" y="1170306"/>
                      <a:pt x="1128686" y="1048499"/>
                    </a:cubicBezTo>
                    <a:cubicBezTo>
                      <a:pt x="1172852" y="1108209"/>
                      <a:pt x="1244008" y="1146423"/>
                      <a:pt x="1324979" y="1146423"/>
                    </a:cubicBezTo>
                    <a:cubicBezTo>
                      <a:pt x="1459930" y="1146423"/>
                      <a:pt x="1570345" y="1038945"/>
                      <a:pt x="1570345" y="907585"/>
                    </a:cubicBezTo>
                    <a:cubicBezTo>
                      <a:pt x="1570345" y="900419"/>
                      <a:pt x="1570345" y="893254"/>
                      <a:pt x="1570345" y="886089"/>
                    </a:cubicBezTo>
                    <a:cubicBezTo>
                      <a:pt x="1599789" y="898031"/>
                      <a:pt x="1634141" y="907585"/>
                      <a:pt x="1668492" y="907585"/>
                    </a:cubicBezTo>
                    <a:cubicBezTo>
                      <a:pt x="1803444" y="907585"/>
                      <a:pt x="1913858" y="800107"/>
                      <a:pt x="1913858" y="668746"/>
                    </a:cubicBezTo>
                    <a:cubicBezTo>
                      <a:pt x="1913858" y="537386"/>
                      <a:pt x="1803444" y="429908"/>
                      <a:pt x="1668492" y="429908"/>
                    </a:cubicBezTo>
                    <a:close/>
                  </a:path>
                </a:pathLst>
              </a:custGeom>
              <a:grpFill/>
              <a:ln w="24507" cap="flat">
                <a:noFill/>
                <a:prstDash val="solid"/>
                <a:miter/>
              </a:ln>
            </p:spPr>
            <p:txBody>
              <a:bodyPr rtlCol="1" anchor="ctr"/>
              <a:lstStyle/>
              <a:p>
                <a:endParaRPr lang="ar-BH" dirty="0"/>
              </a:p>
            </p:txBody>
          </p:sp>
          <p:sp>
            <p:nvSpPr>
              <p:cNvPr id="8" name="شكل حر: شكل 7">
                <a:extLst>
                  <a:ext uri="{FF2B5EF4-FFF2-40B4-BE49-F238E27FC236}">
                    <a16:creationId xmlns="" xmlns:a16="http://schemas.microsoft.com/office/drawing/2014/main" id="{38EA98FC-F130-4DD8-A1C1-0C6F97976425}"/>
                  </a:ext>
                </a:extLst>
              </p:cNvPr>
              <p:cNvSpPr/>
              <p:nvPr/>
            </p:nvSpPr>
            <p:spPr>
              <a:xfrm>
                <a:off x="2600457" y="2064015"/>
                <a:ext cx="294440" cy="286606"/>
              </a:xfrm>
              <a:custGeom>
                <a:avLst/>
                <a:gdLst>
                  <a:gd name="connsiteX0" fmla="*/ 294440 w 294439"/>
                  <a:gd name="connsiteY0" fmla="*/ 143303 h 286605"/>
                  <a:gd name="connsiteX1" fmla="*/ 147220 w 294439"/>
                  <a:gd name="connsiteY1" fmla="*/ 286606 h 286605"/>
                  <a:gd name="connsiteX2" fmla="*/ 0 w 294439"/>
                  <a:gd name="connsiteY2" fmla="*/ 143303 h 286605"/>
                  <a:gd name="connsiteX3" fmla="*/ 147220 w 294439"/>
                  <a:gd name="connsiteY3" fmla="*/ 0 h 286605"/>
                  <a:gd name="connsiteX4" fmla="*/ 294440 w 294439"/>
                  <a:gd name="connsiteY4" fmla="*/ 143303 h 286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39" h="286605">
                    <a:moveTo>
                      <a:pt x="294440" y="143303"/>
                    </a:moveTo>
                    <a:cubicBezTo>
                      <a:pt x="294440" y="222447"/>
                      <a:pt x="228527" y="286606"/>
                      <a:pt x="147220" y="286606"/>
                    </a:cubicBezTo>
                    <a:cubicBezTo>
                      <a:pt x="65913" y="286606"/>
                      <a:pt x="0" y="222447"/>
                      <a:pt x="0" y="143303"/>
                    </a:cubicBezTo>
                    <a:cubicBezTo>
                      <a:pt x="0" y="64159"/>
                      <a:pt x="65913" y="0"/>
                      <a:pt x="147220" y="0"/>
                    </a:cubicBezTo>
                    <a:cubicBezTo>
                      <a:pt x="228527" y="0"/>
                      <a:pt x="294440" y="64159"/>
                      <a:pt x="294440" y="143303"/>
                    </a:cubicBezTo>
                    <a:close/>
                  </a:path>
                </a:pathLst>
              </a:custGeom>
              <a:grpFill/>
              <a:ln w="24507" cap="flat">
                <a:noFill/>
                <a:prstDash val="solid"/>
                <a:miter/>
              </a:ln>
            </p:spPr>
            <p:txBody>
              <a:bodyPr rtlCol="1" anchor="ctr"/>
              <a:lstStyle/>
              <a:p>
                <a:endParaRPr lang="ar-BH"/>
              </a:p>
            </p:txBody>
          </p:sp>
          <p:sp>
            <p:nvSpPr>
              <p:cNvPr id="9" name="شكل حر: شكل 8">
                <a:extLst>
                  <a:ext uri="{FF2B5EF4-FFF2-40B4-BE49-F238E27FC236}">
                    <a16:creationId xmlns="" xmlns:a16="http://schemas.microsoft.com/office/drawing/2014/main" id="{419D649B-F712-4351-83A8-909374F5161D}"/>
                  </a:ext>
                </a:extLst>
              </p:cNvPr>
              <p:cNvSpPr/>
              <p:nvPr/>
            </p:nvSpPr>
            <p:spPr>
              <a:xfrm>
                <a:off x="2342822" y="2350620"/>
                <a:ext cx="220830" cy="214954"/>
              </a:xfrm>
              <a:custGeom>
                <a:avLst/>
                <a:gdLst>
                  <a:gd name="connsiteX0" fmla="*/ 220830 w 220829"/>
                  <a:gd name="connsiteY0" fmla="*/ 107477 h 214954"/>
                  <a:gd name="connsiteX1" fmla="*/ 110415 w 220829"/>
                  <a:gd name="connsiteY1" fmla="*/ 214954 h 214954"/>
                  <a:gd name="connsiteX2" fmla="*/ 0 w 220829"/>
                  <a:gd name="connsiteY2" fmla="*/ 107477 h 214954"/>
                  <a:gd name="connsiteX3" fmla="*/ 110415 w 220829"/>
                  <a:gd name="connsiteY3" fmla="*/ 0 h 214954"/>
                  <a:gd name="connsiteX4" fmla="*/ 220830 w 220829"/>
                  <a:gd name="connsiteY4" fmla="*/ 107477 h 21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829" h="214954">
                    <a:moveTo>
                      <a:pt x="220830" y="107477"/>
                    </a:moveTo>
                    <a:cubicBezTo>
                      <a:pt x="220830" y="166835"/>
                      <a:pt x="171395" y="214954"/>
                      <a:pt x="110415" y="214954"/>
                    </a:cubicBezTo>
                    <a:cubicBezTo>
                      <a:pt x="49434" y="214954"/>
                      <a:pt x="0" y="166835"/>
                      <a:pt x="0" y="107477"/>
                    </a:cubicBezTo>
                    <a:cubicBezTo>
                      <a:pt x="0" y="48119"/>
                      <a:pt x="49434" y="0"/>
                      <a:pt x="110415" y="0"/>
                    </a:cubicBezTo>
                    <a:cubicBezTo>
                      <a:pt x="171395" y="0"/>
                      <a:pt x="220830" y="48119"/>
                      <a:pt x="220830" y="107477"/>
                    </a:cubicBezTo>
                    <a:close/>
                  </a:path>
                </a:pathLst>
              </a:custGeom>
              <a:grpFill/>
              <a:ln w="24507" cap="flat">
                <a:noFill/>
                <a:prstDash val="solid"/>
                <a:miter/>
              </a:ln>
            </p:spPr>
            <p:txBody>
              <a:bodyPr rtlCol="1" anchor="ctr"/>
              <a:lstStyle/>
              <a:p>
                <a:endParaRPr lang="ar-BH"/>
              </a:p>
            </p:txBody>
          </p:sp>
        </p:grpSp>
        <p:pic>
          <p:nvPicPr>
            <p:cNvPr id="14" name="رسم 13" descr="لا نهاية">
              <a:extLst>
                <a:ext uri="{FF2B5EF4-FFF2-40B4-BE49-F238E27FC236}">
                  <a16:creationId xmlns="" xmlns:a16="http://schemas.microsoft.com/office/drawing/2014/main" id="{2627F7CD-941F-4D5D-AD5C-04FD917DEB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flipH="1">
              <a:off x="3567020" y="979056"/>
              <a:ext cx="987397" cy="863252"/>
            </a:xfrm>
            <a:prstGeom prst="rect">
              <a:avLst/>
            </a:prstGeom>
          </p:spPr>
        </p:pic>
        <p:pic>
          <p:nvPicPr>
            <p:cNvPr id="16" name="رسم 15" descr="‫علامة تعجب">
              <a:extLst>
                <a:ext uri="{FF2B5EF4-FFF2-40B4-BE49-F238E27FC236}">
                  <a16:creationId xmlns="" xmlns:a16="http://schemas.microsoft.com/office/drawing/2014/main" id="{24BE251E-B7F2-4984-9039-A9119D56AB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120743" y="1000970"/>
              <a:ext cx="700374" cy="700374"/>
            </a:xfrm>
            <a:prstGeom prst="rect">
              <a:avLst/>
            </a:prstGeom>
          </p:spPr>
        </p:pic>
        <p:pic>
          <p:nvPicPr>
            <p:cNvPr id="19" name="رسم 18" descr="علامة استفهام من اليمين لليسار">
              <a:extLst>
                <a:ext uri="{FF2B5EF4-FFF2-40B4-BE49-F238E27FC236}">
                  <a16:creationId xmlns="" xmlns:a16="http://schemas.microsoft.com/office/drawing/2014/main" id="{3C79B27F-126F-4084-95EF-3C388FD17C0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771193" y="1007782"/>
              <a:ext cx="714412" cy="666085"/>
            </a:xfrm>
            <a:prstGeom prst="rect">
              <a:avLst/>
            </a:prstGeom>
          </p:spPr>
        </p:pic>
      </p:grpSp>
      <p:cxnSp>
        <p:nvCxnSpPr>
          <p:cNvPr id="21" name="Straight Connector 20"/>
          <p:cNvCxnSpPr/>
          <p:nvPr/>
        </p:nvCxnSpPr>
        <p:spPr>
          <a:xfrm>
            <a:off x="0" y="64770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a:spLocks/>
          </p:cNvSpPr>
          <p:nvPr/>
        </p:nvSpPr>
        <p:spPr>
          <a:xfrm>
            <a:off x="5638800"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74104" y="25296"/>
            <a:ext cx="1646183" cy="1268068"/>
          </a:xfrm>
          <a:prstGeom prst="rect">
            <a:avLst/>
          </a:prstGeom>
        </p:spPr>
      </p:pic>
      <p:sp>
        <p:nvSpPr>
          <p:cNvPr id="24" name="Rectangle 23"/>
          <p:cNvSpPr/>
          <p:nvPr/>
        </p:nvSpPr>
        <p:spPr>
          <a:xfrm>
            <a:off x="2281024" y="25296"/>
            <a:ext cx="1030079"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5" name="Rectangle 24"/>
          <p:cNvSpPr/>
          <p:nvPr/>
        </p:nvSpPr>
        <p:spPr>
          <a:xfrm>
            <a:off x="3600450" y="52990"/>
            <a:ext cx="283561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صفات رجل البيع (العقلية والأخلاقية)</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0319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قالب الدروس الإلكترونية المعتمد">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6892</TotalTime>
  <Words>1147</Words>
  <Application>Microsoft Office PowerPoint</Application>
  <PresentationFormat>On-screen Show (4:3)</PresentationFormat>
  <Paragraphs>199</Paragraphs>
  <Slides>24</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Calibri</vt:lpstr>
      <vt:lpstr>Calibri Light</vt:lpstr>
      <vt:lpstr>Microsoft Uighur</vt:lpstr>
      <vt:lpstr>PT Bold Heading</vt:lpstr>
      <vt:lpstr>Sakkal Majalla</vt:lpstr>
      <vt:lpstr>simplified arabic</vt:lpstr>
      <vt:lpstr>Wingdings</vt:lpstr>
      <vt:lpstr>1_Office Theme</vt:lpstr>
      <vt:lpstr>Office Theme</vt:lpstr>
      <vt:lpstr>قالب الدروس الإلكترونية المعتمد</vt:lpstr>
      <vt:lpstr>الوحدة الثانية رجل البيع الدرس الثالث: صفات رجل البيع (الصفات العقلية والأخلاقية) </vt:lpstr>
      <vt:lpstr>PowerPoint Presentation</vt:lpstr>
      <vt:lpstr>مقدمة</vt:lpstr>
      <vt:lpstr>أمثلة توضيحية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Ebrahim Mohammed Abu Edress</cp:lastModifiedBy>
  <cp:revision>381</cp:revision>
  <dcterms:created xsi:type="dcterms:W3CDTF">2020-03-03T05:49:03Z</dcterms:created>
  <dcterms:modified xsi:type="dcterms:W3CDTF">2021-02-01T07:15:21Z</dcterms:modified>
</cp:coreProperties>
</file>