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ba Algebali" initials="HA" lastIdx="2" clrIdx="0">
    <p:extLst>
      <p:ext uri="{19B8F6BF-5375-455C-9EA6-DF929625EA0E}">
        <p15:presenceInfo xmlns:p15="http://schemas.microsoft.com/office/powerpoint/2012/main" userId="S::770254438@moe.gov.bh::b3068cbf-2aab-46be-9da7-b1d34902e44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8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17T22:59:59.969" idx="2">
    <p:pos x="10" y="10"/>
    <p:text>سوق 321 الفصل الرابع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chemeClr val="bg1">
                <a:lumMod val="75000"/>
              </a:scheme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2788" y="2215167"/>
            <a:ext cx="9144000" cy="2923504"/>
          </a:xfrm>
        </p:spPr>
        <p:txBody>
          <a:bodyPr>
            <a:noAutofit/>
          </a:bodyPr>
          <a:lstStyle/>
          <a:p>
            <a:pPr algn="r" rtl="1"/>
            <a:br>
              <a:rPr lang="en-US" sz="2400" b="1" u="sng" dirty="0">
                <a:solidFill>
                  <a:srgbClr val="C00000"/>
                </a:solidFill>
              </a:rPr>
            </a:br>
            <a:r>
              <a:rPr lang="ar-BH" sz="2400" b="1" u="sng" dirty="0">
                <a:solidFill>
                  <a:srgbClr val="C00000"/>
                </a:solidFill>
              </a:rPr>
              <a:t>ا</a:t>
            </a:r>
            <a:r>
              <a:rPr lang="ar-BH" sz="2400" b="1" u="sng" dirty="0">
                <a:solidFill>
                  <a:srgbClr val="FF0000"/>
                </a:solidFill>
              </a:rPr>
              <a:t>لتسويق  للمرحلة الثانوية </a:t>
            </a:r>
            <a:br>
              <a:rPr lang="ar-BH" sz="2400" b="1" u="sng" dirty="0">
                <a:solidFill>
                  <a:schemeClr val="tx1"/>
                </a:solidFill>
              </a:rPr>
            </a:br>
            <a:r>
              <a:rPr lang="ar-BH" sz="2400" b="1" u="sng" dirty="0">
                <a:solidFill>
                  <a:srgbClr val="C00000"/>
                </a:solidFill>
              </a:rPr>
              <a:t>(سوق321)</a:t>
            </a:r>
            <a:br>
              <a:rPr lang="ar-BH" sz="2400" b="1" u="sng" dirty="0">
                <a:solidFill>
                  <a:srgbClr val="C00000"/>
                </a:solidFill>
              </a:rPr>
            </a:br>
            <a:br>
              <a:rPr lang="ar-BH" sz="2400" b="1" dirty="0">
                <a:solidFill>
                  <a:schemeClr val="tx1"/>
                </a:solidFill>
              </a:rPr>
            </a:br>
            <a:r>
              <a:rPr lang="ar-BH" sz="2400" b="1" dirty="0">
                <a:solidFill>
                  <a:schemeClr val="tx1"/>
                </a:solidFill>
              </a:rPr>
              <a:t> الوحدة الثانية، الفصل ال</a:t>
            </a:r>
            <a:r>
              <a:rPr lang="ar-BH" sz="2400" b="1" dirty="0"/>
              <a:t>رابع</a:t>
            </a:r>
            <a:br>
              <a:rPr lang="ar-BH" sz="2400" b="1" dirty="0">
                <a:solidFill>
                  <a:schemeClr val="tx1"/>
                </a:solidFill>
              </a:rPr>
            </a:br>
            <a:br>
              <a:rPr lang="ar-BH" sz="2400" b="1" dirty="0">
                <a:solidFill>
                  <a:schemeClr val="tx1"/>
                </a:solidFill>
              </a:rPr>
            </a:br>
            <a:r>
              <a:rPr lang="ar-BH" sz="2400" b="1" dirty="0"/>
              <a:t>الموضوع: (</a:t>
            </a:r>
            <a:r>
              <a:rPr lang="ar-BH" sz="2400" b="1" dirty="0">
                <a:solidFill>
                  <a:srgbClr val="FF0000"/>
                </a:solidFill>
              </a:rPr>
              <a:t>تجزئة السوق</a:t>
            </a:r>
            <a:r>
              <a:rPr lang="ar-BH" sz="2400" b="1" dirty="0"/>
              <a:t>)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192629" y="329484"/>
            <a:ext cx="7162800" cy="1182210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7B9A323-59E5-4F10-89FB-6223C9401C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827" y="2395959"/>
            <a:ext cx="3102015" cy="321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742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BH" sz="2800" b="1" u="sng" dirty="0">
                <a:solidFill>
                  <a:srgbClr val="C00000"/>
                </a:solidFill>
              </a:rPr>
              <a:t>(تابع) التقويم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385" y="1944377"/>
            <a:ext cx="9255271" cy="4351338"/>
          </a:xfrm>
        </p:spPr>
        <p:txBody>
          <a:bodyPr/>
          <a:lstStyle/>
          <a:p>
            <a:pPr marL="0" lvl="0" indent="0" algn="r" rtl="1">
              <a:buNone/>
            </a:pPr>
            <a:r>
              <a:rPr lang="ar-BH" sz="2000" b="1" dirty="0"/>
              <a:t>ج2: </a:t>
            </a:r>
            <a:r>
              <a:rPr lang="ar-BH" sz="2000" b="1" dirty="0">
                <a:latin typeface="Calibri Light" panose="020F0302020204030204"/>
                <a:cs typeface="Times New Roman" panose="02020603050405020304" pitchFamily="18" charset="0"/>
              </a:rPr>
              <a:t>السوق نوعان: سوق استهلاكية، وسوق صناعية.</a:t>
            </a:r>
            <a:endParaRPr lang="en-US" sz="2000" b="1" dirty="0"/>
          </a:p>
          <a:p>
            <a:pPr algn="r" rtl="1"/>
            <a:r>
              <a:rPr lang="ar-BH" sz="2000" b="1" dirty="0">
                <a:latin typeface="Calibri Light" panose="020F0302020204030204"/>
                <a:cs typeface="Times New Roman" panose="02020603050405020304" pitchFamily="18" charset="0"/>
              </a:rPr>
              <a:t>السوق الاستهلاكية تحتوي على المشترين النهائيين الذين يرغبون بإشباع حاجاتهم.</a:t>
            </a:r>
          </a:p>
          <a:p>
            <a:pPr algn="r" rtl="1"/>
            <a:r>
              <a:rPr lang="ar-BH" sz="2000" b="1" dirty="0">
                <a:latin typeface="Calibri Light" panose="020F0302020204030204"/>
                <a:cs typeface="Times New Roman" panose="02020603050405020304" pitchFamily="18" charset="0"/>
              </a:rPr>
              <a:t>أما السوق الصناعية  فهي تحتوي على المشترين الذين</a:t>
            </a:r>
            <a:r>
              <a:rPr lang="ar-BH" sz="2000" b="1" dirty="0"/>
              <a:t> يرغبون في شراء السلع أو الحصول على الخدمات من أجل استعمالها في عملية الإنتاج و التصنيع، كالمواد الأولية، والشحوم، والزيوت.</a:t>
            </a:r>
            <a:endParaRPr lang="en-US" sz="2000" b="1" dirty="0"/>
          </a:p>
          <a:p>
            <a:pPr marL="0" indent="0" algn="r" rtl="1">
              <a:buNone/>
            </a:pPr>
            <a:endParaRPr lang="ar-BH" b="1" dirty="0"/>
          </a:p>
          <a:p>
            <a:pPr marL="514350" indent="-514350" algn="just" rtl="1">
              <a:buFont typeface="+mj-lt"/>
              <a:buAutoNum type="arabicPeriod"/>
            </a:pPr>
            <a:endParaRPr lang="ar-BH" b="1" dirty="0"/>
          </a:p>
          <a:p>
            <a:pPr marL="514350" indent="-514350" algn="r" rtl="1">
              <a:buFont typeface="+mj-lt"/>
              <a:buAutoNum type="arabicPeriod"/>
            </a:pPr>
            <a:endParaRPr lang="ar-BH" sz="3200" b="1" dirty="0">
              <a:solidFill>
                <a:srgbClr val="FF0000"/>
              </a:solidFill>
            </a:endParaRPr>
          </a:p>
          <a:p>
            <a:pPr marL="514350" indent="-514350" algn="r" rtl="1">
              <a:buFont typeface="+mj-lt"/>
              <a:buAutoNum type="arabicPeriod"/>
            </a:pPr>
            <a:endParaRPr lang="ar-BH" sz="3200" b="1" dirty="0"/>
          </a:p>
          <a:p>
            <a:pPr marL="514350" indent="-514350" algn="r" rtl="1" fontAlgn="t">
              <a:spcBef>
                <a:spcPts val="0"/>
              </a:spcBef>
              <a:buFont typeface="+mj-lt"/>
              <a:buAutoNum type="arabicPeriod"/>
            </a:pPr>
            <a:endParaRPr lang="ar-BH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478265"/>
            <a:ext cx="12192000" cy="246221"/>
            <a:chOff x="0" y="6501793"/>
            <a:chExt cx="12192000" cy="246221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9"/>
            <p:cNvSpPr txBox="1"/>
            <p:nvPr/>
          </p:nvSpPr>
          <p:spPr>
            <a:xfrm>
              <a:off x="3048000" y="6501793"/>
              <a:ext cx="9144000" cy="2462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000" dirty="0"/>
                <a:t>وزارة التربية والتعليم – 2020م</a:t>
              </a:r>
              <a:endParaRPr lang="en-US" sz="1000" dirty="0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AF950E42-C494-4F2D-ACA0-AE3CA3778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533" y="235216"/>
            <a:ext cx="1646183" cy="7140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CE7082-D5D0-4603-855E-5988FF1028A1}"/>
              </a:ext>
            </a:extLst>
          </p:cNvPr>
          <p:cNvSpPr txBox="1"/>
          <p:nvPr/>
        </p:nvSpPr>
        <p:spPr>
          <a:xfrm>
            <a:off x="8101802" y="866025"/>
            <a:ext cx="61056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1000" b="1" u="sng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سوق321)</a:t>
            </a:r>
            <a:r>
              <a:rPr lang="en-US" sz="1000" b="1" u="sng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 </a:t>
            </a:r>
            <a:endParaRPr lang="en-US" sz="1000" dirty="0"/>
          </a:p>
          <a:p>
            <a:pPr algn="ctr"/>
            <a:r>
              <a:rPr lang="ar-BH" sz="1000" b="1" dirty="0">
                <a:solidFill>
                  <a:prstClr val="black"/>
                </a:solidFill>
              </a:rPr>
              <a:t>الفصل الرابع( تجزئه السوق</a:t>
            </a:r>
            <a:r>
              <a:rPr lang="ar-BH" sz="1000" b="1" dirty="0"/>
              <a:t>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8414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BH" sz="2800" b="1" u="sng" dirty="0">
                <a:solidFill>
                  <a:srgbClr val="C00000"/>
                </a:solidFill>
              </a:rPr>
              <a:t>(تابع) التقويم</a:t>
            </a:r>
            <a:endParaRPr lang="en-US" sz="28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8757"/>
            <a:ext cx="10515600" cy="4351338"/>
          </a:xfrm>
        </p:spPr>
        <p:txBody>
          <a:bodyPr/>
          <a:lstStyle/>
          <a:p>
            <a:pPr marL="0" indent="0" algn="justLow" rtl="1">
              <a:buNone/>
            </a:pPr>
            <a:r>
              <a:rPr lang="ar-BH" sz="2400" b="1" dirty="0">
                <a:solidFill>
                  <a:srgbClr val="C00000"/>
                </a:solidFill>
              </a:rPr>
              <a:t>س3: عرف مصطلح تجزئة السوق وأذكر فائدتين من تجزئة السوق</a:t>
            </a:r>
            <a:r>
              <a:rPr lang="ar-BH" sz="3200" b="1" dirty="0">
                <a:solidFill>
                  <a:srgbClr val="C00000"/>
                </a:solidFill>
              </a:rPr>
              <a:t>.</a:t>
            </a:r>
            <a:endParaRPr lang="en-US" sz="3200" b="1" dirty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478265"/>
            <a:ext cx="12192000" cy="338554"/>
            <a:chOff x="0" y="6501793"/>
            <a:chExt cx="12192000" cy="338554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9"/>
            <p:cNvSpPr txBox="1"/>
            <p:nvPr/>
          </p:nvSpPr>
          <p:spPr>
            <a:xfrm>
              <a:off x="3048000" y="6501793"/>
              <a:ext cx="9144000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000" dirty="0"/>
                <a:t>وزارة التربية والتعليم – 2020</a:t>
              </a:r>
              <a:r>
                <a:rPr lang="ar-BH" sz="1600" dirty="0"/>
                <a:t>م</a:t>
              </a:r>
              <a:endParaRPr lang="en-US" sz="1600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5590C739-BC87-4076-8991-9DBE24839645}"/>
              </a:ext>
            </a:extLst>
          </p:cNvPr>
          <p:cNvSpPr txBox="1"/>
          <p:nvPr/>
        </p:nvSpPr>
        <p:spPr>
          <a:xfrm>
            <a:off x="7620000" y="771150"/>
            <a:ext cx="61038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1000" b="1" u="sng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سوق321)</a:t>
            </a:r>
            <a:r>
              <a:rPr lang="en-US" sz="1000" b="1" u="sng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 </a:t>
            </a:r>
            <a:endParaRPr lang="en-US" sz="1000" dirty="0"/>
          </a:p>
          <a:p>
            <a:pPr algn="ctr"/>
            <a:r>
              <a:rPr lang="ar-BH" sz="1000" b="1" dirty="0">
                <a:solidFill>
                  <a:prstClr val="black"/>
                </a:solidFill>
              </a:rPr>
              <a:t>الفصل الرابع( تجزئه السوق</a:t>
            </a:r>
            <a:r>
              <a:rPr lang="ar-BH" sz="1000" b="1" dirty="0"/>
              <a:t>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8746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BH" sz="2800" b="1" u="sng" dirty="0">
                <a:solidFill>
                  <a:srgbClr val="C00000"/>
                </a:solidFill>
              </a:rPr>
              <a:t>(تابع) التقويم</a:t>
            </a:r>
            <a:endParaRPr lang="en-US" sz="28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073" y="2122507"/>
            <a:ext cx="10515600" cy="4351338"/>
          </a:xfrm>
        </p:spPr>
        <p:txBody>
          <a:bodyPr/>
          <a:lstStyle/>
          <a:p>
            <a:pPr marL="0" lvl="0" indent="0" algn="r" rtl="1">
              <a:buNone/>
            </a:pPr>
            <a:r>
              <a:rPr lang="ar-BH" sz="2400" b="1" dirty="0"/>
              <a:t>ج3:  تجزئة السوق هي عملية تقسيم السوق إلى مجموعات على أساس المشترين الذين  يحتاجون إلى سلع مختلفة أو مزيج تسويقي مختلف.</a:t>
            </a:r>
          </a:p>
          <a:p>
            <a:pPr marL="0" lvl="0" indent="0" algn="r" rtl="1">
              <a:buNone/>
            </a:pPr>
            <a:endParaRPr lang="ar-BH" sz="2400" b="1" dirty="0"/>
          </a:p>
          <a:p>
            <a:pPr marL="0" lvl="0" indent="0" algn="r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BH" sz="2400" b="1" dirty="0"/>
              <a:t>ومن فوائد تجزئة السوق:</a:t>
            </a:r>
          </a:p>
          <a:p>
            <a:pPr marL="457200" lvl="0" indent="-457200" algn="r" rtl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ar-BH" sz="2400" b="1" dirty="0">
                <a:solidFill>
                  <a:prstClr val="black"/>
                </a:solidFill>
              </a:rPr>
              <a:t>تعرف الفرص التسويقية المتاحة.</a:t>
            </a:r>
          </a:p>
          <a:p>
            <a:pPr marL="457200" indent="-457200" algn="r" rtl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ar-BH" sz="2400" b="1" dirty="0">
                <a:solidFill>
                  <a:prstClr val="black"/>
                </a:solidFill>
              </a:rPr>
              <a:t>تصميم وتخطيط أفضل مزيج تسويقي يتناسب مع احتياجات المستهلكين.</a:t>
            </a:r>
          </a:p>
          <a:p>
            <a:pPr marL="457200" lvl="0" indent="-457200" algn="r" rtl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ar-BH" sz="2400" b="1" dirty="0">
              <a:solidFill>
                <a:prstClr val="black"/>
              </a:solidFill>
            </a:endParaRPr>
          </a:p>
          <a:p>
            <a:pPr marL="457200" lvl="0" indent="-457200" algn="r" rtl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2400" b="1" dirty="0">
              <a:solidFill>
                <a:prstClr val="black"/>
              </a:solidFill>
            </a:endParaRPr>
          </a:p>
          <a:p>
            <a:pPr marL="514350" indent="-514350" algn="r" rtl="1">
              <a:buFont typeface="+mj-lt"/>
              <a:buAutoNum type="arabicPeriod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478265"/>
            <a:ext cx="12192000" cy="338554"/>
            <a:chOff x="0" y="6501793"/>
            <a:chExt cx="12192000" cy="338554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9"/>
            <p:cNvSpPr txBox="1"/>
            <p:nvPr/>
          </p:nvSpPr>
          <p:spPr>
            <a:xfrm>
              <a:off x="3048000" y="6501793"/>
              <a:ext cx="9144000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000" dirty="0"/>
                <a:t>وزارة التربية والتعليم – 2020</a:t>
              </a:r>
              <a:r>
                <a:rPr lang="ar-BH" sz="1600" dirty="0"/>
                <a:t>م</a:t>
              </a:r>
              <a:endParaRPr lang="en-US" sz="1600" dirty="0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16E08058-52EC-45C8-B037-E24AC4264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533" y="235216"/>
            <a:ext cx="1646183" cy="7140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8DED143-1D4D-433B-8435-FB9EF28CA76A}"/>
              </a:ext>
            </a:extLst>
          </p:cNvPr>
          <p:cNvSpPr txBox="1"/>
          <p:nvPr/>
        </p:nvSpPr>
        <p:spPr>
          <a:xfrm>
            <a:off x="8102697" y="879105"/>
            <a:ext cx="61038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1000" b="1" u="sng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سوق321)</a:t>
            </a:r>
            <a:r>
              <a:rPr lang="en-US" sz="1000" b="1" u="sng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 </a:t>
            </a:r>
            <a:endParaRPr lang="en-US" sz="1000" dirty="0"/>
          </a:p>
          <a:p>
            <a:pPr algn="ctr"/>
            <a:r>
              <a:rPr lang="ar-BH" sz="1000" b="1" dirty="0">
                <a:solidFill>
                  <a:prstClr val="black"/>
                </a:solidFill>
              </a:rPr>
              <a:t>الفصل الرابع( تجزئه السوق</a:t>
            </a:r>
            <a:r>
              <a:rPr lang="ar-BH" sz="1000" b="1" dirty="0"/>
              <a:t>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0822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BH" sz="2800" b="1" u="sng" dirty="0">
                <a:solidFill>
                  <a:srgbClr val="C00000"/>
                </a:solidFill>
              </a:rPr>
              <a:t>(تابع) التقويم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144000" cy="4351338"/>
          </a:xfrm>
        </p:spPr>
        <p:txBody>
          <a:bodyPr/>
          <a:lstStyle/>
          <a:p>
            <a:pPr marL="0" indent="0" algn="r" rtl="1">
              <a:buNone/>
            </a:pPr>
            <a:r>
              <a:rPr lang="ar-BH" sz="2400" b="1" dirty="0">
                <a:solidFill>
                  <a:srgbClr val="C00000"/>
                </a:solidFill>
              </a:rPr>
              <a:t>س4: أذكر 3 من أسس من تجزئة السوق.</a:t>
            </a:r>
          </a:p>
          <a:p>
            <a:pPr algn="r" rtl="1" fontAlgn="t">
              <a:spcBef>
                <a:spcPts val="0"/>
              </a:spcBef>
            </a:pPr>
            <a:endParaRPr lang="ar-BH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478265"/>
            <a:ext cx="12192000" cy="338554"/>
            <a:chOff x="0" y="6501793"/>
            <a:chExt cx="12192000" cy="338554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9"/>
            <p:cNvSpPr txBox="1"/>
            <p:nvPr/>
          </p:nvSpPr>
          <p:spPr>
            <a:xfrm>
              <a:off x="3048000" y="6501793"/>
              <a:ext cx="9144000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600" dirty="0"/>
                <a:t>وزارة التربية والتعليم – 2020م</a:t>
              </a:r>
              <a:endParaRPr lang="en-US" sz="1600" dirty="0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15EB6C5F-5F80-4B99-82D0-40B71ACAD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533" y="235216"/>
            <a:ext cx="1646183" cy="7140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E6994CB-9A81-4591-854F-210711BCA495}"/>
              </a:ext>
            </a:extLst>
          </p:cNvPr>
          <p:cNvSpPr txBox="1"/>
          <p:nvPr/>
        </p:nvSpPr>
        <p:spPr>
          <a:xfrm>
            <a:off x="8024567" y="899847"/>
            <a:ext cx="61132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1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سوق321)</a:t>
            </a: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الفصل الرابع( تجزئه السوق)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569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BH" sz="2800" b="1" u="sng" dirty="0">
                <a:solidFill>
                  <a:srgbClr val="C00000"/>
                </a:solidFill>
              </a:rPr>
              <a:t>(تابع) التقويم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738" y="1686484"/>
            <a:ext cx="10515600" cy="4351338"/>
          </a:xfrm>
        </p:spPr>
        <p:txBody>
          <a:bodyPr/>
          <a:lstStyle/>
          <a:p>
            <a:pPr marL="0" indent="0" algn="r" rtl="1">
              <a:buNone/>
            </a:pPr>
            <a:r>
              <a:rPr lang="ar-BH" b="1" u="sng" dirty="0"/>
              <a:t>ج4:</a:t>
            </a:r>
            <a:endParaRPr lang="ar-BH" dirty="0">
              <a:latin typeface="Calibri" panose="020F0502020204030204" pitchFamily="34" charset="0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726" y="1431651"/>
            <a:ext cx="10341990" cy="43468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75657" y="1873204"/>
            <a:ext cx="93806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ar-BH" sz="2000" b="1" dirty="0">
                <a:solidFill>
                  <a:srgbClr val="FF0000"/>
                </a:solidFill>
              </a:rPr>
              <a:t> </a:t>
            </a:r>
            <a:r>
              <a:rPr lang="ar-BH" sz="2000" b="1" dirty="0"/>
              <a:t>من</a:t>
            </a:r>
            <a:r>
              <a:rPr lang="ar-BH" sz="2000" b="1" dirty="0">
                <a:solidFill>
                  <a:srgbClr val="FF0000"/>
                </a:solidFill>
              </a:rPr>
              <a:t> </a:t>
            </a:r>
            <a:r>
              <a:rPr lang="ar-BH" sz="2000" b="1" dirty="0"/>
              <a:t>أسس تجزئة السوق.</a:t>
            </a:r>
          </a:p>
          <a:p>
            <a:pPr lvl="0" algn="r"/>
            <a:endParaRPr lang="ar-BH" sz="2000" b="1" dirty="0"/>
          </a:p>
          <a:p>
            <a:pPr lvl="0" algn="r" rtl="1"/>
            <a:r>
              <a:rPr lang="ar-BH" sz="2000" b="1" dirty="0"/>
              <a:t>1- التجزئة الجغرافية.</a:t>
            </a:r>
          </a:p>
          <a:p>
            <a:pPr lvl="0" algn="r" rtl="1"/>
            <a:endParaRPr lang="ar-BH" sz="2000" b="1" dirty="0"/>
          </a:p>
          <a:p>
            <a:pPr lvl="0" algn="r" rtl="1"/>
            <a:r>
              <a:rPr lang="ar-BH" sz="2000" b="1" dirty="0"/>
              <a:t>2- التجزئة الديموغرافية.</a:t>
            </a:r>
          </a:p>
          <a:p>
            <a:pPr lvl="0" algn="r" rtl="1"/>
            <a:endParaRPr lang="ar-BH" sz="2000" b="1" dirty="0"/>
          </a:p>
          <a:p>
            <a:pPr lvl="0" algn="r" rtl="1"/>
            <a:r>
              <a:rPr lang="ar-BH" sz="2000" b="1" dirty="0"/>
              <a:t> 3- التجزئة النفسية</a:t>
            </a:r>
            <a:r>
              <a:rPr lang="ar-BH" sz="2400" b="1" dirty="0"/>
              <a:t>.</a:t>
            </a:r>
            <a:endParaRPr lang="en-US" sz="24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6478265"/>
            <a:ext cx="12192000" cy="338554"/>
            <a:chOff x="0" y="6501793"/>
            <a:chExt cx="12192000" cy="338554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9"/>
            <p:cNvSpPr txBox="1"/>
            <p:nvPr/>
          </p:nvSpPr>
          <p:spPr>
            <a:xfrm>
              <a:off x="3048000" y="6501793"/>
              <a:ext cx="9144000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000" dirty="0"/>
                <a:t>وزارة التربية والتعليم – 2020</a:t>
              </a:r>
              <a:r>
                <a:rPr lang="ar-BH" sz="1600" dirty="0"/>
                <a:t>م</a:t>
              </a:r>
              <a:endParaRPr lang="en-US" sz="1600" dirty="0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FBD11186-C41B-449D-99D6-D1A1C610B5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533" y="357549"/>
            <a:ext cx="1646183" cy="71403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5E13B93-3AD7-44C9-8CE6-21B971B2F862}"/>
              </a:ext>
            </a:extLst>
          </p:cNvPr>
          <p:cNvSpPr txBox="1"/>
          <p:nvPr/>
        </p:nvSpPr>
        <p:spPr>
          <a:xfrm>
            <a:off x="8155411" y="995061"/>
            <a:ext cx="61038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1000" b="1" u="sng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سوق321)</a:t>
            </a:r>
            <a:r>
              <a:rPr lang="en-US" sz="1000" b="1" u="sng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 </a:t>
            </a:r>
            <a:endParaRPr lang="en-US" sz="1000" dirty="0"/>
          </a:p>
          <a:p>
            <a:pPr algn="ctr"/>
            <a:r>
              <a:rPr lang="ar-BH" sz="1000" b="1" dirty="0">
                <a:solidFill>
                  <a:prstClr val="black"/>
                </a:solidFill>
              </a:rPr>
              <a:t>الفصل الرابع( تجزئه السوق</a:t>
            </a:r>
            <a:r>
              <a:rPr lang="ar-BH" sz="1000" b="1" dirty="0"/>
              <a:t>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7281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0949" y="938149"/>
            <a:ext cx="10306520" cy="1325563"/>
          </a:xfrm>
        </p:spPr>
        <p:txBody>
          <a:bodyPr>
            <a:normAutofit/>
          </a:bodyPr>
          <a:lstStyle/>
          <a:p>
            <a:pPr algn="ctr"/>
            <a:r>
              <a:rPr lang="ar-BH" sz="4000" b="1" u="sng" dirty="0">
                <a:solidFill>
                  <a:srgbClr val="FFFFFF"/>
                </a:solidFill>
              </a:rPr>
              <a:t>أهداف الدرس:</a:t>
            </a:r>
            <a:endParaRPr lang="en-US" sz="4000" b="1" u="sng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4904" y="2378076"/>
            <a:ext cx="7389912" cy="3679533"/>
          </a:xfrm>
        </p:spPr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BH" sz="2400" b="1" dirty="0"/>
              <a:t>أن يتعرف الطالب على مفهوم السوق.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BH" sz="2400" b="1" dirty="0"/>
              <a:t>أن يتعرف الطالب على مفهوم تجزئة السوق.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BH" sz="2400" b="1" dirty="0"/>
              <a:t>أن يفرق الطالب بين أنواع السوق.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BH" sz="2400" b="1" dirty="0"/>
              <a:t>أن يستنتج الطالب مزايا تجزئة السوق.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BH" sz="2400" b="1" dirty="0"/>
              <a:t>أن يصنف أسس تجزئة السوق.</a:t>
            </a:r>
          </a:p>
          <a:p>
            <a:pPr marL="0" indent="0" rtl="1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0950" y="651807"/>
            <a:ext cx="1646183" cy="94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56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579" y="367639"/>
            <a:ext cx="7907581" cy="1325563"/>
          </a:xfrm>
        </p:spPr>
        <p:txBody>
          <a:bodyPr>
            <a:normAutofit/>
          </a:bodyPr>
          <a:lstStyle/>
          <a:p>
            <a:pPr algn="ctr"/>
            <a:r>
              <a:rPr lang="ar-BH" sz="2800" b="1" u="sng" dirty="0">
                <a:solidFill>
                  <a:srgbClr val="FF0000"/>
                </a:solidFill>
              </a:rPr>
              <a:t>أولًا: مفهوم السوق 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416" y="1825625"/>
            <a:ext cx="8562109" cy="4351338"/>
          </a:xfrm>
        </p:spPr>
        <p:txBody>
          <a:bodyPr/>
          <a:lstStyle/>
          <a:p>
            <a:pPr marL="0" indent="0" algn="r">
              <a:buNone/>
            </a:pPr>
            <a:endParaRPr lang="en-US" b="1" dirty="0"/>
          </a:p>
        </p:txBody>
      </p:sp>
      <p:sp>
        <p:nvSpPr>
          <p:cNvPr id="4" name="6-Point Star 3"/>
          <p:cNvSpPr/>
          <p:nvPr/>
        </p:nvSpPr>
        <p:spPr>
          <a:xfrm>
            <a:off x="1995055" y="1316764"/>
            <a:ext cx="8336478" cy="4793988"/>
          </a:xfrm>
          <a:prstGeom prst="star6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ar-BH" sz="2000" b="1" dirty="0">
                <a:solidFill>
                  <a:srgbClr val="FF0000"/>
                </a:solidFill>
              </a:rPr>
              <a:t>يعرف السوق على أنه:</a:t>
            </a:r>
            <a:r>
              <a:rPr lang="ar-BH" sz="2000" b="1" dirty="0">
                <a:solidFill>
                  <a:prstClr val="black"/>
                </a:solidFill>
              </a:rPr>
              <a:t> جميع المستهلكين المحتملين الذين الذين يتشابهون في حاجاتهم ورغباتهم، والذين لديهم المقدرة والرغبة في القيام بعملية التبادل من أجل إشباع تلك الحاجات والرغبات.</a:t>
            </a:r>
            <a:endParaRPr lang="en-US" sz="2000" b="1" dirty="0">
              <a:solidFill>
                <a:prstClr val="black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6478265"/>
            <a:ext cx="12192000" cy="246221"/>
            <a:chOff x="0" y="6501793"/>
            <a:chExt cx="12192000" cy="246221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9"/>
            <p:cNvSpPr txBox="1"/>
            <p:nvPr/>
          </p:nvSpPr>
          <p:spPr>
            <a:xfrm>
              <a:off x="3048000" y="6501793"/>
              <a:ext cx="9144000" cy="2462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000" dirty="0"/>
                <a:t>وزارة التربية والتعليم – 2020م</a:t>
              </a:r>
              <a:endParaRPr lang="en-US" sz="1000" dirty="0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4784CF67-A986-43E4-9E31-D1AA4266F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533" y="235216"/>
            <a:ext cx="1646183" cy="7140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0656CB1-BE75-446F-8CAA-78BB20C0E6F7}"/>
              </a:ext>
            </a:extLst>
          </p:cNvPr>
          <p:cNvSpPr txBox="1"/>
          <p:nvPr/>
        </p:nvSpPr>
        <p:spPr>
          <a:xfrm>
            <a:off x="8217409" y="906798"/>
            <a:ext cx="60330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1000" b="1" u="sng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سوق321)</a:t>
            </a:r>
            <a:r>
              <a:rPr lang="en-US" sz="1000" b="1" u="sng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 </a:t>
            </a:r>
            <a:endParaRPr lang="en-US" sz="1000" dirty="0"/>
          </a:p>
          <a:p>
            <a:pPr algn="ctr"/>
            <a:r>
              <a:rPr lang="ar-BH" sz="1000" b="1" dirty="0">
                <a:solidFill>
                  <a:prstClr val="black"/>
                </a:solidFill>
              </a:rPr>
              <a:t>الفصل الرابع( تجزئه السوق</a:t>
            </a:r>
            <a:r>
              <a:rPr lang="ar-BH" sz="1000" b="1" dirty="0"/>
              <a:t>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9152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BH" sz="3200" b="1" u="sng" dirty="0">
                <a:solidFill>
                  <a:srgbClr val="C00000"/>
                </a:solidFill>
              </a:rPr>
              <a:t>ثانيًا: أنواع السوق</a:t>
            </a:r>
            <a:endParaRPr lang="en-US" sz="32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9381"/>
            <a:ext cx="10515600" cy="4351338"/>
          </a:xfrm>
        </p:spPr>
        <p:txBody>
          <a:bodyPr/>
          <a:lstStyle/>
          <a:p>
            <a:pPr marL="0" indent="0" algn="r" rtl="1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6389" y="2039381"/>
            <a:ext cx="1626919" cy="5138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400" b="1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أنواع السوق</a:t>
            </a:r>
            <a:endParaRPr lang="en-US" sz="105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937662" y="2553195"/>
            <a:ext cx="3099460" cy="925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057144" y="2654409"/>
            <a:ext cx="3004457" cy="925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Process 17"/>
          <p:cNvSpPr/>
          <p:nvPr/>
        </p:nvSpPr>
        <p:spPr>
          <a:xfrm>
            <a:off x="1306286" y="3478821"/>
            <a:ext cx="3800103" cy="2351316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rgbClr val="FF0000"/>
                </a:solidFill>
              </a:rPr>
              <a:t>الأسواق الصناعية: </a:t>
            </a:r>
            <a:r>
              <a:rPr lang="ar-BH" sz="2000" b="1" dirty="0">
                <a:solidFill>
                  <a:schemeClr val="tx1"/>
                </a:solidFill>
              </a:rPr>
              <a:t>هي عبارة عن أسواق مؤلفة من مجموعة مشترين يرغبون في شراء السلع أو الحصول على الخدمات من أجل استعمالها في عملية الإنتاج و التصنيع، كالمواد الأولية، والشحوم، والزيوت.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7101444" y="3478821"/>
            <a:ext cx="3639785" cy="2351316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rgbClr val="FF0000"/>
                </a:solidFill>
              </a:rPr>
              <a:t>الأسواق الاستهلاكية: </a:t>
            </a:r>
            <a:r>
              <a:rPr lang="ar-BH" sz="2000" b="1" dirty="0">
                <a:solidFill>
                  <a:schemeClr val="tx1"/>
                </a:solidFill>
              </a:rPr>
              <a:t>هي عبارة عن أسواق مؤلفة من مجموعة من المشترين النهائيين الذين يرغبون في شراء سلع أو الحصول على خدمات لإشباع حاجاتهم ورغباتهم الشخصية، وليس بهدف تحقيق أي ربح.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478265"/>
            <a:ext cx="12192000" cy="246221"/>
            <a:chOff x="0" y="6501793"/>
            <a:chExt cx="12192000" cy="246221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9"/>
            <p:cNvSpPr txBox="1"/>
            <p:nvPr/>
          </p:nvSpPr>
          <p:spPr>
            <a:xfrm>
              <a:off x="3048000" y="6501793"/>
              <a:ext cx="9144000" cy="2462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000" dirty="0"/>
                <a:t>وزارة التربية والتعليم – 2020م</a:t>
              </a:r>
              <a:endParaRPr lang="en-US" sz="1000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9974F537-F14A-4332-901D-A9A3ACD41268}"/>
              </a:ext>
            </a:extLst>
          </p:cNvPr>
          <p:cNvSpPr txBox="1"/>
          <p:nvPr/>
        </p:nvSpPr>
        <p:spPr>
          <a:xfrm>
            <a:off x="8172156" y="884978"/>
            <a:ext cx="59649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1000" b="1" u="sng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سوق321)</a:t>
            </a:r>
            <a:r>
              <a:rPr lang="en-US" sz="1000" b="1" u="sng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 </a:t>
            </a:r>
            <a:endParaRPr lang="en-US" sz="1000" dirty="0"/>
          </a:p>
          <a:p>
            <a:pPr algn="ctr"/>
            <a:r>
              <a:rPr lang="ar-BH" sz="1000" b="1" dirty="0">
                <a:solidFill>
                  <a:prstClr val="black"/>
                </a:solidFill>
              </a:rPr>
              <a:t>الفصل الرابع( تجزئه السوق</a:t>
            </a:r>
            <a:r>
              <a:rPr lang="ar-BH" sz="1000" b="1" dirty="0"/>
              <a:t>)</a:t>
            </a:r>
            <a:endParaRPr lang="en-US" sz="1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4D5716-101D-49E6-9483-1CA235DEC6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533" y="235216"/>
            <a:ext cx="1646183" cy="71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68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579" y="367639"/>
            <a:ext cx="10515600" cy="1325563"/>
          </a:xfrm>
        </p:spPr>
        <p:txBody>
          <a:bodyPr>
            <a:normAutofit/>
          </a:bodyPr>
          <a:lstStyle/>
          <a:p>
            <a:pPr algn="ctr" rtl="1"/>
            <a:r>
              <a:rPr lang="ar-BH" sz="2800" b="1" u="sng" dirty="0">
                <a:solidFill>
                  <a:srgbClr val="FF0000"/>
                </a:solidFill>
              </a:rPr>
              <a:t>ثالثًا: مفهوم تجزئة السوق، </a:t>
            </a:r>
            <a:br>
              <a:rPr lang="ar-BH" sz="2800" b="1" u="sng" dirty="0">
                <a:solidFill>
                  <a:srgbClr val="FF0000"/>
                </a:solidFill>
              </a:rPr>
            </a:br>
            <a:r>
              <a:rPr lang="ar-BH" sz="2800" b="1" u="sng" dirty="0">
                <a:solidFill>
                  <a:srgbClr val="FF0000"/>
                </a:solidFill>
              </a:rPr>
              <a:t>ورابعًا: مزايا تجزئة السوق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416" y="1825625"/>
            <a:ext cx="8562109" cy="4351338"/>
          </a:xfrm>
        </p:spPr>
        <p:txBody>
          <a:bodyPr/>
          <a:lstStyle/>
          <a:p>
            <a:pPr marL="0" indent="0" algn="r">
              <a:buNone/>
            </a:pPr>
            <a:endParaRPr lang="en-US" b="1" dirty="0"/>
          </a:p>
        </p:txBody>
      </p:sp>
      <p:sp>
        <p:nvSpPr>
          <p:cNvPr id="6" name="Plaque 5"/>
          <p:cNvSpPr/>
          <p:nvPr/>
        </p:nvSpPr>
        <p:spPr>
          <a:xfrm>
            <a:off x="1484416" y="1879453"/>
            <a:ext cx="8473043" cy="1062583"/>
          </a:xfrm>
          <a:prstGeom prst="plaqu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ar-BH" sz="2800" b="1" dirty="0">
                <a:solidFill>
                  <a:srgbClr val="FF0000"/>
                </a:solidFill>
              </a:rPr>
              <a:t> </a:t>
            </a:r>
            <a:r>
              <a:rPr lang="ar-BH" sz="2400" b="1" dirty="0">
                <a:solidFill>
                  <a:srgbClr val="FF0000"/>
                </a:solidFill>
              </a:rPr>
              <a:t>تجزئة السوق هي </a:t>
            </a:r>
            <a:r>
              <a:rPr lang="ar-BH" sz="2400" b="1" dirty="0">
                <a:solidFill>
                  <a:prstClr val="black"/>
                </a:solidFill>
              </a:rPr>
              <a:t>عملية تقسيم السوق إلى مجموعات واضحة على أساس المشترين أو المستهلكينالذين يحتاجون إلى سلع مختلفة أو مزيج تسويقي مختلف.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905994" y="3037201"/>
            <a:ext cx="3135086" cy="126902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</a:rPr>
              <a:t>1- تحديد الاختلافات الفردية لكل جزء.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945660" y="4288245"/>
            <a:ext cx="2943176" cy="14725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</a:rPr>
              <a:t>2- تحقيق درجة أعلى من إشباع الحجات لكل جزء.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03320" y="5063939"/>
            <a:ext cx="2835232" cy="114875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</a:rPr>
              <a:t>3- التركيز على دراسة مجموعة أصغر من الأفراد.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484416" y="4372442"/>
            <a:ext cx="2950360" cy="155358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</a:rPr>
              <a:t>4- تصميم وتخطيط أفضل مزيج تسويقي يتناسب مع احتياجات المستهلكين.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297876" y="3037202"/>
            <a:ext cx="3467594" cy="129951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chemeClr val="tx1"/>
                </a:solidFill>
              </a:rPr>
              <a:t>5- تعرف الفرص التسويقية المتاحة، وتحديد القطاع التسويقي المستهدف.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4575304" y="4336712"/>
            <a:ext cx="2190996" cy="612648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BH" sz="2000" b="1" dirty="0">
                <a:solidFill>
                  <a:srgbClr val="C00000"/>
                </a:solidFill>
              </a:rPr>
              <a:t>مزايا تجزئة السوق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6478265"/>
            <a:ext cx="12192000" cy="246221"/>
            <a:chOff x="0" y="6501793"/>
            <a:chExt cx="12192000" cy="246221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9"/>
            <p:cNvSpPr txBox="1"/>
            <p:nvPr/>
          </p:nvSpPr>
          <p:spPr>
            <a:xfrm>
              <a:off x="3048000" y="6501793"/>
              <a:ext cx="9144000" cy="2462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000" dirty="0"/>
                <a:t>وزارة التربية والتعليم – 2020م</a:t>
              </a:r>
              <a:endParaRPr lang="en-US" sz="1000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41B9390-1E74-494F-9E8F-9E606D3A4456}"/>
              </a:ext>
            </a:extLst>
          </p:cNvPr>
          <p:cNvSpPr txBox="1"/>
          <p:nvPr/>
        </p:nvSpPr>
        <p:spPr>
          <a:xfrm>
            <a:off x="8142276" y="742951"/>
            <a:ext cx="61142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1000" b="1" u="sng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سوق321)</a:t>
            </a:r>
            <a:r>
              <a:rPr lang="en-US" sz="1000" b="1" u="sng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 </a:t>
            </a:r>
            <a:endParaRPr lang="en-US" sz="1000" dirty="0"/>
          </a:p>
          <a:p>
            <a:pPr algn="ctr"/>
            <a:r>
              <a:rPr lang="ar-BH" sz="1000" b="1" dirty="0">
                <a:solidFill>
                  <a:prstClr val="black"/>
                </a:solidFill>
              </a:rPr>
              <a:t>الفصل الرابع( تجزئه السوق</a:t>
            </a:r>
            <a:r>
              <a:rPr lang="ar-BH" sz="1000" b="1" dirty="0"/>
              <a:t>)</a:t>
            </a:r>
            <a:endParaRPr lang="en-US" sz="1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F56582-455B-47D7-894F-31967C3DB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329" y="181388"/>
            <a:ext cx="1646183" cy="71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3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BH" sz="3200" b="1" u="sng" dirty="0">
                <a:solidFill>
                  <a:srgbClr val="C00000"/>
                </a:solidFill>
              </a:rPr>
              <a:t>خامسًا: أسس تجزئة السوق</a:t>
            </a:r>
            <a:endParaRPr lang="en-US" sz="32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9381"/>
            <a:ext cx="10515600" cy="4351338"/>
          </a:xfrm>
        </p:spPr>
        <p:txBody>
          <a:bodyPr/>
          <a:lstStyle/>
          <a:p>
            <a:pPr marL="0" indent="0" algn="r" rtl="1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74523" y="2039381"/>
            <a:ext cx="2926278" cy="5138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400" b="1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أسس تجزئة السوق</a:t>
            </a:r>
            <a:endParaRPr lang="en-US" sz="2400" b="1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937662" y="2553195"/>
            <a:ext cx="3099460" cy="925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933205" y="2553195"/>
            <a:ext cx="3004457" cy="925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Process 17"/>
          <p:cNvSpPr/>
          <p:nvPr/>
        </p:nvSpPr>
        <p:spPr>
          <a:xfrm>
            <a:off x="1579418" y="3478820"/>
            <a:ext cx="1986639" cy="2601345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rgbClr val="FF0000"/>
                </a:solidFill>
              </a:rPr>
              <a:t>4- التجزئة السلوكية:</a:t>
            </a:r>
            <a:r>
              <a:rPr lang="ar-BH" sz="2000" b="1" dirty="0">
                <a:solidFill>
                  <a:prstClr val="black"/>
                </a:solidFill>
              </a:rPr>
              <a:t>يقسم السوق طبقًا للسلوك الحقيقي للمستهلكين في هذا السوق مثل معدل الاستعمال.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8874332" y="3478821"/>
            <a:ext cx="1866897" cy="2601344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rgbClr val="FF0000"/>
                </a:solidFill>
              </a:rPr>
              <a:t>1- التجزئة الجغرافية:</a:t>
            </a:r>
            <a:r>
              <a:rPr lang="ar-BH" sz="2000" b="1" dirty="0">
                <a:solidFill>
                  <a:prstClr val="black"/>
                </a:solidFill>
              </a:rPr>
              <a:t>يقسم السوق على أساس الموقع، مثل الدول، والمحافظات.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557655" y="3478821"/>
            <a:ext cx="1945078" cy="2601344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rgbClr val="FF0000"/>
                </a:solidFill>
              </a:rPr>
              <a:t>2- التجزئة الديموغرافية:</a:t>
            </a:r>
            <a:r>
              <a:rPr lang="ar-BH" sz="2000" b="1" dirty="0">
                <a:solidFill>
                  <a:prstClr val="black"/>
                </a:solidFill>
              </a:rPr>
              <a:t>يقسم السوق على أساس بعض المتغيرات الديموغرافية، كالجنس، والعمر.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079422" y="3478821"/>
            <a:ext cx="1964868" cy="26013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rgbClr val="FF0000"/>
                </a:solidFill>
              </a:rPr>
              <a:t>3- التجزئة النفسية:</a:t>
            </a:r>
            <a:r>
              <a:rPr lang="ar-BH" sz="2000" b="1" dirty="0">
                <a:solidFill>
                  <a:prstClr val="black"/>
                </a:solidFill>
              </a:rPr>
              <a:t>يقسم السوق على أساس المتغيرات السيكوجرافية، مثل الخصائص الشخصية، ونمط حياة المستهلك.</a:t>
            </a:r>
            <a:endParaRPr lang="en-US" sz="2000" b="1" dirty="0">
              <a:solidFill>
                <a:prstClr val="black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937662" y="2553195"/>
            <a:ext cx="1199408" cy="925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7" idx="0"/>
          </p:cNvCxnSpPr>
          <p:nvPr/>
        </p:nvCxnSpPr>
        <p:spPr>
          <a:xfrm flipH="1">
            <a:off x="5061856" y="2616314"/>
            <a:ext cx="875806" cy="862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0" y="6478265"/>
            <a:ext cx="12192000" cy="246221"/>
            <a:chOff x="0" y="6501793"/>
            <a:chExt cx="12192000" cy="246221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9"/>
            <p:cNvSpPr txBox="1"/>
            <p:nvPr/>
          </p:nvSpPr>
          <p:spPr>
            <a:xfrm>
              <a:off x="3048000" y="6501793"/>
              <a:ext cx="9144000" cy="2462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000" dirty="0"/>
                <a:t>وزارة التربية والتعليم – 2020م</a:t>
              </a:r>
              <a:endParaRPr lang="en-US" sz="1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52FA7A72-9643-451F-BD0B-E9BBC75AAAE3}"/>
              </a:ext>
            </a:extLst>
          </p:cNvPr>
          <p:cNvSpPr txBox="1"/>
          <p:nvPr/>
        </p:nvSpPr>
        <p:spPr>
          <a:xfrm>
            <a:off x="7988885" y="921343"/>
            <a:ext cx="61142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1000" b="1" u="sng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سوق321)</a:t>
            </a:r>
            <a:r>
              <a:rPr lang="en-US" sz="1000" b="1" u="sng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 </a:t>
            </a:r>
            <a:endParaRPr lang="en-US" sz="1000" dirty="0"/>
          </a:p>
          <a:p>
            <a:pPr algn="ctr"/>
            <a:r>
              <a:rPr lang="ar-BH" sz="1000" b="1" dirty="0">
                <a:solidFill>
                  <a:prstClr val="black"/>
                </a:solidFill>
              </a:rPr>
              <a:t>الفصل الرابع( تجزئه السوق</a:t>
            </a:r>
            <a:r>
              <a:rPr lang="ar-BH" sz="1000" b="1" dirty="0"/>
              <a:t>)</a:t>
            </a:r>
            <a:endParaRPr lang="en-US" sz="10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86B02CF-ED9E-46E5-9570-B961D85885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533" y="235216"/>
            <a:ext cx="1646183" cy="71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50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8" grpId="0" animBg="1"/>
      <p:bldP spid="19" grpId="0" animBg="1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BH" sz="2800" b="1" u="sng" dirty="0">
                <a:solidFill>
                  <a:srgbClr val="C00000"/>
                </a:solidFill>
              </a:rPr>
              <a:t>التقويم</a:t>
            </a:r>
            <a:endParaRPr lang="en-US" sz="28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8757"/>
            <a:ext cx="10515600" cy="435133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BH" sz="2400" b="1" dirty="0">
                <a:solidFill>
                  <a:srgbClr val="C00000"/>
                </a:solidFill>
              </a:rPr>
              <a:t>س1: ما المقصود بالسوق؟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6478265"/>
            <a:ext cx="12192000" cy="338554"/>
            <a:chOff x="0" y="6501793"/>
            <a:chExt cx="12192000" cy="338554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9"/>
            <p:cNvSpPr txBox="1"/>
            <p:nvPr/>
          </p:nvSpPr>
          <p:spPr>
            <a:xfrm>
              <a:off x="3048000" y="6501793"/>
              <a:ext cx="9144000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600" dirty="0"/>
                <a:t>وزارة التربية والتعليم – 2020م</a:t>
              </a:r>
              <a:endParaRPr lang="en-US" sz="1600" dirty="0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A7E5482E-8083-4463-9E5A-996921280460}"/>
              </a:ext>
            </a:extLst>
          </p:cNvPr>
          <p:cNvSpPr txBox="1"/>
          <p:nvPr/>
        </p:nvSpPr>
        <p:spPr>
          <a:xfrm>
            <a:off x="8097480" y="827851"/>
            <a:ext cx="61142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1000" b="1" u="sng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سوق321)</a:t>
            </a:r>
            <a:r>
              <a:rPr lang="en-US" sz="1000" b="1" u="sng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 </a:t>
            </a:r>
            <a:endParaRPr lang="en-US" sz="1000" dirty="0"/>
          </a:p>
          <a:p>
            <a:pPr algn="ctr"/>
            <a:r>
              <a:rPr lang="ar-BH" sz="1000" b="1" dirty="0">
                <a:solidFill>
                  <a:prstClr val="black"/>
                </a:solidFill>
              </a:rPr>
              <a:t>الفصل الرابع( تجزئه السوق</a:t>
            </a:r>
            <a:r>
              <a:rPr lang="ar-BH" sz="1000" b="1" dirty="0"/>
              <a:t>)</a:t>
            </a:r>
            <a:endParaRPr lang="en-US" sz="10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91DDC5C-4077-4686-9159-44004E3D17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533" y="235216"/>
            <a:ext cx="1646183" cy="71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71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0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ar-BH" sz="2800" b="1" u="sng" dirty="0">
                <a:solidFill>
                  <a:srgbClr val="C00000"/>
                </a:solidFill>
              </a:rPr>
              <a:t>(تابع) التقويم</a:t>
            </a:r>
            <a:endParaRPr lang="en-US" sz="28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8757"/>
            <a:ext cx="10515600" cy="4351338"/>
          </a:xfrm>
        </p:spPr>
        <p:txBody>
          <a:bodyPr/>
          <a:lstStyle/>
          <a:p>
            <a:pPr marL="0" indent="0" algn="r" rtl="1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478265"/>
            <a:ext cx="12192000" cy="338554"/>
            <a:chOff x="0" y="6501793"/>
            <a:chExt cx="12192000" cy="338554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9"/>
            <p:cNvSpPr txBox="1"/>
            <p:nvPr/>
          </p:nvSpPr>
          <p:spPr>
            <a:xfrm>
              <a:off x="3048000" y="6501793"/>
              <a:ext cx="9144000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600" dirty="0"/>
                <a:t>وزارة التربية والتعليم – 2020م</a:t>
              </a:r>
              <a:endParaRPr lang="en-US" sz="1600" dirty="0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C9184FB-7729-442B-98FD-C12A6574F47E}"/>
              </a:ext>
            </a:extLst>
          </p:cNvPr>
          <p:cNvSpPr txBox="1"/>
          <p:nvPr/>
        </p:nvSpPr>
        <p:spPr>
          <a:xfrm>
            <a:off x="7620000" y="879105"/>
            <a:ext cx="61142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1000" b="1" u="sng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سوق321)</a:t>
            </a:r>
            <a:r>
              <a:rPr lang="en-US" sz="1000" b="1" u="sng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 </a:t>
            </a:r>
            <a:endParaRPr lang="en-US" sz="1000" dirty="0"/>
          </a:p>
          <a:p>
            <a:pPr algn="ctr"/>
            <a:r>
              <a:rPr lang="ar-BH" sz="1000" b="1" dirty="0">
                <a:solidFill>
                  <a:prstClr val="black"/>
                </a:solidFill>
              </a:rPr>
              <a:t>الفصل الرابع( تجزئه السوق</a:t>
            </a:r>
            <a:r>
              <a:rPr lang="ar-BH" sz="1000" b="1" dirty="0"/>
              <a:t>)</a:t>
            </a:r>
            <a:endParaRPr lang="en-US" sz="10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3BAECFD-795F-468D-A217-ED602F5E78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052" y="245335"/>
            <a:ext cx="1646183" cy="714035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DBE2EC7-5C82-4155-BE7A-B18DA727D0F7}"/>
              </a:ext>
            </a:extLst>
          </p:cNvPr>
          <p:cNvSpPr/>
          <p:nvPr/>
        </p:nvSpPr>
        <p:spPr>
          <a:xfrm>
            <a:off x="2828544" y="2360332"/>
            <a:ext cx="8180832" cy="27237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r">
              <a:buNone/>
            </a:pPr>
            <a:r>
              <a:rPr lang="ar-BH" sz="1800" b="1" dirty="0">
                <a:solidFill>
                  <a:srgbClr val="C00000"/>
                </a:solidFill>
              </a:rPr>
              <a:t>ج1: </a:t>
            </a:r>
            <a:r>
              <a:rPr lang="ar-BH" sz="1800" b="1" dirty="0">
                <a:solidFill>
                  <a:schemeClr val="tx1"/>
                </a:solidFill>
              </a:rPr>
              <a:t>السوق هو </a:t>
            </a:r>
            <a:r>
              <a:rPr lang="ar-BH" sz="1800" b="1" dirty="0">
                <a:solidFill>
                  <a:prstClr val="black"/>
                </a:solidFill>
              </a:rPr>
              <a:t>جميع المستهلكين المحتملين الذين الذين يتشابهون في حاجاتهم ورغباتهم، والذين لديهم المقدرة والرغبة في القيام بعملية التبادل من أجل إشباع تلك الحاجات والرغبات.</a:t>
            </a:r>
            <a:endParaRPr lang="en-US" sz="1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87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BH" sz="2800" b="1" u="sng" dirty="0">
                <a:solidFill>
                  <a:srgbClr val="C00000"/>
                </a:solidFill>
              </a:rPr>
              <a:t>(تابع) التقويم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BH" sz="2400" b="1" dirty="0">
                <a:solidFill>
                  <a:srgbClr val="C00000"/>
                </a:solidFill>
              </a:rPr>
              <a:t>س2: ما هي أنواع السوق وما الفرق بينهما؟</a:t>
            </a:r>
          </a:p>
          <a:p>
            <a:pPr algn="r" rtl="1" fontAlgn="t">
              <a:spcBef>
                <a:spcPts val="0"/>
              </a:spcBef>
            </a:pPr>
            <a:endParaRPr lang="ar-BH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478265"/>
            <a:ext cx="12192000" cy="246221"/>
            <a:chOff x="0" y="6501793"/>
            <a:chExt cx="12192000" cy="246221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0" y="6521692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9"/>
            <p:cNvSpPr txBox="1"/>
            <p:nvPr/>
          </p:nvSpPr>
          <p:spPr>
            <a:xfrm>
              <a:off x="3048000" y="6501793"/>
              <a:ext cx="9144000" cy="2462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ar-BH" sz="1000" dirty="0"/>
                <a:t>وزارة التربية والتعليم – 2020م</a:t>
              </a:r>
              <a:endParaRPr lang="en-US" sz="1000" dirty="0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13C1181-704E-4DA6-9BA1-2C409E9B0C3C}"/>
              </a:ext>
            </a:extLst>
          </p:cNvPr>
          <p:cNvSpPr txBox="1"/>
          <p:nvPr/>
        </p:nvSpPr>
        <p:spPr>
          <a:xfrm>
            <a:off x="7620000" y="911810"/>
            <a:ext cx="61142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1000" b="1" u="sng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سوق321)</a:t>
            </a:r>
            <a:r>
              <a:rPr lang="en-US" sz="1000" b="1" u="sng" dirty="0">
                <a:solidFill>
                  <a:srgbClr val="C00000"/>
                </a:solidFill>
                <a:latin typeface="Calibri Light" panose="020F0302020204030204"/>
                <a:cs typeface="Times New Roman" panose="02020603050405020304" pitchFamily="18" charset="0"/>
              </a:rPr>
              <a:t> </a:t>
            </a:r>
            <a:endParaRPr lang="en-US" sz="1000" dirty="0"/>
          </a:p>
          <a:p>
            <a:pPr algn="ctr"/>
            <a:r>
              <a:rPr lang="ar-BH" sz="1000" b="1" dirty="0">
                <a:solidFill>
                  <a:prstClr val="black"/>
                </a:solidFill>
              </a:rPr>
              <a:t>الفصل الرابع( تجزئه السوق</a:t>
            </a:r>
            <a:r>
              <a:rPr lang="ar-BH" sz="1000" b="1" dirty="0"/>
              <a:t>)</a:t>
            </a:r>
            <a:endParaRPr lang="en-US" sz="10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C3AA9FF-D880-47D9-9F88-DC97285AD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052" y="177876"/>
            <a:ext cx="1646183" cy="71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27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702</Words>
  <Application>Microsoft Office PowerPoint</Application>
  <PresentationFormat>Widescreen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 التسويق  للمرحلة الثانوية  (سوق321)   الوحدة الثانية، الفصل الرابع  الموضوع: (تجزئة السوق)</vt:lpstr>
      <vt:lpstr>أهداف الدرس:</vt:lpstr>
      <vt:lpstr>أولًا: مفهوم السوق </vt:lpstr>
      <vt:lpstr>ثانيًا: أنواع السوق</vt:lpstr>
      <vt:lpstr>ثالثًا: مفهوم تجزئة السوق،  ورابعًا: مزايا تجزئة السوق</vt:lpstr>
      <vt:lpstr>خامسًا: أسس تجزئة السوق</vt:lpstr>
      <vt:lpstr>التقويم</vt:lpstr>
      <vt:lpstr>(تابع) التقويم</vt:lpstr>
      <vt:lpstr>(تابع) التقويم</vt:lpstr>
      <vt:lpstr>(تابع) التقويم</vt:lpstr>
      <vt:lpstr>(تابع) التقويم</vt:lpstr>
      <vt:lpstr>(تابع) التقويم</vt:lpstr>
      <vt:lpstr>(تابع) التقويم</vt:lpstr>
      <vt:lpstr>(تابع) التقويم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التسويق  للمرحلة الثانوية  (سوق321)   الوحدة الثانية، الفصل الرابع  الموضوع: (تجزئة السوق)</dc:title>
  <dc:creator>Heba Algebali</dc:creator>
  <cp:lastModifiedBy>Heba Algebali</cp:lastModifiedBy>
  <cp:revision>5</cp:revision>
  <dcterms:created xsi:type="dcterms:W3CDTF">2020-08-17T19:49:18Z</dcterms:created>
  <dcterms:modified xsi:type="dcterms:W3CDTF">2020-08-17T20:22:40Z</dcterms:modified>
</cp:coreProperties>
</file>