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465" r:id="rId4"/>
    <p:sldId id="429" r:id="rId5"/>
    <p:sldId id="470" r:id="rId6"/>
    <p:sldId id="471" r:id="rId7"/>
    <p:sldId id="469" r:id="rId8"/>
    <p:sldId id="472" r:id="rId9"/>
    <p:sldId id="474" r:id="rId10"/>
    <p:sldId id="475" r:id="rId11"/>
    <p:sldId id="476" r:id="rId12"/>
    <p:sldId id="407" r:id="rId13"/>
    <p:sldId id="473" r:id="rId14"/>
    <p:sldId id="450" r:id="rId15"/>
    <p:sldId id="425" r:id="rId16"/>
    <p:sldId id="456" r:id="rId17"/>
    <p:sldId id="461" r:id="rId18"/>
    <p:sldId id="462" r:id="rId19"/>
    <p:sldId id="404" r:id="rId20"/>
    <p:sldId id="479" r:id="rId21"/>
    <p:sldId id="400" r:id="rId22"/>
    <p:sldId id="463" r:id="rId23"/>
    <p:sldId id="478" r:id="rId24"/>
    <p:sldId id="477" r:id="rId25"/>
    <p:sldId id="4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DD"/>
    <a:srgbClr val="FFFFC1"/>
    <a:srgbClr val="FFCD9B"/>
    <a:srgbClr val="FFFFD1"/>
    <a:srgbClr val="FFFFF7"/>
    <a:srgbClr val="CCCCFF"/>
    <a:srgbClr val="CC99FF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12/06/1442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12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6759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6540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2079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0880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6332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14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9029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28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slide" Target="slide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jpg"/><Relationship Id="rId5" Type="http://schemas.microsoft.com/office/2007/relationships/hdphoto" Target="../media/hdphoto4.wdp"/><Relationship Id="rId10" Type="http://schemas.openxmlformats.org/officeDocument/2006/relationships/image" Target="../media/image20.jpg"/><Relationship Id="rId4" Type="http://schemas.openxmlformats.org/officeDocument/2006/relationships/image" Target="../media/image16.pn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4004838"/>
            <a:ext cx="12192000" cy="1754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36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الثانية: المؤسسات التجارية</a:t>
            </a:r>
            <a:endParaRPr lang="en-US" sz="3600" b="1" dirty="0" smtClean="0">
              <a:ln w="12700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sz="36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السادس: المشروعات الفردية.</a:t>
            </a:r>
          </a:p>
          <a:p>
            <a:pPr algn="r" rtl="1">
              <a:defRPr/>
            </a:pPr>
            <a:endParaRPr lang="en-US" sz="3600" b="1" dirty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0" y="1932010"/>
            <a:ext cx="12192000" cy="1446511"/>
          </a:xfrm>
          <a:prstGeom prst="rect">
            <a:avLst/>
          </a:prstGeom>
          <a:solidFill>
            <a:srgbClr val="FFFFDD"/>
          </a:solidFill>
          <a:ln w="25400">
            <a:solidFill>
              <a:schemeClr val="bg2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إسم و رمز المساق:</a:t>
            </a:r>
          </a:p>
          <a:p>
            <a:pPr algn="ctr" rtl="1">
              <a:defRPr/>
            </a:pPr>
            <a:r>
              <a:rPr lang="ar-BH" sz="44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4400" b="1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</a:t>
            </a:r>
            <a:r>
              <a:rPr lang="en-US" sz="4400" b="1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- </a:t>
            </a:r>
            <a:r>
              <a:rPr lang="ar-BH" sz="4400" b="1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ثقف 101 / ثقف 801</a:t>
            </a:r>
            <a:endParaRPr lang="en-US" sz="4400" b="1" dirty="0" smtClean="0">
              <a:ln w="1270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08960" y="6489149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0205" y="6499422"/>
            <a:ext cx="165618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الصفحات66- 71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3265" y="6499423"/>
            <a:ext cx="2376264" cy="348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510"/>
            <a:ext cx="2619910" cy="3306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متطلبات إنشاء المشروعات الفردية: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0" y="3164415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تصريح لمزاولة العمل.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كل ما ذكر صحيح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وجود رصيد مالي.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التسجيل ودفع الرسوم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17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>
            <a:hlinkClick r:id="rId4" action="ppaction://hlinksldjump"/>
          </p:cNvPr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عيوب المشروعات الفردية: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6845110" y="2972830"/>
            <a:ext cx="3506849" cy="107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لا يحتاج الإنشاء إلى إجراءات قانونية معقدة.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4689" y="4244832"/>
            <a:ext cx="3506849" cy="11231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يلتزم صاحب المشروع بنشر البيانات أو خطط مشروعه.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6845110" y="4244832"/>
            <a:ext cx="3506849" cy="10579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تعمل هذه المنظمات في مجالات محدودة، مما يقلل من إيرادات أصحابها.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1674689" y="2987379"/>
            <a:ext cx="3506849" cy="10771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الاستقلالية والحرية في اتخاذ القرارات</a:t>
            </a: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79329"/>
            <a:ext cx="12192000" cy="27867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67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هناك بعض الجهات الحكومية تمول المشروعات الفردية: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0" y="3164415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وزارة العمل.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وزارة الاسكان.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وزارة الأشغال.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تمكين.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Rectangle 1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41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61646" y="1268068"/>
            <a:ext cx="12089257" cy="5101910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u="sng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28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</a:t>
            </a:r>
            <a:r>
              <a:rPr lang="ar-AE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الآتية، ثم أجب عن الأسئلة التي تليها:</a:t>
            </a:r>
            <a:endParaRPr lang="en-GB" sz="28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أعلنت حكومة مملكة البحرين عن 6 مبادرات ضمن برنامج التوازن المالي، من بينها برنامج «التقاعد الاختياري» الذي يهدف الى إتاحة الفرصة للمستفيدين منه في توظيف خبراتهم في مجال ريادة الأعمال و القطاع الخاص للمساهمة في النمو الاقتصادي للمملكة.  و قد استفاد يوسف من مكافأة التقاعد الاختياري و وظف خبرته في إنشاء مشروع صغير.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أذكر 3 من متطلبات إنشاء هذا المشروع في مملكة البحرين؟ 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أهم ثلاث مزايا تترتب على امتلاك يوسف لهذا المشروع؟  </a:t>
            </a:r>
            <a:endParaRPr lang="en-GB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مالعيوب التي يمكن ان يواجهها يوسف في هذا المشروع؟ 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هناك جهات حكومية تقدم منحاً مالية لمثل هذه المشروعات بهدف دفع عجلة التنمية الاقتصادية و الاجتماعية الى الأمام.  أذكر جهتين حكوميتين في مملكة البحرين تقدم منحاً مالية.</a:t>
            </a:r>
            <a:endParaRPr lang="en-GB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 bwMode="auto">
          <a:xfrm>
            <a:off x="4065876" y="519849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Arial" pitchFamily="34" charset="0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" y="369475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hlinkClick r:id="rId5" action="ppaction://hlinksldjump"/>
          </p:cNvPr>
          <p:cNvSpPr txBox="1"/>
          <p:nvPr/>
        </p:nvSpPr>
        <p:spPr>
          <a:xfrm>
            <a:off x="990338" y="5728977"/>
            <a:ext cx="2048498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74971"/>
            <a:ext cx="12192000" cy="28303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0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que 14"/>
          <p:cNvSpPr/>
          <p:nvPr/>
        </p:nvSpPr>
        <p:spPr bwMode="auto">
          <a:xfrm>
            <a:off x="0" y="729343"/>
            <a:ext cx="12150903" cy="5640635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rtl="1"/>
            <a:endParaRPr lang="ar-BH" sz="2800" b="1" u="sng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أذكر 3 من متطلبات إنشاء هذا المشروع في مملكة البحرين؟ </a:t>
            </a:r>
          </a:p>
          <a:p>
            <a:pPr lvl="0" algn="r" rtl="1"/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تصريح لمزاولة العمل         2- التسجيل و دفع الرسوم         3- وجود رصيد مالي يسمح بمزاولة العمل التجاري</a:t>
            </a:r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أهم ثلاث مزايا تترتب على امتلاك يوسف لهذا المشروع؟  </a:t>
            </a:r>
          </a:p>
          <a:p>
            <a:pPr algn="r" rtl="1"/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لا يحتاج إنشاءه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إجراءات قانونية معقدة و يمكن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البدء بأقل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 من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التمويل        2-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الاستقلالية و الحرية في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إتخاذ القرارات       3-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يلتزم 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بنشر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بيانات عن مستويات أدائه أو خطط مشروعه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مالعيوب التي يمكن ان يواجهها يوسف في هذا المشروع؟ </a:t>
            </a:r>
          </a:p>
          <a:p>
            <a:pPr algn="r" rtl="1"/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مجالات العمل محدودة مما يقلل من إيرادات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المشروع.    2-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صعوبة الاقتراض و لاسيما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القروض طويلة الأجل.      3-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يُعد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مسؤولاً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مسؤولية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مطلقة </a:t>
            </a:r>
            <a:r>
              <a:rPr lang="ar-BH" sz="28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جميع التزامات </a:t>
            </a:r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 و ديونه.</a:t>
            </a:r>
          </a:p>
          <a:p>
            <a:pPr lvl="0" algn="r" rtl="1">
              <a:buFont typeface="Arial" panose="020B0604020202020204" pitchFamily="34" charset="0"/>
              <a:buChar char="•"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هناك جهات حكومية تقدم منحاً مالية لمثل هذه المشروعات بهدف دفع عجلة التنمية الاقتصادية و الاجتماعية الى الأمام.  أذكر جهتين حكوميتين في مملكة البحرين تقدم منحاً</a:t>
            </a:r>
            <a:r>
              <a:rPr lang="en-US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مالية.</a:t>
            </a:r>
          </a:p>
          <a:p>
            <a:pPr lvl="0" algn="r" rtl="1"/>
            <a:r>
              <a:rPr lang="ar-BH" sz="2800" b="1" dirty="0" smtClean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تمكين – المجالس الاقتصادية – بنك البحرين للتنمية.</a:t>
            </a:r>
            <a:endParaRPr lang="en-GB" sz="28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" y="246327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61646" y="5707301"/>
            <a:ext cx="1929804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00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74540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9855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8477" y="5236844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01844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63907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5" y="1488503"/>
            <a:ext cx="1576067" cy="101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281058" y="2546317"/>
            <a:ext cx="11744470" cy="3125018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بعد دراسة هذا الفصل أن: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يعرف المشروعات الفردية.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يذكر متطلبات إنشاء المشروعات الفردية.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يتعرف على خصائص المشروعات الفردية.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850119" y="1170312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أهـداف </a:t>
            </a: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(المشروعات الفردية)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80003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07067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5" action="ppaction://hlinksldjump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4951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136995" y="5760064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53872"/>
      </p:ext>
    </p:extLst>
  </p:cSld>
  <p:clrMapOvr>
    <a:masterClrMapping/>
  </p:clrMapOvr>
  <p:transition>
    <p:wip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08971" y="72177"/>
            <a:ext cx="4103916" cy="19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BH" sz="14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المؤسسات التجارية: غايات المشروع التجاري و أهدافه – المشروعات الفردية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338456" y="729900"/>
            <a:ext cx="205740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3623735" y="1509486"/>
            <a:ext cx="7894485" cy="2423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يعرف المشروعات الفردية.</a:t>
            </a:r>
          </a:p>
          <a:p>
            <a:pPr algn="r" rtl="1">
              <a:lnSpc>
                <a:spcPct val="100000"/>
              </a:lnSpc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يذكر متطلبات إنشاء المشروعات الفردية.</a:t>
            </a:r>
          </a:p>
          <a:p>
            <a:pPr algn="r" rtl="1">
              <a:lnSpc>
                <a:spcPct val="100000"/>
              </a:lnSpc>
            </a:pPr>
            <a:r>
              <a:rPr lang="ar-BH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</a:t>
            </a: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خصائص المشروعات الفردية.</a:t>
            </a:r>
          </a:p>
          <a:p>
            <a:pPr marL="0" indent="0" algn="r" rtl="1">
              <a:buNone/>
            </a:pP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634840" y="4246075"/>
            <a:ext cx="4883380" cy="1859306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78" t="8769" r="3248" b="83713"/>
          <a:stretch/>
        </p:blipFill>
        <p:spPr>
          <a:xfrm>
            <a:off x="2427647" y="5175728"/>
            <a:ext cx="1965347" cy="580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3703"/>
      </p:ext>
    </p:extLst>
  </p:cSld>
  <p:clrMapOvr>
    <a:masterClrMapping/>
  </p:clrMapOvr>
  <p:transition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743200" y="440020"/>
            <a:ext cx="6574971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استهلالي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92" y="1480335"/>
            <a:ext cx="7636152" cy="3204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9"/>
          <p:cNvSpPr txBox="1">
            <a:spLocks/>
          </p:cNvSpPr>
          <p:nvPr/>
        </p:nvSpPr>
        <p:spPr bwMode="auto">
          <a:xfrm>
            <a:off x="550336" y="5000823"/>
            <a:ext cx="11552663" cy="8617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1" anchor="ctr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المقصود بالمشروعات الفردية؟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مالهدف من إنشاء مشروع فردي؟</a:t>
            </a:r>
            <a:endParaRPr lang="ar-BH" sz="2800" b="1" dirty="0">
              <a:ln w="11430"/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89486"/>
            <a:ext cx="12192000" cy="268515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 bwMode="auto">
          <a:xfrm>
            <a:off x="2996750" y="456640"/>
            <a:ext cx="565459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المشروعات التجارية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9" y="1907737"/>
            <a:ext cx="2132337" cy="1523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09" y="4211019"/>
            <a:ext cx="2132337" cy="1491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itle 9"/>
          <p:cNvSpPr txBox="1">
            <a:spLocks/>
          </p:cNvSpPr>
          <p:nvPr/>
        </p:nvSpPr>
        <p:spPr bwMode="auto">
          <a:xfrm>
            <a:off x="8651345" y="1212966"/>
            <a:ext cx="3084001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المشروعات التجارية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4856" y="3597440"/>
            <a:ext cx="256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المشروعات الفردية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70700" y="5882925"/>
            <a:ext cx="256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الشركات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24" y="1368651"/>
            <a:ext cx="4515547" cy="4851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54598" y="3096931"/>
            <a:ext cx="3780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 لتحقق المشروعات التجارية دورها</a:t>
            </a:r>
          </a:p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الاقتصادي فإنها تباشر الأنشطة </a:t>
            </a:r>
          </a:p>
          <a:p>
            <a:pPr algn="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التجارية الاتية: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33" y="2251643"/>
            <a:ext cx="4779752" cy="271237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3254601" y="1590832"/>
            <a:ext cx="2899618" cy="554805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عملية الإنتاج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133" y="1589308"/>
            <a:ext cx="2899618" cy="55480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التصنيع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7508" y="5167604"/>
            <a:ext cx="2876711" cy="53455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شراء المنتجات و بيعها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995" y="5172691"/>
            <a:ext cx="2876711" cy="53455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شراء الخدمات و بيعها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577697"/>
            <a:ext cx="12192000" cy="28030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39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8" grpId="0"/>
      <p:bldP spid="24" grpId="0" animBg="1"/>
      <p:bldP spid="25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 bwMode="auto">
          <a:xfrm>
            <a:off x="2612570" y="456640"/>
            <a:ext cx="6560459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المشروعات الفردية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6995" y="1224767"/>
            <a:ext cx="11914598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 تلك التي يملكها فرد واحد و يديرها، و يختلف المشروع الفردي عن الشركات في العمل الإداري و نوعية الإنتاج.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38" y="2624451"/>
            <a:ext cx="2975044" cy="26612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893852" y="2322102"/>
            <a:ext cx="4407614" cy="1027415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تصريح مزاولة العمل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3852" y="3677065"/>
            <a:ext cx="4407614" cy="1027415"/>
          </a:xfrm>
          <a:prstGeom prst="round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التسجيل و دفع الرسوم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3852" y="5116820"/>
            <a:ext cx="4407614" cy="1027415"/>
          </a:xfrm>
          <a:prstGeom prst="roundRect">
            <a:avLst/>
          </a:prstGeom>
          <a:solidFill>
            <a:srgbClr val="C00000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3- وجود رصيد مالي يسمح بمزاولة العمل التجاري (كشف حساب مصرفي)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44" b="97479" l="3538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5878">
            <a:off x="5206837" y="2788117"/>
            <a:ext cx="3158037" cy="7505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9787">
            <a:off x="5197893" y="3821232"/>
            <a:ext cx="3137371" cy="750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66130">
            <a:off x="5182602" y="4892766"/>
            <a:ext cx="3137371" cy="750522"/>
          </a:xfrm>
          <a:prstGeom prst="rect">
            <a:avLst/>
          </a:prstGeom>
        </p:spPr>
      </p:pic>
      <p:sp>
        <p:nvSpPr>
          <p:cNvPr id="32" name="Title 9"/>
          <p:cNvSpPr txBox="1">
            <a:spLocks/>
          </p:cNvSpPr>
          <p:nvPr/>
        </p:nvSpPr>
        <p:spPr bwMode="auto">
          <a:xfrm>
            <a:off x="7510408" y="2038215"/>
            <a:ext cx="4106239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متطلبات إنشاء المشروعات الفردية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56575"/>
            <a:ext cx="12192000" cy="30142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948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8" grpId="0" animBg="1"/>
      <p:bldP spid="1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 bwMode="auto">
          <a:xfrm>
            <a:off x="3125788" y="427652"/>
            <a:ext cx="570411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المشروعات الفردية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itle 9"/>
          <p:cNvSpPr txBox="1">
            <a:spLocks/>
          </p:cNvSpPr>
          <p:nvPr/>
        </p:nvSpPr>
        <p:spPr bwMode="auto">
          <a:xfrm>
            <a:off x="3924727" y="1221122"/>
            <a:ext cx="4106239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خصائص المشروعات الفردية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96008" y="1713565"/>
            <a:ext cx="5719281" cy="1687649"/>
            <a:chOff x="356839" y="3516475"/>
            <a:chExt cx="4001313" cy="16343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9" y="3516475"/>
              <a:ext cx="4001313" cy="163437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85926" y="4039210"/>
              <a:ext cx="2806319" cy="5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1- التاجر الفرد هو المالك و المدير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75460" y="3316334"/>
            <a:ext cx="5719281" cy="1687649"/>
            <a:chOff x="356839" y="3516475"/>
            <a:chExt cx="4001313" cy="163437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9" y="3516475"/>
              <a:ext cx="4001313" cy="163437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86912" y="3957011"/>
              <a:ext cx="2969916" cy="506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2- إدارة العمل تتم من قبل التاجر الفرد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585734" y="4919103"/>
            <a:ext cx="5719281" cy="1687649"/>
            <a:chOff x="356839" y="3516475"/>
            <a:chExt cx="4001313" cy="163437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9" y="3516475"/>
              <a:ext cx="4001313" cy="163437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752358" y="3800857"/>
              <a:ext cx="2947075" cy="923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3- مالك المشروع هو الذي يحتفظ بالأرباح دون أن يشاركه فيها أحد.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355939" y="1713565"/>
            <a:ext cx="5695610" cy="2379970"/>
            <a:chOff x="356839" y="3516475"/>
            <a:chExt cx="4130502" cy="222259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9" y="3516475"/>
              <a:ext cx="4130502" cy="222259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85138" y="3719848"/>
              <a:ext cx="3087967" cy="1695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4- الالتزام الغير محدود للتاجر الفرد، يعني أنه قد يخسر كل ثروته و ممتلكاته الخاصة مقابل أن يدفع الديون المستحقة عليه.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345665" y="3916499"/>
            <a:ext cx="5675062" cy="2636173"/>
            <a:chOff x="356839" y="3516475"/>
            <a:chExt cx="4001313" cy="1634376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9" y="3516475"/>
              <a:ext cx="4001313" cy="163437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97148" y="3667539"/>
              <a:ext cx="3071070" cy="1392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5- المبلغ المخصص لتمويل المشروع  الصغير محدود، و بإمكانه الاقتراض من البنوك أو بعض الجهات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الحكومية أو </a:t>
              </a: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بعض المؤسسات التجارية الكبيرة </a:t>
              </a:r>
              <a:r>
                <a:rPr lang="ar-BH" sz="28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أو العائلة</a:t>
              </a:r>
              <a:r>
                <a:rPr lang="ar-BH" sz="28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GB" sz="28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42" y="1785741"/>
            <a:ext cx="2476328" cy="519244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6552671"/>
            <a:ext cx="12192000" cy="3053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2019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 txBox="1">
            <a:spLocks/>
          </p:cNvSpPr>
          <p:nvPr/>
        </p:nvSpPr>
        <p:spPr bwMode="auto">
          <a:xfrm>
            <a:off x="2685142" y="456640"/>
            <a:ext cx="641531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المشروعات الفردية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724" y="2707622"/>
            <a:ext cx="4079337" cy="3322782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7381771" y="1133852"/>
            <a:ext cx="4886074" cy="1159226"/>
            <a:chOff x="6938914" y="1412704"/>
            <a:chExt cx="4886074" cy="153084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914" y="1412704"/>
              <a:ext cx="4886074" cy="153084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777589" y="1662414"/>
              <a:ext cx="3180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32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مزايا المشروعات الفردية</a:t>
              </a:r>
              <a:endParaRPr lang="en-GB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102739" y="1046799"/>
            <a:ext cx="4886074" cy="1041345"/>
            <a:chOff x="6976154" y="1280721"/>
            <a:chExt cx="4886074" cy="153084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76154" y="1280721"/>
              <a:ext cx="4886074" cy="1530842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7870055" y="1662414"/>
              <a:ext cx="3180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32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عيوب المشروعات الفردية</a:t>
              </a:r>
              <a:endParaRPr lang="en-GB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81771" y="2030908"/>
            <a:ext cx="4697609" cy="1477741"/>
            <a:chOff x="7494391" y="2010857"/>
            <a:chExt cx="4697609" cy="1477741"/>
          </a:xfrm>
        </p:grpSpPr>
        <p:sp>
          <p:nvSpPr>
            <p:cNvPr id="57" name="TextBox 56"/>
            <p:cNvSpPr txBox="1"/>
            <p:nvPr/>
          </p:nvSpPr>
          <p:spPr>
            <a:xfrm>
              <a:off x="7494391" y="2103603"/>
              <a:ext cx="38700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لا يحتاج إنشاءها إلى إجراءات قانونية معقدة و يمكن البدء</a:t>
              </a:r>
              <a:endPara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بأقل قدر من التمويل.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CECEE"/>
                </a:clrFrom>
                <a:clrTo>
                  <a:srgbClr val="ECEC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772" y="2010857"/>
              <a:ext cx="940228" cy="996966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6912229" y="3706325"/>
            <a:ext cx="4809084" cy="1112188"/>
            <a:chOff x="7438654" y="3716666"/>
            <a:chExt cx="4809084" cy="1112188"/>
          </a:xfrm>
        </p:grpSpPr>
        <p:sp>
          <p:nvSpPr>
            <p:cNvPr id="60" name="TextBox 59"/>
            <p:cNvSpPr txBox="1"/>
            <p:nvPr/>
          </p:nvSpPr>
          <p:spPr>
            <a:xfrm>
              <a:off x="7438654" y="3761062"/>
              <a:ext cx="3870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الاستقلالية و الحرية في </a:t>
              </a:r>
            </a:p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إتخاذ القرارات.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FDFE1"/>
                </a:clrFrom>
                <a:clrTo>
                  <a:srgbClr val="DFDF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949" y="3716666"/>
              <a:ext cx="962789" cy="111218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7381771" y="5016189"/>
            <a:ext cx="4810229" cy="1425728"/>
            <a:chOff x="7381771" y="5016189"/>
            <a:chExt cx="4810229" cy="142572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CDCDE"/>
                </a:clrFrom>
                <a:clrTo>
                  <a:srgbClr val="DCDC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9211" y="5016189"/>
              <a:ext cx="962789" cy="10208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381771" y="5056922"/>
              <a:ext cx="38700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لا يلتزم صاحب المشروع بنشر أي بيانات عن مستويات أدائه أو خطط مشروعه.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726" y="1943386"/>
            <a:ext cx="4697609" cy="1046853"/>
            <a:chOff x="7494391" y="2010857"/>
            <a:chExt cx="4697609" cy="1046853"/>
          </a:xfrm>
        </p:grpSpPr>
        <p:sp>
          <p:nvSpPr>
            <p:cNvPr id="68" name="TextBox 67"/>
            <p:cNvSpPr txBox="1"/>
            <p:nvPr/>
          </p:nvSpPr>
          <p:spPr>
            <a:xfrm>
              <a:off x="7494391" y="2103603"/>
              <a:ext cx="3870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مجالات العمل محدودة مما يقلل من إيرادات أصحابها.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ECECEE"/>
                </a:clrFrom>
                <a:clrTo>
                  <a:srgbClr val="ECEC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772" y="2010857"/>
              <a:ext cx="940228" cy="996966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-944682" y="3012447"/>
            <a:ext cx="4809084" cy="1112188"/>
            <a:chOff x="7438654" y="3716666"/>
            <a:chExt cx="4809084" cy="1112188"/>
          </a:xfrm>
        </p:grpSpPr>
        <p:sp>
          <p:nvSpPr>
            <p:cNvPr id="71" name="TextBox 70"/>
            <p:cNvSpPr txBox="1"/>
            <p:nvPr/>
          </p:nvSpPr>
          <p:spPr>
            <a:xfrm>
              <a:off x="7438654" y="3761062"/>
              <a:ext cx="38700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صعوبة الاقتراض و لاسيما </a:t>
              </a:r>
            </a:p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القروض طويلة الأجل.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FDFE1"/>
                </a:clrFrom>
                <a:clrTo>
                  <a:srgbClr val="DFDF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4949" y="3716666"/>
              <a:ext cx="962789" cy="1112188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-497008" y="4124635"/>
            <a:ext cx="4810229" cy="1425728"/>
            <a:chOff x="7381771" y="5016189"/>
            <a:chExt cx="4810229" cy="142572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CDCDE"/>
                </a:clrFrom>
                <a:clrTo>
                  <a:srgbClr val="DCDC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9211" y="5016189"/>
              <a:ext cx="962789" cy="1020888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7381771" y="5056922"/>
              <a:ext cx="38700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يُعد المالك مسؤولاً مسؤولية </a:t>
              </a:r>
            </a:p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مطلقة عن جميع التزامات </a:t>
              </a:r>
            </a:p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المنظمة و ديونها.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-569359" y="5429329"/>
            <a:ext cx="6081360" cy="1075141"/>
            <a:chOff x="-795928" y="5524110"/>
            <a:chExt cx="6081360" cy="107514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D6D4D7"/>
                </a:clrFrom>
                <a:clrTo>
                  <a:srgbClr val="D6D4D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952" y="5524110"/>
              <a:ext cx="986480" cy="1012588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-795928" y="5645144"/>
              <a:ext cx="51131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يتوقف إستمرار المشروع الفردي على </a:t>
              </a:r>
            </a:p>
            <a:p>
              <a:pPr algn="r" rtl="1"/>
              <a:r>
                <a:rPr lang="ar-BH" sz="2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حياة صاحبه.</a:t>
              </a:r>
              <a:endPara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530517"/>
            <a:ext cx="12192000" cy="327483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37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ar-BH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التاجر الفرد هو الذي: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1" y="3047963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لا يتحمل دفع الديون.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1674689" y="4125151"/>
            <a:ext cx="3506849" cy="6398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يتحمل نصف الديون.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845110" y="4190296"/>
            <a:ext cx="3506849" cy="6398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يتحمل دفع الديون بالكامل.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6398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يتحمل جزء من الديون.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2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68929" y="1683980"/>
            <a:ext cx="11839073" cy="4509291"/>
          </a:xfrm>
          <a:prstGeom prst="plaque">
            <a:avLst>
              <a:gd name="adj" fmla="val 11628"/>
            </a:avLst>
          </a:prstGeom>
          <a:solidFill>
            <a:srgbClr val="E4FDD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24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الصحيحة: </a:t>
            </a:r>
            <a:endParaRPr lang="ar-BH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مزايا المشروعات الفردية: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988033" y="867035"/>
            <a:ext cx="4400866" cy="430887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28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2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6845111" y="3047963"/>
            <a:ext cx="3506849" cy="8854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صعوبة الاقتراض وخصوصا القروض طويلة الأجل.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674689" y="4125151"/>
            <a:ext cx="3506849" cy="8242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لا يحتاج الإنشاء إلى إجراءات قانونية معقدة.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6845110" y="4125152"/>
            <a:ext cx="3506849" cy="824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المالك مسؤول عن جميع ديون الشركة.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1674689" y="3047964"/>
            <a:ext cx="3506849" cy="885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تتوقف حياة المنظمة على حياة صاحبها.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469471"/>
            <a:ext cx="1093341" cy="109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ectangle 17"/>
          <p:cNvSpPr/>
          <p:nvPr/>
        </p:nvSpPr>
        <p:spPr>
          <a:xfrm>
            <a:off x="136994" y="0"/>
            <a:ext cx="1414403" cy="267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 101–801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79329"/>
            <a:ext cx="12192000" cy="27867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1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8665</TotalTime>
  <Words>1338</Words>
  <Application>Microsoft Office PowerPoint</Application>
  <PresentationFormat>Widescreen</PresentationFormat>
  <Paragraphs>228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Mohammed Abu Edress</cp:lastModifiedBy>
  <cp:revision>463</cp:revision>
  <dcterms:created xsi:type="dcterms:W3CDTF">2020-03-04T10:47:58Z</dcterms:created>
  <dcterms:modified xsi:type="dcterms:W3CDTF">2021-01-25T03:54:29Z</dcterms:modified>
</cp:coreProperties>
</file>