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37"/>
  </p:notesMasterIdLst>
  <p:sldIdLst>
    <p:sldId id="256" r:id="rId4"/>
    <p:sldId id="264" r:id="rId5"/>
    <p:sldId id="377" r:id="rId6"/>
    <p:sldId id="379" r:id="rId7"/>
    <p:sldId id="378" r:id="rId8"/>
    <p:sldId id="349" r:id="rId9"/>
    <p:sldId id="347" r:id="rId10"/>
    <p:sldId id="382" r:id="rId11"/>
    <p:sldId id="351" r:id="rId12"/>
    <p:sldId id="383" r:id="rId13"/>
    <p:sldId id="384" r:id="rId14"/>
    <p:sldId id="305" r:id="rId15"/>
    <p:sldId id="385" r:id="rId16"/>
    <p:sldId id="352" r:id="rId17"/>
    <p:sldId id="353" r:id="rId18"/>
    <p:sldId id="354" r:id="rId19"/>
    <p:sldId id="356" r:id="rId20"/>
    <p:sldId id="357" r:id="rId21"/>
    <p:sldId id="361" r:id="rId22"/>
    <p:sldId id="359" r:id="rId23"/>
    <p:sldId id="360" r:id="rId24"/>
    <p:sldId id="363" r:id="rId25"/>
    <p:sldId id="364" r:id="rId26"/>
    <p:sldId id="367" r:id="rId27"/>
    <p:sldId id="366" r:id="rId28"/>
    <p:sldId id="369" r:id="rId29"/>
    <p:sldId id="370" r:id="rId30"/>
    <p:sldId id="372" r:id="rId31"/>
    <p:sldId id="373" r:id="rId32"/>
    <p:sldId id="374" r:id="rId33"/>
    <p:sldId id="375" r:id="rId34"/>
    <p:sldId id="376" r:id="rId35"/>
    <p:sldId id="35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9FB"/>
    <a:srgbClr val="FF6699"/>
    <a:srgbClr val="E7E208"/>
    <a:srgbClr val="99FF66"/>
    <a:srgbClr val="ED8733"/>
    <a:srgbClr val="66FF99"/>
    <a:srgbClr val="FF9966"/>
    <a:srgbClr val="95A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2" autoAdjust="0"/>
    <p:restoredTop sz="94660"/>
  </p:normalViewPr>
  <p:slideViewPr>
    <p:cSldViewPr>
      <p:cViewPr varScale="1">
        <p:scale>
          <a:sx n="65" d="100"/>
          <a:sy n="65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2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4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8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48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6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4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3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87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20.xml"/><Relationship Id="rId5" Type="http://schemas.openxmlformats.org/officeDocument/2006/relationships/image" Target="../media/image13.png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slide" Target="slide2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slide" Target="slide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7.wav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5.wav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audio" Target="../media/audio8.wav"/><Relationship Id="rId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8.wav"/><Relationship Id="rId7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11.wav"/><Relationship Id="rId5" Type="http://schemas.openxmlformats.org/officeDocument/2006/relationships/audio" Target="../media/audio6.wav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12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10.wav"/><Relationship Id="rId11" Type="http://schemas.openxmlformats.org/officeDocument/2006/relationships/image" Target="http://www.netzwelt.de/images/lexikon/c165e504053137c01996eab23ef2d9fc.jpg" TargetMode="External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8.wav"/><Relationship Id="rId9" Type="http://schemas.openxmlformats.org/officeDocument/2006/relationships/image" Target="http://pictures.dehavilland.co.uk/live/photo129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760" y="3160141"/>
            <a:ext cx="1589440" cy="1303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066800" y="36529"/>
            <a:ext cx="7162800" cy="11822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2909890"/>
            <a:ext cx="2455171" cy="190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5790" y="1472265"/>
            <a:ext cx="79248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4800" b="1" dirty="0" smtClean="0">
                <a:latin typeface="Century Gothic" panose="020B0502020202020204" pitchFamily="34" charset="0"/>
                <a:cs typeface="+mn-cs"/>
              </a:rPr>
              <a:t>Unit 3</a:t>
            </a:r>
            <a:r>
              <a:rPr lang="en-GB" sz="4800" b="1" dirty="0" smtClean="0">
                <a:latin typeface="Century Gothic" panose="020B0502020202020204" pitchFamily="34" charset="0"/>
                <a:cs typeface="+mn-cs"/>
              </a:rPr>
              <a:t/>
            </a:r>
            <a:br>
              <a:rPr lang="en-GB" sz="4800" b="1" dirty="0" smtClean="0">
                <a:latin typeface="Century Gothic" panose="020B0502020202020204" pitchFamily="34" charset="0"/>
                <a:cs typeface="+mn-cs"/>
              </a:rPr>
            </a:br>
            <a:r>
              <a:rPr lang="en-US" sz="4800" b="1" dirty="0" smtClean="0">
                <a:latin typeface="Century Gothic" panose="020B0502020202020204" pitchFamily="34" charset="0"/>
                <a:cs typeface="+mn-cs"/>
              </a:rPr>
              <a:t>Simple Interest- days</a:t>
            </a:r>
            <a:endParaRPr lang="en-US" sz="4800" b="1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818989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90" y="634083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First semester                                          Class: second                                      </a:t>
            </a:r>
            <a:r>
              <a:rPr lang="en-US" dirty="0" smtClean="0"/>
              <a:t>       </a:t>
            </a:r>
            <a:r>
              <a:rPr lang="en-US" dirty="0"/>
              <a:t>Pages: </a:t>
            </a:r>
            <a:r>
              <a:rPr lang="en-US" dirty="0" smtClean="0"/>
              <a:t>19-23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90614"/>
            <a:ext cx="4267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Simple Interest- </a:t>
            </a:r>
            <a:r>
              <a:rPr lang="en-US" sz="3200" b="1" dirty="0" smtClean="0">
                <a:solidFill>
                  <a:schemeClr val="bg1"/>
                </a:solidFill>
              </a:rPr>
              <a:t>Days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8410" y="2197508"/>
            <a:ext cx="894032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Example:</a:t>
            </a:r>
            <a:endParaRPr lang="en-US" altLang="en-US" sz="3200" b="1" dirty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US" b="1" dirty="0"/>
              <a:t>Find the </a:t>
            </a:r>
            <a:r>
              <a:rPr lang="en-US" b="1" dirty="0" smtClean="0"/>
              <a:t>simple interest and amount </a:t>
            </a:r>
            <a:r>
              <a:rPr lang="en-US" b="1" dirty="0"/>
              <a:t>of loan 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</a:rPr>
              <a:t>£</a:t>
            </a:r>
            <a:r>
              <a:rPr lang="en-US" b="1" dirty="0" smtClean="0">
                <a:solidFill>
                  <a:srgbClr val="FF0000"/>
                </a:solidFill>
              </a:rPr>
              <a:t> 900</a:t>
            </a:r>
            <a:r>
              <a:rPr lang="en-US" b="1" dirty="0" smtClean="0"/>
              <a:t>, </a:t>
            </a:r>
          </a:p>
          <a:p>
            <a:pPr lvl="0"/>
            <a:r>
              <a:rPr lang="en-US" b="1" dirty="0"/>
              <a:t> </a:t>
            </a:r>
            <a:r>
              <a:rPr lang="en-US" b="1" dirty="0" smtClean="0"/>
              <a:t>if </a:t>
            </a:r>
            <a:r>
              <a:rPr lang="en-US" b="1" dirty="0"/>
              <a:t>the rate is </a:t>
            </a:r>
            <a:r>
              <a:rPr lang="en-US" b="1" dirty="0">
                <a:solidFill>
                  <a:srgbClr val="0070C0"/>
                </a:solidFill>
              </a:rPr>
              <a:t>8%</a:t>
            </a:r>
            <a:r>
              <a:rPr lang="en-US" b="1" dirty="0"/>
              <a:t> </a:t>
            </a:r>
            <a:r>
              <a:rPr lang="en-US" b="1" dirty="0" smtClean="0"/>
              <a:t>annually from 9</a:t>
            </a:r>
            <a:r>
              <a:rPr lang="en-US" b="1" baseline="30000" dirty="0" smtClean="0"/>
              <a:t>th</a:t>
            </a:r>
            <a:r>
              <a:rPr lang="en-US" b="1" dirty="0" smtClean="0"/>
              <a:t> Sep </a:t>
            </a:r>
            <a:r>
              <a:rPr lang="en-US" b="1" dirty="0" smtClean="0">
                <a:solidFill>
                  <a:srgbClr val="FF0000"/>
                </a:solidFill>
              </a:rPr>
              <a:t>2019</a:t>
            </a:r>
            <a:r>
              <a:rPr lang="en-US" b="1" dirty="0" smtClean="0"/>
              <a:t> to 15</a:t>
            </a:r>
            <a:r>
              <a:rPr lang="en-US" b="1" baseline="30000" dirty="0" smtClean="0"/>
              <a:t>th</a:t>
            </a:r>
            <a:r>
              <a:rPr lang="en-US" b="1" dirty="0" smtClean="0"/>
              <a:t> Mar </a:t>
            </a:r>
            <a:r>
              <a:rPr lang="en-US" b="1" dirty="0" smtClean="0">
                <a:solidFill>
                  <a:srgbClr val="0070C0"/>
                </a:solidFill>
              </a:rPr>
              <a:t>2020</a:t>
            </a:r>
            <a:r>
              <a:rPr lang="en-US" b="1" dirty="0" smtClean="0"/>
              <a:t>?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5975" y="4569324"/>
            <a:ext cx="8163428" cy="166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365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marL="0" marR="0" lvl="0" indent="0" algn="l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=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/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365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=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  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188/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365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£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37.08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588078" y="4044496"/>
            <a:ext cx="1363474" cy="172208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605" y="1209458"/>
            <a:ext cx="330275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b- Exact </a:t>
            </a:r>
            <a:r>
              <a:rPr lang="en-US" sz="2400" b="1" dirty="0">
                <a:solidFill>
                  <a:schemeClr val="bg1"/>
                </a:solidFill>
              </a:rPr>
              <a:t>Simple </a:t>
            </a:r>
            <a:r>
              <a:rPr lang="en-US" sz="2400" b="1" dirty="0" smtClean="0">
                <a:solidFill>
                  <a:schemeClr val="bg1"/>
                </a:solidFill>
              </a:rPr>
              <a:t>Interest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246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843" y="64797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6701177" y="64761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38410" y="3505265"/>
            <a:ext cx="8853190" cy="74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of days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       Oct     Nov   Dec     </a:t>
            </a:r>
            <a:r>
              <a:rPr lang="en-US" altLang="en-US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Jay    Feb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Mar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baseline="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baseline="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(30-9) +   31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   30  +   31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  + 29   +  15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188 days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 rot="16200000">
            <a:off x="3924505" y="2196338"/>
            <a:ext cx="330186" cy="2362199"/>
          </a:xfrm>
          <a:prstGeom prst="rightBrace">
            <a:avLst>
              <a:gd name="adj1" fmla="val 8333"/>
              <a:gd name="adj2" fmla="val 7629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16200000">
            <a:off x="6484851" y="2609871"/>
            <a:ext cx="330186" cy="1482913"/>
          </a:xfrm>
          <a:prstGeom prst="rightBrace">
            <a:avLst>
              <a:gd name="adj1" fmla="val 8333"/>
              <a:gd name="adj2" fmla="val 4667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4800" y="432835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-Interest: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21" grpId="0" animBg="1"/>
      <p:bldP spid="30" grpId="0" animBg="1"/>
      <p:bldP spid="13" grpId="0" animBg="1"/>
      <p:bldP spid="35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90614"/>
            <a:ext cx="4267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Simple Interest- </a:t>
            </a:r>
            <a:r>
              <a:rPr lang="en-US" sz="3200" b="1" dirty="0" smtClean="0">
                <a:solidFill>
                  <a:schemeClr val="bg1"/>
                </a:solidFill>
              </a:rPr>
              <a:t>Days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4421" y="1972783"/>
            <a:ext cx="8940329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Example:</a:t>
            </a:r>
            <a:endParaRPr lang="en-US" altLang="en-US" sz="3200" b="1" dirty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US" b="1" dirty="0"/>
              <a:t>Find the </a:t>
            </a:r>
            <a:r>
              <a:rPr lang="en-US" b="1" dirty="0" smtClean="0"/>
              <a:t>simple interest and </a:t>
            </a:r>
            <a:r>
              <a:rPr lang="en-US" b="1" u="sng" dirty="0" smtClean="0"/>
              <a:t>amount</a:t>
            </a:r>
            <a:r>
              <a:rPr lang="en-US" b="1" dirty="0" smtClean="0"/>
              <a:t> </a:t>
            </a:r>
            <a:r>
              <a:rPr lang="en-US" b="1" dirty="0"/>
              <a:t>of loan 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</a:rPr>
              <a:t>£</a:t>
            </a:r>
            <a:r>
              <a:rPr lang="en-US" b="1" dirty="0" smtClean="0">
                <a:solidFill>
                  <a:srgbClr val="FF0000"/>
                </a:solidFill>
              </a:rPr>
              <a:t> 900</a:t>
            </a:r>
            <a:r>
              <a:rPr lang="en-US" b="1" dirty="0" smtClean="0"/>
              <a:t>, </a:t>
            </a:r>
            <a:r>
              <a:rPr lang="en-US" b="1" dirty="0"/>
              <a:t>if the rate is </a:t>
            </a:r>
            <a:r>
              <a:rPr lang="en-US" b="1" dirty="0">
                <a:solidFill>
                  <a:srgbClr val="0070C0"/>
                </a:solidFill>
              </a:rPr>
              <a:t>8%</a:t>
            </a:r>
            <a:r>
              <a:rPr lang="en-US" b="1" dirty="0"/>
              <a:t> </a:t>
            </a:r>
            <a:r>
              <a:rPr lang="en-US" b="1" dirty="0" smtClean="0"/>
              <a:t>annually from 9</a:t>
            </a:r>
            <a:r>
              <a:rPr lang="en-US" b="1" baseline="30000" dirty="0" smtClean="0"/>
              <a:t>th</a:t>
            </a:r>
            <a:r>
              <a:rPr lang="en-US" b="1" dirty="0" smtClean="0"/>
              <a:t> Sep 2021 to 15</a:t>
            </a:r>
            <a:r>
              <a:rPr lang="en-US" b="1" baseline="30000" dirty="0" smtClean="0"/>
              <a:t>th</a:t>
            </a:r>
            <a:r>
              <a:rPr lang="en-US" b="1" dirty="0" smtClean="0"/>
              <a:t> Mar 2020?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8478" y="4204024"/>
            <a:ext cx="7924798" cy="16699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Amount      =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 +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=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+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    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+          </a:t>
            </a:r>
            <a:r>
              <a:rPr lang="en-US" alt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37.08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=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£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937.08             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048000" y="2743200"/>
            <a:ext cx="2209800" cy="2667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605" y="1209458"/>
            <a:ext cx="330275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b- Exact </a:t>
            </a:r>
            <a:r>
              <a:rPr lang="en-US" sz="2400" b="1" dirty="0">
                <a:solidFill>
                  <a:schemeClr val="bg1"/>
                </a:solidFill>
              </a:rPr>
              <a:t>Simple </a:t>
            </a:r>
            <a:r>
              <a:rPr lang="en-US" sz="2400" b="1" dirty="0" smtClean="0">
                <a:solidFill>
                  <a:schemeClr val="bg1"/>
                </a:solidFill>
              </a:rPr>
              <a:t>Interest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246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843" y="64797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6701177" y="64761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208443" y="3546662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-Amount:</a:t>
            </a:r>
            <a:endParaRPr lang="en-US" dirty="0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4864575" y="3171892"/>
            <a:ext cx="4279425" cy="1222678"/>
          </a:xfrm>
          <a:prstGeom prst="cloudCallout">
            <a:avLst>
              <a:gd name="adj1" fmla="val -45018"/>
              <a:gd name="adj2" fmla="val 14240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ar-BH" alt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00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ar-BH" alt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en-US" alt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1600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187/</a:t>
            </a:r>
            <a:r>
              <a:rPr lang="en-US" alt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365</a:t>
            </a:r>
            <a:r>
              <a:rPr lang="en-US" altLang="en-US" sz="1600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1600" b="1" dirty="0">
              <a:solidFill>
                <a:srgbClr val="00B05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£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37.08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en-US" altLang="en-US" sz="16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0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8" grpId="0" animBg="1"/>
      <p:bldP spid="21" grpId="0" animBg="1"/>
      <p:bldP spid="20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55" y="52387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10666"/>
            <a:ext cx="9160844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rtl="1"/>
            <a:r>
              <a:rPr lang="en-US" sz="2300" b="1" dirty="0" smtClean="0">
                <a:latin typeface="Century Gothic" panose="020B0502020202020204" pitchFamily="34" charset="0"/>
              </a:rPr>
              <a:t>1-</a:t>
            </a:r>
            <a:r>
              <a:rPr lang="en-US" sz="2300" b="1" dirty="0">
                <a:latin typeface="Century Gothic" panose="020B0502020202020204" pitchFamily="34" charset="0"/>
              </a:rPr>
              <a:t>Find the </a:t>
            </a:r>
            <a:r>
              <a:rPr lang="en-US" sz="2300" b="1" dirty="0" smtClean="0">
                <a:latin typeface="Century Gothic" panose="020B0502020202020204" pitchFamily="34" charset="0"/>
              </a:rPr>
              <a:t>number of days from 8</a:t>
            </a:r>
            <a:r>
              <a:rPr lang="en-US" sz="23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2300" b="1" dirty="0" smtClean="0">
                <a:latin typeface="Century Gothic" panose="020B0502020202020204" pitchFamily="34" charset="0"/>
              </a:rPr>
              <a:t> Sep 2020 to 31</a:t>
            </a:r>
            <a:r>
              <a:rPr lang="en-US" sz="2300" b="1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2300" b="1" dirty="0" smtClean="0">
                <a:latin typeface="Century Gothic" panose="020B0502020202020204" pitchFamily="34" charset="0"/>
              </a:rPr>
              <a:t> Dec2020.</a:t>
            </a:r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693462" y="278664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  114 days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1520160"/>
            <a:ext cx="676659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Choose the correct answer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the following</a:t>
            </a:r>
            <a:r>
              <a:rPr lang="ar-BH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44" y="0"/>
            <a:ext cx="1790700" cy="1247775"/>
          </a:xfrm>
          <a:prstGeom prst="rect">
            <a:avLst/>
          </a:prstGeom>
        </p:spPr>
      </p:pic>
      <p:sp>
        <p:nvSpPr>
          <p:cNvPr id="10" name="Flowchart: Terminator 9">
            <a:hlinkClick r:id="rId6" action="ppaction://hlinksldjump"/>
          </p:cNvPr>
          <p:cNvSpPr/>
          <p:nvPr/>
        </p:nvSpPr>
        <p:spPr>
          <a:xfrm>
            <a:off x="1690255" y="373445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b- 113 days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6" action="ppaction://hlinksldjump"/>
          </p:cNvPr>
          <p:cNvSpPr/>
          <p:nvPr/>
        </p:nvSpPr>
        <p:spPr>
          <a:xfrm>
            <a:off x="2522262" y="4669432"/>
            <a:ext cx="42672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112 days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6" action="ppaction://hlinksldjump"/>
          </p:cNvPr>
          <p:cNvSpPr/>
          <p:nvPr/>
        </p:nvSpPr>
        <p:spPr>
          <a:xfrm>
            <a:off x="4176629" y="5527583"/>
            <a:ext cx="429950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d- 111 days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95121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843" y="6550223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6701177" y="6546673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122688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4576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55" y="1431618"/>
            <a:ext cx="9130145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rtl="1"/>
            <a:r>
              <a:rPr lang="en-US" sz="2300" b="1" dirty="0" smtClean="0">
                <a:latin typeface="Century Gothic" panose="020B0502020202020204" pitchFamily="34" charset="0"/>
              </a:rPr>
              <a:t> 2-Find </a:t>
            </a:r>
            <a:r>
              <a:rPr lang="en-US" sz="2300" b="1" dirty="0">
                <a:latin typeface="Century Gothic" panose="020B0502020202020204" pitchFamily="34" charset="0"/>
              </a:rPr>
              <a:t>the number of days from </a:t>
            </a:r>
            <a:r>
              <a:rPr lang="en-US" sz="2300" b="1" dirty="0" smtClean="0">
                <a:latin typeface="Century Gothic" panose="020B0502020202020204" pitchFamily="34" charset="0"/>
              </a:rPr>
              <a:t>22/02/2020 to 08/06/2020.</a:t>
            </a:r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689918" y="2208784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a- 105 days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844" y="-38753"/>
            <a:ext cx="1524000" cy="1061936"/>
          </a:xfrm>
          <a:prstGeom prst="rect">
            <a:avLst/>
          </a:prstGeom>
        </p:spPr>
      </p:pic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1842655" y="3160404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b- 106 days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5" action="ppaction://hlinksldjump"/>
          </p:cNvPr>
          <p:cNvSpPr/>
          <p:nvPr/>
        </p:nvSpPr>
        <p:spPr>
          <a:xfrm>
            <a:off x="2743200" y="4118127"/>
            <a:ext cx="42672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107 days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217176" y="5114940"/>
            <a:ext cx="429950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d- 108 days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95121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843" y="6550223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6701177" y="6546673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090820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22509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3-Saeed </a:t>
            </a:r>
            <a:r>
              <a:rPr lang="en-US" dirty="0"/>
              <a:t>opens a saving account in a bank with an annual interest rate of </a:t>
            </a:r>
            <a:r>
              <a:rPr lang="en-US" dirty="0" smtClean="0"/>
              <a:t>5</a:t>
            </a:r>
            <a:r>
              <a:rPr lang="en-US" dirty="0"/>
              <a:t>%. If he deposits </a:t>
            </a:r>
            <a:r>
              <a:rPr lang="en-US" dirty="0" smtClean="0"/>
              <a:t>BD5800 </a:t>
            </a:r>
            <a:r>
              <a:rPr lang="en-US" dirty="0"/>
              <a:t>to the account, how much interest will he earn after </a:t>
            </a:r>
            <a:r>
              <a:rPr lang="en-US" dirty="0" smtClean="0"/>
              <a:t>100 days.</a:t>
            </a:r>
            <a:endParaRPr lang="en-US" dirty="0"/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44033" y="263241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 79.452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1869558" y="3537223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80.556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2738777" y="4613235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5879.452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559612" y="550417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5880.556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95121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843" y="6550223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701177" y="6546673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-24576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-12047"/>
            <a:ext cx="1524000" cy="10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56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42" y="1231357"/>
            <a:ext cx="9144001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  4-Calculate </a:t>
            </a:r>
            <a:r>
              <a:rPr lang="en-US" dirty="0"/>
              <a:t>the Amount of the following: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97958" y="280118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KD 59.940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1693243" y="36837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KD 59.119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2667000" y="45894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KD 2759.119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286250" y="54951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KD2759.940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70340"/>
              </p:ext>
            </p:extLst>
          </p:nvPr>
        </p:nvGraphicFramePr>
        <p:xfrm>
          <a:off x="533400" y="1652243"/>
          <a:ext cx="7969664" cy="9144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524828">
                  <a:extLst>
                    <a:ext uri="{9D8B030D-6E8A-4147-A177-3AD203B41FA5}">
                      <a16:colId xmlns:a16="http://schemas.microsoft.com/office/drawing/2014/main" val="4266136382"/>
                    </a:ext>
                  </a:extLst>
                </a:gridCol>
                <a:gridCol w="1835726">
                  <a:extLst>
                    <a:ext uri="{9D8B030D-6E8A-4147-A177-3AD203B41FA5}">
                      <a16:colId xmlns:a16="http://schemas.microsoft.com/office/drawing/2014/main" val="2590886637"/>
                    </a:ext>
                  </a:extLst>
                </a:gridCol>
                <a:gridCol w="1915744">
                  <a:extLst>
                    <a:ext uri="{9D8B030D-6E8A-4147-A177-3AD203B41FA5}">
                      <a16:colId xmlns:a16="http://schemas.microsoft.com/office/drawing/2014/main" val="1724853998"/>
                    </a:ext>
                  </a:extLst>
                </a:gridCol>
                <a:gridCol w="1693366">
                  <a:extLst>
                    <a:ext uri="{9D8B030D-6E8A-4147-A177-3AD203B41FA5}">
                      <a16:colId xmlns:a16="http://schemas.microsoft.com/office/drawing/2014/main" val="1955095814"/>
                    </a:ext>
                  </a:extLst>
                </a:gridCol>
              </a:tblGrid>
              <a:tr h="11366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Amount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</a:rPr>
                        <a:t>Time / Period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Interest Rate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Principal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70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KD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???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108</a:t>
                      </a:r>
                      <a:r>
                        <a:rPr lang="en-US" sz="2000" baseline="0" dirty="0" smtClean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 days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7.4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KD 2,700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81688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4008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843" y="65559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701177" y="65523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-24576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-12047"/>
            <a:ext cx="1524000" cy="10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21668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5- </a:t>
            </a:r>
            <a:r>
              <a:rPr lang="en-US" dirty="0"/>
              <a:t>What is the interest on $ 8,400 invested for </a:t>
            </a:r>
            <a:r>
              <a:rPr lang="en-US" dirty="0" smtClean="0"/>
              <a:t>form 13</a:t>
            </a:r>
            <a:r>
              <a:rPr lang="en-US" baseline="30000" dirty="0" smtClean="0"/>
              <a:t>th</a:t>
            </a:r>
            <a:r>
              <a:rPr lang="en-US" dirty="0" smtClean="0"/>
              <a:t> Dec 2020                  to 19</a:t>
            </a:r>
            <a:r>
              <a:rPr lang="en-US" baseline="30000" dirty="0" smtClean="0"/>
              <a:t>th</a:t>
            </a:r>
            <a:r>
              <a:rPr lang="en-US" dirty="0" smtClean="0"/>
              <a:t> May 2021 </a:t>
            </a:r>
            <a:r>
              <a:rPr lang="en-US" dirty="0"/>
              <a:t>at </a:t>
            </a:r>
            <a:r>
              <a:rPr lang="en-US" dirty="0" smtClean="0"/>
              <a:t>7</a:t>
            </a:r>
            <a:r>
              <a:rPr lang="en-US" dirty="0"/>
              <a:t>%  Simple interest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33400" y="221777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$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256.43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1835888" y="3247124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$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8652.92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2590800" y="427145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$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8656.43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3818860" y="537188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$ 252.92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642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65683" y="6508108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743083" y="6500458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-24576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-12047"/>
            <a:ext cx="1524000" cy="10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8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43" y="1241020"/>
            <a:ext cx="8517557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6- If ¥200 is invested making 6.5 % simple interest, what is the Trade simple interest  of the investment after 155 days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33400" y="217783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>
                <a:latin typeface="Century Gothic" panose="020B0502020202020204" pitchFamily="34" charset="0"/>
              </a:rPr>
              <a:t>¥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5.597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1818167" y="3195147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¥ 167.917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2514600" y="414488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¥ 2015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606878" y="514818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>
                <a:latin typeface="Century Gothic" panose="020B0502020202020204" pitchFamily="34" charset="0"/>
              </a:rPr>
              <a:t>¥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5.521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95121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843" y="6550223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701177" y="6546673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-24576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-12047"/>
            <a:ext cx="1524000" cy="10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43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6109"/>
            <a:ext cx="9177687" cy="830997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Century Gothic" panose="020B0502020202020204" pitchFamily="34" charset="0"/>
              </a:rPr>
              <a:t>7- The </a:t>
            </a:r>
            <a:r>
              <a:rPr lang="en-US" sz="2400" b="1" dirty="0">
                <a:latin typeface="Century Gothic" panose="020B0502020202020204" pitchFamily="34" charset="0"/>
              </a:rPr>
              <a:t>difference between the Exact interest and the Trade interest for BD3,000 at 3.5% for 90 </a:t>
            </a:r>
            <a:r>
              <a:rPr lang="en-US" sz="2400" b="1" dirty="0" smtClean="0">
                <a:latin typeface="Century Gothic" panose="020B0502020202020204" pitchFamily="34" charset="0"/>
              </a:rPr>
              <a:t>days.  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653024" y="223381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 smtClean="0">
                <a:latin typeface="Century Gothic" panose="020B0502020202020204" pitchFamily="34" charset="0"/>
              </a:rPr>
              <a:t>BD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787.500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1764126" y="3241563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 26.250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2774219" y="4286695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 5.597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615424" y="5331827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 </a:t>
            </a:r>
            <a:r>
              <a:rPr lang="ar-BH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0.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ar-BH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95121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843" y="6550223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701177" y="6546673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-24576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-12047"/>
            <a:ext cx="1524000" cy="10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99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1194" y="152400"/>
            <a:ext cx="8896350" cy="5867400"/>
            <a:chOff x="152400" y="533400"/>
            <a:chExt cx="8896350" cy="5867400"/>
          </a:xfrm>
        </p:grpSpPr>
        <p:sp>
          <p:nvSpPr>
            <p:cNvPr id="5" name="Rectangular Callout 4"/>
            <p:cNvSpPr/>
            <p:nvPr/>
          </p:nvSpPr>
          <p:spPr>
            <a:xfrm>
              <a:off x="3486150" y="1219200"/>
              <a:ext cx="5562600" cy="3048000"/>
            </a:xfrm>
            <a:prstGeom prst="wedgeRectCallout">
              <a:avLst>
                <a:gd name="adj1" fmla="val -77155"/>
                <a:gd name="adj2" fmla="val 2849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Sep  Oct  Nov Dec</a:t>
              </a:r>
            </a:p>
            <a:p>
              <a:pPr marL="342900" indent="-342900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(30-8)+ 31 +30 + 31 = 114 days</a:t>
              </a:r>
            </a:p>
            <a:p>
              <a:pPr marL="342900" indent="-342900"/>
              <a:endPara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381000" y="533400"/>
              <a:ext cx="2819400" cy="2608714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2400" y="5257800"/>
              <a:ext cx="3819099" cy="1143000"/>
              <a:chOff x="152400" y="5257800"/>
              <a:chExt cx="3819099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152400" y="52578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533099" y="5295900"/>
                <a:ext cx="24384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أضغط علي السهم للانتقال للسؤال التالي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8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58876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 smtClean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75787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defRPr b="1">
                <a:solidFill>
                  <a:srgbClr val="000000"/>
                </a:solidFill>
                <a:latin typeface="inherit"/>
              </a:defRPr>
            </a:lvl1pPr>
          </a:lstStyle>
          <a:p>
            <a:r>
              <a:rPr lang="en-US" dirty="0"/>
              <a:t>2- Explaining  types of the Simple interest by days.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908" y="4350362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defRPr b="1">
                <a:solidFill>
                  <a:srgbClr val="000000"/>
                </a:solidFill>
                <a:latin typeface="inherit"/>
              </a:defRPr>
            </a:lvl1pPr>
          </a:lstStyle>
          <a:p>
            <a:r>
              <a:rPr lang="en-US" dirty="0" smtClean="0"/>
              <a:t>3- </a:t>
            </a:r>
            <a:r>
              <a:rPr lang="en-US" dirty="0"/>
              <a:t>Identifying  the method of calculating trade &amp; Exact  interest.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17" y="119001"/>
            <a:ext cx="1646183" cy="12680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0908" y="3164663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rgbClr val="000000"/>
                </a:solidFill>
                <a:latin typeface="inherit"/>
              </a:rPr>
              <a:t>1. Identifying </a:t>
            </a:r>
            <a:r>
              <a:rPr lang="en-US" b="1" dirty="0">
                <a:solidFill>
                  <a:srgbClr val="000000"/>
                </a:solidFill>
                <a:latin typeface="inherit"/>
              </a:rPr>
              <a:t>the method of calculating Simple Interest (in days).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03166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rgbClr val="000000"/>
                </a:solidFill>
                <a:latin typeface="inherit"/>
              </a:rPr>
              <a:t>4- Explaining </a:t>
            </a:r>
            <a:r>
              <a:rPr lang="en-US" b="1" dirty="0">
                <a:solidFill>
                  <a:srgbClr val="000000"/>
                </a:solidFill>
                <a:latin typeface="inherit"/>
              </a:rPr>
              <a:t>the different types of the  </a:t>
            </a:r>
            <a:r>
              <a:rPr lang="en-US" b="1" dirty="0" smtClean="0">
                <a:solidFill>
                  <a:srgbClr val="000000"/>
                </a:solidFill>
                <a:latin typeface="inherit"/>
              </a:rPr>
              <a:t>trade &amp; exact interest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2999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6843" y="64550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6701177" y="64514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5" grpId="0" animBg="1"/>
      <p:bldP spid="17" grpId="0" animBg="1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04800" y="762000"/>
            <a:ext cx="6324600" cy="5544563"/>
            <a:chOff x="304800" y="762000"/>
            <a:chExt cx="6324600" cy="55445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63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08952" y="52397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2133600" y="762000"/>
              <a:ext cx="4495800" cy="3962400"/>
            </a:xfrm>
            <a:prstGeom prst="smileyFace">
              <a:avLst>
                <a:gd name="adj" fmla="val -4653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7047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290" y="457200"/>
            <a:ext cx="8851710" cy="5867400"/>
            <a:chOff x="292290" y="457200"/>
            <a:chExt cx="8851710" cy="5867400"/>
          </a:xfrm>
        </p:grpSpPr>
        <p:sp>
          <p:nvSpPr>
            <p:cNvPr id="5" name="Rectangular Callout 4"/>
            <p:cNvSpPr/>
            <p:nvPr/>
          </p:nvSpPr>
          <p:spPr>
            <a:xfrm>
              <a:off x="3429000" y="1371600"/>
              <a:ext cx="5715000" cy="2743200"/>
            </a:xfrm>
            <a:prstGeom prst="wedgeRectCallout">
              <a:avLst>
                <a:gd name="adj1" fmla="val -66897"/>
                <a:gd name="adj2" fmla="val -30598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Feb      Mar    Apr  May  Jun </a:t>
              </a:r>
            </a:p>
            <a:p>
              <a:pPr marL="342900" indent="-342900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(29 - 22)+ 31 +  30 +  31   + 8    = 107 days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774510" y="457200"/>
              <a:ext cx="2362200" cy="2590800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2290" y="5181600"/>
              <a:ext cx="3822510" cy="1143000"/>
              <a:chOff x="533400" y="4800600"/>
              <a:chExt cx="382251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533400" y="4800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17510" y="4838700"/>
                <a:ext cx="24384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أضغط علي السهم للانتقال للسؤال التالي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7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533400"/>
            <a:ext cx="6492631" cy="5766163"/>
            <a:chOff x="304800" y="533400"/>
            <a:chExt cx="6492631" cy="57661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56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601" y="52016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25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533400"/>
            <a:ext cx="8200781" cy="5791200"/>
            <a:chOff x="228600" y="533400"/>
            <a:chExt cx="8200781" cy="5791200"/>
          </a:xfrm>
        </p:grpSpPr>
        <p:sp>
          <p:nvSpPr>
            <p:cNvPr id="5" name="Rectangular Callout 4"/>
            <p:cNvSpPr/>
            <p:nvPr/>
          </p:nvSpPr>
          <p:spPr>
            <a:xfrm>
              <a:off x="3886200" y="1509642"/>
              <a:ext cx="4543181" cy="2743200"/>
            </a:xfrm>
            <a:prstGeom prst="wedgeRectCallout">
              <a:avLst>
                <a:gd name="adj1" fmla="val -69509"/>
                <a:gd name="adj2" fmla="val -20054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3200" b="1" dirty="0" smtClean="0">
                  <a:solidFill>
                    <a:schemeClr val="bg1"/>
                  </a:solidFill>
                </a:rPr>
                <a:t>Si= 5800x5%x100/360=</a:t>
              </a:r>
            </a:p>
            <a:p>
              <a:pPr marL="342900" indent="-342900" algn="ctr"/>
              <a:r>
                <a:rPr lang="en-US" sz="3200" b="1" dirty="0" smtClean="0">
                  <a:solidFill>
                    <a:schemeClr val="bg1"/>
                  </a:solidFill>
                </a:rPr>
                <a:t>BD 80.556</a:t>
              </a: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665882" y="533400"/>
              <a:ext cx="2382118" cy="2347842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28600" y="5181600"/>
              <a:ext cx="3886200" cy="1143000"/>
              <a:chOff x="228600" y="5181600"/>
              <a:chExt cx="3886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228600" y="5181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676400" y="5219700"/>
                <a:ext cx="24384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أضغط علي السهم للانتقال للسؤال التالي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96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685800"/>
            <a:ext cx="6492631" cy="5620763"/>
            <a:chOff x="304800" y="685800"/>
            <a:chExt cx="6492631" cy="56207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63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3" y="52016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6858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5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609600"/>
            <a:ext cx="8610600" cy="5791200"/>
            <a:chOff x="152400" y="609600"/>
            <a:chExt cx="8610600" cy="5791200"/>
          </a:xfrm>
        </p:grpSpPr>
        <p:sp>
          <p:nvSpPr>
            <p:cNvPr id="5" name="Rectangular Callout 4"/>
            <p:cNvSpPr/>
            <p:nvPr/>
          </p:nvSpPr>
          <p:spPr>
            <a:xfrm>
              <a:off x="2819400" y="1066800"/>
              <a:ext cx="5943600" cy="2971800"/>
            </a:xfrm>
            <a:prstGeom prst="wedgeRectCallout">
              <a:avLst>
                <a:gd name="adj1" fmla="val -83408"/>
                <a:gd name="adj2" fmla="val 7471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sz="2800" b="1" dirty="0" smtClean="0">
                  <a:solidFill>
                    <a:schemeClr val="bg1"/>
                  </a:solidFill>
                </a:rPr>
                <a:t>Si= 2700x7.4%x108/365= KD 59.119</a:t>
              </a:r>
            </a:p>
            <a:p>
              <a:pPr marL="342900" indent="-342900"/>
              <a:endParaRPr lang="en-US" sz="2800" b="1" dirty="0">
                <a:solidFill>
                  <a:schemeClr val="bg1"/>
                </a:solidFill>
              </a:endParaRPr>
            </a:p>
            <a:p>
              <a:pPr marL="342900" indent="-342900"/>
              <a:r>
                <a:rPr lang="en-US" sz="2800" b="1" dirty="0" smtClean="0">
                  <a:solidFill>
                    <a:schemeClr val="bg1"/>
                  </a:solidFill>
                </a:rPr>
                <a:t>A = 2700  + 59.119 = KD  2759.119 </a:t>
              </a: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457200" y="609600"/>
              <a:ext cx="2362200" cy="2543496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2400" y="5257800"/>
              <a:ext cx="3826600" cy="1143000"/>
              <a:chOff x="152400" y="5257800"/>
              <a:chExt cx="38266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152400" y="52578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40600" y="5269173"/>
                <a:ext cx="24384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أضغط علي السهم للانتقال للسؤال التالي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2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609600"/>
            <a:ext cx="6568831" cy="5696963"/>
            <a:chOff x="304800" y="609600"/>
            <a:chExt cx="6568831" cy="56969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63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3" y="52016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6096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0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299" y="170951"/>
            <a:ext cx="8615031" cy="6229849"/>
            <a:chOff x="114299" y="170951"/>
            <a:chExt cx="8615031" cy="6229849"/>
          </a:xfrm>
        </p:grpSpPr>
        <p:sp>
          <p:nvSpPr>
            <p:cNvPr id="5" name="Rectangular Callout 4"/>
            <p:cNvSpPr/>
            <p:nvPr/>
          </p:nvSpPr>
          <p:spPr>
            <a:xfrm>
              <a:off x="2743200" y="1565744"/>
              <a:ext cx="5986130" cy="2458048"/>
            </a:xfrm>
            <a:prstGeom prst="wedgeRectCallout">
              <a:avLst>
                <a:gd name="adj1" fmla="val -69900"/>
                <a:gd name="adj2" fmla="val 2789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Dec   Jan Feb Mar  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  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</a:t>
              </a:r>
            </a:p>
            <a:p>
              <a:pPr marL="342900" indent="-342900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(31-13)+31 +28 +31 + 30 + 19 </a:t>
              </a:r>
            </a:p>
            <a:p>
              <a:pPr marL="342900" indent="-342900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157 days</a:t>
              </a:r>
              <a:endParaRPr lang="en-US" sz="3200" b="1" dirty="0">
                <a:solidFill>
                  <a:schemeClr val="bg1"/>
                </a:solidFill>
              </a:endParaRPr>
            </a:p>
            <a:p>
              <a:pPr marL="342900" indent="-342900"/>
              <a:r>
                <a:rPr lang="en-US" sz="3200" b="1" dirty="0" smtClean="0">
                  <a:solidFill>
                    <a:schemeClr val="bg1"/>
                  </a:solidFill>
                </a:rPr>
                <a:t>Si= 8400x7%x157</a:t>
              </a:r>
              <a:r>
                <a:rPr lang="ar-BH" sz="3200" b="1" dirty="0" smtClean="0">
                  <a:solidFill>
                    <a:schemeClr val="bg1"/>
                  </a:solidFill>
                </a:rPr>
                <a:t>÷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360=  $ 256.43</a:t>
              </a: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228600" y="170951"/>
              <a:ext cx="2590801" cy="2789586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ction Button: Back or Previous 6">
              <a:hlinkClick r:id="rId3" action="ppaction://hlinksldjump" highlightClick="1"/>
            </p:cNvPr>
            <p:cNvSpPr/>
            <p:nvPr/>
          </p:nvSpPr>
          <p:spPr>
            <a:xfrm>
              <a:off x="114299" y="5257800"/>
              <a:ext cx="1371600" cy="1143000"/>
            </a:xfrm>
            <a:prstGeom prst="actionButtonBackPrevious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85899" y="5295900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للانتقال للسؤال التالي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3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685800"/>
            <a:ext cx="6416431" cy="5620763"/>
            <a:chOff x="381000" y="685800"/>
            <a:chExt cx="6416431" cy="56207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81000" y="5163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70797" y="52016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6858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5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0804" y="838200"/>
            <a:ext cx="8243787" cy="5486400"/>
            <a:chOff x="290804" y="838200"/>
            <a:chExt cx="8243787" cy="5486400"/>
          </a:xfrm>
        </p:grpSpPr>
        <p:sp>
          <p:nvSpPr>
            <p:cNvPr id="5" name="Rectangular Callout 4"/>
            <p:cNvSpPr/>
            <p:nvPr/>
          </p:nvSpPr>
          <p:spPr>
            <a:xfrm>
              <a:off x="4038600" y="1447800"/>
              <a:ext cx="4495991" cy="2286000"/>
            </a:xfrm>
            <a:prstGeom prst="wedgeRectCallout">
              <a:avLst>
                <a:gd name="adj1" fmla="val -74400"/>
                <a:gd name="adj2" fmla="val 13428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2800" b="1" dirty="0" smtClean="0">
                  <a:solidFill>
                    <a:schemeClr val="bg1"/>
                  </a:solidFill>
                </a:rPr>
                <a:t>Si= 200x6.5%x155</a:t>
              </a:r>
              <a:r>
                <a:rPr lang="ar-BH" sz="2800" b="1" dirty="0" smtClean="0">
                  <a:solidFill>
                    <a:schemeClr val="bg1"/>
                  </a:solidFill>
                </a:rPr>
                <a:t>÷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360=</a:t>
              </a:r>
            </a:p>
            <a:p>
              <a:pPr marL="342900" indent="-342900" algn="ctr"/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¥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5.597</a:t>
              </a: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457200" y="838200"/>
              <a:ext cx="2590800" cy="2590800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ction Button: Back or Previous 6">
              <a:hlinkClick r:id="rId3" action="ppaction://hlinksldjump" highlightClick="1"/>
            </p:cNvPr>
            <p:cNvSpPr/>
            <p:nvPr/>
          </p:nvSpPr>
          <p:spPr>
            <a:xfrm>
              <a:off x="290804" y="5181600"/>
              <a:ext cx="1371600" cy="1143000"/>
            </a:xfrm>
            <a:prstGeom prst="actionButtonBackPrevious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76400" y="5257800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للانتقال للسؤال التالي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9665" y="-16283"/>
            <a:ext cx="4419600" cy="97270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Simple Interest </a:t>
            </a:r>
            <a:r>
              <a:rPr lang="ar-BH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0485"/>
            <a:ext cx="6934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Formula of simple interest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11" y="2586381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418501" y="4455978"/>
            <a:ext cx="2670121" cy="571071"/>
          </a:xfrm>
          <a:prstGeom prst="borderCallout1">
            <a:avLst>
              <a:gd name="adj1" fmla="val -4619"/>
              <a:gd name="adj2" fmla="val 77564"/>
              <a:gd name="adj3" fmla="val -62846"/>
              <a:gd name="adj4" fmla="val 113816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>
            <a:prstShdw prst="shdw13" dist="63500" dir="13987806">
              <a:srgbClr val="FFFFFF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money invested, deposited or borrowed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3352800" y="4455978"/>
            <a:ext cx="2351809" cy="575057"/>
          </a:xfrm>
          <a:prstGeom prst="borderCallout1">
            <a:avLst>
              <a:gd name="adj1" fmla="val -1781"/>
              <a:gd name="adj2" fmla="val 72797"/>
              <a:gd name="adj3" fmla="val -54527"/>
              <a:gd name="adj4" fmla="val 71981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1000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The </a:t>
            </a: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percentage </a:t>
            </a: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(%) of simple interest.</a:t>
            </a:r>
            <a:endParaRPr lang="en-US" altLang="en-US" sz="1700" b="1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878732" y="4460564"/>
            <a:ext cx="3025336" cy="571071"/>
          </a:xfrm>
          <a:prstGeom prst="borderCallout1">
            <a:avLst>
              <a:gd name="adj1" fmla="val -12683"/>
              <a:gd name="adj2" fmla="val 44587"/>
              <a:gd name="adj3" fmla="val -66620"/>
              <a:gd name="adj4" fmla="val 18205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The </a:t>
            </a: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time period of the loan </a:t>
            </a: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(days ).</a:t>
            </a:r>
            <a:endParaRPr lang="en-US" altLang="en-US" sz="1700" b="1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784" y="2260678"/>
            <a:ext cx="6657110" cy="11847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4195" y="3208764"/>
            <a:ext cx="6939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 rtl="1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Simple interest  = Principal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interest  rate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  Time</a:t>
            </a:r>
          </a:p>
          <a:p>
            <a:pPr indent="317500" rtl="1"/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 rtl="1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SI          =       P       x           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x      T/360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365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2999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843" y="64550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56802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685800"/>
            <a:ext cx="6416431" cy="5620763"/>
            <a:chOff x="304800" y="685800"/>
            <a:chExt cx="6416431" cy="56207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63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13931" y="52397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6858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7337" y="533400"/>
            <a:ext cx="8267701" cy="5857909"/>
            <a:chOff x="337337" y="533400"/>
            <a:chExt cx="8267701" cy="5857909"/>
          </a:xfrm>
        </p:grpSpPr>
        <p:sp>
          <p:nvSpPr>
            <p:cNvPr id="5" name="Rectangular Callout 4"/>
            <p:cNvSpPr/>
            <p:nvPr/>
          </p:nvSpPr>
          <p:spPr>
            <a:xfrm>
              <a:off x="4267200" y="1371600"/>
              <a:ext cx="4337838" cy="2352708"/>
            </a:xfrm>
            <a:prstGeom prst="wedgeRectCallout">
              <a:avLst>
                <a:gd name="adj1" fmla="val -65688"/>
                <a:gd name="adj2" fmla="val -27948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2400" b="1" dirty="0" smtClean="0">
                  <a:solidFill>
                    <a:schemeClr val="bg1"/>
                  </a:solidFill>
                </a:rPr>
                <a:t>Si= 3000x3.5%x90</a:t>
              </a:r>
              <a:r>
                <a:rPr lang="ar-BH" sz="2400" b="1" dirty="0" smtClean="0">
                  <a:solidFill>
                    <a:schemeClr val="bg1"/>
                  </a:solidFill>
                </a:rPr>
                <a:t>÷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360=26.250</a:t>
              </a:r>
            </a:p>
            <a:p>
              <a:pPr marL="342900" indent="-342900" algn="ctr"/>
              <a:r>
                <a:rPr lang="en-US" sz="2400" b="1" dirty="0">
                  <a:solidFill>
                    <a:schemeClr val="bg1"/>
                  </a:solidFill>
                </a:rPr>
                <a:t>Si= 3000x3.5%x90</a:t>
              </a:r>
              <a:r>
                <a:rPr lang="ar-BH" sz="2400" b="1" dirty="0">
                  <a:solidFill>
                    <a:schemeClr val="bg1"/>
                  </a:solidFill>
                </a:rPr>
                <a:t>÷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365=25.</a:t>
              </a:r>
            </a:p>
            <a:p>
              <a:pPr marL="342900" indent="-342900" algn="ctr"/>
              <a:r>
                <a:rPr lang="en-US" sz="2400" b="1" dirty="0">
                  <a:solidFill>
                    <a:schemeClr val="bg1"/>
                  </a:solidFill>
                </a:rPr>
                <a:t>Diff = 26.250 – 25.890 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0.360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914400" y="533400"/>
              <a:ext cx="2499567" cy="2209799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ction Button: Back or Previous 6">
              <a:hlinkClick r:id="rId3" action="ppaction://hlinksldjump" highlightClick="1"/>
            </p:cNvPr>
            <p:cNvSpPr/>
            <p:nvPr/>
          </p:nvSpPr>
          <p:spPr>
            <a:xfrm>
              <a:off x="337337" y="5248309"/>
              <a:ext cx="1371600" cy="1143000"/>
            </a:xfrm>
            <a:prstGeom prst="actionButtonBackPrevious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41919" y="5286409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للانتقال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3400" y="838200"/>
            <a:ext cx="6264031" cy="5468363"/>
            <a:chOff x="533400" y="838200"/>
            <a:chExt cx="6264031" cy="5468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533400" y="5163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0" y="52016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8382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816944" y="277530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</a:t>
            </a:r>
            <a:r>
              <a:rPr lang="en-US" sz="3200" b="1" dirty="0" smtClean="0">
                <a:solidFill>
                  <a:schemeClr val="bg1"/>
                </a:solidFill>
                <a:latin typeface="Sakkal Majalla"/>
              </a:rPr>
              <a:t>hope</a:t>
            </a:r>
            <a:endParaRPr lang="ar-BH" sz="3200" b="1" dirty="0" smtClean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 smtClean="0">
                <a:solidFill>
                  <a:schemeClr val="bg1"/>
                </a:solidFill>
                <a:latin typeface="Sakkal Majalla"/>
              </a:rPr>
              <a:t> 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akkal Majalla"/>
              </a:rPr>
              <a:t>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 smtClean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4059876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</a:t>
            </a:r>
            <a:r>
              <a:rPr lang="en-US" sz="2400" b="1" u="sng" dirty="0" smtClean="0">
                <a:solidFill>
                  <a:srgbClr val="FF0000"/>
                </a:solidFill>
                <a:latin typeface="Sakkal Majalla"/>
              </a:rPr>
              <a:t>or </a:t>
            </a:r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more </a:t>
            </a:r>
            <a:r>
              <a:rPr lang="en-US" sz="2400" b="1" u="sng" dirty="0" smtClean="0">
                <a:solidFill>
                  <a:srgbClr val="FF0000"/>
                </a:solidFill>
                <a:latin typeface="Sakkal Majalla"/>
              </a:rPr>
              <a:t>information:</a:t>
            </a:r>
          </a:p>
          <a:p>
            <a:r>
              <a:rPr lang="ar-BH" sz="2400" dirty="0" smtClean="0">
                <a:latin typeface="Sakkal Majalla"/>
              </a:rPr>
              <a:t>    </a:t>
            </a:r>
            <a:r>
              <a:rPr lang="en-US" sz="2400" dirty="0" smtClean="0">
                <a:latin typeface="Sakkal Majalla"/>
              </a:rPr>
              <a:t>Visit the</a:t>
            </a:r>
            <a:r>
              <a:rPr lang="ar-BH" sz="2400" dirty="0" smtClean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  <a:endParaRPr lang="en-US" sz="2400" dirty="0" smtClean="0">
              <a:latin typeface="Sakkal Majalla"/>
            </a:endParaRPr>
          </a:p>
          <a:p>
            <a:r>
              <a:rPr lang="ar-BH" sz="2400" dirty="0" smtClean="0">
                <a:latin typeface="Sakkal Majalla"/>
              </a:rPr>
              <a:t>   </a:t>
            </a:r>
            <a:r>
              <a:rPr lang="en-US" sz="2400" dirty="0" smtClean="0">
                <a:latin typeface="Sakkal Majalla"/>
              </a:rPr>
              <a:t>Questions </a:t>
            </a:r>
            <a:r>
              <a:rPr lang="en-US" sz="2400" dirty="0">
                <a:latin typeface="Sakkal Majalla"/>
              </a:rPr>
              <a:t>and activities of the </a:t>
            </a:r>
            <a:r>
              <a:rPr lang="en-US" sz="2400" dirty="0" smtClean="0">
                <a:latin typeface="Sakkal Majalla"/>
              </a:rPr>
              <a:t>book</a:t>
            </a:r>
            <a:endParaRPr lang="en-US" sz="2400" dirty="0">
              <a:latin typeface="Sakkal Majall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95121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843" y="6550223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6701177" y="6546673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664560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843" y="-16517"/>
            <a:ext cx="4419600" cy="97270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Simple Interest </a:t>
            </a:r>
            <a:r>
              <a:rPr lang="ar-BH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0485"/>
            <a:ext cx="6934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Formula of simple Amount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823274" y="4275464"/>
            <a:ext cx="3810000" cy="575057"/>
          </a:xfrm>
          <a:prstGeom prst="borderCallout1">
            <a:avLst>
              <a:gd name="adj1" fmla="val -1781"/>
              <a:gd name="adj2" fmla="val 72797"/>
              <a:gd name="adj3" fmla="val -77609"/>
              <a:gd name="adj4" fmla="val 89540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1000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sz="1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Simple </a:t>
            </a:r>
            <a:r>
              <a:rPr lang="en-US" sz="16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interest</a:t>
            </a: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=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=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US" altLang="en-US" sz="1700" b="1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739226" y="4230452"/>
            <a:ext cx="3025336" cy="571071"/>
          </a:xfrm>
          <a:prstGeom prst="borderCallout1">
            <a:avLst>
              <a:gd name="adj1" fmla="val -12683"/>
              <a:gd name="adj2" fmla="val 44587"/>
              <a:gd name="adj3" fmla="val -66620"/>
              <a:gd name="adj4" fmla="val 18205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money invested, deposited or </a:t>
            </a: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borrowed.</a:t>
            </a:r>
            <a:endParaRPr lang="en-US" altLang="en-US" sz="1700" b="1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74" y="2204080"/>
            <a:ext cx="6638925" cy="13144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79596" y="3209001"/>
            <a:ext cx="5521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 rtl="1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Amount =   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Simple interest</a:t>
            </a:r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+   Principal </a:t>
            </a:r>
          </a:p>
          <a:p>
            <a:pPr indent="317500" rtl="1"/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A       =            SI                 +         P       </a:t>
            </a:r>
            <a:endParaRPr lang="en-US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246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6843" y="64797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6701177" y="64761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0268431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9" grpId="0" animBg="1"/>
      <p:bldP spid="10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843" y="-11709"/>
            <a:ext cx="4419600" cy="97270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Simple Interest </a:t>
            </a:r>
            <a:r>
              <a:rPr lang="ar-BH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days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246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701177" y="64761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02567"/>
              </p:ext>
            </p:extLst>
          </p:nvPr>
        </p:nvGraphicFramePr>
        <p:xfrm>
          <a:off x="1899684" y="2176570"/>
          <a:ext cx="6854831" cy="321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816">
                  <a:extLst>
                    <a:ext uri="{9D8B030D-6E8A-4147-A177-3AD203B41FA5}">
                      <a16:colId xmlns:a16="http://schemas.microsoft.com/office/drawing/2014/main" val="691151172"/>
                    </a:ext>
                  </a:extLst>
                </a:gridCol>
                <a:gridCol w="608802">
                  <a:extLst>
                    <a:ext uri="{9D8B030D-6E8A-4147-A177-3AD203B41FA5}">
                      <a16:colId xmlns:a16="http://schemas.microsoft.com/office/drawing/2014/main" val="1526319383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995627838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2738132767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2415053481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47661703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70156560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3650886919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2646390715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3074101126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1009954712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253706884"/>
                    </a:ext>
                  </a:extLst>
                </a:gridCol>
              </a:tblGrid>
              <a:tr h="3210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July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48732506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27760"/>
              </p:ext>
            </p:extLst>
          </p:nvPr>
        </p:nvGraphicFramePr>
        <p:xfrm>
          <a:off x="1909731" y="1868843"/>
          <a:ext cx="6854831" cy="321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309">
                  <a:extLst>
                    <a:ext uri="{9D8B030D-6E8A-4147-A177-3AD203B41FA5}">
                      <a16:colId xmlns:a16="http://schemas.microsoft.com/office/drawing/2014/main" val="691151172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1526319383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995627838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2738132767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2415053481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47661703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70156560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3650886919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2646390715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3074101126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1009954712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253706884"/>
                    </a:ext>
                  </a:extLst>
                </a:gridCol>
              </a:tblGrid>
              <a:tr h="321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732506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23643"/>
              </p:ext>
            </p:extLst>
          </p:nvPr>
        </p:nvGraphicFramePr>
        <p:xfrm>
          <a:off x="1905000" y="2499642"/>
          <a:ext cx="6854831" cy="29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309">
                  <a:extLst>
                    <a:ext uri="{9D8B030D-6E8A-4147-A177-3AD203B41FA5}">
                      <a16:colId xmlns:a16="http://schemas.microsoft.com/office/drawing/2014/main" val="691151172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1526319383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995627838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2738132767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2415053481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47661703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70156560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3650886919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2646390715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3074101126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1009954712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253706884"/>
                    </a:ext>
                  </a:extLst>
                </a:gridCol>
              </a:tblGrid>
              <a:tr h="58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732506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0" y="1868843"/>
            <a:ext cx="1905000" cy="3664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2021,2022,2023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-18599" y="2397984"/>
            <a:ext cx="1905000" cy="3664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2020,2024,2028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6971" y="4809089"/>
            <a:ext cx="893387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Find 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number of days 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 3</a:t>
            </a:r>
            <a:r>
              <a:rPr lang="en-US" sz="2000" b="1" baseline="30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Jan 2021  to 13</a:t>
            </a:r>
            <a:r>
              <a:rPr lang="en-US" sz="2000" b="1" baseline="30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May 2021.</a:t>
            </a: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42119" y="3781855"/>
            <a:ext cx="8154962" cy="74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of days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     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Mar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Apr      May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(31-2) +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   31    +   30   +   13    =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132 days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80010" y="2780984"/>
            <a:ext cx="893387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a- Find 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number of days 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 2</a:t>
            </a:r>
            <a:r>
              <a:rPr lang="en-US" sz="2000" b="1" baseline="30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Jan 2020  to 13</a:t>
            </a:r>
            <a:r>
              <a:rPr lang="en-US" sz="2000" b="1" baseline="30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May 2020.</a:t>
            </a: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16426" y="5324085"/>
            <a:ext cx="8154962" cy="74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of days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     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Mar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Apr      May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(31-2) +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   31    +   30   +   13    =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131 days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927058"/>
            <a:ext cx="8874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solidFill>
                  <a:srgbClr val="000000"/>
                </a:solidFill>
                <a:latin typeface="inherit"/>
              </a:rPr>
              <a:t> </a:t>
            </a:r>
            <a:r>
              <a:rPr lang="en-US" sz="1400" b="1" dirty="0" smtClean="0">
                <a:solidFill>
                  <a:srgbClr val="000000"/>
                </a:solidFill>
                <a:latin typeface="inherit"/>
              </a:rPr>
              <a:t>A </a:t>
            </a:r>
            <a:r>
              <a:rPr lang="en-US" sz="1400" b="1" dirty="0">
                <a:solidFill>
                  <a:srgbClr val="000000"/>
                </a:solidFill>
                <a:latin typeface="inherit"/>
              </a:rPr>
              <a:t>regular year that divide by 4 with </a:t>
            </a:r>
            <a:r>
              <a:rPr lang="en-US" sz="1400" b="1" dirty="0" smtClean="0">
                <a:solidFill>
                  <a:srgbClr val="000000"/>
                </a:solidFill>
                <a:latin typeface="inherit"/>
              </a:rPr>
              <a:t>fraction( </a:t>
            </a:r>
            <a:r>
              <a:rPr lang="en-US" sz="1400" b="1" dirty="0" err="1">
                <a:solidFill>
                  <a:srgbClr val="000000"/>
                </a:solidFill>
                <a:latin typeface="inherit"/>
              </a:rPr>
              <a:t>i.c</a:t>
            </a:r>
            <a:r>
              <a:rPr lang="en-US" sz="1400" b="1" dirty="0">
                <a:solidFill>
                  <a:srgbClr val="000000"/>
                </a:solidFill>
                <a:latin typeface="inherit"/>
              </a:rPr>
              <a:t> year </a:t>
            </a:r>
            <a:r>
              <a:rPr lang="en-US" sz="1400" b="1" dirty="0" smtClean="0">
                <a:solidFill>
                  <a:srgbClr val="000000"/>
                </a:solidFill>
                <a:latin typeface="inherit"/>
              </a:rPr>
              <a:t>2021,2022) </a:t>
            </a:r>
            <a:r>
              <a:rPr lang="en-US" sz="1400" b="1" dirty="0">
                <a:solidFill>
                  <a:srgbClr val="000000"/>
                </a:solidFill>
                <a:latin typeface="inherit"/>
              </a:rPr>
              <a:t>, February is </a:t>
            </a:r>
            <a:r>
              <a:rPr lang="en-US" sz="1400" b="1" dirty="0">
                <a:solidFill>
                  <a:srgbClr val="FF0000"/>
                </a:solidFill>
                <a:latin typeface="inherit"/>
              </a:rPr>
              <a:t>28</a:t>
            </a:r>
            <a:r>
              <a:rPr lang="en-US" sz="1400" b="1" dirty="0">
                <a:solidFill>
                  <a:srgbClr val="000000"/>
                </a:solidFill>
                <a:latin typeface="inherit"/>
              </a:rPr>
              <a:t> days.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750305" y="4383177"/>
            <a:ext cx="8170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 smtClean="0">
                <a:solidFill>
                  <a:srgbClr val="000000"/>
                </a:solidFill>
                <a:latin typeface="inherit"/>
              </a:rPr>
              <a:t>A leap year that divide by 4 without fraction ( </a:t>
            </a:r>
            <a:r>
              <a:rPr lang="en-US" sz="1400" b="1" dirty="0" err="1" smtClean="0">
                <a:solidFill>
                  <a:srgbClr val="000000"/>
                </a:solidFill>
                <a:latin typeface="inherit"/>
              </a:rPr>
              <a:t>i.c</a:t>
            </a:r>
            <a:r>
              <a:rPr lang="en-US" sz="1400" b="1" dirty="0" smtClean="0">
                <a:solidFill>
                  <a:srgbClr val="000000"/>
                </a:solidFill>
                <a:latin typeface="inherit"/>
              </a:rPr>
              <a:t> year 2020,2024) , February is </a:t>
            </a:r>
            <a:r>
              <a:rPr lang="en-US" sz="1400" b="1" dirty="0" smtClean="0">
                <a:solidFill>
                  <a:srgbClr val="FF0000"/>
                </a:solidFill>
                <a:latin typeface="inherit"/>
              </a:rPr>
              <a:t>29</a:t>
            </a:r>
            <a:r>
              <a:rPr lang="en-US" sz="1400" b="1" dirty="0" smtClean="0">
                <a:solidFill>
                  <a:srgbClr val="000000"/>
                </a:solidFill>
                <a:latin typeface="inherit"/>
              </a:rPr>
              <a:t> days.</a:t>
            </a:r>
            <a:endParaRPr lang="en-US" sz="1400" b="1" dirty="0">
              <a:solidFill>
                <a:srgbClr val="000000"/>
              </a:solidFill>
              <a:latin typeface="inheri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8599" y="1223326"/>
            <a:ext cx="520019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Calculate the number of </a:t>
            </a:r>
            <a:r>
              <a:rPr lang="en-US" sz="3200" b="1" dirty="0" smtClean="0">
                <a:solidFill>
                  <a:schemeClr val="bg1"/>
                </a:solidFill>
              </a:rPr>
              <a:t>days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38" y="0"/>
            <a:ext cx="1672611" cy="116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843" y="64797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4070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27" grpId="0" animBg="1"/>
      <p:bldP spid="28" grpId="0"/>
      <p:bldP spid="29" grpId="0" animBg="1"/>
      <p:bldP spid="30" grpId="0"/>
      <p:bldP spid="31" grpId="0" animBg="1"/>
      <p:bldP spid="8" grpId="0"/>
      <p:bldP spid="1024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390614"/>
            <a:ext cx="462359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Simple Interest-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Days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671" y="2269484"/>
            <a:ext cx="8839844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900" b="1" dirty="0" smtClean="0">
                <a:latin typeface="Century Gothic" panose="020B0502020202020204" pitchFamily="34" charset="0"/>
              </a:rPr>
              <a:t>Ali </a:t>
            </a:r>
            <a:r>
              <a:rPr lang="en-US" sz="1900" b="1" dirty="0">
                <a:latin typeface="Century Gothic" panose="020B0502020202020204" pitchFamily="34" charset="0"/>
              </a:rPr>
              <a:t>i</a:t>
            </a:r>
            <a:r>
              <a:rPr lang="en-US" sz="19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900" b="1" dirty="0">
                <a:latin typeface="Century Gothic" panose="020B0502020202020204" pitchFamily="34" charset="0"/>
              </a:rPr>
              <a:t>vested </a:t>
            </a:r>
            <a:r>
              <a:rPr lang="en-US" sz="1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BD 2,000 </a:t>
            </a:r>
            <a:r>
              <a:rPr lang="en-US" sz="1900" b="1" dirty="0">
                <a:latin typeface="Century Gothic" panose="020B0502020202020204" pitchFamily="34" charset="0"/>
              </a:rPr>
              <a:t>at </a:t>
            </a:r>
            <a:r>
              <a:rPr lang="en-US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6%</a:t>
            </a:r>
            <a:r>
              <a:rPr lang="en-US" sz="1900" b="1" dirty="0">
                <a:latin typeface="Century Gothic" panose="020B0502020202020204" pitchFamily="34" charset="0"/>
              </a:rPr>
              <a:t> for </a:t>
            </a:r>
            <a:r>
              <a:rPr lang="en-U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120 days</a:t>
            </a:r>
            <a:r>
              <a:rPr lang="en-US" sz="1900" b="1" dirty="0" smtClean="0">
                <a:latin typeface="Century Gothic" panose="020B0502020202020204" pitchFamily="34" charset="0"/>
              </a:rPr>
              <a:t>. </a:t>
            </a:r>
            <a:r>
              <a:rPr lang="en-US" sz="1900" b="1" dirty="0">
                <a:latin typeface="Century Gothic" panose="020B0502020202020204" pitchFamily="34" charset="0"/>
              </a:rPr>
              <a:t>Find the Trade </a:t>
            </a:r>
            <a:r>
              <a:rPr lang="en-US" sz="1900" b="1" dirty="0" smtClean="0">
                <a:latin typeface="Century Gothic" panose="020B0502020202020204" pitchFamily="34" charset="0"/>
              </a:rPr>
              <a:t>simple </a:t>
            </a:r>
            <a:r>
              <a:rPr lang="en-US" sz="1900" b="1" dirty="0">
                <a:latin typeface="Century Gothic" panose="020B0502020202020204" pitchFamily="34" charset="0"/>
              </a:rPr>
              <a:t>interest </a:t>
            </a:r>
            <a:r>
              <a:rPr lang="en-US" sz="1900" b="1" dirty="0" smtClean="0">
                <a:latin typeface="Century Gothic" panose="020B0502020202020204" pitchFamily="34" charset="0"/>
              </a:rPr>
              <a:t>?</a:t>
            </a:r>
            <a:endParaRPr lang="en-US" altLang="en-US" sz="1900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3428166"/>
            <a:ext cx="8163428" cy="253841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360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=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T/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360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=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,000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  </a:t>
            </a:r>
            <a:r>
              <a:rPr lang="en-US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120/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360 </a:t>
            </a:r>
            <a:r>
              <a:rPr lang="en-US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061933"/>
            <a:ext cx="457200" cy="1967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05200" y="2982555"/>
            <a:ext cx="1219200" cy="204664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3061933"/>
            <a:ext cx="2057400" cy="21196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290"/>
            <a:ext cx="1559850" cy="109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0" y="1022272"/>
            <a:ext cx="487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tabLst>
                <a:tab pos="457200" algn="l"/>
              </a:tabLst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On the basis of this interest, the number of days </a:t>
            </a:r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on 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calendar days which is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360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days only, if it's required or </a:t>
            </a:r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when  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type of interest is not mentioned.</a:t>
            </a:r>
            <a:endParaRPr lang="en-US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605" y="1209458"/>
            <a:ext cx="371839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Trade Simple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Interest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246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843" y="64797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6701177" y="64761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71885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1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0865"/>
            <a:ext cx="407916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Simple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Interest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43" y="898643"/>
            <a:ext cx="86453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invested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BD5,000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N.B.B with interest rate of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4%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How much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amount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would she earn after </a:t>
            </a:r>
            <a:r>
              <a:rPr lang="en-US" altLang="en-US" sz="2000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146 days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246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843" y="64797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6701177" y="64761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257110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-Interest:</a:t>
            </a:r>
            <a:endParaRPr lang="en-US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52400" y="3135579"/>
            <a:ext cx="8509758" cy="253841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360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=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T/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360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=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,000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  </a:t>
            </a:r>
            <a:r>
              <a:rPr lang="en-US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146/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360 </a:t>
            </a:r>
            <a:r>
              <a:rPr lang="en-US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81.111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Gothic" panose="020B0502020202020204" pitchFamily="34" charset="0"/>
            </a:endParaRP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71800" y="1600200"/>
            <a:ext cx="0" cy="3124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665980" y="1828800"/>
            <a:ext cx="2302889" cy="29718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137530" y="2057400"/>
            <a:ext cx="1253870" cy="2743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5698120"/>
            <a:ext cx="922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/>
              <a:t>If the type of interest is not specified, </a:t>
            </a:r>
            <a:r>
              <a:rPr lang="en-US" altLang="en-US" sz="1600" dirty="0" smtClean="0"/>
              <a:t>Trade of exact , </a:t>
            </a:r>
            <a:r>
              <a:rPr lang="en-US" altLang="en-US" sz="1600" dirty="0"/>
              <a:t>and the currency is not </a:t>
            </a:r>
            <a:r>
              <a:rPr lang="en-US" altLang="en-US" sz="1600" dirty="0" smtClean="0">
                <a:solidFill>
                  <a:srgbClr val="FF0000"/>
                </a:solidFill>
              </a:rPr>
              <a:t>KD</a:t>
            </a:r>
            <a:r>
              <a:rPr lang="en-US" altLang="en-US" sz="1600" dirty="0" smtClean="0"/>
              <a:t> or 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£ </a:t>
            </a:r>
            <a:r>
              <a:rPr lang="en-US" altLang="en-US" sz="1600" dirty="0" smtClean="0"/>
              <a:t>we </a:t>
            </a:r>
            <a:r>
              <a:rPr lang="en-US" altLang="en-US" sz="1600" dirty="0"/>
              <a:t>shall divide by </a:t>
            </a:r>
            <a:r>
              <a:rPr lang="en-US" altLang="en-US" sz="1600" dirty="0" smtClean="0"/>
              <a:t>360.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7078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  <p:bldP spid="23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0865"/>
            <a:ext cx="407916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Simple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Interest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43" y="898643"/>
            <a:ext cx="86453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invested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BD5,000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N.B.B with interest rate of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4%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How much interest and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amount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would she earn after </a:t>
            </a:r>
            <a:r>
              <a:rPr lang="en-US" altLang="en-US" sz="2000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146 days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26445" y="3879165"/>
            <a:ext cx="7924798" cy="14191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Amount      =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 +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=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+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=  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5000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+           </a:t>
            </a:r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81.111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=  BD 5081.111             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00400" y="1587427"/>
            <a:ext cx="0" cy="2527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246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843" y="64797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6701177" y="64761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533401" y="228430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-amount</a:t>
            </a:r>
            <a:endParaRPr lang="en-US" dirty="0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4597704" y="2284308"/>
            <a:ext cx="4279425" cy="1222678"/>
          </a:xfrm>
          <a:prstGeom prst="cloudCallout">
            <a:avLst>
              <a:gd name="adj1" fmla="val -22278"/>
              <a:gd name="adj2" fmla="val 13494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ar-BH" alt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,000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ar-BH" alt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en-US" alt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1600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146/</a:t>
            </a:r>
            <a:r>
              <a:rPr lang="en-US" alt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360</a:t>
            </a:r>
            <a:r>
              <a:rPr lang="en-US" altLang="en-US" sz="1600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1600" b="1" dirty="0">
              <a:solidFill>
                <a:srgbClr val="00B05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lang="en-US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81.111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en-US" altLang="en-US" sz="16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8" grpId="0" animBg="1"/>
      <p:bldP spid="5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90614"/>
            <a:ext cx="4267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Simple Interest- </a:t>
            </a:r>
            <a:r>
              <a:rPr lang="en-US" sz="3200" b="1" dirty="0" smtClean="0">
                <a:solidFill>
                  <a:schemeClr val="bg1"/>
                </a:solidFill>
              </a:rPr>
              <a:t>Days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670" y="2293703"/>
            <a:ext cx="894032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Example:</a:t>
            </a:r>
            <a:endParaRPr lang="en-US" altLang="en-US" sz="3200" b="1" dirty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US" b="1" dirty="0"/>
              <a:t>Find the </a:t>
            </a:r>
            <a:r>
              <a:rPr lang="en-US" b="1" dirty="0" smtClean="0"/>
              <a:t>simple </a:t>
            </a:r>
            <a:r>
              <a:rPr lang="en-US" b="1" dirty="0"/>
              <a:t>interest of loan </a:t>
            </a:r>
            <a:r>
              <a:rPr lang="en-US" b="1" dirty="0" smtClean="0">
                <a:solidFill>
                  <a:srgbClr val="FF0000"/>
                </a:solidFill>
              </a:rPr>
              <a:t>KD 9,500 </a:t>
            </a:r>
            <a:r>
              <a:rPr lang="en-US" b="1" dirty="0"/>
              <a:t>for </a:t>
            </a:r>
            <a:r>
              <a:rPr lang="en-US" b="1" dirty="0" smtClean="0">
                <a:solidFill>
                  <a:srgbClr val="00B050"/>
                </a:solidFill>
              </a:rPr>
              <a:t>146 </a:t>
            </a:r>
            <a:r>
              <a:rPr lang="en-US" b="1" dirty="0">
                <a:solidFill>
                  <a:srgbClr val="00B050"/>
                </a:solidFill>
              </a:rPr>
              <a:t>days</a:t>
            </a:r>
            <a:r>
              <a:rPr lang="en-US" b="1" dirty="0"/>
              <a:t>, if the rate is </a:t>
            </a:r>
            <a:r>
              <a:rPr lang="en-US" b="1" dirty="0">
                <a:solidFill>
                  <a:srgbClr val="0070C0"/>
                </a:solidFill>
              </a:rPr>
              <a:t>8%</a:t>
            </a:r>
            <a:r>
              <a:rPr lang="en-US" b="1" dirty="0"/>
              <a:t> annually?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7501" y="3312222"/>
            <a:ext cx="8163428" cy="209797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365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marL="0" marR="0" lvl="0" indent="0" algn="l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=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/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365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=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  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146/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365 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KD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304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05914" y="3107748"/>
            <a:ext cx="865650" cy="1465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05401" y="3107748"/>
            <a:ext cx="2543634" cy="154045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63770" y="3033243"/>
            <a:ext cx="966608" cy="161495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05914" y="1095529"/>
            <a:ext cx="5105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tabLst>
                <a:tab pos="457200" algn="l"/>
              </a:tabLst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This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interest is calculated based on the number of days per month per year using the calendar days which is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365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days, if it's required or  the currency is  Sterling Pound (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£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) or Kuwaiti Dinar (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KD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).mentioned.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605" y="1209458"/>
            <a:ext cx="330275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b- Exact </a:t>
            </a:r>
            <a:r>
              <a:rPr lang="en-US" sz="2400" b="1" dirty="0">
                <a:solidFill>
                  <a:schemeClr val="bg1"/>
                </a:solidFill>
              </a:rPr>
              <a:t>Simple </a:t>
            </a:r>
            <a:r>
              <a:rPr lang="en-US" sz="2400" b="1" dirty="0" smtClean="0">
                <a:solidFill>
                  <a:schemeClr val="bg1"/>
                </a:solidFill>
              </a:rPr>
              <a:t>Interest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146" name="photo" descr="Most analysts have said the Bank of England was right to hold interest rates at 4.75 per cent"/>
          <p:cNvPicPr>
            <a:picLocks noChangeAspect="1" noChangeArrowheads="1"/>
          </p:cNvPicPr>
          <p:nvPr/>
        </p:nvPicPr>
        <p:blipFill>
          <a:blip r:embed="rId8" r:link="rId9">
            <a:lum bright="3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56" y="-24045"/>
            <a:ext cx="924557" cy="86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1 Dinar-Banknote von 1994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249" y="2041"/>
            <a:ext cx="1081525" cy="8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6324600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843" y="6479702"/>
            <a:ext cx="6571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days                      Financial Mathematics   Fin:111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6701177" y="6476152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09314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1" grpId="0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4366</TotalTime>
  <Words>1587</Words>
  <Application>Microsoft Office PowerPoint</Application>
  <PresentationFormat>On-screen Show (4:3)</PresentationFormat>
  <Paragraphs>292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inherit</vt:lpstr>
      <vt:lpstr>Sakkal Majalla</vt:lpstr>
      <vt:lpstr>Times New Roman</vt:lpstr>
      <vt:lpstr>1_Office Theme</vt:lpstr>
      <vt:lpstr>Office Theme</vt:lpstr>
      <vt:lpstr>قالب الدروس الإلكترونية المعتمد</vt:lpstr>
      <vt:lpstr>PowerPoint Presentation</vt:lpstr>
      <vt:lpstr>PowerPoint Presentation</vt:lpstr>
      <vt:lpstr>Simple Interest - days</vt:lpstr>
      <vt:lpstr>Simple Interest - days</vt:lpstr>
      <vt:lpstr>Simple Interest - 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372</cp:revision>
  <dcterms:created xsi:type="dcterms:W3CDTF">2020-03-03T05:49:03Z</dcterms:created>
  <dcterms:modified xsi:type="dcterms:W3CDTF">2021-09-02T04:55:52Z</dcterms:modified>
</cp:coreProperties>
</file>