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32"/>
  </p:notesMasterIdLst>
  <p:sldIdLst>
    <p:sldId id="256" r:id="rId4"/>
    <p:sldId id="264" r:id="rId5"/>
    <p:sldId id="287" r:id="rId6"/>
    <p:sldId id="370" r:id="rId7"/>
    <p:sldId id="347" r:id="rId8"/>
    <p:sldId id="371" r:id="rId9"/>
    <p:sldId id="348" r:id="rId10"/>
    <p:sldId id="350" r:id="rId11"/>
    <p:sldId id="372" r:id="rId12"/>
    <p:sldId id="305" r:id="rId13"/>
    <p:sldId id="373" r:id="rId14"/>
    <p:sldId id="352" r:id="rId15"/>
    <p:sldId id="353" r:id="rId16"/>
    <p:sldId id="354" r:id="rId17"/>
    <p:sldId id="376" r:id="rId18"/>
    <p:sldId id="361" r:id="rId19"/>
    <p:sldId id="359" r:id="rId20"/>
    <p:sldId id="360" r:id="rId21"/>
    <p:sldId id="363" r:id="rId22"/>
    <p:sldId id="374" r:id="rId23"/>
    <p:sldId id="375" r:id="rId24"/>
    <p:sldId id="364" r:id="rId25"/>
    <p:sldId id="367" r:id="rId26"/>
    <p:sldId id="366" r:id="rId27"/>
    <p:sldId id="369" r:id="rId28"/>
    <p:sldId id="377" r:id="rId29"/>
    <p:sldId id="378" r:id="rId30"/>
    <p:sldId id="3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208"/>
    <a:srgbClr val="6029FB"/>
    <a:srgbClr val="FF6699"/>
    <a:srgbClr val="99FF66"/>
    <a:srgbClr val="ED8733"/>
    <a:srgbClr val="66FF99"/>
    <a:srgbClr val="FF9966"/>
    <a:srgbClr val="95A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2" autoAdjust="0"/>
    <p:restoredTop sz="94660"/>
  </p:normalViewPr>
  <p:slideViewPr>
    <p:cSldViewPr>
      <p:cViewPr varScale="1">
        <p:scale>
          <a:sx n="65" d="100"/>
          <a:sy n="65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5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4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8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48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4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3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87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16.xml"/><Relationship Id="rId5" Type="http://schemas.openxmlformats.org/officeDocument/2006/relationships/image" Target="../media/image10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1322157"/>
            <a:ext cx="3028344" cy="4427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134877" y="21730"/>
            <a:ext cx="7162800" cy="11822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3274" y="6402252"/>
            <a:ext cx="8539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First semester                                          Class: second                            Pages: 12- 18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89046">
            <a:off x="1839067" y="2746585"/>
            <a:ext cx="2946479" cy="2047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1406029"/>
            <a:ext cx="5486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Unit 1-2</a:t>
            </a:r>
            <a:r>
              <a:rPr lang="en-GB" sz="4800" b="1" dirty="0" smtClean="0">
                <a:latin typeface="Century Gothic" panose="020B0502020202020204" pitchFamily="34" charset="0"/>
                <a:cs typeface="+mn-cs"/>
              </a:rPr>
              <a:t/>
            </a:r>
            <a:br>
              <a:rPr lang="en-GB" sz="48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Simple Interest</a:t>
            </a:r>
            <a:endParaRPr lang="en-US" sz="48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831" y="4795784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855" y="300415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2210666"/>
            <a:ext cx="86487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 smtClean="0">
                <a:latin typeface="Century Gothic" panose="020B0502020202020204" pitchFamily="34" charset="0"/>
              </a:rPr>
              <a:t>1-</a:t>
            </a:r>
            <a:r>
              <a:rPr lang="en-US" sz="2300" b="1" dirty="0">
                <a:latin typeface="Century Gothic" panose="020B0502020202020204" pitchFamily="34" charset="0"/>
              </a:rPr>
              <a:t>Find the simple interest on BD10,500 at 4½% for </a:t>
            </a:r>
            <a:r>
              <a:rPr lang="en-US" sz="2300" b="1" dirty="0" smtClean="0">
                <a:latin typeface="Century Gothic" panose="020B0502020202020204" pitchFamily="34" charset="0"/>
              </a:rPr>
              <a:t>5 years. 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685800" y="278080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 2598.750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520160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the following</a:t>
            </a:r>
            <a:r>
              <a:rPr lang="ar-BH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629" y="193110"/>
            <a:ext cx="1790700" cy="1247775"/>
          </a:xfrm>
          <a:prstGeom prst="rect">
            <a:avLst/>
          </a:prstGeom>
        </p:spPr>
      </p:pic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690255" y="375381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 2.598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6" action="ppaction://hlinksldjump"/>
          </p:cNvPr>
          <p:cNvSpPr/>
          <p:nvPr/>
        </p:nvSpPr>
        <p:spPr>
          <a:xfrm>
            <a:off x="2545098" y="4606184"/>
            <a:ext cx="42672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2362.500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139494" y="5497536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 13098.500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6394485" y="6435224"/>
            <a:ext cx="2348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312268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8" y="1405684"/>
            <a:ext cx="86487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 smtClean="0">
                <a:latin typeface="Century Gothic" panose="020B0502020202020204" pitchFamily="34" charset="0"/>
              </a:rPr>
              <a:t>2-Find </a:t>
            </a:r>
            <a:r>
              <a:rPr lang="en-US" sz="2300" b="1" dirty="0">
                <a:latin typeface="Century Gothic" panose="020B0502020202020204" pitchFamily="34" charset="0"/>
              </a:rPr>
              <a:t>the </a:t>
            </a:r>
            <a:r>
              <a:rPr lang="en-US" sz="2300" b="1" dirty="0" smtClean="0">
                <a:latin typeface="Century Gothic" panose="020B0502020202020204" pitchFamily="34" charset="0"/>
              </a:rPr>
              <a:t>Amount  of BD5,000 </a:t>
            </a:r>
            <a:r>
              <a:rPr lang="en-US" sz="2300" b="1" dirty="0">
                <a:latin typeface="Century Gothic" panose="020B0502020202020204" pitchFamily="34" charset="0"/>
              </a:rPr>
              <a:t>at </a:t>
            </a:r>
            <a:r>
              <a:rPr lang="en-US" sz="2300" b="1" dirty="0" smtClean="0">
                <a:latin typeface="Century Gothic" panose="020B0502020202020204" pitchFamily="34" charset="0"/>
              </a:rPr>
              <a:t>4 % </a:t>
            </a:r>
            <a:r>
              <a:rPr lang="en-US" sz="2300" b="1" dirty="0">
                <a:latin typeface="Century Gothic" panose="020B0502020202020204" pitchFamily="34" charset="0"/>
              </a:rPr>
              <a:t>for </a:t>
            </a:r>
            <a:r>
              <a:rPr lang="en-US" sz="2300" b="1" dirty="0" smtClean="0">
                <a:latin typeface="Century Gothic" panose="020B0502020202020204" pitchFamily="34" charset="0"/>
              </a:rPr>
              <a:t>3.75 years. 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706466" y="233093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 </a:t>
            </a:r>
            <a:r>
              <a:rPr lang="ar-BH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.750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676400" y="335746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b- BD </a:t>
            </a:r>
            <a:r>
              <a:rPr lang="ar-BH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5750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650795" y="4368404"/>
            <a:ext cx="42672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</a:t>
            </a:r>
            <a:r>
              <a:rPr lang="ar-BH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139494" y="5326836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d- BD </a:t>
            </a:r>
            <a:r>
              <a:rPr lang="ar-BH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4250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6289249" y="6384937"/>
            <a:ext cx="261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 smtClean="0"/>
              <a:t>وزارة التربية والتعليم – 2021م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13272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3-Saeed </a:t>
            </a:r>
            <a:r>
              <a:rPr lang="en-US" dirty="0"/>
              <a:t>opens a saving account in a bank with an annual interest rate of 2.5%. If he deposits BD580 to the account, how much interest will he earn after 4 years?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22098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 58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752600" y="339904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 638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514600" y="4391073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522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247535" y="5384435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 580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289249" y="6384937"/>
            <a:ext cx="261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 smtClean="0"/>
              <a:t>وزارة التربية والتعليم – 2021م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70045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4-Calculate </a:t>
            </a:r>
            <a:r>
              <a:rPr lang="en-US" dirty="0"/>
              <a:t>the Amount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15413" y="237258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 2200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828800" y="3532663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 4950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819400" y="448323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 2570</a:t>
            </a: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377813" y="539376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 200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75288"/>
              </p:ext>
            </p:extLst>
          </p:nvPr>
        </p:nvGraphicFramePr>
        <p:xfrm>
          <a:off x="533400" y="951724"/>
          <a:ext cx="7969664" cy="914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524828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1835726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1915744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1693366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Amount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Principal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???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8 Years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10 %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2,750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289249" y="6384937"/>
            <a:ext cx="261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 smtClean="0"/>
              <a:t>وزارة التربية والتعليم – 2021م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3765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5- </a:t>
            </a:r>
            <a:r>
              <a:rPr lang="en-US" dirty="0"/>
              <a:t>What is the interest on $ 8,400 invested for 6 months at 7%  Simple interest?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224705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$ 3528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1752600" y="330226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$ 8694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514600" y="428572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$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11928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114800" y="526919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$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294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289249" y="6384937"/>
            <a:ext cx="261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 smtClean="0"/>
              <a:t>وزارة التربية والتعليم – 2021م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21757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2296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6- Calculate the </a:t>
            </a:r>
            <a:r>
              <a:rPr lang="en-US" dirty="0" smtClean="0"/>
              <a:t>amount of </a:t>
            </a:r>
            <a:r>
              <a:rPr lang="en-US" dirty="0" smtClean="0"/>
              <a:t>BD2100 </a:t>
            </a:r>
            <a:r>
              <a:rPr lang="en-US" dirty="0"/>
              <a:t>invested for </a:t>
            </a:r>
            <a:r>
              <a:rPr lang="en-US" dirty="0" smtClean="0"/>
              <a:t>3 years and 3 </a:t>
            </a:r>
            <a:r>
              <a:rPr lang="en-US" dirty="0"/>
              <a:t>months at </a:t>
            </a:r>
            <a:r>
              <a:rPr lang="en-US" dirty="0" smtClean="0"/>
              <a:t>11%.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224705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BD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2850.750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752600" y="330226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2762.3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2514600" y="4285726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2793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114800" y="526919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2693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6289249" y="6384937"/>
            <a:ext cx="261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 smtClean="0"/>
              <a:t>وزارة التربية والتعليم – 2021م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59426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533400"/>
            <a:ext cx="8089146" cy="5867400"/>
            <a:chOff x="152400" y="533400"/>
            <a:chExt cx="8089146" cy="5867400"/>
          </a:xfrm>
        </p:grpSpPr>
        <p:sp>
          <p:nvSpPr>
            <p:cNvPr id="5" name="Rectangular Callout 4"/>
            <p:cNvSpPr/>
            <p:nvPr/>
          </p:nvSpPr>
          <p:spPr>
            <a:xfrm>
              <a:off x="4191000" y="1219200"/>
              <a:ext cx="4050546" cy="3048000"/>
            </a:xfrm>
            <a:prstGeom prst="wedgeRectCallout">
              <a:avLst>
                <a:gd name="adj1" fmla="val -74780"/>
                <a:gd name="adj2" fmla="val -16686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Si= 10500x4.5%x5</a:t>
              </a:r>
            </a:p>
            <a:p>
              <a:pPr marL="342900" indent="-342900"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BD 2362.500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381000" y="533400"/>
              <a:ext cx="2819400" cy="2608714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2400" y="5257800"/>
              <a:ext cx="3819099" cy="1143000"/>
              <a:chOff x="152400" y="5257800"/>
              <a:chExt cx="3819099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152400" y="5257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533099" y="52959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819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4800" y="762000"/>
            <a:ext cx="6324600" cy="5544563"/>
            <a:chOff x="304800" y="762000"/>
            <a:chExt cx="6324600" cy="55445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08952" y="52397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2133600" y="762000"/>
              <a:ext cx="4495800" cy="3962400"/>
            </a:xfrm>
            <a:prstGeom prst="smileyFace">
              <a:avLst>
                <a:gd name="adj" fmla="val -465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7047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290" y="457200"/>
            <a:ext cx="8242110" cy="5867400"/>
            <a:chOff x="292290" y="457200"/>
            <a:chExt cx="8242110" cy="5867400"/>
          </a:xfrm>
        </p:grpSpPr>
        <p:sp>
          <p:nvSpPr>
            <p:cNvPr id="5" name="Rectangular Callout 4"/>
            <p:cNvSpPr/>
            <p:nvPr/>
          </p:nvSpPr>
          <p:spPr>
            <a:xfrm>
              <a:off x="3276600" y="1371600"/>
              <a:ext cx="5257800" cy="2743200"/>
            </a:xfrm>
            <a:prstGeom prst="wedgeRectCallout">
              <a:avLst>
                <a:gd name="adj1" fmla="val -66897"/>
                <a:gd name="adj2" fmla="val -30598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3600" b="1" dirty="0" smtClean="0">
                  <a:solidFill>
                    <a:schemeClr val="bg1"/>
                  </a:solidFill>
                </a:rPr>
                <a:t>SI= 5000x4%x3.75= BD750</a:t>
              </a:r>
            </a:p>
            <a:p>
              <a:pPr marL="342900" indent="-342900" algn="ctr"/>
              <a:r>
                <a:rPr lang="en-US" sz="3600" b="1" dirty="0" smtClean="0">
                  <a:solidFill>
                    <a:schemeClr val="bg1"/>
                  </a:solidFill>
                </a:rPr>
                <a:t>A= 5000 + 750 = BD5750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774510" y="457200"/>
              <a:ext cx="2362200" cy="2590800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2290" y="5181600"/>
              <a:ext cx="3822510" cy="1143000"/>
              <a:chOff x="533400" y="4800600"/>
              <a:chExt cx="382251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533400" y="4800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17510" y="48387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7588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533400"/>
            <a:ext cx="6492631" cy="5766163"/>
            <a:chOff x="304800" y="533400"/>
            <a:chExt cx="6492631" cy="57661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56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1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5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 smtClean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08880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400" b="1"/>
            </a:lvl1pPr>
          </a:lstStyle>
          <a:p>
            <a:r>
              <a:rPr lang="en-US" dirty="0"/>
              <a:t>1- Recognizing the concept of Interest.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655" y="362657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400" b="1"/>
            </a:lvl1pPr>
          </a:lstStyle>
          <a:p>
            <a:r>
              <a:rPr lang="en-US" dirty="0"/>
              <a:t>2- Explaining  types of the Simple interest.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26100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400" b="1"/>
            </a:lvl1pPr>
          </a:lstStyle>
          <a:p>
            <a:r>
              <a:rPr lang="en-US" dirty="0"/>
              <a:t>3- Identifying  the method of calculating Simple interest.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95807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400" b="1"/>
            </a:lvl1pPr>
          </a:lstStyle>
          <a:p>
            <a:r>
              <a:rPr lang="en-US" dirty="0"/>
              <a:t>4- Identifying  the method of calculating </a:t>
            </a:r>
            <a:r>
              <a:rPr lang="en-US" dirty="0" smtClean="0"/>
              <a:t>monthly and years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17" y="119001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290" y="457200"/>
            <a:ext cx="8089710" cy="5867400"/>
            <a:chOff x="292290" y="457200"/>
            <a:chExt cx="8089710" cy="5867400"/>
          </a:xfrm>
        </p:grpSpPr>
        <p:sp>
          <p:nvSpPr>
            <p:cNvPr id="5" name="Rectangular Callout 4"/>
            <p:cNvSpPr/>
            <p:nvPr/>
          </p:nvSpPr>
          <p:spPr>
            <a:xfrm>
              <a:off x="4114800" y="1371600"/>
              <a:ext cx="4267200" cy="2743200"/>
            </a:xfrm>
            <a:prstGeom prst="wedgeRectCallout">
              <a:avLst>
                <a:gd name="adj1" fmla="val -66897"/>
                <a:gd name="adj2" fmla="val -30598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3600" b="1" dirty="0" smtClean="0">
                  <a:solidFill>
                    <a:schemeClr val="bg1"/>
                  </a:solidFill>
                </a:rPr>
                <a:t>Si= 580x2.5%x4=</a:t>
              </a:r>
            </a:p>
            <a:p>
              <a:pPr marL="342900" indent="-342900" algn="ctr"/>
              <a:r>
                <a:rPr lang="en-US" sz="3600" b="1" dirty="0" smtClean="0">
                  <a:solidFill>
                    <a:schemeClr val="bg1"/>
                  </a:solidFill>
                </a:rPr>
                <a:t>BD 58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774510" y="457200"/>
              <a:ext cx="2362200" cy="2590800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2290" y="5181600"/>
              <a:ext cx="3822510" cy="1143000"/>
              <a:chOff x="533400" y="4800600"/>
              <a:chExt cx="382251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533400" y="4800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17510" y="48387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381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533400"/>
            <a:ext cx="6492631" cy="5766163"/>
            <a:chOff x="304800" y="533400"/>
            <a:chExt cx="6492631" cy="57661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56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601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8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533400"/>
            <a:ext cx="8200781" cy="5791200"/>
            <a:chOff x="228600" y="533400"/>
            <a:chExt cx="8200781" cy="5791200"/>
          </a:xfrm>
        </p:grpSpPr>
        <p:sp>
          <p:nvSpPr>
            <p:cNvPr id="5" name="Rectangular Callout 4"/>
            <p:cNvSpPr/>
            <p:nvPr/>
          </p:nvSpPr>
          <p:spPr>
            <a:xfrm>
              <a:off x="3886200" y="1509642"/>
              <a:ext cx="4543181" cy="2743200"/>
            </a:xfrm>
            <a:prstGeom prst="wedgeRectCallout">
              <a:avLst>
                <a:gd name="adj1" fmla="val -69509"/>
                <a:gd name="adj2" fmla="val -20054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Si= 2750x10%x8+2750=</a:t>
              </a:r>
            </a:p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BD 4950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65882" y="533400"/>
              <a:ext cx="2382118" cy="2347842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8600" y="5181600"/>
              <a:ext cx="3886200" cy="1143000"/>
              <a:chOff x="228600" y="5181600"/>
              <a:chExt cx="3886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228600" y="51816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676400" y="5219700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9602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685800"/>
            <a:ext cx="6492631" cy="5620763"/>
            <a:chOff x="304800" y="685800"/>
            <a:chExt cx="6492631" cy="56207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3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6858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5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609600"/>
            <a:ext cx="8084847" cy="5791200"/>
            <a:chOff x="152400" y="609600"/>
            <a:chExt cx="8084847" cy="5791200"/>
          </a:xfrm>
        </p:grpSpPr>
        <p:sp>
          <p:nvSpPr>
            <p:cNvPr id="5" name="Rectangular Callout 4"/>
            <p:cNvSpPr/>
            <p:nvPr/>
          </p:nvSpPr>
          <p:spPr>
            <a:xfrm>
              <a:off x="3979000" y="1066800"/>
              <a:ext cx="4258247" cy="2971800"/>
            </a:xfrm>
            <a:prstGeom prst="wedgeRectCallout">
              <a:avLst>
                <a:gd name="adj1" fmla="val -83408"/>
                <a:gd name="adj2" fmla="val 7471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Si= 8400x7%x6</a:t>
              </a:r>
              <a:r>
                <a:rPr lang="ar-BH" sz="3200" b="1" dirty="0" smtClean="0">
                  <a:solidFill>
                    <a:schemeClr val="bg1"/>
                  </a:solidFill>
                </a:rPr>
                <a:t>÷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12=</a:t>
              </a:r>
            </a:p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BD 294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457200" y="609600"/>
              <a:ext cx="2362200" cy="2543496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2400" y="5257800"/>
              <a:ext cx="3826600" cy="1143000"/>
              <a:chOff x="152400" y="5257800"/>
              <a:chExt cx="38266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152400" y="5257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40600" y="5269173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2558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609600"/>
            <a:ext cx="6568831" cy="5696963"/>
            <a:chOff x="304800" y="609600"/>
            <a:chExt cx="6568831" cy="56969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3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6096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0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609600"/>
            <a:ext cx="8686800" cy="5791200"/>
            <a:chOff x="152400" y="609600"/>
            <a:chExt cx="8686800" cy="5791200"/>
          </a:xfrm>
        </p:grpSpPr>
        <p:sp>
          <p:nvSpPr>
            <p:cNvPr id="5" name="Rectangular Callout 4"/>
            <p:cNvSpPr/>
            <p:nvPr/>
          </p:nvSpPr>
          <p:spPr>
            <a:xfrm>
              <a:off x="2971800" y="1066800"/>
              <a:ext cx="5867400" cy="2971800"/>
            </a:xfrm>
            <a:prstGeom prst="wedgeRectCallout">
              <a:avLst>
                <a:gd name="adj1" fmla="val -56538"/>
                <a:gd name="adj2" fmla="val 6975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Si= 2100x11%x3.25=BD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750.750</a:t>
              </a:r>
              <a:endParaRPr lang="en-US" sz="3200" b="1" dirty="0" smtClean="0">
                <a:solidFill>
                  <a:schemeClr val="bg1"/>
                </a:solidFill>
              </a:endParaRPr>
            </a:p>
            <a:p>
              <a:pPr marL="342900" indent="-342900" algn="ctr"/>
              <a:r>
                <a:rPr lang="en-US" sz="3200" b="1" dirty="0" smtClean="0">
                  <a:solidFill>
                    <a:schemeClr val="bg1"/>
                  </a:solidFill>
                </a:rPr>
                <a:t>A= 2100 +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750.75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=BD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2850.750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457200" y="609600"/>
              <a:ext cx="2362200" cy="2543496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2400" y="5257800"/>
              <a:ext cx="3826600" cy="1143000"/>
              <a:chOff x="152400" y="5257800"/>
              <a:chExt cx="38266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152400" y="5257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40600" y="5269173"/>
                <a:ext cx="2438400" cy="106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2400" b="1" dirty="0" smtClean="0">
                    <a:solidFill>
                      <a:schemeClr val="tx1"/>
                    </a:solidFill>
                  </a:rPr>
                  <a:t>أضغط علي السهم للانتقال للسؤال التالي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236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609600"/>
            <a:ext cx="6568831" cy="5696963"/>
            <a:chOff x="304800" y="609600"/>
            <a:chExt cx="6568831" cy="5696963"/>
          </a:xfrm>
        </p:grpSpPr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304800" y="51635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2603" y="5201663"/>
              <a:ext cx="2438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أضغط علي السهم </a:t>
              </a:r>
              <a:endParaRPr lang="ar-SA" sz="24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tx1"/>
                  </a:solidFill>
                </a:rPr>
                <a:t>للمحاولة مرة أخرى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609600"/>
              <a:ext cx="4511431" cy="3974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1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762000" y="266106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</a:t>
            </a:r>
            <a:r>
              <a:rPr lang="en-US" sz="3200" b="1" dirty="0" smtClean="0">
                <a:solidFill>
                  <a:schemeClr val="bg1"/>
                </a:solidFill>
                <a:latin typeface="Sakkal Majalla"/>
              </a:rPr>
              <a:t>hope</a:t>
            </a:r>
            <a:endParaRPr lang="ar-BH" sz="3200" b="1" dirty="0" smtClean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 smtClean="0">
                <a:solidFill>
                  <a:schemeClr val="bg1"/>
                </a:solidFill>
                <a:latin typeface="Sakkal Majalla"/>
              </a:rPr>
              <a:t> 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akkal Majalla"/>
              </a:rPr>
              <a:t>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 smtClean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405987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</a:t>
            </a:r>
            <a:r>
              <a:rPr lang="en-US" sz="2400" b="1" u="sng" dirty="0" smtClean="0">
                <a:solidFill>
                  <a:srgbClr val="FF0000"/>
                </a:solidFill>
                <a:latin typeface="Sakkal Majalla"/>
              </a:rPr>
              <a:t>or </a:t>
            </a:r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more </a:t>
            </a:r>
            <a:r>
              <a:rPr lang="en-US" sz="2400" b="1" u="sng" dirty="0" smtClean="0">
                <a:solidFill>
                  <a:srgbClr val="FF0000"/>
                </a:solidFill>
                <a:latin typeface="Sakkal Majalla"/>
              </a:rPr>
              <a:t>information:</a:t>
            </a:r>
          </a:p>
          <a:p>
            <a:r>
              <a:rPr lang="ar-BH" sz="2400" dirty="0" smtClean="0">
                <a:solidFill>
                  <a:schemeClr val="bg1"/>
                </a:solidFill>
                <a:latin typeface="Sakkal Majalla"/>
              </a:rPr>
              <a:t>    </a:t>
            </a:r>
            <a:r>
              <a:rPr lang="en-US" sz="2400" dirty="0" smtClean="0">
                <a:solidFill>
                  <a:schemeClr val="bg1"/>
                </a:solidFill>
                <a:latin typeface="Sakkal Majalla"/>
              </a:rPr>
              <a:t>Visit the</a:t>
            </a:r>
            <a:r>
              <a:rPr lang="ar-BH" sz="2400" dirty="0" smtClean="0">
                <a:solidFill>
                  <a:schemeClr val="bg1"/>
                </a:solidFill>
                <a:latin typeface="Sakkal Majalla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Sakkal Majalla"/>
              </a:rPr>
              <a:t>www.Edunet.com</a:t>
            </a:r>
            <a:endParaRPr lang="en-US" sz="2400" dirty="0" smtClean="0">
              <a:solidFill>
                <a:schemeClr val="bg1"/>
              </a:solidFill>
              <a:latin typeface="Sakkal Majalla"/>
            </a:endParaRPr>
          </a:p>
          <a:p>
            <a:r>
              <a:rPr lang="ar-BH" sz="2400" dirty="0" smtClean="0">
                <a:solidFill>
                  <a:schemeClr val="bg1"/>
                </a:solidFill>
                <a:latin typeface="Sakkal Majalla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Sakkal Majalla"/>
              </a:rPr>
              <a:t>Questions </a:t>
            </a:r>
            <a:r>
              <a:rPr lang="en-US" sz="2400" dirty="0">
                <a:solidFill>
                  <a:schemeClr val="bg1"/>
                </a:solidFill>
                <a:latin typeface="Sakkal Majalla"/>
              </a:rPr>
              <a:t>and activities of the </a:t>
            </a:r>
            <a:r>
              <a:rPr lang="en-US" sz="2400" dirty="0" smtClean="0">
                <a:solidFill>
                  <a:schemeClr val="bg1"/>
                </a:solidFill>
                <a:latin typeface="Sakkal Majalla"/>
              </a:rPr>
              <a:t>book</a:t>
            </a:r>
            <a:endParaRPr lang="en-US" sz="2400" dirty="0">
              <a:solidFill>
                <a:schemeClr val="bg1"/>
              </a:solidFill>
              <a:latin typeface="Sakkal Majall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66456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147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Simple Interest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6934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Formula of simple 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9508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/>
          <p:cNvSpPr>
            <a:spLocks/>
          </p:cNvSpPr>
          <p:nvPr/>
        </p:nvSpPr>
        <p:spPr bwMode="auto">
          <a:xfrm>
            <a:off x="418501" y="4455978"/>
            <a:ext cx="2670121" cy="571071"/>
          </a:xfrm>
          <a:prstGeom prst="borderCallout1">
            <a:avLst>
              <a:gd name="adj1" fmla="val -4619"/>
              <a:gd name="adj2" fmla="val 77564"/>
              <a:gd name="adj3" fmla="val -62846"/>
              <a:gd name="adj4" fmla="val 113816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borrowed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3352800" y="4455978"/>
            <a:ext cx="2351809" cy="575057"/>
          </a:xfrm>
          <a:prstGeom prst="borderCallout1">
            <a:avLst>
              <a:gd name="adj1" fmla="val -1781"/>
              <a:gd name="adj2" fmla="val 72797"/>
              <a:gd name="adj3" fmla="val -54527"/>
              <a:gd name="adj4" fmla="val 71981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The </a:t>
            </a: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percentage 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(%) of simple interest.</a:t>
            </a: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878732" y="4460564"/>
            <a:ext cx="3025336" cy="571071"/>
          </a:xfrm>
          <a:prstGeom prst="borderCallout1">
            <a:avLst>
              <a:gd name="adj1" fmla="val -12683"/>
              <a:gd name="adj2" fmla="val 44587"/>
              <a:gd name="adj3" fmla="val -66620"/>
              <a:gd name="adj4" fmla="val 18205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The </a:t>
            </a: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time period of the loan (years, 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months).</a:t>
            </a: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84" y="2260678"/>
            <a:ext cx="6657110" cy="11847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4195" y="3208764"/>
            <a:ext cx="5740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Simple interest  = Principal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interest  rate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 Time</a:t>
            </a:r>
          </a:p>
          <a:p>
            <a:pPr indent="317500" rtl="1"/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rtl="1"/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SI          =       P       x   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x      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6477000" y="6455002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900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70164"/>
            <a:ext cx="4419600" cy="9727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Simple Interest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6934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Formula of simple Amount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823274" y="4275464"/>
            <a:ext cx="3810000" cy="575057"/>
          </a:xfrm>
          <a:prstGeom prst="borderCallout1">
            <a:avLst>
              <a:gd name="adj1" fmla="val -1781"/>
              <a:gd name="adj2" fmla="val 72797"/>
              <a:gd name="adj3" fmla="val -77609"/>
              <a:gd name="adj4" fmla="val 89540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sz="1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Simple </a:t>
            </a:r>
            <a:r>
              <a:rPr lang="en-US" sz="16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interest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=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=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739226" y="4230452"/>
            <a:ext cx="3025336" cy="571071"/>
          </a:xfrm>
          <a:prstGeom prst="borderCallout1">
            <a:avLst>
              <a:gd name="adj1" fmla="val -12683"/>
              <a:gd name="adj2" fmla="val 44587"/>
              <a:gd name="adj3" fmla="val -66620"/>
              <a:gd name="adj4" fmla="val 18205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</a:t>
            </a:r>
            <a:r>
              <a:rPr lang="en-US" altLang="en-US" sz="1700" b="1" dirty="0" smtClean="0">
                <a:latin typeface="Century Gothic" panose="020B0502020202020204" pitchFamily="34" charset="0"/>
                <a:ea typeface="Arial" panose="020B0604020202020204" pitchFamily="34" charset="0"/>
              </a:rPr>
              <a:t>borrowed.</a:t>
            </a:r>
            <a:endParaRPr lang="en-US" altLang="en-US" sz="1700" b="1" dirty="0"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74" y="2204080"/>
            <a:ext cx="6638925" cy="1314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79596" y="3209001"/>
            <a:ext cx="552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Amount =   </a:t>
            </a:r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Simple interest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+   Principal </a:t>
            </a:r>
          </a:p>
          <a:p>
            <a:pPr indent="317500" rtl="1"/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A       =            SI                 +         P       </a:t>
            </a:r>
            <a:endParaRPr lang="en-US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4800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Interest- years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740" y="1035040"/>
            <a:ext cx="84321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invested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BD5,000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N.B.B with interest rate of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4%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How much interest and amount would she earn after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years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7256" y="2760879"/>
            <a:ext cx="7924798" cy="303080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=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5,000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ar-BH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</a:t>
            </a:r>
            <a:r>
              <a:rPr lang="ar-BH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1808571"/>
            <a:ext cx="0" cy="1543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57800" y="1808571"/>
            <a:ext cx="2133600" cy="15435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29400" y="2191289"/>
            <a:ext cx="1066800" cy="11993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117078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4800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Amount-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years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740" y="1035040"/>
            <a:ext cx="843211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invested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BD5,000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N.B.B with interest rate of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4%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How much interest and amount would she earn after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years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18132" y="2834579"/>
            <a:ext cx="7924798" cy="288822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Amount      =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+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BH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=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+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</a:p>
          <a:p>
            <a:pPr marL="0" marR="0" lvl="0" indent="0" algn="l" defTabSz="91440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= 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5000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+           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600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=  BD 5600           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29000" y="1989146"/>
            <a:ext cx="0" cy="3103096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371399" y="2473733"/>
            <a:ext cx="3590189" cy="990213"/>
          </a:xfrm>
          <a:prstGeom prst="cloudCallout">
            <a:avLst>
              <a:gd name="adj1" fmla="val -34558"/>
              <a:gd name="adj2" fmla="val 1759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=  </a:t>
            </a:r>
            <a:r>
              <a:rPr lang="ar-BH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5,000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%4  </a:t>
            </a:r>
            <a:r>
              <a:rPr lang="en-US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</a:t>
            </a:r>
            <a:r>
              <a:rPr lang="ar-BH" altLang="en-US" sz="16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altLang="en-US" sz="16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600" b="1" dirty="0" smtClean="0">
              <a:solidFill>
                <a:srgbClr val="00B05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=    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altLang="en-US" sz="1600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</a:t>
            </a:r>
            <a:endParaRPr lang="en-US" altLang="en-US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6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4572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Interest-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years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740" y="1035040"/>
            <a:ext cx="77556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some one borrowed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BD6,000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BBK for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 years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5%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annual interest - how much amount will he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earn?</a:t>
            </a:r>
            <a:endParaRPr lang="en-US" altLang="en-US" sz="2000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7256" y="2760878"/>
            <a:ext cx="7924798" cy="234452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=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</a:t>
            </a:r>
            <a:r>
              <a:rPr lang="ar-BH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.5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=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1050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1808571"/>
            <a:ext cx="0" cy="1391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57801" y="1847088"/>
            <a:ext cx="1981199" cy="15050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48400" y="1847088"/>
            <a:ext cx="339679" cy="150501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26087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510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Simple Interest-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Months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509" y="1630034"/>
            <a:ext cx="687484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Jassim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put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BD1,000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into a saving account at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Bank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interest on this account is 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3.5%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months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How much will </a:t>
            </a:r>
            <a:r>
              <a:rPr 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Jassim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at the end of that period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2000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3330382"/>
            <a:ext cx="8751668" cy="220300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=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=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T/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=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,000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   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9/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12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b="1" dirty="0">
                <a:solidFill>
                  <a:srgbClr val="7030A0"/>
                </a:solidFill>
                <a:latin typeface="Century Gothic" panose="020B0502020202020204" pitchFamily="34" charset="0"/>
              </a:rPr>
              <a:t>26.250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0731" y="2493103"/>
            <a:ext cx="516157" cy="1350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07775" y="2705540"/>
            <a:ext cx="664225" cy="11533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32930" y="2799290"/>
            <a:ext cx="1186870" cy="12406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923141" y="137870"/>
            <a:ext cx="2928649" cy="1763757"/>
          </a:xfrm>
          <a:prstGeom prst="cloudCallout">
            <a:avLst>
              <a:gd name="adj1" fmla="val -20148"/>
              <a:gd name="adj2" fmla="val 13211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Divide the number of months by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12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89955"/>
              </p:ext>
            </p:extLst>
          </p:nvPr>
        </p:nvGraphicFramePr>
        <p:xfrm>
          <a:off x="873539" y="1182875"/>
          <a:ext cx="6854831" cy="32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309">
                  <a:extLst>
                    <a:ext uri="{9D8B030D-6E8A-4147-A177-3AD203B41FA5}">
                      <a16:colId xmlns:a16="http://schemas.microsoft.com/office/drawing/2014/main" val="691151172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1526319383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995627838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738132767"/>
                    </a:ext>
                  </a:extLst>
                </a:gridCol>
                <a:gridCol w="570309">
                  <a:extLst>
                    <a:ext uri="{9D8B030D-6E8A-4147-A177-3AD203B41FA5}">
                      <a16:colId xmlns:a16="http://schemas.microsoft.com/office/drawing/2014/main" val="2415053481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47661703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70156560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650886919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2646390715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3074101126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1009954712"/>
                    </a:ext>
                  </a:extLst>
                </a:gridCol>
                <a:gridCol w="571898">
                  <a:extLst>
                    <a:ext uri="{9D8B030D-6E8A-4147-A177-3AD203B41FA5}">
                      <a16:colId xmlns:a16="http://schemas.microsoft.com/office/drawing/2014/main" val="4253706884"/>
                    </a:ext>
                  </a:extLst>
                </a:gridCol>
              </a:tblGrid>
              <a:tr h="321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July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8732506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371362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90614"/>
            <a:ext cx="510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Amount- Months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509" y="1383813"/>
            <a:ext cx="6874848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Jassim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put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BD1,000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into a saving account at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Bank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 interest on this account is 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3.5%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months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How much will </a:t>
            </a:r>
            <a:r>
              <a:rPr lang="en-US" sz="20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Jassim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at the end of that period </a:t>
            </a:r>
            <a:r>
              <a:rPr lang="en-US" sz="20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2000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33401" y="3761371"/>
            <a:ext cx="7924798" cy="221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66">
                  <a:alpha val="30000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Amount      =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 +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Simple Interest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= 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+      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S.I</a:t>
            </a: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=    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1000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+           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26.250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=  BD 1026.250           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r>
              <a:rPr kumimoji="0" lang="ar-BH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ar-BH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74718" y="2687705"/>
            <a:ext cx="754282" cy="2280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368"/>
            <a:ext cx="9144000" cy="12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346121" y="645500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Lesson: Simple interest - years &amp; months            Financial Mathematics   Fin:111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6422298" y="6443246"/>
            <a:ext cx="2348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600" b="1" dirty="0" smtClean="0"/>
              <a:t>وزارة التربية والتعليم – 2021م</a:t>
            </a:r>
            <a:endParaRPr lang="ar-SA" sz="1600" b="1" dirty="0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644308" y="1045454"/>
            <a:ext cx="4279425" cy="1222678"/>
          </a:xfrm>
          <a:prstGeom prst="cloudCallout">
            <a:avLst>
              <a:gd name="adj1" fmla="val -25593"/>
              <a:gd name="adj2" fmla="val 26780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ar-BH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,000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sz="16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</a:t>
            </a:r>
            <a:r>
              <a:rPr lang="ar-BH" altLang="en-US" sz="16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en-US" altLang="en-US" sz="16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16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9/</a:t>
            </a:r>
            <a:r>
              <a:rPr lang="en-US" alt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12</a:t>
            </a:r>
            <a:r>
              <a:rPr lang="en-US" altLang="en-US" sz="1600" b="1" dirty="0" smtClean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1600" b="1" dirty="0">
              <a:solidFill>
                <a:srgbClr val="00B05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ar-BH" alt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BD </a:t>
            </a:r>
            <a:r>
              <a:rPr lang="en-US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26.250</a:t>
            </a:r>
            <a:r>
              <a:rPr lang="en-US" alt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7295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4926</TotalTime>
  <Words>1076</Words>
  <Application>Microsoft Office PowerPoint</Application>
  <PresentationFormat>On-screen Show (4:3)</PresentationFormat>
  <Paragraphs>205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</vt:lpstr>
      <vt:lpstr>PowerPoint Presentation</vt:lpstr>
      <vt:lpstr>PowerPoint Presentation</vt:lpstr>
      <vt:lpstr>Simple Interest</vt:lpstr>
      <vt:lpstr>Simple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325</cp:revision>
  <dcterms:created xsi:type="dcterms:W3CDTF">2020-03-03T05:49:03Z</dcterms:created>
  <dcterms:modified xsi:type="dcterms:W3CDTF">2021-09-02T06:42:26Z</dcterms:modified>
</cp:coreProperties>
</file>