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300" r:id="rId4"/>
    <p:sldId id="315" r:id="rId5"/>
    <p:sldId id="314" r:id="rId6"/>
    <p:sldId id="259" r:id="rId7"/>
    <p:sldId id="299" r:id="rId8"/>
    <p:sldId id="261" r:id="rId9"/>
    <p:sldId id="262" r:id="rId10"/>
    <p:sldId id="295" r:id="rId11"/>
    <p:sldId id="264" r:id="rId12"/>
    <p:sldId id="305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A9D18E"/>
    <a:srgbClr val="D4E8C6"/>
    <a:srgbClr val="F4B183"/>
    <a:srgbClr val="FFCC66"/>
    <a:srgbClr val="FF66FF"/>
    <a:srgbClr val="003366"/>
    <a:srgbClr val="003399"/>
    <a:srgbClr val="FFD966"/>
    <a:srgbClr val="BF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54F42CCF-2CEA-48FF-A799-49E1D0238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500" y="2325755"/>
            <a:ext cx="7772400" cy="1653817"/>
          </a:xfrm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</a:t>
            </a:r>
            <a:r>
              <a:rPr lang="en-GB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GB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عالم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99C232-29F5-452B-9FA3-E879AE5141D9}"/>
              </a:ext>
            </a:extLst>
          </p:cNvPr>
          <p:cNvSpPr txBox="1"/>
          <p:nvPr/>
        </p:nvSpPr>
        <p:spPr>
          <a:xfrm>
            <a:off x="4108361" y="4246115"/>
            <a:ext cx="4440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 – ثقف101 – ثقف801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124A38-A439-4067-A330-C56BE86E2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" r="9205" b="12614"/>
          <a:stretch/>
        </p:blipFill>
        <p:spPr>
          <a:xfrm rot="20703510">
            <a:off x="437191" y="1247504"/>
            <a:ext cx="1859420" cy="2163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6468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09696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18 - 24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706"/>
            <a:ext cx="3018790" cy="255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76936FC8-250A-4F81-843C-60AF3739003B}"/>
              </a:ext>
            </a:extLst>
          </p:cNvPr>
          <p:cNvSpPr txBox="1">
            <a:spLocks/>
          </p:cNvSpPr>
          <p:nvPr/>
        </p:nvSpPr>
        <p:spPr>
          <a:xfrm>
            <a:off x="2007706" y="6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المضافة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="" xmlns:a16="http://schemas.microsoft.com/office/drawing/2014/main" id="{E47022E6-8C1A-4B62-94B4-8D7D9C4FABDA}"/>
              </a:ext>
            </a:extLst>
          </p:cNvPr>
          <p:cNvSpPr/>
          <p:nvPr/>
        </p:nvSpPr>
        <p:spPr>
          <a:xfrm>
            <a:off x="5436706" y="762000"/>
            <a:ext cx="5181600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الفرق بين قيمة السلع المنتجة وقيمة المواد التي استعملت في إنتاجها.</a:t>
            </a:r>
          </a:p>
          <a:p>
            <a:pPr algn="just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بعبارة أخره : </a:t>
            </a:r>
          </a:p>
          <a:p>
            <a:pPr algn="just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الفرق بين المدخلات والمخرجات في كل مستوى إنتاجي.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E83B8-FAFA-4AD3-A9A1-ED01989EA7E8}"/>
              </a:ext>
            </a:extLst>
          </p:cNvPr>
          <p:cNvSpPr txBox="1"/>
          <p:nvPr/>
        </p:nvSpPr>
        <p:spPr>
          <a:xfrm>
            <a:off x="3760306" y="3090038"/>
            <a:ext cx="670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7030A0"/>
                </a:solidFill>
              </a:rPr>
              <a:t>مثال : </a:t>
            </a:r>
            <a:r>
              <a:rPr lang="ar-BH" sz="2800" b="1" dirty="0">
                <a:solidFill>
                  <a:srgbClr val="FF0000"/>
                </a:solidFill>
              </a:rPr>
              <a:t>أمعن النظر</a:t>
            </a:r>
            <a:r>
              <a:rPr lang="ar-BH" sz="2800" b="1" dirty="0">
                <a:solidFill>
                  <a:srgbClr val="7030A0"/>
                </a:solidFill>
              </a:rPr>
              <a:t> في </a:t>
            </a:r>
            <a:r>
              <a:rPr lang="ar-BH" sz="2800" b="1" dirty="0"/>
              <a:t>جدول القيمة المضافة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8814F054-55D2-4E5B-885E-823BDC55C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68872"/>
              </p:ext>
            </p:extLst>
          </p:nvPr>
        </p:nvGraphicFramePr>
        <p:xfrm>
          <a:off x="4617106" y="3733800"/>
          <a:ext cx="5544000" cy="26560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مراحل الإنتاج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مدخلات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مخرجات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القيمة المضافة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زراعة الرطب.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صفر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تحويلة إلى دبس.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solidFill>
                            <a:srgbClr val="002060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إستخدامه في عمل الخبز محلى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solidFill>
                            <a:srgbClr val="002060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2400" b="1" dirty="0"/>
                        <a:t>المجموع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rgbClr val="FF0000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B01058F-8323-4115-9BAD-3D7F062250F3}"/>
              </a:ext>
            </a:extLst>
          </p:cNvPr>
          <p:cNvGrpSpPr/>
          <p:nvPr/>
        </p:nvGrpSpPr>
        <p:grpSpPr>
          <a:xfrm>
            <a:off x="1146322" y="334620"/>
            <a:ext cx="2667000" cy="6172200"/>
            <a:chOff x="152400" y="533400"/>
            <a:chExt cx="2667000" cy="61722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0" name="Rounded Rectangle 6">
              <a:extLst>
                <a:ext uri="{FF2B5EF4-FFF2-40B4-BE49-F238E27FC236}">
                  <a16:creationId xmlns="" xmlns:a16="http://schemas.microsoft.com/office/drawing/2014/main" id="{85037DDB-204E-431A-844E-C4C13BCD19D4}"/>
                </a:ext>
              </a:extLst>
            </p:cNvPr>
            <p:cNvSpPr/>
            <p:nvPr/>
          </p:nvSpPr>
          <p:spPr>
            <a:xfrm>
              <a:off x="152400" y="533400"/>
              <a:ext cx="2667000" cy="6172200"/>
            </a:xfrm>
            <a:prstGeom prst="round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t" anchorCtr="0"/>
            <a:lstStyle/>
            <a:p>
              <a:pPr algn="ctr"/>
              <a:endParaRPr lang="ar-BH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4106DC5A-8407-4377-917C-524F799A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364703"/>
              <a:ext cx="1295400" cy="1283918"/>
            </a:xfrm>
            <a:prstGeom prst="rect">
              <a:avLst/>
            </a:prstGeom>
            <a:grpFill/>
          </p:spPr>
        </p:pic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5026BA2-84AC-4BF9-A706-8ADF218C7578}"/>
              </a:ext>
            </a:extLst>
          </p:cNvPr>
          <p:cNvSpPr txBox="1"/>
          <p:nvPr/>
        </p:nvSpPr>
        <p:spPr>
          <a:xfrm>
            <a:off x="1146322" y="434930"/>
            <a:ext cx="2667000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قواعد وأرشادات مهمة: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المدخلات في أول مرحلة تساوي صفر.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المخرجات في كل مرحلة هي أكبر قيمة.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القيمة المضافة </a:t>
            </a:r>
            <a:r>
              <a:rPr lang="ar-BH" sz="1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المخرجات </a:t>
            </a:r>
            <a:r>
              <a:rPr lang="ar-BH" sz="1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المدخلات.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المخرجات </a:t>
            </a:r>
            <a:r>
              <a:rPr lang="ar-BH" sz="19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المضافة </a:t>
            </a:r>
            <a:r>
              <a:rPr lang="ar-BH" sz="19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المدخلات.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المدخلات </a:t>
            </a:r>
            <a:r>
              <a:rPr lang="ar-BH" sz="1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المخرجات </a:t>
            </a:r>
            <a:r>
              <a:rPr lang="ar-BH" sz="1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القيمة المضافة.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مخرجات المرحلة الحالية هي مدخلات للمرحلة التالية والعكس صحيح.</a:t>
            </a:r>
          </a:p>
          <a:p>
            <a:pPr algn="r"/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 إجمالي ( </a:t>
            </a:r>
            <a:r>
              <a:rPr lang="ar-BH" sz="1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القيمة المضافة لابد أن يساوي المخرجات في المرحلة الأخيرة (</a:t>
            </a:r>
            <a:r>
              <a:rPr lang="ar-BH" sz="19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</a:t>
            </a:r>
            <a:r>
              <a:rPr lang="ar-BH" sz="1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ctr"/>
            <a:endParaRPr lang="ar-BH" dirty="0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DB8CCDF-848E-4F36-B5FA-DD778D05E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6" y="2438400"/>
            <a:ext cx="2819400" cy="20675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BC6CB64-E30B-4B07-892B-DD98A19177B9}"/>
              </a:ext>
            </a:extLst>
          </p:cNvPr>
          <p:cNvSpPr txBox="1"/>
          <p:nvPr/>
        </p:nvSpPr>
        <p:spPr>
          <a:xfrm>
            <a:off x="3760306" y="3092668"/>
            <a:ext cx="670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7030A0"/>
                </a:solidFill>
              </a:rPr>
              <a:t>مثال عملي : </a:t>
            </a:r>
            <a:r>
              <a:rPr lang="ar-BH" sz="2800" b="1" dirty="0">
                <a:solidFill>
                  <a:srgbClr val="FF0000"/>
                </a:solidFill>
              </a:rPr>
              <a:t>أكمل</a:t>
            </a:r>
            <a:r>
              <a:rPr lang="ar-BH" sz="2800" b="1" dirty="0">
                <a:solidFill>
                  <a:srgbClr val="7030A0"/>
                </a:solidFill>
              </a:rPr>
              <a:t> </a:t>
            </a:r>
            <a:r>
              <a:rPr lang="ar-BH" sz="2800" b="1" dirty="0"/>
              <a:t>جدول القيمة المضافة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69F63B01-73EC-4ACA-B9C9-99D82CE88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90510"/>
              </p:ext>
            </p:extLst>
          </p:nvPr>
        </p:nvGraphicFramePr>
        <p:xfrm>
          <a:off x="4617106" y="3736430"/>
          <a:ext cx="5544000" cy="26560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مراحل الإنتاج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مدخلات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مخرجات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b="1" dirty="0"/>
                        <a:t>القيمة المضافة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زراعة االقمح.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صفر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تحويلة إلى طحين.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solidFill>
                            <a:srgbClr val="002060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rtl="1"/>
                      <a:r>
                        <a:rPr lang="ar-BH" dirty="0"/>
                        <a:t>إستخدامه في عمل الخبز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2400" b="1" dirty="0"/>
                        <a:t>المجموع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4E00D87-2B17-4794-AAE0-5213B4151C1E}"/>
              </a:ext>
            </a:extLst>
          </p:cNvPr>
          <p:cNvSpPr txBox="1"/>
          <p:nvPr/>
        </p:nvSpPr>
        <p:spPr>
          <a:xfrm>
            <a:off x="4598506" y="4372302"/>
            <a:ext cx="83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7" name="Rounded Rectangular Callout 16">
            <a:extLst>
              <a:ext uri="{FF2B5EF4-FFF2-40B4-BE49-F238E27FC236}">
                <a16:creationId xmlns="" xmlns:a16="http://schemas.microsoft.com/office/drawing/2014/main" id="{C7082A2D-52E7-45E1-B022-1F581DC2B8CD}"/>
              </a:ext>
            </a:extLst>
          </p:cNvPr>
          <p:cNvSpPr/>
          <p:nvPr/>
        </p:nvSpPr>
        <p:spPr>
          <a:xfrm>
            <a:off x="5796686" y="5029199"/>
            <a:ext cx="3397470" cy="1739462"/>
          </a:xfrm>
          <a:prstGeom prst="wedgeRoundRectCallout">
            <a:avLst>
              <a:gd name="adj1" fmla="val -72407"/>
              <a:gd name="adj2" fmla="val -67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b="1" dirty="0"/>
              <a:t>المخرجات</a:t>
            </a:r>
            <a:r>
              <a:rPr lang="ar-BH" b="1" dirty="0">
                <a:solidFill>
                  <a:srgbClr val="FF0000"/>
                </a:solidFill>
              </a:rPr>
              <a:t> – </a:t>
            </a:r>
            <a:r>
              <a:rPr lang="ar-BH" b="1" dirty="0"/>
              <a:t>المدخلات </a:t>
            </a:r>
            <a:r>
              <a:rPr lang="ar-BH" b="1" dirty="0">
                <a:solidFill>
                  <a:srgbClr val="FF0000"/>
                </a:solidFill>
              </a:rPr>
              <a:t>=</a:t>
            </a:r>
            <a:r>
              <a:rPr lang="ar-BH" b="1" dirty="0"/>
              <a:t> القيمة المضافة</a:t>
            </a:r>
          </a:p>
          <a:p>
            <a:pPr algn="r"/>
            <a:r>
              <a:rPr lang="ar-BH" b="1" dirty="0"/>
              <a:t>    10     </a:t>
            </a:r>
            <a:r>
              <a:rPr lang="ar-BH" b="1" dirty="0">
                <a:solidFill>
                  <a:srgbClr val="FF0000"/>
                </a:solidFill>
              </a:rPr>
              <a:t>- </a:t>
            </a:r>
            <a:r>
              <a:rPr lang="ar-BH" b="1" dirty="0"/>
              <a:t>  صفر    </a:t>
            </a:r>
            <a:r>
              <a:rPr lang="ar-BH" b="1" dirty="0">
                <a:solidFill>
                  <a:srgbClr val="FF0000"/>
                </a:solidFill>
              </a:rPr>
              <a:t>=</a:t>
            </a:r>
            <a:endParaRPr lang="ar-BH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13B23DD-C247-4D70-B89A-91828E869955}"/>
              </a:ext>
            </a:extLst>
          </p:cNvPr>
          <p:cNvSpPr txBox="1"/>
          <p:nvPr/>
        </p:nvSpPr>
        <p:spPr>
          <a:xfrm>
            <a:off x="5436706" y="4372302"/>
            <a:ext cx="83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9" name="Rounded Rectangular Callout 46">
            <a:extLst>
              <a:ext uri="{FF2B5EF4-FFF2-40B4-BE49-F238E27FC236}">
                <a16:creationId xmlns="" xmlns:a16="http://schemas.microsoft.com/office/drawing/2014/main" id="{A546C06C-6874-4CD1-B3E8-CE6867976418}"/>
              </a:ext>
            </a:extLst>
          </p:cNvPr>
          <p:cNvSpPr/>
          <p:nvPr/>
        </p:nvSpPr>
        <p:spPr>
          <a:xfrm>
            <a:off x="6136957" y="2556640"/>
            <a:ext cx="3397470" cy="1739462"/>
          </a:xfrm>
          <a:prstGeom prst="wedgeRoundRectCallout">
            <a:avLst>
              <a:gd name="adj1" fmla="val -34356"/>
              <a:gd name="adj2" fmla="val 89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b="1" dirty="0">
                <a:solidFill>
                  <a:srgbClr val="FF0000"/>
                </a:solidFill>
              </a:rPr>
              <a:t>تذكر:</a:t>
            </a:r>
          </a:p>
          <a:p>
            <a:pPr algn="r"/>
            <a:r>
              <a:rPr lang="ar-BH" b="1" dirty="0">
                <a:solidFill>
                  <a:schemeClr val="bg1"/>
                </a:solidFill>
              </a:rPr>
              <a:t>مخرج المرحلة السابقة هو مدخل المرحلة الحالية.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0379961-5660-4BB3-84F5-6278A3FB63EC}"/>
              </a:ext>
            </a:extLst>
          </p:cNvPr>
          <p:cNvSpPr txBox="1"/>
          <p:nvPr/>
        </p:nvSpPr>
        <p:spPr>
          <a:xfrm>
            <a:off x="5436706" y="4901569"/>
            <a:ext cx="83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41" name="Rounded Rectangular Callout 48">
            <a:extLst>
              <a:ext uri="{FF2B5EF4-FFF2-40B4-BE49-F238E27FC236}">
                <a16:creationId xmlns="" xmlns:a16="http://schemas.microsoft.com/office/drawing/2014/main" id="{DD206055-881D-4946-90D3-30F3132DDCA5}"/>
              </a:ext>
            </a:extLst>
          </p:cNvPr>
          <p:cNvSpPr/>
          <p:nvPr/>
        </p:nvSpPr>
        <p:spPr>
          <a:xfrm>
            <a:off x="5419627" y="2645978"/>
            <a:ext cx="3524909" cy="1739462"/>
          </a:xfrm>
          <a:prstGeom prst="wedgeRoundRectCallout">
            <a:avLst>
              <a:gd name="adj1" fmla="val -34356"/>
              <a:gd name="adj2" fmla="val 89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b="1" dirty="0">
                <a:solidFill>
                  <a:srgbClr val="FF0000"/>
                </a:solidFill>
              </a:rPr>
              <a:t>تذكر:</a:t>
            </a:r>
          </a:p>
          <a:p>
            <a:pPr algn="r"/>
            <a:r>
              <a:rPr lang="ar-BH" b="1" dirty="0">
                <a:solidFill>
                  <a:schemeClr val="bg1"/>
                </a:solidFill>
              </a:rPr>
              <a:t>المخرجات =  القيمة المضافة + المدخلات.</a:t>
            </a:r>
          </a:p>
          <a:p>
            <a:pPr algn="r"/>
            <a:r>
              <a:rPr lang="ar-BH" b="1" dirty="0">
                <a:solidFill>
                  <a:schemeClr val="bg1"/>
                </a:solidFill>
              </a:rPr>
              <a:t>             =         40       +      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FF24FA6-DC44-4527-8AFD-889ED2801BF7}"/>
              </a:ext>
            </a:extLst>
          </p:cNvPr>
          <p:cNvSpPr txBox="1"/>
          <p:nvPr/>
        </p:nvSpPr>
        <p:spPr>
          <a:xfrm>
            <a:off x="5436706" y="4900116"/>
            <a:ext cx="83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43" name="Rounded Rectangular Callout 50">
            <a:extLst>
              <a:ext uri="{FF2B5EF4-FFF2-40B4-BE49-F238E27FC236}">
                <a16:creationId xmlns="" xmlns:a16="http://schemas.microsoft.com/office/drawing/2014/main" id="{6F804DD6-F35F-4A8E-99D9-1ED0C01227A8}"/>
              </a:ext>
            </a:extLst>
          </p:cNvPr>
          <p:cNvSpPr/>
          <p:nvPr/>
        </p:nvSpPr>
        <p:spPr>
          <a:xfrm>
            <a:off x="6100171" y="3090038"/>
            <a:ext cx="3397470" cy="1739462"/>
          </a:xfrm>
          <a:prstGeom prst="wedgeRoundRectCallout">
            <a:avLst>
              <a:gd name="adj1" fmla="val -34356"/>
              <a:gd name="adj2" fmla="val 89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b="1" dirty="0">
                <a:solidFill>
                  <a:srgbClr val="FF0000"/>
                </a:solidFill>
              </a:rPr>
              <a:t>تذكر مرة اخرى:</a:t>
            </a:r>
          </a:p>
          <a:p>
            <a:pPr algn="r"/>
            <a:r>
              <a:rPr lang="ar-BH" b="1" dirty="0">
                <a:solidFill>
                  <a:schemeClr val="bg1"/>
                </a:solidFill>
              </a:rPr>
              <a:t>مخرج المرحلة السابقة هو مدخل المرحلة الحالية.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1C835A9-0CC1-4F0B-BF07-5DD46B2EBDA7}"/>
              </a:ext>
            </a:extLst>
          </p:cNvPr>
          <p:cNvSpPr txBox="1"/>
          <p:nvPr/>
        </p:nvSpPr>
        <p:spPr>
          <a:xfrm>
            <a:off x="4598506" y="5373082"/>
            <a:ext cx="83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45" name="Rounded Rectangular Callout 52">
            <a:extLst>
              <a:ext uri="{FF2B5EF4-FFF2-40B4-BE49-F238E27FC236}">
                <a16:creationId xmlns="" xmlns:a16="http://schemas.microsoft.com/office/drawing/2014/main" id="{04CB0CCA-A0B2-4879-B6C0-246823FC990F}"/>
              </a:ext>
            </a:extLst>
          </p:cNvPr>
          <p:cNvSpPr/>
          <p:nvPr/>
        </p:nvSpPr>
        <p:spPr>
          <a:xfrm>
            <a:off x="6808306" y="3205983"/>
            <a:ext cx="3397470" cy="1739462"/>
          </a:xfrm>
          <a:prstGeom prst="wedgeRoundRectCallout">
            <a:avLst>
              <a:gd name="adj1" fmla="val -102569"/>
              <a:gd name="adj2" fmla="val 815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b="1" dirty="0"/>
              <a:t>المخرجات</a:t>
            </a:r>
            <a:r>
              <a:rPr lang="ar-BH" b="1" dirty="0">
                <a:solidFill>
                  <a:srgbClr val="FF0000"/>
                </a:solidFill>
              </a:rPr>
              <a:t> – </a:t>
            </a:r>
            <a:r>
              <a:rPr lang="ar-BH" b="1" dirty="0"/>
              <a:t>المدخلات </a:t>
            </a:r>
            <a:r>
              <a:rPr lang="ar-BH" b="1" dirty="0">
                <a:solidFill>
                  <a:srgbClr val="FF0000"/>
                </a:solidFill>
              </a:rPr>
              <a:t>=</a:t>
            </a:r>
            <a:r>
              <a:rPr lang="ar-BH" b="1" dirty="0"/>
              <a:t> القيمة المضافة</a:t>
            </a:r>
          </a:p>
          <a:p>
            <a:pPr algn="r"/>
            <a:r>
              <a:rPr lang="ar-BH" b="1" dirty="0"/>
              <a:t>    80     </a:t>
            </a:r>
            <a:r>
              <a:rPr lang="ar-BH" b="1" dirty="0">
                <a:solidFill>
                  <a:srgbClr val="FF0000"/>
                </a:solidFill>
              </a:rPr>
              <a:t>- </a:t>
            </a:r>
            <a:r>
              <a:rPr lang="ar-BH" b="1" dirty="0"/>
              <a:t>  50      </a:t>
            </a:r>
            <a:r>
              <a:rPr lang="ar-BH" b="1" dirty="0">
                <a:solidFill>
                  <a:srgbClr val="FF0000"/>
                </a:solidFill>
              </a:rPr>
              <a:t>=</a:t>
            </a:r>
            <a:endParaRPr lang="ar-BH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98127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>
          <a:xfrm>
            <a:off x="8836079" y="654950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6624"/>
            <a:ext cx="1646183" cy="1268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06875 0.077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638 0.0791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7" grpId="1"/>
      <p:bldP spid="32" grpId="0"/>
      <p:bldP spid="34" grpId="0"/>
      <p:bldP spid="36" grpId="0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F05A546-D991-4A7E-8D53-47E37B315D6F}"/>
              </a:ext>
            </a:extLst>
          </p:cNvPr>
          <p:cNvSpPr txBox="1">
            <a:spLocks/>
          </p:cNvSpPr>
          <p:nvPr/>
        </p:nvSpPr>
        <p:spPr>
          <a:xfrm>
            <a:off x="1954697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6F2532-B8CE-482C-A8A7-019CFBE8B16E}"/>
              </a:ext>
            </a:extLst>
          </p:cNvPr>
          <p:cNvSpPr txBox="1"/>
          <p:nvPr/>
        </p:nvSpPr>
        <p:spPr>
          <a:xfrm>
            <a:off x="810924" y="832744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الصحيحة: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1563B-6469-4499-9F76-B296444D9663}"/>
              </a:ext>
            </a:extLst>
          </p:cNvPr>
          <p:cNvSpPr txBox="1"/>
          <p:nvPr/>
        </p:nvSpPr>
        <p:spPr>
          <a:xfrm>
            <a:off x="0" y="1295400"/>
            <a:ext cx="11327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يعتبر بناء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الجسور،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الطرق وصناعة المناديل الورقية من المستوى........... وهي الصناعات............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A531DD-FB61-4A10-B0C1-F7E67C43CE78}"/>
              </a:ext>
            </a:extLst>
          </p:cNvPr>
          <p:cNvSpPr txBox="1"/>
          <p:nvPr/>
        </p:nvSpPr>
        <p:spPr>
          <a:xfrm>
            <a:off x="8431690" y="2209800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الإستخراجية.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298709-E7D8-49E4-9D5F-A4A7E67F3628}"/>
              </a:ext>
            </a:extLst>
          </p:cNvPr>
          <p:cNvSpPr txBox="1"/>
          <p:nvPr/>
        </p:nvSpPr>
        <p:spPr>
          <a:xfrm>
            <a:off x="5307490" y="2209800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التحويلية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0F447A-F3E7-4EF2-A9B0-1828F3533762}"/>
              </a:ext>
            </a:extLst>
          </p:cNvPr>
          <p:cNvSpPr txBox="1"/>
          <p:nvPr/>
        </p:nvSpPr>
        <p:spPr>
          <a:xfrm>
            <a:off x="7898290" y="2738735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التحويلية.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43A1515-8F66-44CB-A1B0-D6D0ABB6CEC1}"/>
              </a:ext>
            </a:extLst>
          </p:cNvPr>
          <p:cNvSpPr txBox="1"/>
          <p:nvPr/>
        </p:nvSpPr>
        <p:spPr>
          <a:xfrm>
            <a:off x="5840890" y="2734270"/>
            <a:ext cx="236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E10B55A-C070-48C0-B0A5-FD906A530CBC}"/>
              </a:ext>
            </a:extLst>
          </p:cNvPr>
          <p:cNvSpPr/>
          <p:nvPr/>
        </p:nvSpPr>
        <p:spPr>
          <a:xfrm>
            <a:off x="8660290" y="2671466"/>
            <a:ext cx="2438400" cy="677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E5FAFC-9103-430B-8C6C-8B5EB5D19DFD}"/>
              </a:ext>
            </a:extLst>
          </p:cNvPr>
          <p:cNvSpPr txBox="1"/>
          <p:nvPr/>
        </p:nvSpPr>
        <p:spPr>
          <a:xfrm>
            <a:off x="1132764" y="3542210"/>
            <a:ext cx="10193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تعتبر العمليات التي يقوم بها مستشفى الملك حمد بالمحرق للمرضى من .............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221362-3C1F-4633-BC12-9FCE40938F19}"/>
              </a:ext>
            </a:extLst>
          </p:cNvPr>
          <p:cNvSpPr txBox="1"/>
          <p:nvPr/>
        </p:nvSpPr>
        <p:spPr>
          <a:xfrm>
            <a:off x="7897524" y="4364644"/>
            <a:ext cx="3048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/>
              <a:t>أ- الصناعات الإستخراجية.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96FC834-3BC6-448D-B8B7-A9E3AF7CC696}"/>
              </a:ext>
            </a:extLst>
          </p:cNvPr>
          <p:cNvSpPr txBox="1"/>
          <p:nvPr/>
        </p:nvSpPr>
        <p:spPr>
          <a:xfrm>
            <a:off x="4392324" y="4364644"/>
            <a:ext cx="2971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/>
              <a:t>ب- الصناعات التحويلية</a:t>
            </a:r>
            <a:r>
              <a:rPr lang="ar-BH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CCC897-5A0F-47AE-A266-FB846EEC2F97}"/>
              </a:ext>
            </a:extLst>
          </p:cNvPr>
          <p:cNvSpPr txBox="1"/>
          <p:nvPr/>
        </p:nvSpPr>
        <p:spPr>
          <a:xfrm>
            <a:off x="7897524" y="4893579"/>
            <a:ext cx="3048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/>
              <a:t>ج- القيمة المضافة.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66E3DE-7846-4B1E-BC21-6B7804CC62EA}"/>
              </a:ext>
            </a:extLst>
          </p:cNvPr>
          <p:cNvSpPr txBox="1"/>
          <p:nvPr/>
        </p:nvSpPr>
        <p:spPr>
          <a:xfrm>
            <a:off x="4925724" y="4889114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/>
              <a:t>د- الخدمات.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1C70CFB-ADDF-4414-8F5F-18281BC11BE7}"/>
              </a:ext>
            </a:extLst>
          </p:cNvPr>
          <p:cNvSpPr/>
          <p:nvPr/>
        </p:nvSpPr>
        <p:spPr>
          <a:xfrm>
            <a:off x="5347077" y="4857711"/>
            <a:ext cx="2438400" cy="52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6839632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50620"/>
            <a:ext cx="1646183" cy="12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F05A546-D991-4A7E-8D53-47E37B315D6F}"/>
              </a:ext>
            </a:extLst>
          </p:cNvPr>
          <p:cNvSpPr txBox="1">
            <a:spLocks/>
          </p:cNvSpPr>
          <p:nvPr/>
        </p:nvSpPr>
        <p:spPr>
          <a:xfrm>
            <a:off x="1954697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6F2532-B8CE-482C-A8A7-019CFBE8B16E}"/>
              </a:ext>
            </a:extLst>
          </p:cNvPr>
          <p:cNvSpPr txBox="1"/>
          <p:nvPr/>
        </p:nvSpPr>
        <p:spPr>
          <a:xfrm>
            <a:off x="-715803" y="1013110"/>
            <a:ext cx="11053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صنف الأنشطة التجارية التالية في الجدول بحسب مستوى الإنتاج المناسب لها: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A097758B-F9DA-46B0-9E50-8AFDC5209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81583"/>
              </p:ext>
            </p:extLst>
          </p:nvPr>
        </p:nvGraphicFramePr>
        <p:xfrm>
          <a:off x="1954698" y="2017895"/>
          <a:ext cx="7730215" cy="37717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5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4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8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0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3437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الرقم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الأنشطة التجارية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المستوى الأول</a:t>
                      </a:r>
                    </a:p>
                    <a:p>
                      <a:pPr algn="ctr" rtl="1"/>
                      <a:r>
                        <a:rPr lang="ar-BH" dirty="0">
                          <a:solidFill>
                            <a:schemeClr val="tx1"/>
                          </a:solidFill>
                        </a:rPr>
                        <a:t>الصناعات الإستخراجية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المستوى الثاني</a:t>
                      </a:r>
                    </a:p>
                    <a:p>
                      <a:pPr algn="ctr" rtl="1"/>
                      <a:r>
                        <a:rPr lang="ar-BH" dirty="0">
                          <a:solidFill>
                            <a:schemeClr val="tx1"/>
                          </a:solidFill>
                        </a:rPr>
                        <a:t>الصناعات التحويلية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المستوى الثالث</a:t>
                      </a:r>
                    </a:p>
                    <a:p>
                      <a:pPr algn="ctr" rtl="1"/>
                      <a:r>
                        <a:rPr lang="ar-BH" b="1" dirty="0">
                          <a:solidFill>
                            <a:schemeClr val="tx1"/>
                          </a:solidFill>
                        </a:rPr>
                        <a:t>الخدمات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شراء وبيع الأراضي والمباني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722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صيد</a:t>
                      </a:r>
                      <a:r>
                        <a:rPr lang="ar-BH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الأسماك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357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صناعة المجوهرات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3905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تعليب الأسماك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040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</a:t>
                      </a:r>
                      <a:r>
                        <a:rPr lang="ar-BH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المدارس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F3C28F-0A95-4EC4-BA6C-773F381E8959}"/>
              </a:ext>
            </a:extLst>
          </p:cNvPr>
          <p:cNvSpPr txBox="1"/>
          <p:nvPr/>
        </p:nvSpPr>
        <p:spPr>
          <a:xfrm>
            <a:off x="2486654" y="3090792"/>
            <a:ext cx="53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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E92616-FAC3-4C94-B3CA-F4B6505FDF8C}"/>
              </a:ext>
            </a:extLst>
          </p:cNvPr>
          <p:cNvSpPr txBox="1"/>
          <p:nvPr/>
        </p:nvSpPr>
        <p:spPr>
          <a:xfrm>
            <a:off x="5536096" y="3703017"/>
            <a:ext cx="53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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3A3CDC-A2FD-4205-87E6-A9D2BF661F79}"/>
              </a:ext>
            </a:extLst>
          </p:cNvPr>
          <p:cNvSpPr txBox="1"/>
          <p:nvPr/>
        </p:nvSpPr>
        <p:spPr>
          <a:xfrm>
            <a:off x="3895794" y="4245884"/>
            <a:ext cx="53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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54D4BD-25F4-48A9-AC04-59432954630E}"/>
              </a:ext>
            </a:extLst>
          </p:cNvPr>
          <p:cNvSpPr txBox="1"/>
          <p:nvPr/>
        </p:nvSpPr>
        <p:spPr>
          <a:xfrm>
            <a:off x="3895795" y="4738545"/>
            <a:ext cx="53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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199" y="-60925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54D4BD-25F4-48A9-AC04-59432954630E}"/>
              </a:ext>
            </a:extLst>
          </p:cNvPr>
          <p:cNvSpPr txBox="1"/>
          <p:nvPr/>
        </p:nvSpPr>
        <p:spPr>
          <a:xfrm>
            <a:off x="2486655" y="5281829"/>
            <a:ext cx="533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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98704" y="38521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431253" y="547858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Content Placeholder 6"/>
          <p:cNvSpPr txBox="1">
            <a:spLocks/>
          </p:cNvSpPr>
          <p:nvPr/>
        </p:nvSpPr>
        <p:spPr>
          <a:xfrm>
            <a:off x="3327521" y="1363792"/>
            <a:ext cx="7894485" cy="3251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الحاجات الأساسية للإنسان، وسبل تحقيقها وإشباعها.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السلعة والخدمة بأمثلة واقعية.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الإنتاج وعناصره المختلفة.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الإنتاج وعناصره المختلفة.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المستويات الإنتاجية.</a:t>
            </a:r>
          </a:p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مفهوم القيمة المضافة.</a:t>
            </a:r>
          </a:p>
          <a:p>
            <a:pPr algn="r" rtl="1"/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6338626" y="4764393"/>
            <a:ext cx="4883380" cy="1583599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658388" y="5299859"/>
            <a:ext cx="1965347" cy="580577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346FB5-481F-4DD7-8B85-DFAC3111AD93}"/>
              </a:ext>
            </a:extLst>
          </p:cNvPr>
          <p:cNvSpPr txBox="1"/>
          <p:nvPr/>
        </p:nvSpPr>
        <p:spPr>
          <a:xfrm>
            <a:off x="3384938" y="1421793"/>
            <a:ext cx="646473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r>
              <a:rPr lang="en-GB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DB157A-ACD0-4A57-8AD2-5452EC77E0AB}"/>
              </a:ext>
            </a:extLst>
          </p:cNvPr>
          <p:cNvSpPr txBox="1"/>
          <p:nvPr/>
        </p:nvSpPr>
        <p:spPr>
          <a:xfrm>
            <a:off x="3013792" y="2338013"/>
            <a:ext cx="72930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يتوقع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بعد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دراسة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هذه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en-GB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A1D339-5E83-4013-A6C0-D014C5F7D427}"/>
              </a:ext>
            </a:extLst>
          </p:cNvPr>
          <p:cNvSpPr txBox="1"/>
          <p:nvPr/>
        </p:nvSpPr>
        <p:spPr>
          <a:xfrm>
            <a:off x="3206176" y="3061263"/>
            <a:ext cx="719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الحاجات الأساسية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للإنسان،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وسبل تحقيقها وإشباعها.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B3C2D-1ED4-4E05-AF36-4731EC60B2F6}"/>
              </a:ext>
            </a:extLst>
          </p:cNvPr>
          <p:cNvSpPr txBox="1"/>
          <p:nvPr/>
        </p:nvSpPr>
        <p:spPr>
          <a:xfrm>
            <a:off x="2678666" y="354540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السلعة والخدمة بأمثلة واقعية.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2E9EDA-7B68-4A04-BA77-B668903F77B5}"/>
              </a:ext>
            </a:extLst>
          </p:cNvPr>
          <p:cNvSpPr txBox="1"/>
          <p:nvPr/>
        </p:nvSpPr>
        <p:spPr>
          <a:xfrm>
            <a:off x="2687233" y="402261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 وعناصره المختلفة</a:t>
            </a: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66EBCA-2A97-4A73-B075-E3B7C82F19C6}"/>
              </a:ext>
            </a:extLst>
          </p:cNvPr>
          <p:cNvSpPr txBox="1"/>
          <p:nvPr/>
        </p:nvSpPr>
        <p:spPr>
          <a:xfrm>
            <a:off x="3288266" y="441742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المستويات الإنتاجية.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1853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966EBCA-2A97-4A73-B075-E3B7C82F19C6}"/>
              </a:ext>
            </a:extLst>
          </p:cNvPr>
          <p:cNvSpPr txBox="1"/>
          <p:nvPr/>
        </p:nvSpPr>
        <p:spPr>
          <a:xfrm>
            <a:off x="3309257" y="489464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يستنتج مفهوم القيمة المضافة.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CFD7772-8576-419E-AB94-1E894B8F78FB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CFD7772-8576-419E-AB94-1E894B8F78FB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B135453-300E-4CBA-B04B-3B8F73AE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76" y="115614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ar-BH" sz="3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المقدمة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A08EFD9-D2F8-4035-87CF-621E08E63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34" y="1145204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24B7CE-8BB2-494D-B2AE-A995EDFCA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76" y="1145204"/>
            <a:ext cx="1828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227E99-E931-4502-B8B3-A837FD30D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30" y="1724587"/>
            <a:ext cx="2677146" cy="143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0781A5-F9F2-48F4-B20E-B61D1B16F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8" y="4140442"/>
            <a:ext cx="3151607" cy="13197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69DF2A-1471-4449-9A5C-5BC143EAC4C4}"/>
              </a:ext>
            </a:extLst>
          </p:cNvPr>
          <p:cNvSpPr txBox="1"/>
          <p:nvPr/>
        </p:nvSpPr>
        <p:spPr>
          <a:xfrm>
            <a:off x="7564947" y="1089767"/>
            <a:ext cx="29147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الحاجة؟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4AEC47-3806-4C0F-9449-BD40A9D581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1" y="878697"/>
            <a:ext cx="3099908" cy="276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38E5A8D-721A-4F0A-89F5-5C700CD1C80F}"/>
              </a:ext>
            </a:extLst>
          </p:cNvPr>
          <p:cNvSpPr/>
          <p:nvPr/>
        </p:nvSpPr>
        <p:spPr>
          <a:xfrm>
            <a:off x="4983534" y="1833577"/>
            <a:ext cx="5429342" cy="1194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C1EC34C-F338-4DAA-A3F6-D0437AB3BD63}"/>
              </a:ext>
            </a:extLst>
          </p:cNvPr>
          <p:cNvSpPr txBox="1"/>
          <p:nvPr/>
        </p:nvSpPr>
        <p:spPr>
          <a:xfrm>
            <a:off x="4973024" y="1974576"/>
            <a:ext cx="54293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الأشياء التي لا نستطيع العيش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بدونها،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الماء، الطعام،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الملبس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والسكن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5CDDAA-866B-43A2-AC5B-DC97657E1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366" y="4087377"/>
            <a:ext cx="2605739" cy="219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6D8C01-92A5-4DA9-A172-8A6A9C7ED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676" y="3660437"/>
            <a:ext cx="2116548" cy="276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5331853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730478" y="653256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19" y="8181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208 0.420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8997" y="1306371"/>
            <a:ext cx="3052293" cy="86177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182880" bIns="182880" rtlCol="0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الإنتاج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581" y="2251024"/>
            <a:ext cx="9901709" cy="1354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tIns="457200" rIns="91440" bIns="457200" rtlCol="0">
            <a:spAutoFit/>
          </a:bodyPr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نشاط اقتصادي يؤدي إلى خلق سلعة ما، ومدى قدرتها على تلبية حاجات الإنسان وإشباعها.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581" y="3771000"/>
            <a:ext cx="9901710" cy="1292662"/>
          </a:xfrm>
          <a:prstGeom prst="rect">
            <a:avLst/>
          </a:prstGeom>
          <a:solidFill>
            <a:srgbClr val="F4B183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ولا بد من التأكيد هنا أن العملية الإنتاجية لا تتم إلا بتضافر وتعاون عناصر الإنتاج الأربعة، وهي الأرض والعمل ورأس المال والتنظيم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1853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9F1239-C884-47C9-86C9-2D89663DAB92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476BA1-B533-44F6-9365-E1B5EC595A1A}"/>
              </a:ext>
            </a:extLst>
          </p:cNvPr>
          <p:cNvGrpSpPr/>
          <p:nvPr/>
        </p:nvGrpSpPr>
        <p:grpSpPr>
          <a:xfrm>
            <a:off x="3148142" y="838200"/>
            <a:ext cx="6248400" cy="990600"/>
            <a:chOff x="1676400" y="2590800"/>
            <a:chExt cx="6248400" cy="9906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102D959-04B0-4B05-BD23-8871EB148297}"/>
                </a:ext>
              </a:extLst>
            </p:cNvPr>
            <p:cNvCxnSpPr/>
            <p:nvPr/>
          </p:nvCxnSpPr>
          <p:spPr>
            <a:xfrm>
              <a:off x="4724400" y="25908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0405AD0A-3DB7-4B37-A0AD-9C649189DAC9}"/>
                </a:ext>
              </a:extLst>
            </p:cNvPr>
            <p:cNvCxnSpPr/>
            <p:nvPr/>
          </p:nvCxnSpPr>
          <p:spPr>
            <a:xfrm flipH="1">
              <a:off x="1676400" y="3048000"/>
              <a:ext cx="62484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826D59C7-48FB-4E55-8A25-DBC125E03FA1}"/>
                </a:ext>
              </a:extLst>
            </p:cNvPr>
            <p:cNvCxnSpPr/>
            <p:nvPr/>
          </p:nvCxnSpPr>
          <p:spPr>
            <a:xfrm>
              <a:off x="7909034" y="30322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C8EF3BFE-DC3E-4CF2-9654-A0EC7910F539}"/>
                </a:ext>
              </a:extLst>
            </p:cNvPr>
            <p:cNvCxnSpPr/>
            <p:nvPr/>
          </p:nvCxnSpPr>
          <p:spPr>
            <a:xfrm>
              <a:off x="1692166" y="30480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8D5284B8-E41F-44F1-B06B-6E663B8F071C}"/>
                </a:ext>
              </a:extLst>
            </p:cNvPr>
            <p:cNvCxnSpPr/>
            <p:nvPr/>
          </p:nvCxnSpPr>
          <p:spPr>
            <a:xfrm>
              <a:off x="5956736" y="30322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B057E148-C1FF-4436-9BA3-7CF2125022DF}"/>
                </a:ext>
              </a:extLst>
            </p:cNvPr>
            <p:cNvCxnSpPr/>
            <p:nvPr/>
          </p:nvCxnSpPr>
          <p:spPr>
            <a:xfrm>
              <a:off x="3568264" y="30322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5299E18E-23FC-46CE-A4E1-A40740CE99AF}"/>
              </a:ext>
            </a:extLst>
          </p:cNvPr>
          <p:cNvSpPr/>
          <p:nvPr/>
        </p:nvSpPr>
        <p:spPr>
          <a:xfrm>
            <a:off x="8742274" y="1865578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الأرض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240CC7E-6CA3-4D6D-B4B6-6B8059992A61}"/>
              </a:ext>
            </a:extLst>
          </p:cNvPr>
          <p:cNvSpPr/>
          <p:nvPr/>
        </p:nvSpPr>
        <p:spPr>
          <a:xfrm>
            <a:off x="6805742" y="1857702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F9B60F53-A641-44F4-A6EA-2CAE8819324A}"/>
              </a:ext>
            </a:extLst>
          </p:cNvPr>
          <p:cNvSpPr/>
          <p:nvPr/>
        </p:nvSpPr>
        <p:spPr>
          <a:xfrm>
            <a:off x="4367342" y="1860332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رأس المال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48CE92D-F51E-42FB-80B6-114C7D27A546}"/>
              </a:ext>
            </a:extLst>
          </p:cNvPr>
          <p:cNvSpPr/>
          <p:nvPr/>
        </p:nvSpPr>
        <p:spPr>
          <a:xfrm>
            <a:off x="2522776" y="1860332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التنظيم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17D2694-504D-4EDD-B862-51F275D495D0}"/>
              </a:ext>
            </a:extLst>
          </p:cNvPr>
          <p:cNvSpPr/>
          <p:nvPr/>
        </p:nvSpPr>
        <p:spPr>
          <a:xfrm>
            <a:off x="8558342" y="2684621"/>
            <a:ext cx="16764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72E4051-E5D0-49AF-A8F7-FFE2589C6E28}"/>
              </a:ext>
            </a:extLst>
          </p:cNvPr>
          <p:cNvSpPr/>
          <p:nvPr/>
        </p:nvSpPr>
        <p:spPr>
          <a:xfrm>
            <a:off x="6653342" y="2684621"/>
            <a:ext cx="16764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B821C7E-7B6E-4A27-915F-8A0344DB7DD7}"/>
              </a:ext>
            </a:extLst>
          </p:cNvPr>
          <p:cNvSpPr/>
          <p:nvPr/>
        </p:nvSpPr>
        <p:spPr>
          <a:xfrm>
            <a:off x="4214942" y="2684621"/>
            <a:ext cx="16764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117F03B-48E6-44A6-90C9-9AE3727DB490}"/>
              </a:ext>
            </a:extLst>
          </p:cNvPr>
          <p:cNvSpPr/>
          <p:nvPr/>
        </p:nvSpPr>
        <p:spPr>
          <a:xfrm>
            <a:off x="2309942" y="2684621"/>
            <a:ext cx="16764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E3B2534-01C4-4E23-875E-70D275FC124B}"/>
              </a:ext>
            </a:extLst>
          </p:cNvPr>
          <p:cNvSpPr txBox="1"/>
          <p:nvPr/>
        </p:nvSpPr>
        <p:spPr>
          <a:xfrm>
            <a:off x="8558342" y="2801368"/>
            <a:ext cx="1676400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تنصرف فقط إلى التربة ولكنها تشمل جميع الموارد الطبيعية في شكلها الخام مثل الثروة المعدنية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وأيضًا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النباتات والغابات والحيوانات البرية والتربة الخصبة والمياه والطاقة الشمسية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والمحيطات.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2F4E6D-ECE9-4B79-9C3E-ACE4021946B5}"/>
              </a:ext>
            </a:extLst>
          </p:cNvPr>
          <p:cNvSpPr txBox="1"/>
          <p:nvPr/>
        </p:nvSpPr>
        <p:spPr>
          <a:xfrm>
            <a:off x="6653342" y="2856041"/>
            <a:ext cx="16764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الخدمات الإنتاجية التي يسهم بها الإنسان ومن أمثلتها :مدير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الشركة، المحاسب، الطبيب،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النجارة، المهندس،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العامل الفني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وغيرها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B7FA37-90F0-4292-9E67-722BCFE5EBD6}"/>
              </a:ext>
            </a:extLst>
          </p:cNvPr>
          <p:cNvSpPr txBox="1"/>
          <p:nvPr/>
        </p:nvSpPr>
        <p:spPr>
          <a:xfrm>
            <a:off x="4201919" y="2865299"/>
            <a:ext cx="16764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المعدات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والآلات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المستخدمة في إنتاج السلع والخدمات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وأيضًا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المستخدمة لذلك.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3204505-8FA0-4858-A70F-A0535F712EAB}"/>
              </a:ext>
            </a:extLst>
          </p:cNvPr>
          <p:cNvSpPr txBox="1"/>
          <p:nvPr/>
        </p:nvSpPr>
        <p:spPr>
          <a:xfrm>
            <a:off x="2332276" y="2944442"/>
            <a:ext cx="1676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التنسيق بين عناصر الإنتاج وتحمل مخاطر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المشروع،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ومن يقوم بها يسمى المنظم وهو صاحب المشروع.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46245" y="11308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421" y="181359"/>
            <a:ext cx="2717441" cy="86177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182880" bIns="182880" rtlCol="0" anchor="ctr">
            <a:spAutoFit/>
          </a:bodyPr>
          <a:lstStyle/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الإنتاج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C3F640D-2271-46AA-88BE-C68942C70721}"/>
              </a:ext>
            </a:extLst>
          </p:cNvPr>
          <p:cNvSpPr txBox="1">
            <a:spLocks/>
          </p:cNvSpPr>
          <p:nvPr/>
        </p:nvSpPr>
        <p:spPr>
          <a:xfrm>
            <a:off x="1981200" y="34698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DAFC3C-FC2B-459B-9DD4-7C9619348FD2}"/>
              </a:ext>
            </a:extLst>
          </p:cNvPr>
          <p:cNvSpPr txBox="1"/>
          <p:nvPr/>
        </p:nvSpPr>
        <p:spPr>
          <a:xfrm>
            <a:off x="1487792" y="1043501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اختر الاجابة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الصحيحة: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804223-ABE1-4F1F-8E45-E8448E7012AB}"/>
              </a:ext>
            </a:extLst>
          </p:cNvPr>
          <p:cNvSpPr txBox="1"/>
          <p:nvPr/>
        </p:nvSpPr>
        <p:spPr>
          <a:xfrm>
            <a:off x="1981200" y="1641707"/>
            <a:ext cx="9452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نشاط اقتصادي يؤدي إلى أيجاد سلعة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ما،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ومدى قدرتها على تلبية حاجات الانسان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وإشباعها: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B1CB9E-F61F-4AAC-9236-2E62CB0AFB35}"/>
              </a:ext>
            </a:extLst>
          </p:cNvPr>
          <p:cNvSpPr txBox="1"/>
          <p:nvPr/>
        </p:nvSpPr>
        <p:spPr>
          <a:xfrm>
            <a:off x="9756914" y="23622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أ- التسويق.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935FE3-7A19-4671-B17A-6C65250E0158}"/>
              </a:ext>
            </a:extLst>
          </p:cNvPr>
          <p:cNvSpPr txBox="1"/>
          <p:nvPr/>
        </p:nvSpPr>
        <p:spPr>
          <a:xfrm>
            <a:off x="6251714" y="236220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ب- التوزيع.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5E62CD-C5EC-45F8-B2D3-D52ADEABB72C}"/>
              </a:ext>
            </a:extLst>
          </p:cNvPr>
          <p:cNvSpPr txBox="1"/>
          <p:nvPr/>
        </p:nvSpPr>
        <p:spPr>
          <a:xfrm>
            <a:off x="8918714" y="304800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ج- الإنتاج.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6C2055-1F8E-4474-84D2-117CDD8338D6}"/>
              </a:ext>
            </a:extLst>
          </p:cNvPr>
          <p:cNvSpPr txBox="1"/>
          <p:nvPr/>
        </p:nvSpPr>
        <p:spPr>
          <a:xfrm>
            <a:off x="6861314" y="3043535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د- المحاسبة.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CDCD38A-E5AD-4FC4-B11C-0DE69317658F}"/>
              </a:ext>
            </a:extLst>
          </p:cNvPr>
          <p:cNvSpPr/>
          <p:nvPr/>
        </p:nvSpPr>
        <p:spPr>
          <a:xfrm>
            <a:off x="9018102" y="2922104"/>
            <a:ext cx="24384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3DD290-49F9-4574-A50C-21DCBA765665}"/>
              </a:ext>
            </a:extLst>
          </p:cNvPr>
          <p:cNvSpPr txBox="1"/>
          <p:nvPr/>
        </p:nvSpPr>
        <p:spPr>
          <a:xfrm>
            <a:off x="3819943" y="4051852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2- هي الأشياء التي لا نستطيع العيش من </a:t>
            </a:r>
            <a:r>
              <a:rPr lang="ar-BH" sz="2800" dirty="0" smtClean="0"/>
              <a:t>دونها:</a:t>
            </a:r>
            <a:endParaRPr lang="ar-BH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1F49CB-103D-42B4-BD5E-F85D65A9B16E}"/>
              </a:ext>
            </a:extLst>
          </p:cNvPr>
          <p:cNvSpPr txBox="1"/>
          <p:nvPr/>
        </p:nvSpPr>
        <p:spPr>
          <a:xfrm>
            <a:off x="9763542" y="4767472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أ- الإنتاج.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78CB25-B195-44F5-BA4D-062AE688CBC7}"/>
              </a:ext>
            </a:extLst>
          </p:cNvPr>
          <p:cNvSpPr txBox="1"/>
          <p:nvPr/>
        </p:nvSpPr>
        <p:spPr>
          <a:xfrm>
            <a:off x="6258342" y="4767472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ب- الحاجة.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74480A-3D46-43C8-B40C-1CDE93B8D0B1}"/>
              </a:ext>
            </a:extLst>
          </p:cNvPr>
          <p:cNvSpPr txBox="1"/>
          <p:nvPr/>
        </p:nvSpPr>
        <p:spPr>
          <a:xfrm>
            <a:off x="8925342" y="5453272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ج- السلع الكمالية.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FFE6E0-EAF3-4624-A1FD-1DC13C873837}"/>
              </a:ext>
            </a:extLst>
          </p:cNvPr>
          <p:cNvSpPr txBox="1"/>
          <p:nvPr/>
        </p:nvSpPr>
        <p:spPr>
          <a:xfrm>
            <a:off x="6867942" y="5448807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د- التسويق.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AEB95C1-B11F-43B2-B647-FF8D376D27C9}"/>
              </a:ext>
            </a:extLst>
          </p:cNvPr>
          <p:cNvSpPr/>
          <p:nvPr/>
        </p:nvSpPr>
        <p:spPr>
          <a:xfrm>
            <a:off x="6372642" y="4567299"/>
            <a:ext cx="24384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Rectangle 20"/>
          <p:cNvSpPr/>
          <p:nvPr/>
        </p:nvSpPr>
        <p:spPr>
          <a:xfrm>
            <a:off x="5275884" y="17104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01EB99F-D20F-40F1-8296-EF708773E315}"/>
              </a:ext>
            </a:extLst>
          </p:cNvPr>
          <p:cNvSpPr txBox="1">
            <a:spLocks/>
          </p:cNvSpPr>
          <p:nvPr/>
        </p:nvSpPr>
        <p:spPr>
          <a:xfrm>
            <a:off x="3516188" y="-5194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F13BE1-8C93-480F-A3BF-985D1884D305}"/>
              </a:ext>
            </a:extLst>
          </p:cNvPr>
          <p:cNvSpPr txBox="1"/>
          <p:nvPr/>
        </p:nvSpPr>
        <p:spPr>
          <a:xfrm>
            <a:off x="-470055" y="890192"/>
            <a:ext cx="108814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صنف الأمثلة التالية بحسب عنصر الإنتاج المناسب لها؟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3692365-FACD-4C88-9AAD-252409CE9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86516"/>
              </p:ext>
            </p:extLst>
          </p:nvPr>
        </p:nvGraphicFramePr>
        <p:xfrm>
          <a:off x="3140759" y="3945835"/>
          <a:ext cx="6096000" cy="2451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385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الأرض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 المال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التنظيم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2136"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3CA7B0FB-83BC-45D0-A0DA-F41B77849250}"/>
              </a:ext>
            </a:extLst>
          </p:cNvPr>
          <p:cNvSpPr/>
          <p:nvPr/>
        </p:nvSpPr>
        <p:spPr>
          <a:xfrm>
            <a:off x="7179359" y="1583636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A4C913-97AD-416F-A4AF-982B7AFFB728}"/>
              </a:ext>
            </a:extLst>
          </p:cNvPr>
          <p:cNvSpPr/>
          <p:nvPr/>
        </p:nvSpPr>
        <p:spPr>
          <a:xfrm>
            <a:off x="5426759" y="1660351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83E322D-0DEF-46F9-A925-FED85DC29123}"/>
              </a:ext>
            </a:extLst>
          </p:cNvPr>
          <p:cNvSpPr/>
          <p:nvPr/>
        </p:nvSpPr>
        <p:spPr>
          <a:xfrm>
            <a:off x="3826559" y="1583636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67FB07-38EB-4087-8371-A64A1F862707}"/>
              </a:ext>
            </a:extLst>
          </p:cNvPr>
          <p:cNvSpPr/>
          <p:nvPr/>
        </p:nvSpPr>
        <p:spPr>
          <a:xfrm>
            <a:off x="2302559" y="2238420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88C7A24-2250-43F4-8DBA-8356C16ABE94}"/>
              </a:ext>
            </a:extLst>
          </p:cNvPr>
          <p:cNvSpPr/>
          <p:nvPr/>
        </p:nvSpPr>
        <p:spPr>
          <a:xfrm>
            <a:off x="4522869" y="2561587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E5EEFD8-22B2-43FC-865F-F7C5A94A4556}"/>
              </a:ext>
            </a:extLst>
          </p:cNvPr>
          <p:cNvSpPr/>
          <p:nvPr/>
        </p:nvSpPr>
        <p:spPr>
          <a:xfrm>
            <a:off x="6569759" y="2595230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F2D986-0CF8-4BF3-82FD-6790473D55F1}"/>
              </a:ext>
            </a:extLst>
          </p:cNvPr>
          <p:cNvSpPr/>
          <p:nvPr/>
        </p:nvSpPr>
        <p:spPr>
          <a:xfrm>
            <a:off x="8931959" y="2061315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8FAB493-699F-4220-8C14-B0C8501A39F1}"/>
              </a:ext>
            </a:extLst>
          </p:cNvPr>
          <p:cNvSpPr/>
          <p:nvPr/>
        </p:nvSpPr>
        <p:spPr>
          <a:xfrm>
            <a:off x="8277690" y="3008844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9A5BFEF-6911-4222-AFB4-1BDD0E22D60C}"/>
              </a:ext>
            </a:extLst>
          </p:cNvPr>
          <p:cNvSpPr/>
          <p:nvPr/>
        </p:nvSpPr>
        <p:spPr>
          <a:xfrm>
            <a:off x="2912159" y="3008844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97FBE7-D4D1-45F6-8035-7F5429B1821F}"/>
              </a:ext>
            </a:extLst>
          </p:cNvPr>
          <p:cNvSpPr txBox="1"/>
          <p:nvPr/>
        </p:nvSpPr>
        <p:spPr>
          <a:xfrm>
            <a:off x="8937215" y="2190983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النفط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2B2B86-822B-4F22-9621-C7B4477BF9FF}"/>
              </a:ext>
            </a:extLst>
          </p:cNvPr>
          <p:cNvSpPr txBox="1"/>
          <p:nvPr/>
        </p:nvSpPr>
        <p:spPr>
          <a:xfrm>
            <a:off x="8290827" y="3157564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البناء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52E9C6-A02B-4C5F-8E68-50A83445FDBB}"/>
              </a:ext>
            </a:extLst>
          </p:cNvPr>
          <p:cNvSpPr txBox="1"/>
          <p:nvPr/>
        </p:nvSpPr>
        <p:spPr>
          <a:xfrm>
            <a:off x="7210891" y="1715720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الات الخياطة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4C4B8F-C63C-4C11-9308-ACBAF67ACFB1}"/>
              </a:ext>
            </a:extLst>
          </p:cNvPr>
          <p:cNvSpPr txBox="1"/>
          <p:nvPr/>
        </p:nvSpPr>
        <p:spPr>
          <a:xfrm>
            <a:off x="6601291" y="2734996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FFFF8D-FCA8-4291-BD78-4956AA29E19C}"/>
              </a:ext>
            </a:extLst>
          </p:cNvPr>
          <p:cNvSpPr txBox="1"/>
          <p:nvPr/>
        </p:nvSpPr>
        <p:spPr>
          <a:xfrm>
            <a:off x="5426759" y="1816660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الإدارة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9224CF-5473-4407-981E-EF409E6B6EF3}"/>
              </a:ext>
            </a:extLst>
          </p:cNvPr>
          <p:cNvSpPr txBox="1"/>
          <p:nvPr/>
        </p:nvSpPr>
        <p:spPr>
          <a:xfrm>
            <a:off x="3858091" y="1691565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اللؤلؤ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FE7B68-CF17-45E1-A344-BE24A3ADA5B8}"/>
              </a:ext>
            </a:extLst>
          </p:cNvPr>
          <p:cNvSpPr txBox="1"/>
          <p:nvPr/>
        </p:nvSpPr>
        <p:spPr>
          <a:xfrm>
            <a:off x="4528125" y="2569037"/>
            <a:ext cx="121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الطاقة الشمسية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8F775B-2D6B-41EF-A4EC-D1BA8AFEA8AF}"/>
              </a:ext>
            </a:extLst>
          </p:cNvPr>
          <p:cNvSpPr txBox="1"/>
          <p:nvPr/>
        </p:nvSpPr>
        <p:spPr>
          <a:xfrm>
            <a:off x="2351169" y="2216778"/>
            <a:ext cx="121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الفحم الحجري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633B2D-CD2C-4EAE-AC08-14F18BA93027}"/>
              </a:ext>
            </a:extLst>
          </p:cNvPr>
          <p:cNvSpPr txBox="1"/>
          <p:nvPr/>
        </p:nvSpPr>
        <p:spPr>
          <a:xfrm>
            <a:off x="2927925" y="3012153"/>
            <a:ext cx="1234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خلاطات الإسمنت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BD1DA45-6599-4B66-912E-5F3C4394CEBE}"/>
              </a:ext>
            </a:extLst>
          </p:cNvPr>
          <p:cNvSpPr/>
          <p:nvPr/>
        </p:nvSpPr>
        <p:spPr>
          <a:xfrm>
            <a:off x="9389159" y="3816028"/>
            <a:ext cx="1219200" cy="654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4880C9C-B823-408E-85BB-D25DEDEE9AE3}"/>
              </a:ext>
            </a:extLst>
          </p:cNvPr>
          <p:cNvSpPr txBox="1"/>
          <p:nvPr/>
        </p:nvSpPr>
        <p:spPr>
          <a:xfrm>
            <a:off x="9373393" y="3918832"/>
            <a:ext cx="1234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مالك المشروع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70649" y="10452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0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09362 0.3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19675 0.4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7761 0.385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325 0.45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4883 0.43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15729 0.2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1745 0.36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27865 0.46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1638 0.29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5 0.098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D7225B-C167-49B6-B366-8849D1C88C13}"/>
              </a:ext>
            </a:extLst>
          </p:cNvPr>
          <p:cNvSpPr txBox="1"/>
          <p:nvPr/>
        </p:nvSpPr>
        <p:spPr>
          <a:xfrm>
            <a:off x="2472410" y="545107"/>
            <a:ext cx="69467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السلسلة الإنتاجية ( مستويات الإنتاج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2963CE-BFFB-44A0-992E-2C61041C7911}"/>
              </a:ext>
            </a:extLst>
          </p:cNvPr>
          <p:cNvSpPr txBox="1"/>
          <p:nvPr/>
        </p:nvSpPr>
        <p:spPr>
          <a:xfrm>
            <a:off x="7897095" y="3996512"/>
            <a:ext cx="2715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الأول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63FBB4-CAC1-45A2-AEEB-D9ABB65A519C}"/>
              </a:ext>
            </a:extLst>
          </p:cNvPr>
          <p:cNvSpPr txBox="1"/>
          <p:nvPr/>
        </p:nvSpPr>
        <p:spPr>
          <a:xfrm>
            <a:off x="4920026" y="3996512"/>
            <a:ext cx="2715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الثاني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439301-09F7-4677-AFD0-2F7FDD6AFA70}"/>
              </a:ext>
            </a:extLst>
          </p:cNvPr>
          <p:cNvSpPr txBox="1"/>
          <p:nvPr/>
        </p:nvSpPr>
        <p:spPr>
          <a:xfrm>
            <a:off x="1823894" y="3996512"/>
            <a:ext cx="2715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الثالث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50982E-87E7-4832-8444-FD163AE32CC3}"/>
              </a:ext>
            </a:extLst>
          </p:cNvPr>
          <p:cNvSpPr txBox="1"/>
          <p:nvPr/>
        </p:nvSpPr>
        <p:spPr>
          <a:xfrm>
            <a:off x="7907592" y="4463892"/>
            <a:ext cx="2715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الصناعات الإستخراجية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CB4749-EC1F-4382-B3DB-5F6C688D5EF7}"/>
              </a:ext>
            </a:extLst>
          </p:cNvPr>
          <p:cNvSpPr txBox="1"/>
          <p:nvPr/>
        </p:nvSpPr>
        <p:spPr>
          <a:xfrm>
            <a:off x="4871894" y="4461303"/>
            <a:ext cx="2715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الصناعات التحويلية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188CE0-2613-42B3-A830-7F99ACEE3F6E}"/>
              </a:ext>
            </a:extLst>
          </p:cNvPr>
          <p:cNvSpPr txBox="1"/>
          <p:nvPr/>
        </p:nvSpPr>
        <p:spPr>
          <a:xfrm>
            <a:off x="1948226" y="4469478"/>
            <a:ext cx="2715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E7F62D-2A39-4056-8A44-30028A30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519" y="1567562"/>
            <a:ext cx="2715132" cy="2190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2A7439-F932-4969-80CA-8A0BAB16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03" y="1558112"/>
            <a:ext cx="2515899" cy="2190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FADF8E-3AD3-461E-A239-460ED7EA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568" y="1581188"/>
            <a:ext cx="2883104" cy="21907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1853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F89DF7-A385-430A-AF93-3C48849A043D}"/>
              </a:ext>
            </a:extLst>
          </p:cNvPr>
          <p:cNvSpPr txBox="1"/>
          <p:nvPr/>
        </p:nvSpPr>
        <p:spPr>
          <a:xfrm>
            <a:off x="2553068" y="401953"/>
            <a:ext cx="6946710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alpha val="99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السلسلة الإنتاجية ( مستويات الإنتاج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25CEDE0-0241-4843-91D1-7E4E73D83869}"/>
              </a:ext>
            </a:extLst>
          </p:cNvPr>
          <p:cNvGrpSpPr/>
          <p:nvPr/>
        </p:nvGrpSpPr>
        <p:grpSpPr>
          <a:xfrm>
            <a:off x="3207023" y="1036073"/>
            <a:ext cx="5943600" cy="914400"/>
            <a:chOff x="1524000" y="1905000"/>
            <a:chExt cx="5943600" cy="914400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CBAEE4-3FA4-47F7-9803-2BDEB082E1ED}"/>
                </a:ext>
              </a:extLst>
            </p:cNvPr>
            <p:cNvCxnSpPr/>
            <p:nvPr/>
          </p:nvCxnSpPr>
          <p:spPr>
            <a:xfrm>
              <a:off x="1524000" y="2362200"/>
              <a:ext cx="59436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F2E64C4-8478-4D2E-8F25-DB45260CD196}"/>
                </a:ext>
              </a:extLst>
            </p:cNvPr>
            <p:cNvCxnSpPr/>
            <p:nvPr/>
          </p:nvCxnSpPr>
          <p:spPr>
            <a:xfrm>
              <a:off x="4343400" y="1905000"/>
              <a:ext cx="0" cy="4572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E94BB628-8C94-4EC5-BB0D-4E0ADC654782}"/>
                </a:ext>
              </a:extLst>
            </p:cNvPr>
            <p:cNvCxnSpPr/>
            <p:nvPr/>
          </p:nvCxnSpPr>
          <p:spPr>
            <a:xfrm>
              <a:off x="7454464" y="2362200"/>
              <a:ext cx="0" cy="4572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B00C4B9F-3C91-414B-8A88-5ED7E2AAF96B}"/>
                </a:ext>
              </a:extLst>
            </p:cNvPr>
            <p:cNvCxnSpPr/>
            <p:nvPr/>
          </p:nvCxnSpPr>
          <p:spPr>
            <a:xfrm>
              <a:off x="4343400" y="2362200"/>
              <a:ext cx="0" cy="4572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D7F06C6C-734E-4D2C-B63C-CC0EA448C34B}"/>
                </a:ext>
              </a:extLst>
            </p:cNvPr>
            <p:cNvCxnSpPr/>
            <p:nvPr/>
          </p:nvCxnSpPr>
          <p:spPr>
            <a:xfrm>
              <a:off x="1539766" y="2362200"/>
              <a:ext cx="0" cy="4572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915AB75-A7AF-42B9-8062-E4B77D7AD890}"/>
              </a:ext>
            </a:extLst>
          </p:cNvPr>
          <p:cNvSpPr/>
          <p:nvPr/>
        </p:nvSpPr>
        <p:spPr>
          <a:xfrm>
            <a:off x="7965585" y="1950473"/>
            <a:ext cx="262738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/>
              <a:t>المستوى الأول</a:t>
            </a:r>
          </a:p>
          <a:p>
            <a:pPr algn="ctr"/>
            <a:r>
              <a:rPr lang="ar-BH" sz="2000" dirty="0"/>
              <a:t>الصناعات الإستخراجية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BC10F34-9D0E-49BB-AFFB-AF7CD117C27A}"/>
              </a:ext>
            </a:extLst>
          </p:cNvPr>
          <p:cNvSpPr/>
          <p:nvPr/>
        </p:nvSpPr>
        <p:spPr>
          <a:xfrm>
            <a:off x="4717773" y="1950473"/>
            <a:ext cx="278295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/>
              <a:t>المستوى الثاني</a:t>
            </a:r>
          </a:p>
          <a:p>
            <a:pPr algn="ctr"/>
            <a:r>
              <a:rPr lang="ar-BH" sz="2000" dirty="0"/>
              <a:t>الصناعات التحويلية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8A864FA-6E22-4C72-8644-D8B4557B9559}"/>
              </a:ext>
            </a:extLst>
          </p:cNvPr>
          <p:cNvSpPr/>
          <p:nvPr/>
        </p:nvSpPr>
        <p:spPr>
          <a:xfrm>
            <a:off x="1864214" y="1950473"/>
            <a:ext cx="254624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/>
              <a:t>المستوى االثالث</a:t>
            </a:r>
          </a:p>
          <a:p>
            <a:pPr algn="ctr"/>
            <a:r>
              <a:rPr lang="ar-BH" sz="2000" dirty="0"/>
              <a:t>الخدمات</a:t>
            </a:r>
          </a:p>
        </p:txBody>
      </p:sp>
      <p:sp>
        <p:nvSpPr>
          <p:cNvPr id="15" name="Up Arrow Callout 30">
            <a:extLst>
              <a:ext uri="{FF2B5EF4-FFF2-40B4-BE49-F238E27FC236}">
                <a16:creationId xmlns="" xmlns:a16="http://schemas.microsoft.com/office/drawing/2014/main" id="{8E355ADB-B2BF-4DE5-A7B5-1273809080A9}"/>
              </a:ext>
            </a:extLst>
          </p:cNvPr>
          <p:cNvSpPr/>
          <p:nvPr/>
        </p:nvSpPr>
        <p:spPr>
          <a:xfrm>
            <a:off x="7965584" y="2712472"/>
            <a:ext cx="2627387" cy="352157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48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الحصول على الموارد التي تهيئها الطبيعة سواء فوق سطح الأرض أو في باطنها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وهي: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الزراعة.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صيد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الأسماك.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استخراج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المعادن.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Up Arrow Callout 31">
            <a:extLst>
              <a:ext uri="{FF2B5EF4-FFF2-40B4-BE49-F238E27FC236}">
                <a16:creationId xmlns="" xmlns:a16="http://schemas.microsoft.com/office/drawing/2014/main" id="{00840ECB-2DFF-43AB-B3EC-3D7171A696B5}"/>
              </a:ext>
            </a:extLst>
          </p:cNvPr>
          <p:cNvSpPr/>
          <p:nvPr/>
        </p:nvSpPr>
        <p:spPr>
          <a:xfrm>
            <a:off x="4717774" y="2715103"/>
            <a:ext cx="2782955" cy="37138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63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r" rtl="1"/>
            <a:endParaRPr lang="en-US" sz="1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تختص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بتحويل المواد الخام التي حصلنا عليها من النوع الأول إلى سلع كاملة الصنع وتنقسم إلى 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الصناعات:إنتاج السلع كاملة الصنع أو المصنعة جزئياً وهي نوعان: الصناعات الخفيفة مثل مكائن الخياطة وأجهزة الطبخ , الصناعات الثقيلة ومنها إنتاج الآلات والمعدات.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الإنشاءات: البنية التحتية (إنشاء الشوارع , الجسور والمدارس)</a:t>
            </a:r>
          </a:p>
        </p:txBody>
      </p:sp>
      <p:sp>
        <p:nvSpPr>
          <p:cNvPr id="17" name="Up Arrow Callout 32">
            <a:extLst>
              <a:ext uri="{FF2B5EF4-FFF2-40B4-BE49-F238E27FC236}">
                <a16:creationId xmlns="" xmlns:a16="http://schemas.microsoft.com/office/drawing/2014/main" id="{B023027B-B295-4B3F-98A3-276A98B4E264}"/>
              </a:ext>
            </a:extLst>
          </p:cNvPr>
          <p:cNvSpPr/>
          <p:nvPr/>
        </p:nvSpPr>
        <p:spPr>
          <a:xfrm>
            <a:off x="1864215" y="2715103"/>
            <a:ext cx="2546242" cy="352157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يتعلق بالخدمات وهي 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المباشرة:أداء مهمات وأنشطة جسدية وفكرية تحقق منفعة للاخرين (خدمات الطبيب, المهندس)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المساعدة:الخدمات التي تساعد على تبادل السلع وتداولها حتى تصل للمستهلك ومنها النقل, التأمين والتخزين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1853" y="0"/>
            <a:ext cx="159205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8584076" y="652719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76452"/>
            <a:ext cx="1646183" cy="1268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4105</TotalTime>
  <Words>1035</Words>
  <Application>Microsoft Office PowerPoint</Application>
  <PresentationFormat>Widescreen</PresentationFormat>
  <Paragraphs>229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Wingdings</vt:lpstr>
      <vt:lpstr>Presentation - Copy</vt:lpstr>
      <vt:lpstr>الوحدة الأولى الدرس الأول عالم التجارة</vt:lpstr>
      <vt:lpstr>PowerPoint Presentation</vt:lpstr>
      <vt:lpstr>المقدمة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438</cp:revision>
  <dcterms:created xsi:type="dcterms:W3CDTF">2020-03-05T04:19:13Z</dcterms:created>
  <dcterms:modified xsi:type="dcterms:W3CDTF">2021-01-25T03:51:25Z</dcterms:modified>
</cp:coreProperties>
</file>