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57" r:id="rId3"/>
    <p:sldId id="304" r:id="rId4"/>
    <p:sldId id="263" r:id="rId5"/>
    <p:sldId id="265" r:id="rId6"/>
    <p:sldId id="303" r:id="rId7"/>
    <p:sldId id="302" r:id="rId8"/>
    <p:sldId id="309" r:id="rId9"/>
    <p:sldId id="301" r:id="rId10"/>
    <p:sldId id="308" r:id="rId11"/>
    <p:sldId id="307" r:id="rId12"/>
    <p:sldId id="306" r:id="rId13"/>
    <p:sldId id="312" r:id="rId14"/>
    <p:sldId id="311" r:id="rId15"/>
    <p:sldId id="310" r:id="rId16"/>
    <p:sldId id="313" r:id="rId17"/>
    <p:sldId id="31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FFEDB3"/>
    <a:srgbClr val="D4E8C6"/>
    <a:srgbClr val="F4B183"/>
    <a:srgbClr val="FFCC66"/>
    <a:srgbClr val="FF66FF"/>
    <a:srgbClr val="003366"/>
    <a:srgbClr val="003399"/>
    <a:srgbClr val="FFD966"/>
    <a:srgbClr val="BFD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54F42CCF-2CEA-48FF-A799-49E1D0238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500" y="2325755"/>
            <a:ext cx="7772400" cy="1743969"/>
          </a:xfrm>
        </p:spPr>
        <p:txBody>
          <a:bodyPr>
            <a:noAutofit/>
          </a:bodyPr>
          <a:lstStyle/>
          <a:p>
            <a:pPr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b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</a:t>
            </a:r>
            <a:r>
              <a:rPr 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GB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عالم 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 (طبيعة التجارة)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99C232-29F5-452B-9FA3-E879AE5141D9}"/>
              </a:ext>
            </a:extLst>
          </p:cNvPr>
          <p:cNvSpPr txBox="1"/>
          <p:nvPr/>
        </p:nvSpPr>
        <p:spPr>
          <a:xfrm>
            <a:off x="3890698" y="4309049"/>
            <a:ext cx="4616003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الثقافة التجارية – ثقف101 – ثقف801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124A38-A439-4067-A330-C56BE86E2C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0" r="9205" b="12614"/>
          <a:stretch/>
        </p:blipFill>
        <p:spPr>
          <a:xfrm rot="20703510">
            <a:off x="437191" y="1247504"/>
            <a:ext cx="1859420" cy="2163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9815736" y="6509697"/>
            <a:ext cx="2376264" cy="34830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 -2020 /2021م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6468" y="6509697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– المستوى الأول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09696"/>
            <a:ext cx="1656184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25 - 38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6706"/>
            <a:ext cx="3018790" cy="2552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2AE5A46-BE08-403E-B6AC-FA420C415C5E}"/>
              </a:ext>
            </a:extLst>
          </p:cNvPr>
          <p:cNvSpPr txBox="1">
            <a:spLocks/>
          </p:cNvSpPr>
          <p:nvPr/>
        </p:nvSpPr>
        <p:spPr>
          <a:xfrm>
            <a:off x="1572025" y="11897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أنواع تجارة التجزئة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189584F-EB72-4C9C-80E0-FAD45AE0C7EE}"/>
              </a:ext>
            </a:extLst>
          </p:cNvPr>
          <p:cNvSpPr txBox="1"/>
          <p:nvPr/>
        </p:nvSpPr>
        <p:spPr>
          <a:xfrm>
            <a:off x="6897742" y="914400"/>
            <a:ext cx="3581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FF0000"/>
                </a:solidFill>
              </a:rPr>
              <a:t>ثانيًا: </a:t>
            </a:r>
            <a:r>
              <a:rPr lang="ar-BH" sz="2800" b="1" dirty="0">
                <a:solidFill>
                  <a:srgbClr val="FF0000"/>
                </a:solidFill>
              </a:rPr>
              <a:t>تجارة التجزئة </a:t>
            </a:r>
            <a:r>
              <a:rPr lang="ar-BH" sz="2800" b="1" dirty="0" smtClean="0">
                <a:solidFill>
                  <a:srgbClr val="FF0000"/>
                </a:solidFill>
              </a:rPr>
              <a:t>الكبيرة: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3">
            <a:extLst>
              <a:ext uri="{FF2B5EF4-FFF2-40B4-BE49-F238E27FC236}">
                <a16:creationId xmlns="" xmlns:a16="http://schemas.microsoft.com/office/drawing/2014/main" id="{F296CC34-37E2-43D6-953C-33A1E50F456B}"/>
              </a:ext>
            </a:extLst>
          </p:cNvPr>
          <p:cNvSpPr/>
          <p:nvPr/>
        </p:nvSpPr>
        <p:spPr>
          <a:xfrm>
            <a:off x="6545538" y="3976473"/>
            <a:ext cx="4038600" cy="2372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متاجر الأقسام</a:t>
            </a:r>
            <a:endParaRPr lang="ar-BH" dirty="0"/>
          </a:p>
          <a:p>
            <a:pPr algn="just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ينقسم هذا النوع من المتاجر إلى أقسام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منفصلة، كل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قسم متخصص في نوع معين من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السلع، ويعمل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كوحدة قائمة بذاتها مثال: </a:t>
            </a:r>
            <a:r>
              <a:rPr lang="ar-BH" sz="24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جيان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لولو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هايبرماركت وكارفور سوبر ماركت.</a:t>
            </a:r>
          </a:p>
        </p:txBody>
      </p:sp>
      <p:sp>
        <p:nvSpPr>
          <p:cNvPr id="7" name="Rounded Rectangle 54">
            <a:extLst>
              <a:ext uri="{FF2B5EF4-FFF2-40B4-BE49-F238E27FC236}">
                <a16:creationId xmlns="" xmlns:a16="http://schemas.microsoft.com/office/drawing/2014/main" id="{3AFCE99F-A8CE-4A8A-B642-8049BF6759B3}"/>
              </a:ext>
            </a:extLst>
          </p:cNvPr>
          <p:cNvSpPr/>
          <p:nvPr/>
        </p:nvSpPr>
        <p:spPr>
          <a:xfrm>
            <a:off x="1792342" y="659115"/>
            <a:ext cx="5334000" cy="10337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BH" b="1" dirty="0"/>
              <a:t>في هذه المحلات يتجول العملاء في أرجاء </a:t>
            </a:r>
            <a:r>
              <a:rPr lang="ar-BH" b="1" dirty="0" smtClean="0"/>
              <a:t>المتجر، </a:t>
            </a:r>
            <a:r>
              <a:rPr lang="ar-BH" b="1" dirty="0"/>
              <a:t>ويأخذون بأنفسهم السلع من </a:t>
            </a:r>
            <a:r>
              <a:rPr lang="ar-BH" b="1" dirty="0" err="1" smtClean="0"/>
              <a:t>الأرفف</a:t>
            </a:r>
            <a:r>
              <a:rPr lang="ar-BH" b="1" dirty="0" smtClean="0"/>
              <a:t>، </a:t>
            </a:r>
            <a:r>
              <a:rPr lang="ar-BH" b="1" dirty="0"/>
              <a:t>ويقومون بدفع ثمنها في مراكز الدفع عند الباب.</a:t>
            </a:r>
          </a:p>
        </p:txBody>
      </p:sp>
      <p:sp>
        <p:nvSpPr>
          <p:cNvPr id="8" name="Rounded Rectangle 56">
            <a:extLst>
              <a:ext uri="{FF2B5EF4-FFF2-40B4-BE49-F238E27FC236}">
                <a16:creationId xmlns="" xmlns:a16="http://schemas.microsoft.com/office/drawing/2014/main" id="{BC226DEA-AF4F-4F96-8DF4-59CBA8CB11D0}"/>
              </a:ext>
            </a:extLst>
          </p:cNvPr>
          <p:cNvSpPr/>
          <p:nvPr/>
        </p:nvSpPr>
        <p:spPr>
          <a:xfrm>
            <a:off x="839842" y="1570482"/>
            <a:ext cx="4038600" cy="2372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/>
            <a:endParaRPr lang="ar-BH" b="1" dirty="0">
              <a:solidFill>
                <a:schemeClr val="tx1"/>
              </a:solidFill>
            </a:endParaRP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متاجر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السلسلة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عبارة عن متاجر متعددة تدار من جهة مركزية واحدة أو مكتب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رئيسي،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وتحمل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أسمًا واحدًا وتميل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إلى التخصص في نوع واحد من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السلع، 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جنيد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للعطور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جسميز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مطعم الأبراج و مطعم محمد نور البخاري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0ED808E-E575-49DF-B497-E61E73E28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42" y="1396319"/>
            <a:ext cx="4009696" cy="2495062"/>
          </a:xfrm>
          <a:prstGeom prst="rect">
            <a:avLst/>
          </a:prstGeom>
        </p:spPr>
      </p:pic>
      <p:sp>
        <p:nvSpPr>
          <p:cNvPr id="10" name="Rounded Rectangle 58">
            <a:extLst>
              <a:ext uri="{FF2B5EF4-FFF2-40B4-BE49-F238E27FC236}">
                <a16:creationId xmlns="" xmlns:a16="http://schemas.microsoft.com/office/drawing/2014/main" id="{0BAEF921-A74B-495E-8D5A-6A669C0BABAB}"/>
              </a:ext>
            </a:extLst>
          </p:cNvPr>
          <p:cNvSpPr/>
          <p:nvPr/>
        </p:nvSpPr>
        <p:spPr>
          <a:xfrm>
            <a:off x="6502290" y="4009674"/>
            <a:ext cx="4038600" cy="2372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/>
            <a:endParaRPr lang="ar-BH" b="1" dirty="0">
              <a:solidFill>
                <a:schemeClr val="tx1"/>
              </a:solidFill>
            </a:endParaRP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الأسواق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الشعبية</a:t>
            </a:r>
            <a:endParaRPr lang="ar-BH" dirty="0"/>
          </a:p>
          <a:p>
            <a:pPr algn="just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مكان وتجمع تجاري تقليدي يعبر عن عادات وتقاليد المنطقة التي يوجد فيها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السوق،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سوق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مدينة عيسى الشعبي.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89E72DE-2704-47D4-A503-3334E144D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01" y="4066037"/>
            <a:ext cx="4007068" cy="2469906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ACD16689-88CD-4497-92A7-8024E86FC0C6}"/>
              </a:ext>
            </a:extLst>
          </p:cNvPr>
          <p:cNvSpPr/>
          <p:nvPr/>
        </p:nvSpPr>
        <p:spPr>
          <a:xfrm>
            <a:off x="1944742" y="4114800"/>
            <a:ext cx="4038600" cy="2372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المراكز التجارية</a:t>
            </a:r>
            <a:endParaRPr lang="ar-BH" dirty="0"/>
          </a:p>
          <a:p>
            <a:pPr algn="just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تتكون من مبنى أو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أكثر،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بحيث تشكل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مجمعًا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المحلات التجارية التي تمثل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التجار،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ممرات ربط تمكن الزوار من السير بسهولة من وحدة إلى 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أخرى،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مجمع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السيف، 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مجمع البحرين ومجمع الستي سنتر.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DC5217A-93E9-4F38-BC63-CCE25002F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7"/>
          <a:stretch/>
        </p:blipFill>
        <p:spPr>
          <a:xfrm>
            <a:off x="6617690" y="4061252"/>
            <a:ext cx="4009696" cy="2341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D9D84CF-B9DA-4219-8C9E-176434C92187}"/>
              </a:ext>
            </a:extLst>
          </p:cNvPr>
          <p:cNvSpPr/>
          <p:nvPr/>
        </p:nvSpPr>
        <p:spPr>
          <a:xfrm>
            <a:off x="5667622" y="1752779"/>
            <a:ext cx="5589935" cy="16974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just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هذا النوع من المتاجر لا يوفر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عددًا كبيرًا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البائعين لأن العملاء يقومون بخدمة أنفسهم إلا أن عيوب هذه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المتاجر هي:</a:t>
            </a:r>
          </a:p>
          <a:p>
            <a:pPr marL="342900" indent="-342900" algn="just" rtl="1">
              <a:buFontTx/>
              <a:buChar char="-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سرقة المقادير الصغيرة.</a:t>
            </a:r>
          </a:p>
          <a:p>
            <a:pPr marL="342900" indent="-342900" algn="just" rtl="1">
              <a:buFontTx/>
              <a:buChar char="-"/>
            </a:pP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عدم إتاحة تنمية العلاقات الشخصية بين البائع والمشتري.</a:t>
            </a:r>
          </a:p>
          <a:p>
            <a:pPr algn="just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816AA28-75FD-4E13-8F9F-85C5CC9865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2" y="1570482"/>
            <a:ext cx="4038600" cy="23723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90627" y="26786"/>
            <a:ext cx="18109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 (طبيعة التجارة)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8772525" y="657227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91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7" grpId="1" animBg="1"/>
      <p:bldP spid="8" grpId="0" animBg="1"/>
      <p:bldP spid="10" grpId="0" animBg="1"/>
      <p:bldP spid="12" grpId="0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7B6E5692-791B-4A28-B820-F1194CDFD392}"/>
              </a:ext>
            </a:extLst>
          </p:cNvPr>
          <p:cNvSpPr txBox="1">
            <a:spLocks/>
          </p:cNvSpPr>
          <p:nvPr/>
        </p:nvSpPr>
        <p:spPr>
          <a:xfrm>
            <a:off x="2997305" y="255910"/>
            <a:ext cx="4919731" cy="8458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البيع التأجيري والبيع بالتقسيط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8286BC-ED30-452B-86C0-7C34D69493FD}"/>
              </a:ext>
            </a:extLst>
          </p:cNvPr>
          <p:cNvSpPr txBox="1"/>
          <p:nvPr/>
        </p:nvSpPr>
        <p:spPr>
          <a:xfrm>
            <a:off x="8306149" y="880560"/>
            <a:ext cx="2051796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البيع </a:t>
            </a: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التأجيري</a:t>
            </a:r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501FA3D-A4B4-48B8-9231-4DC899624284}"/>
              </a:ext>
            </a:extLst>
          </p:cNvPr>
          <p:cNvSpPr/>
          <p:nvPr/>
        </p:nvSpPr>
        <p:spPr>
          <a:xfrm>
            <a:off x="516835" y="1616765"/>
            <a:ext cx="11463130" cy="1563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بمقتضاه تباع السلعة إلى المستهلك مع احتفاظ البائع بحق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ملكيتها،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حتى يتم سداد جميع أقساط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الثمن، ويعامل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المشتري معاملة المستأجر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للسلعة،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ويعتبر ما دفعه من أقساط بخلاف القسط الأخير بمثابة إيجار للسلعة. مثال: الكبيسي للسيارات</a:t>
            </a:r>
            <a:r>
              <a:rPr lang="ar-BH" sz="2800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DF4FB4-212D-4F7B-9C6F-9E142C66EB71}"/>
              </a:ext>
            </a:extLst>
          </p:cNvPr>
          <p:cNvSpPr txBox="1"/>
          <p:nvPr/>
        </p:nvSpPr>
        <p:spPr>
          <a:xfrm>
            <a:off x="8546947" y="3575707"/>
            <a:ext cx="2127295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البيع </a:t>
            </a: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بالتقسيط: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223F17D6-44EC-4009-94F4-F1028551504C}"/>
              </a:ext>
            </a:extLst>
          </p:cNvPr>
          <p:cNvSpPr/>
          <p:nvPr/>
        </p:nvSpPr>
        <p:spPr>
          <a:xfrm>
            <a:off x="523463" y="4485865"/>
            <a:ext cx="11463130" cy="1563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بمقتضاه تنتقل ملكية السلعة إلى المشتري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مباشرة،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ويتم سداد الثمن بعد دفع المقدم على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أقساط،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وعندما يتخلف المشتري عن سداد أي قسط فإن البائع يحق له اتخاذ الإجراءات لاستخلاص دينه كأي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دائن،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مثال: شراء السيارات عن طريق البنوك بالتقسيط و شركة البحرين للتسهيلات.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6947" y="9607"/>
            <a:ext cx="18109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 (طبيعة التجارة)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772525" y="657227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13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080D700-C512-4736-9A3E-CA9D437F184D}"/>
              </a:ext>
            </a:extLst>
          </p:cNvPr>
          <p:cNvSpPr txBox="1">
            <a:spLocks/>
          </p:cNvSpPr>
          <p:nvPr/>
        </p:nvSpPr>
        <p:spPr>
          <a:xfrm>
            <a:off x="1954697" y="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تقويم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4543249-3F03-4DCE-96D9-2F5D878DB80C}"/>
              </a:ext>
            </a:extLst>
          </p:cNvPr>
          <p:cNvSpPr txBox="1"/>
          <p:nvPr/>
        </p:nvSpPr>
        <p:spPr>
          <a:xfrm>
            <a:off x="1429759" y="708184"/>
            <a:ext cx="8610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سؤال: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الإجابة الصحيحة :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C4C590-67D2-4312-969C-2F1198D5A041}"/>
              </a:ext>
            </a:extLst>
          </p:cNvPr>
          <p:cNvSpPr txBox="1"/>
          <p:nvPr/>
        </p:nvSpPr>
        <p:spPr>
          <a:xfrm>
            <a:off x="357809" y="1231394"/>
            <a:ext cx="1023730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أشترت هاجر سيارة نيسان سني موديل 2018 من </a:t>
            </a:r>
            <a:r>
              <a:rPr lang="ar-BH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االكبيسي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للسيارات, على أن يمتلك الكبيسي ملكية السيارة حتى دفع هاجر أخر قسط, فما نوع عقد البيع؟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7DEB3F-A0E0-4333-9D8C-8CDA6B386CCA}"/>
              </a:ext>
            </a:extLst>
          </p:cNvPr>
          <p:cNvSpPr txBox="1"/>
          <p:nvPr/>
        </p:nvSpPr>
        <p:spPr>
          <a:xfrm>
            <a:off x="7688688" y="2189921"/>
            <a:ext cx="27540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أ- البيع بالتقسيط.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40DED44-F1F6-4B9F-8437-14529FCDF4BB}"/>
              </a:ext>
            </a:extLst>
          </p:cNvPr>
          <p:cNvSpPr txBox="1"/>
          <p:nvPr/>
        </p:nvSpPr>
        <p:spPr>
          <a:xfrm>
            <a:off x="4422914" y="2162854"/>
            <a:ext cx="23621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ب- البيع بالتجزئة.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1181FC-245F-4761-8AA9-FCC35CCE6EAA}"/>
              </a:ext>
            </a:extLst>
          </p:cNvPr>
          <p:cNvSpPr txBox="1"/>
          <p:nvPr/>
        </p:nvSpPr>
        <p:spPr>
          <a:xfrm>
            <a:off x="4981933" y="2668398"/>
            <a:ext cx="177427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د- البيع المباشر.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66005C-C75F-43D5-A883-24F0991E7472}"/>
              </a:ext>
            </a:extLst>
          </p:cNvPr>
          <p:cNvSpPr txBox="1"/>
          <p:nvPr/>
        </p:nvSpPr>
        <p:spPr>
          <a:xfrm>
            <a:off x="8385313" y="2668398"/>
            <a:ext cx="20573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ج- البيع التأجيري.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58B8286-A209-48B4-BDF1-6FF77839B908}"/>
              </a:ext>
            </a:extLst>
          </p:cNvPr>
          <p:cNvSpPr/>
          <p:nvPr/>
        </p:nvSpPr>
        <p:spPr>
          <a:xfrm>
            <a:off x="8194812" y="2624519"/>
            <a:ext cx="2438400" cy="766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850CD9-8BC3-4D66-B353-625DEDF22E69}"/>
              </a:ext>
            </a:extLst>
          </p:cNvPr>
          <p:cNvSpPr txBox="1"/>
          <p:nvPr/>
        </p:nvSpPr>
        <p:spPr>
          <a:xfrm>
            <a:off x="357809" y="3821166"/>
            <a:ext cx="1023068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هؤلاء يحملون سلعهم من باب إلى باب سيراً على الأقدام أو يستخدمون وسيلة نقل لحمل بضائعهم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algn="just" rtl="1"/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2BEA6A-5BD6-45C7-AB81-787DDA205FF5}"/>
              </a:ext>
            </a:extLst>
          </p:cNvPr>
          <p:cNvSpPr txBox="1"/>
          <p:nvPr/>
        </p:nvSpPr>
        <p:spPr>
          <a:xfrm>
            <a:off x="8140467" y="4850737"/>
            <a:ext cx="22768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أ- البائع الجوال.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30B6C31-A8B8-4A97-8A70-329F70150D1E}"/>
              </a:ext>
            </a:extLst>
          </p:cNvPr>
          <p:cNvSpPr txBox="1"/>
          <p:nvPr/>
        </p:nvSpPr>
        <p:spPr>
          <a:xfrm>
            <a:off x="4687973" y="4855159"/>
            <a:ext cx="23621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ب- تجارة الأسواق.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38A9D57-7F74-4304-8573-09D4495926A7}"/>
              </a:ext>
            </a:extLst>
          </p:cNvPr>
          <p:cNvSpPr txBox="1"/>
          <p:nvPr/>
        </p:nvSpPr>
        <p:spPr>
          <a:xfrm>
            <a:off x="5208861" y="5365996"/>
            <a:ext cx="17742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د- الات البيع.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1549EE8-B172-4A16-B12E-5EC9C4AE1197}"/>
              </a:ext>
            </a:extLst>
          </p:cNvPr>
          <p:cNvSpPr txBox="1"/>
          <p:nvPr/>
        </p:nvSpPr>
        <p:spPr>
          <a:xfrm>
            <a:off x="7863938" y="5486380"/>
            <a:ext cx="25908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ج- المحلات الصغيرة.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DC907E0-DA35-42DD-905B-9A75BC9AF7F4}"/>
              </a:ext>
            </a:extLst>
          </p:cNvPr>
          <p:cNvSpPr/>
          <p:nvPr/>
        </p:nvSpPr>
        <p:spPr>
          <a:xfrm>
            <a:off x="8235699" y="4719925"/>
            <a:ext cx="2438400" cy="766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88688" y="9492"/>
            <a:ext cx="18109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 (طبيعة التجارة)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2" name="Rectangle 21"/>
          <p:cNvSpPr>
            <a:spLocks/>
          </p:cNvSpPr>
          <p:nvPr/>
        </p:nvSpPr>
        <p:spPr>
          <a:xfrm>
            <a:off x="8772525" y="657227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65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="" xmlns:a16="http://schemas.microsoft.com/office/drawing/2014/main" id="{E7F10200-F257-4DA1-BFD2-6C43D93309AD}"/>
              </a:ext>
            </a:extLst>
          </p:cNvPr>
          <p:cNvSpPr txBox="1">
            <a:spLocks/>
          </p:cNvSpPr>
          <p:nvPr/>
        </p:nvSpPr>
        <p:spPr>
          <a:xfrm>
            <a:off x="5996655" y="55358"/>
            <a:ext cx="2551138" cy="532784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</a:t>
            </a:r>
            <a:r>
              <a:rPr lang="ar-BH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الخارجية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FC0ABDC-4696-4E94-96A9-737898F4861A}"/>
              </a:ext>
            </a:extLst>
          </p:cNvPr>
          <p:cNvGrpSpPr/>
          <p:nvPr/>
        </p:nvGrpSpPr>
        <p:grpSpPr>
          <a:xfrm>
            <a:off x="3609367" y="1104835"/>
            <a:ext cx="2743200" cy="403270"/>
            <a:chOff x="3352800" y="1905000"/>
            <a:chExt cx="2743200" cy="9906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C179E681-49FC-47DA-AED6-4A95F45B7E73}"/>
                </a:ext>
              </a:extLst>
            </p:cNvPr>
            <p:cNvCxnSpPr/>
            <p:nvPr/>
          </p:nvCxnSpPr>
          <p:spPr>
            <a:xfrm>
              <a:off x="4724400" y="1905000"/>
              <a:ext cx="0" cy="45720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F0D8422B-454D-40E8-ACAF-A0780B5144EC}"/>
                </a:ext>
              </a:extLst>
            </p:cNvPr>
            <p:cNvCxnSpPr/>
            <p:nvPr/>
          </p:nvCxnSpPr>
          <p:spPr>
            <a:xfrm flipH="1">
              <a:off x="3352800" y="2362200"/>
              <a:ext cx="27432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="" xmlns:a16="http://schemas.microsoft.com/office/drawing/2014/main" id="{7FF9D8D2-F35C-4009-84E0-D35AEC6E3DF9}"/>
                </a:ext>
              </a:extLst>
            </p:cNvPr>
            <p:cNvCxnSpPr/>
            <p:nvPr/>
          </p:nvCxnSpPr>
          <p:spPr>
            <a:xfrm>
              <a:off x="6096000" y="2346434"/>
              <a:ext cx="0" cy="5334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="" xmlns:a16="http://schemas.microsoft.com/office/drawing/2014/main" id="{EAF266A9-E2F2-4796-9C6B-CC1BE31636C2}"/>
                </a:ext>
              </a:extLst>
            </p:cNvPr>
            <p:cNvCxnSpPr/>
            <p:nvPr/>
          </p:nvCxnSpPr>
          <p:spPr>
            <a:xfrm>
              <a:off x="3368566" y="2362200"/>
              <a:ext cx="0" cy="5334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14D795F3-4976-451D-AEEA-F8E16CB0003F}"/>
              </a:ext>
            </a:extLst>
          </p:cNvPr>
          <p:cNvSpPr/>
          <p:nvPr/>
        </p:nvSpPr>
        <p:spPr>
          <a:xfrm>
            <a:off x="5669397" y="1508234"/>
            <a:ext cx="1368970" cy="3269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التبادل والتوزيع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19CC5347-ED8E-405E-BE19-DDA86B1A9287}"/>
              </a:ext>
            </a:extLst>
          </p:cNvPr>
          <p:cNvSpPr/>
          <p:nvPr/>
        </p:nvSpPr>
        <p:spPr>
          <a:xfrm>
            <a:off x="2723869" y="1514585"/>
            <a:ext cx="1418898" cy="3269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CDEDA81A-FCEE-4CA2-ABD4-D91B8AD17931}"/>
              </a:ext>
            </a:extLst>
          </p:cNvPr>
          <p:cNvGrpSpPr/>
          <p:nvPr/>
        </p:nvGrpSpPr>
        <p:grpSpPr>
          <a:xfrm>
            <a:off x="5824424" y="1859304"/>
            <a:ext cx="2895600" cy="506212"/>
            <a:chOff x="4162098" y="3581400"/>
            <a:chExt cx="2895600" cy="99060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EFE92D63-500F-4961-85E5-B1CC8D38B747}"/>
                </a:ext>
              </a:extLst>
            </p:cNvPr>
            <p:cNvCxnSpPr/>
            <p:nvPr/>
          </p:nvCxnSpPr>
          <p:spPr>
            <a:xfrm>
              <a:off x="4924098" y="3581400"/>
              <a:ext cx="0" cy="45720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C83BAAD7-A589-495B-8E5A-EA8DB2217774}"/>
                </a:ext>
              </a:extLst>
            </p:cNvPr>
            <p:cNvCxnSpPr/>
            <p:nvPr/>
          </p:nvCxnSpPr>
          <p:spPr>
            <a:xfrm flipH="1">
              <a:off x="4162098" y="4022834"/>
              <a:ext cx="28956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="" xmlns:a16="http://schemas.microsoft.com/office/drawing/2014/main" id="{E4A4695E-A979-4475-AD9D-697EF1C5503C}"/>
                </a:ext>
              </a:extLst>
            </p:cNvPr>
            <p:cNvCxnSpPr/>
            <p:nvPr/>
          </p:nvCxnSpPr>
          <p:spPr>
            <a:xfrm>
              <a:off x="7041932" y="4022834"/>
              <a:ext cx="0" cy="5334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="" xmlns:a16="http://schemas.microsoft.com/office/drawing/2014/main" id="{BF0AB98B-F4B0-4D34-9E63-994E3C79C233}"/>
                </a:ext>
              </a:extLst>
            </p:cNvPr>
            <p:cNvCxnSpPr/>
            <p:nvPr/>
          </p:nvCxnSpPr>
          <p:spPr>
            <a:xfrm>
              <a:off x="4177864" y="4038600"/>
              <a:ext cx="0" cy="5334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C0F6CE2-3566-4560-BCC8-297821E6AB29}"/>
              </a:ext>
            </a:extLst>
          </p:cNvPr>
          <p:cNvSpPr/>
          <p:nvPr/>
        </p:nvSpPr>
        <p:spPr>
          <a:xfrm>
            <a:off x="7923865" y="2362200"/>
            <a:ext cx="1400502" cy="3507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 الداخلية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5900E421-E071-4BE9-9CD5-6EBB82BF256D}"/>
              </a:ext>
            </a:extLst>
          </p:cNvPr>
          <p:cNvSpPr/>
          <p:nvPr/>
        </p:nvSpPr>
        <p:spPr>
          <a:xfrm>
            <a:off x="5028265" y="2362200"/>
            <a:ext cx="1400502" cy="3507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 الخارجية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94F9721-F4C7-492D-AF9E-9C2FE00DDAAF}"/>
              </a:ext>
            </a:extLst>
          </p:cNvPr>
          <p:cNvGrpSpPr/>
          <p:nvPr/>
        </p:nvGrpSpPr>
        <p:grpSpPr>
          <a:xfrm>
            <a:off x="7734673" y="2714298"/>
            <a:ext cx="1797268" cy="517482"/>
            <a:chOff x="6279932" y="4549666"/>
            <a:chExt cx="1797268" cy="708134"/>
          </a:xfrm>
        </p:grpSpPr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42733202-968F-43C9-8CCC-DBC707B7AF4B}"/>
                </a:ext>
              </a:extLst>
            </p:cNvPr>
            <p:cNvCxnSpPr/>
            <p:nvPr/>
          </p:nvCxnSpPr>
          <p:spPr>
            <a:xfrm>
              <a:off x="7041932" y="4549666"/>
              <a:ext cx="0" cy="326831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4A14D002-FD37-48CA-9632-EDD4A91FF467}"/>
                </a:ext>
              </a:extLst>
            </p:cNvPr>
            <p:cNvCxnSpPr/>
            <p:nvPr/>
          </p:nvCxnSpPr>
          <p:spPr>
            <a:xfrm flipH="1">
              <a:off x="6279932" y="4865227"/>
              <a:ext cx="1797268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="" xmlns:a16="http://schemas.microsoft.com/office/drawing/2014/main" id="{2A1A135F-6F9F-4A70-A978-977D23E0934B}"/>
                </a:ext>
              </a:extLst>
            </p:cNvPr>
            <p:cNvCxnSpPr/>
            <p:nvPr/>
          </p:nvCxnSpPr>
          <p:spPr>
            <a:xfrm>
              <a:off x="8061434" y="4865227"/>
              <a:ext cx="0" cy="38130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="" xmlns:a16="http://schemas.microsoft.com/office/drawing/2014/main" id="{2E2D6A0B-2C61-4EC0-A7CC-3D6E6EE0922B}"/>
                </a:ext>
              </a:extLst>
            </p:cNvPr>
            <p:cNvCxnSpPr/>
            <p:nvPr/>
          </p:nvCxnSpPr>
          <p:spPr>
            <a:xfrm>
              <a:off x="6295698" y="4876497"/>
              <a:ext cx="0" cy="38130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0C4CF489-0E10-4C48-A0D5-786CA89C7B21}"/>
              </a:ext>
            </a:extLst>
          </p:cNvPr>
          <p:cNvSpPr/>
          <p:nvPr/>
        </p:nvSpPr>
        <p:spPr>
          <a:xfrm>
            <a:off x="7248571" y="3242445"/>
            <a:ext cx="1175847" cy="3507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تجارة الجملة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01EFB9E-BE0B-448A-ABC5-C99A188D0090}"/>
              </a:ext>
            </a:extLst>
          </p:cNvPr>
          <p:cNvSpPr/>
          <p:nvPr/>
        </p:nvSpPr>
        <p:spPr>
          <a:xfrm>
            <a:off x="8720024" y="3231932"/>
            <a:ext cx="1175847" cy="3507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تجارة التجزئة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9CE92133-AEB0-45B2-AABF-86BE347B7A2A}"/>
              </a:ext>
            </a:extLst>
          </p:cNvPr>
          <p:cNvGrpSpPr/>
          <p:nvPr/>
        </p:nvGrpSpPr>
        <p:grpSpPr>
          <a:xfrm>
            <a:off x="4197941" y="2724804"/>
            <a:ext cx="1797268" cy="517482"/>
            <a:chOff x="2743200" y="4560172"/>
            <a:chExt cx="1797268" cy="70813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255DDFEE-F028-4015-8A45-6574E3437B5D}"/>
                </a:ext>
              </a:extLst>
            </p:cNvPr>
            <p:cNvCxnSpPr/>
            <p:nvPr/>
          </p:nvCxnSpPr>
          <p:spPr>
            <a:xfrm>
              <a:off x="4191000" y="4560172"/>
              <a:ext cx="0" cy="326831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539E9C97-8DFA-46E8-8E61-615E12BDAD81}"/>
                </a:ext>
              </a:extLst>
            </p:cNvPr>
            <p:cNvCxnSpPr/>
            <p:nvPr/>
          </p:nvCxnSpPr>
          <p:spPr>
            <a:xfrm flipH="1">
              <a:off x="2743200" y="4875733"/>
              <a:ext cx="1797268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="" xmlns:a16="http://schemas.microsoft.com/office/drawing/2014/main" id="{49B2B498-C247-41A4-8307-A2FD4DD0D0D2}"/>
                </a:ext>
              </a:extLst>
            </p:cNvPr>
            <p:cNvCxnSpPr/>
            <p:nvPr/>
          </p:nvCxnSpPr>
          <p:spPr>
            <a:xfrm>
              <a:off x="4524702" y="4875733"/>
              <a:ext cx="0" cy="38130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="" xmlns:a16="http://schemas.microsoft.com/office/drawing/2014/main" id="{E35E2FCF-F185-4CBF-A523-42EDE950768C}"/>
                </a:ext>
              </a:extLst>
            </p:cNvPr>
            <p:cNvCxnSpPr/>
            <p:nvPr/>
          </p:nvCxnSpPr>
          <p:spPr>
            <a:xfrm>
              <a:off x="2758966" y="4887003"/>
              <a:ext cx="0" cy="38130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EA3AB69-1FCE-4F15-948A-7BDA2723CEEE}"/>
              </a:ext>
            </a:extLst>
          </p:cNvPr>
          <p:cNvSpPr/>
          <p:nvPr/>
        </p:nvSpPr>
        <p:spPr>
          <a:xfrm>
            <a:off x="5009869" y="3231932"/>
            <a:ext cx="1400502" cy="3507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الإستيراد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78870268-27DD-4112-9395-C791D03872D1}"/>
              </a:ext>
            </a:extLst>
          </p:cNvPr>
          <p:cNvSpPr/>
          <p:nvPr/>
        </p:nvSpPr>
        <p:spPr>
          <a:xfrm>
            <a:off x="3257269" y="3260834"/>
            <a:ext cx="1400502" cy="3442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التصدير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AADF813E-0499-4865-BCE2-D822C6511136}"/>
              </a:ext>
            </a:extLst>
          </p:cNvPr>
          <p:cNvSpPr/>
          <p:nvPr/>
        </p:nvSpPr>
        <p:spPr>
          <a:xfrm>
            <a:off x="4324069" y="754052"/>
            <a:ext cx="1371600" cy="3507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F05F7A2B-E0BD-4C3D-821A-37116E517736}"/>
              </a:ext>
            </a:extLst>
          </p:cNvPr>
          <p:cNvGrpSpPr/>
          <p:nvPr/>
        </p:nvGrpSpPr>
        <p:grpSpPr>
          <a:xfrm>
            <a:off x="7372069" y="3591913"/>
            <a:ext cx="2133600" cy="410941"/>
            <a:chOff x="6553200" y="3591913"/>
            <a:chExt cx="2133600" cy="708134"/>
          </a:xfrm>
        </p:grpSpPr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DAB9466E-C85D-4158-B474-1BCCAAF87C92}"/>
                </a:ext>
              </a:extLst>
            </p:cNvPr>
            <p:cNvCxnSpPr/>
            <p:nvPr/>
          </p:nvCxnSpPr>
          <p:spPr>
            <a:xfrm>
              <a:off x="8305800" y="3591913"/>
              <a:ext cx="0" cy="326831"/>
            </a:xfrm>
            <a:prstGeom prst="line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CBEAC67F-17CC-440D-B4FC-57624B577853}"/>
                </a:ext>
              </a:extLst>
            </p:cNvPr>
            <p:cNvCxnSpPr/>
            <p:nvPr/>
          </p:nvCxnSpPr>
          <p:spPr>
            <a:xfrm flipH="1">
              <a:off x="6553200" y="3907474"/>
              <a:ext cx="2133600" cy="0"/>
            </a:xfrm>
            <a:prstGeom prst="line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="" xmlns:a16="http://schemas.microsoft.com/office/drawing/2014/main" id="{BEF2E149-C629-4603-B2C6-0F9029D11500}"/>
                </a:ext>
              </a:extLst>
            </p:cNvPr>
            <p:cNvCxnSpPr/>
            <p:nvPr/>
          </p:nvCxnSpPr>
          <p:spPr>
            <a:xfrm>
              <a:off x="8671034" y="3907474"/>
              <a:ext cx="0" cy="381303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="" xmlns:a16="http://schemas.microsoft.com/office/drawing/2014/main" id="{36EF51F3-AD52-4814-B77F-C859494AC36E}"/>
                </a:ext>
              </a:extLst>
            </p:cNvPr>
            <p:cNvCxnSpPr/>
            <p:nvPr/>
          </p:nvCxnSpPr>
          <p:spPr>
            <a:xfrm>
              <a:off x="6568966" y="3918744"/>
              <a:ext cx="0" cy="381303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063A9C17-59C8-473C-AE31-603E2EC35882}"/>
              </a:ext>
            </a:extLst>
          </p:cNvPr>
          <p:cNvSpPr/>
          <p:nvPr/>
        </p:nvSpPr>
        <p:spPr>
          <a:xfrm>
            <a:off x="8631992" y="4034970"/>
            <a:ext cx="1175847" cy="4900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تجارة التجزئة الصغيرة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78DE3726-9E7B-494E-97E6-E428D9844CFD}"/>
              </a:ext>
            </a:extLst>
          </p:cNvPr>
          <p:cNvSpPr/>
          <p:nvPr/>
        </p:nvSpPr>
        <p:spPr>
          <a:xfrm>
            <a:off x="6762469" y="4034970"/>
            <a:ext cx="1175847" cy="4900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تجارة التجزئة الكبيرة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714B3086-683E-4C3C-9A82-CA72A6738B82}"/>
              </a:ext>
            </a:extLst>
          </p:cNvPr>
          <p:cNvSpPr/>
          <p:nvPr/>
        </p:nvSpPr>
        <p:spPr>
          <a:xfrm>
            <a:off x="8496673" y="4665590"/>
            <a:ext cx="138999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البائع الجوال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1905976A-C7E8-431A-8304-B25900AEF322}"/>
              </a:ext>
            </a:extLst>
          </p:cNvPr>
          <p:cNvSpPr/>
          <p:nvPr/>
        </p:nvSpPr>
        <p:spPr>
          <a:xfrm>
            <a:off x="8496673" y="5137240"/>
            <a:ext cx="1391311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تجارة الأسواق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CAE43B0E-BA88-40CA-89F4-4962F4E1FCB5}"/>
              </a:ext>
            </a:extLst>
          </p:cNvPr>
          <p:cNvSpPr/>
          <p:nvPr/>
        </p:nvSpPr>
        <p:spPr>
          <a:xfrm>
            <a:off x="8496673" y="5625972"/>
            <a:ext cx="1389997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المحلات الصغيرة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A070E86E-3487-48C6-A1FA-39CEF93B5905}"/>
              </a:ext>
            </a:extLst>
          </p:cNvPr>
          <p:cNvSpPr/>
          <p:nvPr/>
        </p:nvSpPr>
        <p:spPr>
          <a:xfrm>
            <a:off x="8496673" y="6096308"/>
            <a:ext cx="1407077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الات البيع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24567B2A-A90E-436F-9986-B0DF1D9B32E4}"/>
              </a:ext>
            </a:extLst>
          </p:cNvPr>
          <p:cNvSpPr/>
          <p:nvPr/>
        </p:nvSpPr>
        <p:spPr>
          <a:xfrm>
            <a:off x="6686269" y="4680040"/>
            <a:ext cx="138999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متاجر الأقسام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4C15ECE0-651C-4782-91BA-F14644B7C9A2}"/>
              </a:ext>
            </a:extLst>
          </p:cNvPr>
          <p:cNvSpPr/>
          <p:nvPr/>
        </p:nvSpPr>
        <p:spPr>
          <a:xfrm>
            <a:off x="6686269" y="5151690"/>
            <a:ext cx="1391311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متاجر السلسلة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BD0FC991-4173-4AFB-A9AE-EB754EA4D739}"/>
              </a:ext>
            </a:extLst>
          </p:cNvPr>
          <p:cNvSpPr/>
          <p:nvPr/>
        </p:nvSpPr>
        <p:spPr>
          <a:xfrm>
            <a:off x="6686269" y="5640422"/>
            <a:ext cx="1389997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الأسواق الشعبية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004B25C0-5D66-4EDF-9930-1F0E9E6B90D2}"/>
              </a:ext>
            </a:extLst>
          </p:cNvPr>
          <p:cNvSpPr/>
          <p:nvPr/>
        </p:nvSpPr>
        <p:spPr>
          <a:xfrm>
            <a:off x="6686269" y="6110758"/>
            <a:ext cx="1407077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المراكز التجارية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66B38A4C-6ECD-4FB0-8EA1-EE67B82F6B2B}"/>
              </a:ext>
            </a:extLst>
          </p:cNvPr>
          <p:cNvCxnSpPr/>
          <p:nvPr/>
        </p:nvCxnSpPr>
        <p:spPr>
          <a:xfrm flipH="1">
            <a:off x="2130284" y="2958151"/>
            <a:ext cx="20836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="" xmlns:a16="http://schemas.microsoft.com/office/drawing/2014/main" id="{E83967A3-872F-4013-80FF-507ED9A5426F}"/>
              </a:ext>
            </a:extLst>
          </p:cNvPr>
          <p:cNvCxnSpPr>
            <a:endCxn id="89" idx="0"/>
          </p:cNvCxnSpPr>
          <p:nvPr/>
        </p:nvCxnSpPr>
        <p:spPr>
          <a:xfrm flipH="1">
            <a:off x="2144735" y="2961127"/>
            <a:ext cx="1315" cy="3129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0705AA44-4DE1-4348-9BD4-D598C7200650}"/>
              </a:ext>
            </a:extLst>
          </p:cNvPr>
          <p:cNvSpPr/>
          <p:nvPr/>
        </p:nvSpPr>
        <p:spPr>
          <a:xfrm>
            <a:off x="1444484" y="3274085"/>
            <a:ext cx="1400502" cy="3442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 العابرة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51C2BD0D-0E85-4A9C-B8D1-7F7C72BB244F}"/>
              </a:ext>
            </a:extLst>
          </p:cNvPr>
          <p:cNvSpPr/>
          <p:nvPr/>
        </p:nvSpPr>
        <p:spPr>
          <a:xfrm>
            <a:off x="3289050" y="3775953"/>
            <a:ext cx="138999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صادرات البحرين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68236BA9-5665-4A80-9BEA-97DBF5365CD9}"/>
              </a:ext>
            </a:extLst>
          </p:cNvPr>
          <p:cNvSpPr/>
          <p:nvPr/>
        </p:nvSpPr>
        <p:spPr>
          <a:xfrm>
            <a:off x="3315323" y="4280451"/>
            <a:ext cx="138999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إعادة التصدير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B1ECE206-3A27-491F-AA02-D3D1DE9B8BAA}"/>
              </a:ext>
            </a:extLst>
          </p:cNvPr>
          <p:cNvSpPr/>
          <p:nvPr/>
        </p:nvSpPr>
        <p:spPr>
          <a:xfrm>
            <a:off x="5025884" y="3794349"/>
            <a:ext cx="138999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واردات البحرين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A69EE41E-1F36-4B68-A4A2-BF596B3B239D}"/>
              </a:ext>
            </a:extLst>
          </p:cNvPr>
          <p:cNvSpPr/>
          <p:nvPr/>
        </p:nvSpPr>
        <p:spPr>
          <a:xfrm>
            <a:off x="1441855" y="3786459"/>
            <a:ext cx="1389995" cy="493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تجارة عابرة مباشرة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7486B7F8-BDC3-4018-9B77-B0B217CB02E3}"/>
              </a:ext>
            </a:extLst>
          </p:cNvPr>
          <p:cNvSpPr/>
          <p:nvPr/>
        </p:nvSpPr>
        <p:spPr>
          <a:xfrm>
            <a:off x="1444484" y="4424961"/>
            <a:ext cx="1389995" cy="493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تجارة عابرة غير مباشرة</a:t>
            </a:r>
          </a:p>
        </p:txBody>
      </p:sp>
      <p:sp>
        <p:nvSpPr>
          <p:cNvPr id="95" name="Speech Bubble: Oval 94">
            <a:extLst>
              <a:ext uri="{FF2B5EF4-FFF2-40B4-BE49-F238E27FC236}">
                <a16:creationId xmlns="" xmlns:a16="http://schemas.microsoft.com/office/drawing/2014/main" id="{E5AAC05D-555D-40AA-9948-030C849B6250}"/>
              </a:ext>
            </a:extLst>
          </p:cNvPr>
          <p:cNvSpPr/>
          <p:nvPr/>
        </p:nvSpPr>
        <p:spPr>
          <a:xfrm>
            <a:off x="267207" y="920722"/>
            <a:ext cx="6024256" cy="1634033"/>
          </a:xfrm>
          <a:prstGeom prst="wedgeEllipseCallout">
            <a:avLst>
              <a:gd name="adj1" fmla="val 43210"/>
              <a:gd name="adj2" fmla="val -69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تبادل السلع والخدمات بين الدول التي تتوافر فيها والدول التي تفتقر إليها.</a:t>
            </a:r>
          </a:p>
        </p:txBody>
      </p:sp>
      <p:sp>
        <p:nvSpPr>
          <p:cNvPr id="96" name="Rounded Rectangular Callout 3">
            <a:extLst>
              <a:ext uri="{FF2B5EF4-FFF2-40B4-BE49-F238E27FC236}">
                <a16:creationId xmlns="" xmlns:a16="http://schemas.microsoft.com/office/drawing/2014/main" id="{578ADB0E-F65B-4B5E-8DF4-7F2F3A44AFA1}"/>
              </a:ext>
            </a:extLst>
          </p:cNvPr>
          <p:cNvSpPr/>
          <p:nvPr/>
        </p:nvSpPr>
        <p:spPr>
          <a:xfrm>
            <a:off x="1763738" y="5113026"/>
            <a:ext cx="4419600" cy="1388680"/>
          </a:xfrm>
          <a:prstGeom prst="wedgeRoundRectCallout">
            <a:avLst>
              <a:gd name="adj1" fmla="val 2354"/>
              <a:gd name="adj2" fmla="val -17023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السلع والخدمات التي تباع لأفراد أو حكومات دول خارج الحدود السياسية للدولة المصدرة.</a:t>
            </a:r>
          </a:p>
        </p:txBody>
      </p:sp>
      <p:sp>
        <p:nvSpPr>
          <p:cNvPr id="97" name="Rounded Rectangular Callout 60">
            <a:extLst>
              <a:ext uri="{FF2B5EF4-FFF2-40B4-BE49-F238E27FC236}">
                <a16:creationId xmlns="" xmlns:a16="http://schemas.microsoft.com/office/drawing/2014/main" id="{4A77147A-0F38-4A02-BAC3-F25EC82AA56F}"/>
              </a:ext>
            </a:extLst>
          </p:cNvPr>
          <p:cNvSpPr/>
          <p:nvPr/>
        </p:nvSpPr>
        <p:spPr>
          <a:xfrm>
            <a:off x="1749287" y="5107116"/>
            <a:ext cx="4419600" cy="1388680"/>
          </a:xfrm>
          <a:prstGeom prst="wedgeRoundRectCallout">
            <a:avLst>
              <a:gd name="adj1" fmla="val 2354"/>
              <a:gd name="adj2" fmla="val -12936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تشمل صادرات السلع الأولية (الخام) أو نصف المصنعة أو مكتملة الصنع.</a:t>
            </a:r>
          </a:p>
        </p:txBody>
      </p:sp>
      <p:sp>
        <p:nvSpPr>
          <p:cNvPr id="98" name="Rounded Rectangular Callout 61">
            <a:extLst>
              <a:ext uri="{FF2B5EF4-FFF2-40B4-BE49-F238E27FC236}">
                <a16:creationId xmlns="" xmlns:a16="http://schemas.microsoft.com/office/drawing/2014/main" id="{AF4476D7-8D54-4D03-A03E-2777EBD910E5}"/>
              </a:ext>
            </a:extLst>
          </p:cNvPr>
          <p:cNvSpPr/>
          <p:nvPr/>
        </p:nvSpPr>
        <p:spPr>
          <a:xfrm>
            <a:off x="1749287" y="5107116"/>
            <a:ext cx="4419600" cy="1388680"/>
          </a:xfrm>
          <a:prstGeom prst="wedgeRoundRectCallout">
            <a:avLst>
              <a:gd name="adj1" fmla="val 927"/>
              <a:gd name="adj2" fmla="val -9416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السلع المستوردة التي يتم تخليصها وفقاً للإجراءات الجمركية في مملكة البحرين, ثم يعاد تصديرها كما استوردت أو بتعديل طفيف.</a:t>
            </a:r>
          </a:p>
        </p:txBody>
      </p:sp>
      <p:sp>
        <p:nvSpPr>
          <p:cNvPr id="99" name="Rounded Rectangular Callout 62">
            <a:extLst>
              <a:ext uri="{FF2B5EF4-FFF2-40B4-BE49-F238E27FC236}">
                <a16:creationId xmlns="" xmlns:a16="http://schemas.microsoft.com/office/drawing/2014/main" id="{241E3943-3ACE-44D5-A13A-2D323A2A8EE6}"/>
              </a:ext>
            </a:extLst>
          </p:cNvPr>
          <p:cNvSpPr/>
          <p:nvPr/>
        </p:nvSpPr>
        <p:spPr>
          <a:xfrm>
            <a:off x="1749287" y="5122882"/>
            <a:ext cx="4419600" cy="1388680"/>
          </a:xfrm>
          <a:prstGeom prst="wedgeRoundRectCallout">
            <a:avLst>
              <a:gd name="adj1" fmla="val 40523"/>
              <a:gd name="adj2" fmla="val -17364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جلب السلع أو الخدمات التي يحتاج إليها أفراد أو مؤسسات أو حكومات دولة ما من دولة أخرى.</a:t>
            </a:r>
          </a:p>
        </p:txBody>
      </p:sp>
      <p:sp>
        <p:nvSpPr>
          <p:cNvPr id="100" name="Rounded Rectangular Callout 63">
            <a:extLst>
              <a:ext uri="{FF2B5EF4-FFF2-40B4-BE49-F238E27FC236}">
                <a16:creationId xmlns="" xmlns:a16="http://schemas.microsoft.com/office/drawing/2014/main" id="{734F345B-FE22-4783-9E9E-3606C94DF9D2}"/>
              </a:ext>
            </a:extLst>
          </p:cNvPr>
          <p:cNvSpPr/>
          <p:nvPr/>
        </p:nvSpPr>
        <p:spPr>
          <a:xfrm>
            <a:off x="1749287" y="5138648"/>
            <a:ext cx="4419600" cy="1388680"/>
          </a:xfrm>
          <a:prstGeom prst="wedgeRoundRectCallout">
            <a:avLst>
              <a:gd name="adj1" fmla="val 41236"/>
              <a:gd name="adj2" fmla="val -13163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تشمل جميع السلع التي تستوردها البحرين من الخارج جواً, براً أو بحراً الاستهلاكية أو الوسيطة أو الاستثمارية.</a:t>
            </a:r>
          </a:p>
        </p:txBody>
      </p:sp>
      <p:sp>
        <p:nvSpPr>
          <p:cNvPr id="101" name="Rounded Rectangular Callout 64">
            <a:extLst>
              <a:ext uri="{FF2B5EF4-FFF2-40B4-BE49-F238E27FC236}">
                <a16:creationId xmlns="" xmlns:a16="http://schemas.microsoft.com/office/drawing/2014/main" id="{129D0AF3-CF14-4061-A2E3-43276B6200F8}"/>
              </a:ext>
            </a:extLst>
          </p:cNvPr>
          <p:cNvSpPr/>
          <p:nvPr/>
        </p:nvSpPr>
        <p:spPr>
          <a:xfrm>
            <a:off x="1749287" y="5134704"/>
            <a:ext cx="4419600" cy="1388680"/>
          </a:xfrm>
          <a:prstGeom prst="wedgeRoundRectCallout">
            <a:avLst>
              <a:gd name="adj1" fmla="val -39382"/>
              <a:gd name="adj2" fmla="val -16796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تشمل السلع التي تستخدم مرافق البحرين الجمركية لتحويل رحلاتها إلى أماكن وصولها.</a:t>
            </a:r>
          </a:p>
        </p:txBody>
      </p:sp>
      <p:sp>
        <p:nvSpPr>
          <p:cNvPr id="102" name="Rounded Rectangular Callout 65">
            <a:extLst>
              <a:ext uri="{FF2B5EF4-FFF2-40B4-BE49-F238E27FC236}">
                <a16:creationId xmlns="" xmlns:a16="http://schemas.microsoft.com/office/drawing/2014/main" id="{BA181058-D9D3-4F04-91F0-A934A2F26EA8}"/>
              </a:ext>
            </a:extLst>
          </p:cNvPr>
          <p:cNvSpPr/>
          <p:nvPr/>
        </p:nvSpPr>
        <p:spPr>
          <a:xfrm>
            <a:off x="1749287" y="5136018"/>
            <a:ext cx="4419600" cy="1388680"/>
          </a:xfrm>
          <a:prstGeom prst="wedgeRoundRectCallout">
            <a:avLst>
              <a:gd name="adj1" fmla="val -40809"/>
              <a:gd name="adj2" fmla="val -12255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تمثل البضائع التي تصل إلى الميناء برسم دولة أخرى بغرض نقلها, ولا تودع في المخازن بالمناطق الجمركية</a:t>
            </a:r>
          </a:p>
        </p:txBody>
      </p:sp>
      <p:sp>
        <p:nvSpPr>
          <p:cNvPr id="103" name="Rounded Rectangular Callout 66">
            <a:extLst>
              <a:ext uri="{FF2B5EF4-FFF2-40B4-BE49-F238E27FC236}">
                <a16:creationId xmlns="" xmlns:a16="http://schemas.microsoft.com/office/drawing/2014/main" id="{16E7F629-276C-46BF-8108-D7D8FDECBCDF}"/>
              </a:ext>
            </a:extLst>
          </p:cNvPr>
          <p:cNvSpPr/>
          <p:nvPr/>
        </p:nvSpPr>
        <p:spPr>
          <a:xfrm>
            <a:off x="1741406" y="5134704"/>
            <a:ext cx="4419600" cy="1388680"/>
          </a:xfrm>
          <a:prstGeom prst="wedgeRoundRectCallout">
            <a:avLst>
              <a:gd name="adj1" fmla="val -41879"/>
              <a:gd name="adj2" fmla="val -7600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البضائع التي تودع بالمخازن الجمركية ثم تسحب منها برسم تصديرها إلى الخارج.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600170" y="26481"/>
            <a:ext cx="18109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 (طبيعة التجارة)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83" name="Rectangle 82"/>
          <p:cNvSpPr>
            <a:spLocks/>
          </p:cNvSpPr>
          <p:nvPr/>
        </p:nvSpPr>
        <p:spPr>
          <a:xfrm>
            <a:off x="8772525" y="657227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4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8" grpId="0" animBg="1"/>
      <p:bldP spid="49" grpId="0" animBg="1"/>
      <p:bldP spid="55" grpId="0" animBg="1"/>
      <p:bldP spid="56" grpId="0" animBg="1"/>
      <p:bldP spid="62" grpId="0" animBg="1"/>
      <p:bldP spid="63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2817764-1EB6-4F73-8929-A21FFB418562}"/>
              </a:ext>
            </a:extLst>
          </p:cNvPr>
          <p:cNvSpPr txBox="1">
            <a:spLocks/>
          </p:cNvSpPr>
          <p:nvPr/>
        </p:nvSpPr>
        <p:spPr>
          <a:xfrm>
            <a:off x="3631842" y="145050"/>
            <a:ext cx="3618963" cy="593811"/>
          </a:xfrm>
          <a:prstGeom prst="rect">
            <a:avLst/>
          </a:prstGeom>
          <a:solidFill>
            <a:srgbClr val="FFEDB3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أسباب قيام التجارة الدولية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="" xmlns:a16="http://schemas.microsoft.com/office/drawing/2014/main" id="{19C6104B-309E-469A-8444-FDAE9973DC74}"/>
              </a:ext>
            </a:extLst>
          </p:cNvPr>
          <p:cNvSpPr/>
          <p:nvPr/>
        </p:nvSpPr>
        <p:spPr>
          <a:xfrm>
            <a:off x="1984096" y="922283"/>
            <a:ext cx="8382000" cy="45906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6A985F-7105-4DAE-92F8-B8ABA697E0FC}"/>
              </a:ext>
            </a:extLst>
          </p:cNvPr>
          <p:cNvSpPr txBox="1"/>
          <p:nvPr/>
        </p:nvSpPr>
        <p:spPr>
          <a:xfrm>
            <a:off x="4605114" y="1138535"/>
            <a:ext cx="5067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اختلاف الظروف الطبيعية بين دول العالم.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C56C0DB-892C-46DD-B647-7386CEE52D3C}"/>
              </a:ext>
            </a:extLst>
          </p:cNvPr>
          <p:cNvSpPr txBox="1"/>
          <p:nvPr/>
        </p:nvSpPr>
        <p:spPr>
          <a:xfrm>
            <a:off x="4605114" y="1595735"/>
            <a:ext cx="5067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التخصص في إنتاج سلعة معينة.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9C0FDC-085F-4503-9225-8E36CD94518A}"/>
              </a:ext>
            </a:extLst>
          </p:cNvPr>
          <p:cNvSpPr txBox="1"/>
          <p:nvPr/>
        </p:nvSpPr>
        <p:spPr>
          <a:xfrm>
            <a:off x="4605114" y="2052935"/>
            <a:ext cx="5067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اختلاف موارد الثروة بين دول العالم.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66859D5-BBF5-4BC6-B8E8-2F96DEF43DA9}"/>
              </a:ext>
            </a:extLst>
          </p:cNvPr>
          <p:cNvSpPr txBox="1"/>
          <p:nvPr/>
        </p:nvSpPr>
        <p:spPr>
          <a:xfrm>
            <a:off x="4605114" y="2514600"/>
            <a:ext cx="5067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عرض العمل.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DE1665-B19E-4F24-A354-E2D77032EADA}"/>
              </a:ext>
            </a:extLst>
          </p:cNvPr>
          <p:cNvSpPr txBox="1"/>
          <p:nvPr/>
        </p:nvSpPr>
        <p:spPr>
          <a:xfrm>
            <a:off x="4605114" y="2967335"/>
            <a:ext cx="5067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 ارتفاع الكفاية الإنتاجية.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ACE1612-13A5-43D7-8559-B7B5858F737A}"/>
              </a:ext>
            </a:extLst>
          </p:cNvPr>
          <p:cNvSpPr txBox="1"/>
          <p:nvPr/>
        </p:nvSpPr>
        <p:spPr>
          <a:xfrm>
            <a:off x="3004914" y="3429000"/>
            <a:ext cx="66675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6- تنوع الطلب نتيجة اختلاف الأذواق ودخول المستهلكين.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418429-94A6-4D86-B1A6-67DED3E58892}"/>
              </a:ext>
            </a:extLst>
          </p:cNvPr>
          <p:cNvSpPr txBox="1"/>
          <p:nvPr/>
        </p:nvSpPr>
        <p:spPr>
          <a:xfrm>
            <a:off x="4605114" y="3886200"/>
            <a:ext cx="5067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7- سهولة المواصلات وانخفاض تكاليف النقل.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9548929-0191-4EC8-85BF-DE00E3B57C2E}"/>
              </a:ext>
            </a:extLst>
          </p:cNvPr>
          <p:cNvSpPr txBox="1"/>
          <p:nvPr/>
        </p:nvSpPr>
        <p:spPr>
          <a:xfrm>
            <a:off x="3004914" y="4343400"/>
            <a:ext cx="66675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8- الحد من القيود التي تفرضها الدول على التجارة الخارجية.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88CC8B8-4FD3-4152-8BE9-4338752F3D1F}"/>
              </a:ext>
            </a:extLst>
          </p:cNvPr>
          <p:cNvSpPr txBox="1"/>
          <p:nvPr/>
        </p:nvSpPr>
        <p:spPr>
          <a:xfrm>
            <a:off x="4605114" y="4796135"/>
            <a:ext cx="5067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8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9- وفرة رأس المال.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44CA08-DED4-4C3D-BAA3-A977A7E4C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47191" y="1085672"/>
            <a:ext cx="1952088" cy="284961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9" name="Rectangle 18"/>
          <p:cNvSpPr>
            <a:spLocks/>
          </p:cNvSpPr>
          <p:nvPr/>
        </p:nvSpPr>
        <p:spPr>
          <a:xfrm>
            <a:off x="8772525" y="657227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51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E433B18-32F0-4C8B-A8BC-4061D62457B8}"/>
              </a:ext>
            </a:extLst>
          </p:cNvPr>
          <p:cNvSpPr txBox="1">
            <a:spLocks/>
          </p:cNvSpPr>
          <p:nvPr/>
        </p:nvSpPr>
        <p:spPr>
          <a:xfrm>
            <a:off x="1954697" y="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تقويم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90C177-F452-41AF-A7D1-8CEB4DF0D846}"/>
              </a:ext>
            </a:extLst>
          </p:cNvPr>
          <p:cNvSpPr txBox="1"/>
          <p:nvPr/>
        </p:nvSpPr>
        <p:spPr>
          <a:xfrm>
            <a:off x="1871662" y="838787"/>
            <a:ext cx="8610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سؤال: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الاجابة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الصحيحة: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F65B324-2208-41CA-89D1-0EF77451E530}"/>
              </a:ext>
            </a:extLst>
          </p:cNvPr>
          <p:cNvSpPr txBox="1"/>
          <p:nvPr/>
        </p:nvSpPr>
        <p:spPr>
          <a:xfrm>
            <a:off x="3243469" y="1610380"/>
            <a:ext cx="762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من الأسباب التي أدت إلى قيام التجارة الدولية؟</a:t>
            </a:r>
            <a:endParaRPr lang="ar-BH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3AFD5B-5146-4B1C-8F6F-6F226D778A1A}"/>
              </a:ext>
            </a:extLst>
          </p:cNvPr>
          <p:cNvSpPr txBox="1"/>
          <p:nvPr/>
        </p:nvSpPr>
        <p:spPr>
          <a:xfrm>
            <a:off x="5679583" y="2209800"/>
            <a:ext cx="48028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أ- وحدة الظروف الطبيعية بين دول العالم.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B334E66-2221-410E-A987-421FCF5A6B3E}"/>
              </a:ext>
            </a:extLst>
          </p:cNvPr>
          <p:cNvSpPr txBox="1"/>
          <p:nvPr/>
        </p:nvSpPr>
        <p:spPr>
          <a:xfrm>
            <a:off x="2063977" y="2209438"/>
            <a:ext cx="335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ب- صعوبة المواصلات.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A222142-49D9-4338-84D8-0FDB1558896C}"/>
              </a:ext>
            </a:extLst>
          </p:cNvPr>
          <p:cNvSpPr txBox="1"/>
          <p:nvPr/>
        </p:nvSpPr>
        <p:spPr>
          <a:xfrm>
            <a:off x="7434468" y="2967335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ج- قلة رأس المال.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12BDE89-A40D-44C7-A771-2820DE4EF989}"/>
              </a:ext>
            </a:extLst>
          </p:cNvPr>
          <p:cNvSpPr txBox="1"/>
          <p:nvPr/>
        </p:nvSpPr>
        <p:spPr>
          <a:xfrm>
            <a:off x="2368778" y="2846310"/>
            <a:ext cx="3047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د- التخصص في الإنتاج.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BE1241C-118E-47CE-A17B-6BA97EB6FE51}"/>
              </a:ext>
            </a:extLst>
          </p:cNvPr>
          <p:cNvSpPr/>
          <p:nvPr/>
        </p:nvSpPr>
        <p:spPr>
          <a:xfrm>
            <a:off x="2562746" y="2802377"/>
            <a:ext cx="2895600" cy="6881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DD55064-EDBA-4CD5-A816-2E07A30B2FC9}"/>
              </a:ext>
            </a:extLst>
          </p:cNvPr>
          <p:cNvSpPr txBox="1"/>
          <p:nvPr/>
        </p:nvSpPr>
        <p:spPr>
          <a:xfrm>
            <a:off x="3243469" y="3891803"/>
            <a:ext cx="762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تتميز التجارة الخارجية بأنها تقوم بين...........</a:t>
            </a:r>
            <a:endParaRPr lang="ar-BH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84E5D5-0778-4323-8A59-0B34A586DE5B}"/>
              </a:ext>
            </a:extLst>
          </p:cNvPr>
          <p:cNvSpPr txBox="1"/>
          <p:nvPr/>
        </p:nvSpPr>
        <p:spPr>
          <a:xfrm>
            <a:off x="7967868" y="4491223"/>
            <a:ext cx="2514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أ- المنتج وتاجر الجملة.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F4A5FEF-E24E-41F3-B4C5-2572BA40B8E6}"/>
              </a:ext>
            </a:extLst>
          </p:cNvPr>
          <p:cNvSpPr txBox="1"/>
          <p:nvPr/>
        </p:nvSpPr>
        <p:spPr>
          <a:xfrm>
            <a:off x="2063977" y="4377488"/>
            <a:ext cx="335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ب- تاجر التجزئة والمستهلك.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71E259F-004A-475C-BF63-BBEE1D8F34C1}"/>
              </a:ext>
            </a:extLst>
          </p:cNvPr>
          <p:cNvSpPr txBox="1"/>
          <p:nvPr/>
        </p:nvSpPr>
        <p:spPr>
          <a:xfrm>
            <a:off x="7434468" y="5020158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ج- دول العالم.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9341162-989E-4979-AC2A-527E923A3FED}"/>
              </a:ext>
            </a:extLst>
          </p:cNvPr>
          <p:cNvSpPr txBox="1"/>
          <p:nvPr/>
        </p:nvSpPr>
        <p:spPr>
          <a:xfrm>
            <a:off x="3054577" y="4970427"/>
            <a:ext cx="2362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د- المنتج والمستهلك.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623E487-254C-4AFF-83DA-2E19E00E3140}"/>
              </a:ext>
            </a:extLst>
          </p:cNvPr>
          <p:cNvSpPr/>
          <p:nvPr/>
        </p:nvSpPr>
        <p:spPr>
          <a:xfrm>
            <a:off x="8196468" y="4982614"/>
            <a:ext cx="2438400" cy="6651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71490" y="0"/>
            <a:ext cx="18109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 (طبيعة التجارة)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2" name="Rectangle 21"/>
          <p:cNvSpPr>
            <a:spLocks/>
          </p:cNvSpPr>
          <p:nvPr/>
        </p:nvSpPr>
        <p:spPr>
          <a:xfrm>
            <a:off x="8772525" y="657227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82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E433B18-32F0-4C8B-A8BC-4061D62457B8}"/>
              </a:ext>
            </a:extLst>
          </p:cNvPr>
          <p:cNvSpPr txBox="1">
            <a:spLocks/>
          </p:cNvSpPr>
          <p:nvPr/>
        </p:nvSpPr>
        <p:spPr>
          <a:xfrm>
            <a:off x="1954697" y="11790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تقويم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90C177-F452-41AF-A7D1-8CEB4DF0D846}"/>
              </a:ext>
            </a:extLst>
          </p:cNvPr>
          <p:cNvSpPr txBox="1"/>
          <p:nvPr/>
        </p:nvSpPr>
        <p:spPr>
          <a:xfrm>
            <a:off x="119270" y="838200"/>
            <a:ext cx="117269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سؤال: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قارن في الجدول التالي بين التجارة الداخلية والتجارة الخارجية في كل مما يلي: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1D66EDA6-59D2-4D04-8AF4-0763AB61E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122465"/>
              </p:ext>
            </p:extLst>
          </p:nvPr>
        </p:nvGraphicFramePr>
        <p:xfrm>
          <a:off x="1557350" y="1817450"/>
          <a:ext cx="8942310" cy="403861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21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12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495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3103"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وجه المقارنة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التجارة الداخلية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التجارة الخارجية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3103"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حجم رأس المال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3103"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الجمارك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310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الحدود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310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نوع العملة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310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أنواعها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6BBED84-5E92-4917-9625-D198734ECF60}"/>
              </a:ext>
            </a:extLst>
          </p:cNvPr>
          <p:cNvSpPr txBox="1"/>
          <p:nvPr/>
        </p:nvSpPr>
        <p:spPr>
          <a:xfrm>
            <a:off x="5120465" y="2583839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صغير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15209EF-BECF-4D1B-9C40-2E9D30433AD5}"/>
              </a:ext>
            </a:extLst>
          </p:cNvPr>
          <p:cNvSpPr txBox="1"/>
          <p:nvPr/>
        </p:nvSpPr>
        <p:spPr>
          <a:xfrm>
            <a:off x="1802048" y="2590420"/>
            <a:ext cx="2514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كبير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66159E3-2C30-4FBB-8AD0-69E2146DA5A7}"/>
              </a:ext>
            </a:extLst>
          </p:cNvPr>
          <p:cNvSpPr txBox="1"/>
          <p:nvPr/>
        </p:nvSpPr>
        <p:spPr>
          <a:xfrm>
            <a:off x="5120465" y="3263456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يوجد جمارك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3AD9644-78EC-492C-B670-C3F0CDCD9608}"/>
              </a:ext>
            </a:extLst>
          </p:cNvPr>
          <p:cNvSpPr txBox="1"/>
          <p:nvPr/>
        </p:nvSpPr>
        <p:spPr>
          <a:xfrm>
            <a:off x="2030648" y="3270334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توجد جمارك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4936F80-6293-4CC4-842D-EDD007702830}"/>
              </a:ext>
            </a:extLst>
          </p:cNvPr>
          <p:cNvSpPr txBox="1"/>
          <p:nvPr/>
        </p:nvSpPr>
        <p:spPr>
          <a:xfrm>
            <a:off x="5120465" y="3910022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داخل حدود الدولة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F3B2784-93AF-4EA8-A99E-2E56D2664BF4}"/>
              </a:ext>
            </a:extLst>
          </p:cNvPr>
          <p:cNvSpPr txBox="1"/>
          <p:nvPr/>
        </p:nvSpPr>
        <p:spPr>
          <a:xfrm>
            <a:off x="1992548" y="3873362"/>
            <a:ext cx="2362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بين دول العالم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53DDCA9-677A-4321-8ED2-8EFA93B7462A}"/>
              </a:ext>
            </a:extLst>
          </p:cNvPr>
          <p:cNvSpPr txBox="1"/>
          <p:nvPr/>
        </p:nvSpPr>
        <p:spPr>
          <a:xfrm>
            <a:off x="5120465" y="4609955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العملة المحلية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6FB5D42-DE3E-448B-A5D9-ED35DB08EA7D}"/>
              </a:ext>
            </a:extLst>
          </p:cNvPr>
          <p:cNvSpPr txBox="1"/>
          <p:nvPr/>
        </p:nvSpPr>
        <p:spPr>
          <a:xfrm>
            <a:off x="1954697" y="4635061"/>
            <a:ext cx="2362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العملات العالمية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A828C57-C333-4A02-904B-4E68B4FB5D0F}"/>
              </a:ext>
            </a:extLst>
          </p:cNvPr>
          <p:cNvSpPr txBox="1"/>
          <p:nvPr/>
        </p:nvSpPr>
        <p:spPr>
          <a:xfrm>
            <a:off x="4868214" y="5241147"/>
            <a:ext cx="27905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تجارة التجزئة وتجارة الجملة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6FF22F3-836E-457C-ACA2-AC56CEE0DC90}"/>
              </a:ext>
            </a:extLst>
          </p:cNvPr>
          <p:cNvSpPr txBox="1"/>
          <p:nvPr/>
        </p:nvSpPr>
        <p:spPr>
          <a:xfrm>
            <a:off x="1549797" y="5216811"/>
            <a:ext cx="32477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تجارة التصدير وتجارة الاستيراد والتجارة العابرة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8071" y="0"/>
            <a:ext cx="18109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 (طبيعة التجارة)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4" name="Rectangle 33"/>
          <p:cNvSpPr>
            <a:spLocks/>
          </p:cNvSpPr>
          <p:nvPr/>
        </p:nvSpPr>
        <p:spPr>
          <a:xfrm>
            <a:off x="8772525" y="657227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36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7671598" y="632531"/>
            <a:ext cx="2057401" cy="815934"/>
          </a:xfrm>
          <a:prstGeom prst="horizontalScrol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الدرس</a:t>
            </a:r>
            <a:endParaRPr lang="en-GB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Content Placeholder 6"/>
          <p:cNvSpPr txBox="1">
            <a:spLocks/>
          </p:cNvSpPr>
          <p:nvPr/>
        </p:nvSpPr>
        <p:spPr>
          <a:xfrm>
            <a:off x="3520704" y="1448465"/>
            <a:ext cx="7894485" cy="170922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حقق الطالب أهداف الدرس: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فهم طبيعة النشاط التجاري وأهمية.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يتعرف على تجارة الجملة وتجارة التجزئة.</a:t>
            </a:r>
          </a:p>
        </p:txBody>
      </p:sp>
      <p:sp>
        <p:nvSpPr>
          <p:cNvPr id="33" name="Rectangular Callout 32"/>
          <p:cNvSpPr/>
          <p:nvPr/>
        </p:nvSpPr>
        <p:spPr>
          <a:xfrm>
            <a:off x="6531809" y="3488372"/>
            <a:ext cx="4883380" cy="1791966"/>
          </a:xfrm>
          <a:prstGeom prst="wedgeRectCallout">
            <a:avLst>
              <a:gd name="adj1" fmla="val -90011"/>
              <a:gd name="adj2" fmla="val 9546"/>
            </a:avLst>
          </a:prstGeom>
          <a:solidFill>
            <a:srgbClr val="A9D18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زيارة البوابة التعليمية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حل أسئلة وأنشطة الكتاب المدرسي.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500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2340968" y="4384355"/>
            <a:ext cx="1965347" cy="5805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66099" y="-17621"/>
            <a:ext cx="18109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 (طبيعة التجارة)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>
          <a:xfrm>
            <a:off x="8772525" y="657227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1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346FB5-481F-4DD7-8B85-DFAC3111AD93}"/>
              </a:ext>
            </a:extLst>
          </p:cNvPr>
          <p:cNvSpPr txBox="1"/>
          <p:nvPr/>
        </p:nvSpPr>
        <p:spPr>
          <a:xfrm>
            <a:off x="3384938" y="1421793"/>
            <a:ext cx="6464733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</a:t>
            </a:r>
            <a:r>
              <a:rPr lang="en-GB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5DB157A-ACD0-4A57-8AD2-5452EC77E0AB}"/>
              </a:ext>
            </a:extLst>
          </p:cNvPr>
          <p:cNvSpPr txBox="1"/>
          <p:nvPr/>
        </p:nvSpPr>
        <p:spPr>
          <a:xfrm>
            <a:off x="3013792" y="2338013"/>
            <a:ext cx="729307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GB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يتوقع</a:t>
            </a:r>
            <a:r>
              <a:rPr lang="en-GB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من</a:t>
            </a:r>
            <a:r>
              <a:rPr lang="en-GB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الطالب</a:t>
            </a:r>
            <a:r>
              <a:rPr lang="en-GB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بعد</a:t>
            </a:r>
            <a:r>
              <a:rPr lang="en-GB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دراسة</a:t>
            </a:r>
            <a:r>
              <a:rPr lang="en-GB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هذه</a:t>
            </a:r>
            <a:r>
              <a:rPr lang="en-GB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3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أن</a:t>
            </a:r>
            <a:r>
              <a:rPr lang="en-GB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GB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3A1D339-5E83-4013-A6C0-D014C5F7D427}"/>
              </a:ext>
            </a:extLst>
          </p:cNvPr>
          <p:cNvSpPr txBox="1"/>
          <p:nvPr/>
        </p:nvSpPr>
        <p:spPr>
          <a:xfrm>
            <a:off x="3206176" y="3061263"/>
            <a:ext cx="719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فهم طبيعة النشاط التجاري وأهميته.</a:t>
            </a: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2B3C2D-1ED4-4E05-AF36-4731EC60B2F6}"/>
              </a:ext>
            </a:extLst>
          </p:cNvPr>
          <p:cNvSpPr txBox="1"/>
          <p:nvPr/>
        </p:nvSpPr>
        <p:spPr>
          <a:xfrm>
            <a:off x="2678666" y="354540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يتعرف على تجارة الجملة وتجارة التجزئة.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12913" y="0"/>
            <a:ext cx="18109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 (طبيعة التجارة)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772525" y="657227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DFB06B2-64DD-49EB-B1EE-D7967A65C395}"/>
              </a:ext>
            </a:extLst>
          </p:cNvPr>
          <p:cNvSpPr txBox="1">
            <a:spLocks/>
          </p:cNvSpPr>
          <p:nvPr/>
        </p:nvSpPr>
        <p:spPr>
          <a:xfrm>
            <a:off x="1795669" y="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طبيعة التجارة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="" xmlns:a16="http://schemas.microsoft.com/office/drawing/2014/main" id="{9643B36C-6E5A-4A39-A615-ECE164FEA50C}"/>
              </a:ext>
            </a:extLst>
          </p:cNvPr>
          <p:cNvSpPr/>
          <p:nvPr/>
        </p:nvSpPr>
        <p:spPr>
          <a:xfrm>
            <a:off x="1455313" y="815633"/>
            <a:ext cx="8844938" cy="8408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306862A-A82C-41FF-9DAC-3B9A973380AD}"/>
              </a:ext>
            </a:extLst>
          </p:cNvPr>
          <p:cNvSpPr txBox="1"/>
          <p:nvPr/>
        </p:nvSpPr>
        <p:spPr>
          <a:xfrm>
            <a:off x="1319125" y="945834"/>
            <a:ext cx="88871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هي تداول السلع أي تغيير ملكيتها بالشراء أو البيع في أي مرحلة من مراحل الإنتاج.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="" xmlns:a16="http://schemas.microsoft.com/office/drawing/2014/main" id="{472B8C5C-2F1F-4A14-9B82-EFD5A16C22B8}"/>
              </a:ext>
            </a:extLst>
          </p:cNvPr>
          <p:cNvSpPr/>
          <p:nvPr/>
        </p:nvSpPr>
        <p:spPr>
          <a:xfrm>
            <a:off x="5420139" y="1683027"/>
            <a:ext cx="1325218" cy="72286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BH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A803399-8076-4DDF-A111-2208C8225930}"/>
              </a:ext>
            </a:extLst>
          </p:cNvPr>
          <p:cNvSpPr/>
          <p:nvPr/>
        </p:nvSpPr>
        <p:spPr>
          <a:xfrm>
            <a:off x="2928730" y="2432400"/>
            <a:ext cx="6334539" cy="56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تمثل التجارة حلقة وصل بين منتجي السلع والمستهلكين.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3913C53-F4E4-4336-9B8A-C388000CA9D6}"/>
              </a:ext>
            </a:extLst>
          </p:cNvPr>
          <p:cNvSpPr/>
          <p:nvPr/>
        </p:nvSpPr>
        <p:spPr>
          <a:xfrm>
            <a:off x="8395251" y="3180517"/>
            <a:ext cx="1905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المنتجون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36B7D3A-D212-493E-91D9-DE8CDD063B02}"/>
              </a:ext>
            </a:extLst>
          </p:cNvPr>
          <p:cNvSpPr/>
          <p:nvPr/>
        </p:nvSpPr>
        <p:spPr>
          <a:xfrm>
            <a:off x="1918251" y="3180517"/>
            <a:ext cx="1905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المستهلكون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8087AC9-A1F7-4E03-9F25-71D896452D6F}"/>
              </a:ext>
            </a:extLst>
          </p:cNvPr>
          <p:cNvSpPr/>
          <p:nvPr/>
        </p:nvSpPr>
        <p:spPr>
          <a:xfrm>
            <a:off x="5271051" y="3180517"/>
            <a:ext cx="1905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B221AE82-1E8C-4EB2-9DBC-DAE4C360BCA2}"/>
              </a:ext>
            </a:extLst>
          </p:cNvPr>
          <p:cNvCxnSpPr>
            <a:stCxn id="9" idx="1"/>
          </p:cNvCxnSpPr>
          <p:nvPr/>
        </p:nvCxnSpPr>
        <p:spPr>
          <a:xfrm flipH="1">
            <a:off x="7404651" y="3637717"/>
            <a:ext cx="990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493CCBCA-DA8B-4DBA-A8F8-3D2C7B0D66B4}"/>
              </a:ext>
            </a:extLst>
          </p:cNvPr>
          <p:cNvCxnSpPr/>
          <p:nvPr/>
        </p:nvCxnSpPr>
        <p:spPr>
          <a:xfrm flipH="1">
            <a:off x="4280451" y="3637717"/>
            <a:ext cx="990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34F4833-67CC-41C2-8A60-62E2E1765CF6}"/>
              </a:ext>
            </a:extLst>
          </p:cNvPr>
          <p:cNvSpPr txBox="1"/>
          <p:nvPr/>
        </p:nvSpPr>
        <p:spPr>
          <a:xfrm>
            <a:off x="3601253" y="4005464"/>
            <a:ext cx="80995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وهي نوعان: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="" xmlns:a16="http://schemas.microsoft.com/office/drawing/2014/main" id="{1A8A0458-CFC8-45FE-9F1F-C90A8464B464}"/>
              </a:ext>
            </a:extLst>
          </p:cNvPr>
          <p:cNvSpPr/>
          <p:nvPr/>
        </p:nvSpPr>
        <p:spPr>
          <a:xfrm>
            <a:off x="2613120" y="4701204"/>
            <a:ext cx="846871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 الداخلية: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="" xmlns:a16="http://schemas.microsoft.com/office/drawing/2014/main" id="{B2D8D730-E19D-42B7-B8A2-D727AE456E1D}"/>
              </a:ext>
            </a:extLst>
          </p:cNvPr>
          <p:cNvSpPr/>
          <p:nvPr/>
        </p:nvSpPr>
        <p:spPr>
          <a:xfrm>
            <a:off x="2624943" y="5661988"/>
            <a:ext cx="846871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 الخارجية</a:t>
            </a:r>
            <a:r>
              <a:rPr lang="ar-BH" sz="24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D8450FD-A3BB-4DDC-AA7E-E043F53A954A}"/>
              </a:ext>
            </a:extLst>
          </p:cNvPr>
          <p:cNvSpPr txBox="1"/>
          <p:nvPr/>
        </p:nvSpPr>
        <p:spPr>
          <a:xfrm>
            <a:off x="2624943" y="4864905"/>
            <a:ext cx="65952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عمليات البيع والشراء التي تتم داخل حدود الدولة.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03C630-3076-42B5-AD47-7EF1344E2A27}"/>
              </a:ext>
            </a:extLst>
          </p:cNvPr>
          <p:cNvSpPr txBox="1"/>
          <p:nvPr/>
        </p:nvSpPr>
        <p:spPr>
          <a:xfrm>
            <a:off x="2472543" y="5801699"/>
            <a:ext cx="65952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عمليات البيع والشراء التي تتم بين دول العالم.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95251" y="-27992"/>
            <a:ext cx="18109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 (طبيعة التجارة)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8772525" y="657227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9F2E93C9-546D-44F4-9142-4DB036F37581}"/>
              </a:ext>
            </a:extLst>
          </p:cNvPr>
          <p:cNvSpPr txBox="1">
            <a:spLocks/>
          </p:cNvSpPr>
          <p:nvPr/>
        </p:nvSpPr>
        <p:spPr>
          <a:xfrm>
            <a:off x="3998845" y="64646"/>
            <a:ext cx="2643477" cy="547963"/>
          </a:xfrm>
          <a:prstGeom prst="rect">
            <a:avLst/>
          </a:prstGeom>
          <a:solidFill>
            <a:srgbClr val="A9D18E"/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التجارة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106B3D3-19A9-4ACD-A1E0-0CADBFA26510}"/>
              </a:ext>
            </a:extLst>
          </p:cNvPr>
          <p:cNvGrpSpPr/>
          <p:nvPr/>
        </p:nvGrpSpPr>
        <p:grpSpPr>
          <a:xfrm>
            <a:off x="3969943" y="624686"/>
            <a:ext cx="2743200" cy="517482"/>
            <a:chOff x="3352800" y="1905000"/>
            <a:chExt cx="2743200" cy="99060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3E1173FB-0008-45DF-9583-9C77C0F2036D}"/>
                </a:ext>
              </a:extLst>
            </p:cNvPr>
            <p:cNvCxnSpPr/>
            <p:nvPr/>
          </p:nvCxnSpPr>
          <p:spPr>
            <a:xfrm>
              <a:off x="4724400" y="1905000"/>
              <a:ext cx="0" cy="45720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6AA5EC83-3493-422C-BED4-91BFBC2D1F7F}"/>
                </a:ext>
              </a:extLst>
            </p:cNvPr>
            <p:cNvCxnSpPr/>
            <p:nvPr/>
          </p:nvCxnSpPr>
          <p:spPr>
            <a:xfrm flipH="1">
              <a:off x="3352800" y="2362200"/>
              <a:ext cx="27432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A04E0542-DE63-450A-A4B0-2C6F901A34C6}"/>
                </a:ext>
              </a:extLst>
            </p:cNvPr>
            <p:cNvCxnSpPr/>
            <p:nvPr/>
          </p:nvCxnSpPr>
          <p:spPr>
            <a:xfrm>
              <a:off x="6096000" y="2346434"/>
              <a:ext cx="0" cy="5334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33F79B0A-21C5-411E-B1DF-3E6087DE8A16}"/>
                </a:ext>
              </a:extLst>
            </p:cNvPr>
            <p:cNvCxnSpPr/>
            <p:nvPr/>
          </p:nvCxnSpPr>
          <p:spPr>
            <a:xfrm>
              <a:off x="3368566" y="2362200"/>
              <a:ext cx="0" cy="5334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9495226-B781-43BA-9B83-835BB7D0C8DB}"/>
              </a:ext>
            </a:extLst>
          </p:cNvPr>
          <p:cNvSpPr/>
          <p:nvPr/>
        </p:nvSpPr>
        <p:spPr>
          <a:xfrm>
            <a:off x="5874943" y="1158086"/>
            <a:ext cx="1676400" cy="701566"/>
          </a:xfrm>
          <a:prstGeom prst="rect">
            <a:avLst/>
          </a:prstGeom>
          <a:solidFill>
            <a:srgbClr val="A9D18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التبادل والتوزيع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F466D8A-2B69-4E81-8A40-63F264BC2862}"/>
              </a:ext>
            </a:extLst>
          </p:cNvPr>
          <p:cNvSpPr/>
          <p:nvPr/>
        </p:nvSpPr>
        <p:spPr>
          <a:xfrm>
            <a:off x="3160645" y="1158086"/>
            <a:ext cx="1676400" cy="701566"/>
          </a:xfrm>
          <a:prstGeom prst="rect">
            <a:avLst/>
          </a:prstGeom>
          <a:solidFill>
            <a:srgbClr val="A9D18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5FDD12A-1732-445D-B60F-F0F0E0B9A6C6}"/>
              </a:ext>
            </a:extLst>
          </p:cNvPr>
          <p:cNvGrpSpPr/>
          <p:nvPr/>
        </p:nvGrpSpPr>
        <p:grpSpPr>
          <a:xfrm>
            <a:off x="5951143" y="1859652"/>
            <a:ext cx="2895600" cy="708134"/>
            <a:chOff x="4162098" y="3581400"/>
            <a:chExt cx="2895600" cy="9906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F122E0A2-5A66-47CB-BFE0-357655F5D814}"/>
                </a:ext>
              </a:extLst>
            </p:cNvPr>
            <p:cNvCxnSpPr/>
            <p:nvPr/>
          </p:nvCxnSpPr>
          <p:spPr>
            <a:xfrm>
              <a:off x="4924098" y="3581400"/>
              <a:ext cx="0" cy="45720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E3A817E0-0751-46E2-BCC3-0943BAA32FB4}"/>
                </a:ext>
              </a:extLst>
            </p:cNvPr>
            <p:cNvCxnSpPr/>
            <p:nvPr/>
          </p:nvCxnSpPr>
          <p:spPr>
            <a:xfrm flipH="1">
              <a:off x="4162098" y="4022834"/>
              <a:ext cx="28956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0E62C512-AFEB-48B4-9A77-17E23E3CF45D}"/>
                </a:ext>
              </a:extLst>
            </p:cNvPr>
            <p:cNvCxnSpPr/>
            <p:nvPr/>
          </p:nvCxnSpPr>
          <p:spPr>
            <a:xfrm>
              <a:off x="7041932" y="4022834"/>
              <a:ext cx="0" cy="5334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F37E2BDB-DE95-4FF4-9B45-FE10824B7FBC}"/>
                </a:ext>
              </a:extLst>
            </p:cNvPr>
            <p:cNvCxnSpPr/>
            <p:nvPr/>
          </p:nvCxnSpPr>
          <p:spPr>
            <a:xfrm>
              <a:off x="4177864" y="4038600"/>
              <a:ext cx="0" cy="5334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739B936-B14A-4EB5-84DA-CE072E131E20}"/>
              </a:ext>
            </a:extLst>
          </p:cNvPr>
          <p:cNvSpPr/>
          <p:nvPr/>
        </p:nvSpPr>
        <p:spPr>
          <a:xfrm>
            <a:off x="8008543" y="2590120"/>
            <a:ext cx="1676400" cy="701566"/>
          </a:xfrm>
          <a:prstGeom prst="rect">
            <a:avLst/>
          </a:prstGeom>
          <a:solidFill>
            <a:srgbClr val="A9D18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 الداخلية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5C89228-F008-4BA4-B432-2E3BA0CFA6B1}"/>
              </a:ext>
            </a:extLst>
          </p:cNvPr>
          <p:cNvSpPr/>
          <p:nvPr/>
        </p:nvSpPr>
        <p:spPr>
          <a:xfrm>
            <a:off x="5112943" y="2590120"/>
            <a:ext cx="1676400" cy="701566"/>
          </a:xfrm>
          <a:prstGeom prst="rect">
            <a:avLst/>
          </a:prstGeom>
          <a:solidFill>
            <a:srgbClr val="A9D18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 الخارجية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523C5AB-57BA-40D0-B3DC-9C60BF0696E2}"/>
              </a:ext>
            </a:extLst>
          </p:cNvPr>
          <p:cNvGrpSpPr/>
          <p:nvPr/>
        </p:nvGrpSpPr>
        <p:grpSpPr>
          <a:xfrm>
            <a:off x="8068977" y="3309108"/>
            <a:ext cx="1797268" cy="708134"/>
            <a:chOff x="6279932" y="4549666"/>
            <a:chExt cx="1797268" cy="70813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897D33DA-EC5C-4AA3-9556-945C579CD4BE}"/>
                </a:ext>
              </a:extLst>
            </p:cNvPr>
            <p:cNvCxnSpPr/>
            <p:nvPr/>
          </p:nvCxnSpPr>
          <p:spPr>
            <a:xfrm>
              <a:off x="7041932" y="4549666"/>
              <a:ext cx="0" cy="326831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62E6398A-272F-4038-9150-D96636909819}"/>
                </a:ext>
              </a:extLst>
            </p:cNvPr>
            <p:cNvCxnSpPr/>
            <p:nvPr/>
          </p:nvCxnSpPr>
          <p:spPr>
            <a:xfrm flipH="1">
              <a:off x="6279932" y="4865227"/>
              <a:ext cx="1797268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="" xmlns:a16="http://schemas.microsoft.com/office/drawing/2014/main" id="{7F87330E-1AA4-4F5F-88CB-4ABE73BA8BB2}"/>
                </a:ext>
              </a:extLst>
            </p:cNvPr>
            <p:cNvCxnSpPr/>
            <p:nvPr/>
          </p:nvCxnSpPr>
          <p:spPr>
            <a:xfrm>
              <a:off x="8061434" y="4865227"/>
              <a:ext cx="0" cy="38130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="" xmlns:a16="http://schemas.microsoft.com/office/drawing/2014/main" id="{D5B37732-EC7A-45EB-A1A6-1B7CD779E6D7}"/>
                </a:ext>
              </a:extLst>
            </p:cNvPr>
            <p:cNvCxnSpPr/>
            <p:nvPr/>
          </p:nvCxnSpPr>
          <p:spPr>
            <a:xfrm>
              <a:off x="6295698" y="4876497"/>
              <a:ext cx="0" cy="38130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DCFA3B7-C96C-47DF-A9ED-FCFD4F072BC6}"/>
              </a:ext>
            </a:extLst>
          </p:cNvPr>
          <p:cNvSpPr/>
          <p:nvPr/>
        </p:nvSpPr>
        <p:spPr>
          <a:xfrm>
            <a:off x="9028045" y="4006388"/>
            <a:ext cx="1676400" cy="701566"/>
          </a:xfrm>
          <a:prstGeom prst="rect">
            <a:avLst/>
          </a:prstGeom>
          <a:solidFill>
            <a:srgbClr val="A9D18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تجارة الجملة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80B5C96-CADF-43A4-ACBE-26F6646CFD94}"/>
              </a:ext>
            </a:extLst>
          </p:cNvPr>
          <p:cNvSpPr/>
          <p:nvPr/>
        </p:nvSpPr>
        <p:spPr>
          <a:xfrm>
            <a:off x="7243913" y="4009018"/>
            <a:ext cx="1676400" cy="701566"/>
          </a:xfrm>
          <a:prstGeom prst="rect">
            <a:avLst/>
          </a:prstGeom>
          <a:solidFill>
            <a:srgbClr val="A9D18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تجارة التجزئة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74002BCF-C07F-45CD-9F32-6415A567349F}"/>
              </a:ext>
            </a:extLst>
          </p:cNvPr>
          <p:cNvGrpSpPr/>
          <p:nvPr/>
        </p:nvGrpSpPr>
        <p:grpSpPr>
          <a:xfrm>
            <a:off x="4532245" y="3306362"/>
            <a:ext cx="1797268" cy="708134"/>
            <a:chOff x="2743200" y="4560172"/>
            <a:chExt cx="1797268" cy="70813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644A20EC-5BFF-4335-BF87-EDD0B15EA75E}"/>
                </a:ext>
              </a:extLst>
            </p:cNvPr>
            <p:cNvCxnSpPr/>
            <p:nvPr/>
          </p:nvCxnSpPr>
          <p:spPr>
            <a:xfrm>
              <a:off x="4191000" y="4560172"/>
              <a:ext cx="0" cy="326831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CB4253AA-7B57-4C74-AE33-BA0A631D4929}"/>
                </a:ext>
              </a:extLst>
            </p:cNvPr>
            <p:cNvCxnSpPr/>
            <p:nvPr/>
          </p:nvCxnSpPr>
          <p:spPr>
            <a:xfrm flipH="1">
              <a:off x="2743200" y="4875733"/>
              <a:ext cx="1797268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="" xmlns:a16="http://schemas.microsoft.com/office/drawing/2014/main" id="{3E1D402C-4B02-4727-93F9-3D273D9BC6A2}"/>
                </a:ext>
              </a:extLst>
            </p:cNvPr>
            <p:cNvCxnSpPr/>
            <p:nvPr/>
          </p:nvCxnSpPr>
          <p:spPr>
            <a:xfrm>
              <a:off x="4524702" y="4875733"/>
              <a:ext cx="0" cy="38130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3E403028-FDB3-448E-8536-CD3F70E89361}"/>
                </a:ext>
              </a:extLst>
            </p:cNvPr>
            <p:cNvCxnSpPr/>
            <p:nvPr/>
          </p:nvCxnSpPr>
          <p:spPr>
            <a:xfrm>
              <a:off x="2758966" y="4887003"/>
              <a:ext cx="0" cy="38130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B946A9E-4098-4BAF-A6DA-EF9E91D8AEAC}"/>
              </a:ext>
            </a:extLst>
          </p:cNvPr>
          <p:cNvSpPr/>
          <p:nvPr/>
        </p:nvSpPr>
        <p:spPr>
          <a:xfrm>
            <a:off x="5446645" y="3993252"/>
            <a:ext cx="1676400" cy="701566"/>
          </a:xfrm>
          <a:prstGeom prst="rect">
            <a:avLst/>
          </a:prstGeom>
          <a:solidFill>
            <a:srgbClr val="A9D18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الإستيراد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DF0FC8D-3457-4F1D-8D5B-10CE3E3B463E}"/>
              </a:ext>
            </a:extLst>
          </p:cNvPr>
          <p:cNvSpPr/>
          <p:nvPr/>
        </p:nvSpPr>
        <p:spPr>
          <a:xfrm>
            <a:off x="3694045" y="4022154"/>
            <a:ext cx="1676400" cy="688430"/>
          </a:xfrm>
          <a:prstGeom prst="rect">
            <a:avLst/>
          </a:prstGeom>
          <a:solidFill>
            <a:srgbClr val="A9D18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التصدير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520495" y="8872"/>
            <a:ext cx="18109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 (طبيعة التجارة)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8" name="Rectangle 37"/>
          <p:cNvSpPr>
            <a:spLocks/>
          </p:cNvSpPr>
          <p:nvPr/>
        </p:nvSpPr>
        <p:spPr>
          <a:xfrm>
            <a:off x="8772525" y="657227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  <p:bldP spid="26" grpId="0" animBg="1"/>
      <p:bldP spid="27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0428FCDC-1270-42CF-8A87-8797044D4C57}"/>
              </a:ext>
            </a:extLst>
          </p:cNvPr>
          <p:cNvSpPr txBox="1">
            <a:spLocks/>
          </p:cNvSpPr>
          <p:nvPr/>
        </p:nvSpPr>
        <p:spPr>
          <a:xfrm>
            <a:off x="4447235" y="45417"/>
            <a:ext cx="2639365" cy="488170"/>
          </a:xfrm>
          <a:prstGeom prst="rect">
            <a:avLst/>
          </a:prstGeom>
          <a:gradFill>
            <a:gsLst>
              <a:gs pos="33650">
                <a:srgbClr val="F6B59A"/>
              </a:gs>
              <a:gs pos="85842">
                <a:srgbClr val="F7A887"/>
              </a:gs>
              <a:gs pos="75205">
                <a:srgbClr val="F7AB8B"/>
              </a:gs>
              <a:gs pos="60200">
                <a:srgbClr val="F6AF91"/>
              </a:gs>
              <a:gs pos="98250">
                <a:srgbClr val="F8A886"/>
              </a:gs>
              <a:gs pos="96500">
                <a:srgbClr val="F8AB8A"/>
              </a:gs>
              <a:gs pos="93000">
                <a:srgbClr val="F8B193"/>
              </a:gs>
              <a:gs pos="8600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r-BH" dirty="0"/>
              <a:t>التجارة الداخلية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EFD52F4-3E63-4700-9F1A-EFE5B3AD5961}"/>
              </a:ext>
            </a:extLst>
          </p:cNvPr>
          <p:cNvSpPr/>
          <p:nvPr/>
        </p:nvSpPr>
        <p:spPr>
          <a:xfrm>
            <a:off x="7086600" y="990600"/>
            <a:ext cx="1600200" cy="457200"/>
          </a:xfrm>
          <a:prstGeom prst="rect">
            <a:avLst/>
          </a:prstGeom>
          <a:gradFill>
            <a:gsLst>
              <a:gs pos="33650">
                <a:srgbClr val="F6B59A"/>
              </a:gs>
              <a:gs pos="85842">
                <a:srgbClr val="F7A887"/>
              </a:gs>
              <a:gs pos="75205">
                <a:srgbClr val="F7AB8B"/>
              </a:gs>
              <a:gs pos="60200">
                <a:srgbClr val="F6AF91"/>
              </a:gs>
              <a:gs pos="98250">
                <a:srgbClr val="F8A886"/>
              </a:gs>
              <a:gs pos="96500">
                <a:srgbClr val="F8AB8A"/>
              </a:gs>
              <a:gs pos="93000">
                <a:srgbClr val="F8B193"/>
              </a:gs>
              <a:gs pos="8600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المنتج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684355A0-5008-4D9A-BD89-82BD0645D0C0}"/>
              </a:ext>
            </a:extLst>
          </p:cNvPr>
          <p:cNvCxnSpPr>
            <a:stCxn id="5" idx="1"/>
          </p:cNvCxnSpPr>
          <p:nvPr/>
        </p:nvCxnSpPr>
        <p:spPr>
          <a:xfrm flipH="1">
            <a:off x="5105400" y="1219200"/>
            <a:ext cx="1981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330ABF8-6D31-42C1-97CB-ED4522A9491D}"/>
              </a:ext>
            </a:extLst>
          </p:cNvPr>
          <p:cNvSpPr/>
          <p:nvPr/>
        </p:nvSpPr>
        <p:spPr>
          <a:xfrm>
            <a:off x="3505200" y="990600"/>
            <a:ext cx="1600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تاجر الجملة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CAEBDA2A-270C-429F-A49A-83F550D13D68}"/>
              </a:ext>
            </a:extLst>
          </p:cNvPr>
          <p:cNvCxnSpPr/>
          <p:nvPr/>
        </p:nvCxnSpPr>
        <p:spPr>
          <a:xfrm flipH="1">
            <a:off x="4305300" y="1447800"/>
            <a:ext cx="18393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7DCECE3-05DA-49F2-A502-8AC75E576AD6}"/>
              </a:ext>
            </a:extLst>
          </p:cNvPr>
          <p:cNvSpPr/>
          <p:nvPr/>
        </p:nvSpPr>
        <p:spPr>
          <a:xfrm>
            <a:off x="3505200" y="2209800"/>
            <a:ext cx="1600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تاجر التجزئة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59C65A0-5269-4F4A-B10F-9B0E3250135F}"/>
              </a:ext>
            </a:extLst>
          </p:cNvPr>
          <p:cNvCxnSpPr/>
          <p:nvPr/>
        </p:nvCxnSpPr>
        <p:spPr>
          <a:xfrm>
            <a:off x="5105400" y="2438400"/>
            <a:ext cx="1981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3FB10F-A00A-4BDE-8BB8-00FBB36BDCCD}"/>
              </a:ext>
            </a:extLst>
          </p:cNvPr>
          <p:cNvSpPr/>
          <p:nvPr/>
        </p:nvSpPr>
        <p:spPr>
          <a:xfrm>
            <a:off x="7086600" y="2209800"/>
            <a:ext cx="1600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المستهلك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0782802-9CA8-45B1-8AE3-76E9F54D88CE}"/>
              </a:ext>
            </a:extLst>
          </p:cNvPr>
          <p:cNvGrpSpPr/>
          <p:nvPr/>
        </p:nvGrpSpPr>
        <p:grpSpPr>
          <a:xfrm>
            <a:off x="4169088" y="3488470"/>
            <a:ext cx="3962400" cy="2948257"/>
            <a:chOff x="8207688" y="3488470"/>
            <a:chExt cx="3962400" cy="2948257"/>
          </a:xfrm>
        </p:grpSpPr>
        <p:sp>
          <p:nvSpPr>
            <p:cNvPr id="13" name="Cloud Callout 48">
              <a:extLst>
                <a:ext uri="{FF2B5EF4-FFF2-40B4-BE49-F238E27FC236}">
                  <a16:creationId xmlns="" xmlns:a16="http://schemas.microsoft.com/office/drawing/2014/main" id="{5D51352B-3458-483D-A875-697F1E7E9827}"/>
                </a:ext>
              </a:extLst>
            </p:cNvPr>
            <p:cNvSpPr/>
            <p:nvPr/>
          </p:nvSpPr>
          <p:spPr>
            <a:xfrm>
              <a:off x="8207688" y="3488470"/>
              <a:ext cx="3962400" cy="2667000"/>
            </a:xfrm>
            <a:prstGeom prst="cloudCallout">
              <a:avLst>
                <a:gd name="adj1" fmla="val -37661"/>
                <a:gd name="adj2" fmla="val -7922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dirty="0"/>
                <a:t>هو الذي يمد المستهلك بما يحتاج إليه </a:t>
              </a:r>
              <a:r>
                <a:rPr lang="ar-BH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من السلع والخدمات, وقد يكون بين المنتج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والمستهلك أو بين تاجر الجملة والمستهلك</a:t>
              </a:r>
              <a:r>
                <a:rPr lang="ar-BH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0AFB4E80-29C5-4190-B800-3685C9556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376" y="5461191"/>
              <a:ext cx="1567824" cy="97553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C7E00F3-822B-4D40-AE60-60A3FCEDC6A4}"/>
              </a:ext>
            </a:extLst>
          </p:cNvPr>
          <p:cNvGrpSpPr/>
          <p:nvPr/>
        </p:nvGrpSpPr>
        <p:grpSpPr>
          <a:xfrm>
            <a:off x="3924300" y="2686072"/>
            <a:ext cx="4405290" cy="2667000"/>
            <a:chOff x="3924300" y="2686072"/>
            <a:chExt cx="4405290" cy="2667000"/>
          </a:xfrm>
        </p:grpSpPr>
        <p:sp>
          <p:nvSpPr>
            <p:cNvPr id="16" name="Cloud Callout 14">
              <a:extLst>
                <a:ext uri="{FF2B5EF4-FFF2-40B4-BE49-F238E27FC236}">
                  <a16:creationId xmlns="" xmlns:a16="http://schemas.microsoft.com/office/drawing/2014/main" id="{F1C04F65-CDAC-4B02-83D7-446EC6048AF8}"/>
                </a:ext>
              </a:extLst>
            </p:cNvPr>
            <p:cNvSpPr/>
            <p:nvPr/>
          </p:nvSpPr>
          <p:spPr>
            <a:xfrm>
              <a:off x="3924300" y="2686072"/>
              <a:ext cx="3962400" cy="2667000"/>
            </a:xfrm>
            <a:prstGeom prst="cloudCallout">
              <a:avLst>
                <a:gd name="adj1" fmla="val -32979"/>
                <a:gd name="adj2" fmla="val -961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هو التاجر الوسيط , بين المنتج وتاجر التجزئة, حيث يقوم بشراء كميات كبيرة من البضاعة من المنتج ويعيد بيعها بكميات قليلة إلى تاجر التجزئة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A1C445D6-3939-41DD-BFC8-033CEF87D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1766" y="2921984"/>
              <a:ext cx="1567824" cy="975536"/>
            </a:xfrm>
            <a:prstGeom prst="rect">
              <a:avLst/>
            </a:prstGeom>
          </p:spPr>
        </p:pic>
      </p:grpSp>
      <p:sp>
        <p:nvSpPr>
          <p:cNvPr id="18" name="Speech Bubble: Oval 17">
            <a:extLst>
              <a:ext uri="{FF2B5EF4-FFF2-40B4-BE49-F238E27FC236}">
                <a16:creationId xmlns="" xmlns:a16="http://schemas.microsoft.com/office/drawing/2014/main" id="{42D944DB-ECEF-47EC-9F87-9A724E8FAB4E}"/>
              </a:ext>
            </a:extLst>
          </p:cNvPr>
          <p:cNvSpPr/>
          <p:nvPr/>
        </p:nvSpPr>
        <p:spPr>
          <a:xfrm>
            <a:off x="71744" y="924848"/>
            <a:ext cx="6024256" cy="1634033"/>
          </a:xfrm>
          <a:prstGeom prst="wedgeEllipseCallout">
            <a:avLst>
              <a:gd name="adj1" fmla="val 43210"/>
              <a:gd name="adj2" fmla="val -69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عمليات البيع والشراء التي تتم داخل حدود الدولة والتي يقوم بها كبار التجار (تجارة الجملة) أو صغار التجار (تجارة التجزئة).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86800" y="32697"/>
            <a:ext cx="18109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 (طبيعة التجارة)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3" name="Rectangle 22"/>
          <p:cNvSpPr>
            <a:spLocks/>
          </p:cNvSpPr>
          <p:nvPr/>
        </p:nvSpPr>
        <p:spPr>
          <a:xfrm>
            <a:off x="8772525" y="657227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20B3CB2B-127A-4144-8B24-36A2F909CB33}"/>
              </a:ext>
            </a:extLst>
          </p:cNvPr>
          <p:cNvSpPr txBox="1">
            <a:spLocks/>
          </p:cNvSpPr>
          <p:nvPr/>
        </p:nvSpPr>
        <p:spPr>
          <a:xfrm>
            <a:off x="1954697" y="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تقويم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C7784B7-02A2-4263-91A2-010AC6979609}"/>
              </a:ext>
            </a:extLst>
          </p:cNvPr>
          <p:cNvSpPr txBox="1"/>
          <p:nvPr/>
        </p:nvSpPr>
        <p:spPr>
          <a:xfrm>
            <a:off x="1679477" y="755387"/>
            <a:ext cx="8610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سؤال: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الإجابة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الصحيحة: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27FFB2-89FB-433A-8318-216A186F0969}"/>
              </a:ext>
            </a:extLst>
          </p:cNvPr>
          <p:cNvSpPr txBox="1"/>
          <p:nvPr/>
        </p:nvSpPr>
        <p:spPr>
          <a:xfrm>
            <a:off x="3556385" y="1365912"/>
            <a:ext cx="762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هي عمليات البيع والشراء التي تتم بين دول العالم.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675B876-BF3A-49EE-9D00-EF4436D29C6B}"/>
              </a:ext>
            </a:extLst>
          </p:cNvPr>
          <p:cNvSpPr txBox="1"/>
          <p:nvPr/>
        </p:nvSpPr>
        <p:spPr>
          <a:xfrm>
            <a:off x="9499984" y="1899312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أ- التجارة.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7411324-0461-455A-84B4-F2D3B3C9F19D}"/>
              </a:ext>
            </a:extLst>
          </p:cNvPr>
          <p:cNvSpPr txBox="1"/>
          <p:nvPr/>
        </p:nvSpPr>
        <p:spPr>
          <a:xfrm>
            <a:off x="5842384" y="1899312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ب- التجارة الخارجية.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2B7E01-6514-460C-8DE0-791EAE2E194C}"/>
              </a:ext>
            </a:extLst>
          </p:cNvPr>
          <p:cNvSpPr txBox="1"/>
          <p:nvPr/>
        </p:nvSpPr>
        <p:spPr>
          <a:xfrm>
            <a:off x="8661784" y="2585112"/>
            <a:ext cx="2133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ج- الإنتاج.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75BC057-A615-4EA5-B0C5-D7AA5CD15B53}"/>
              </a:ext>
            </a:extLst>
          </p:cNvPr>
          <p:cNvSpPr txBox="1"/>
          <p:nvPr/>
        </p:nvSpPr>
        <p:spPr>
          <a:xfrm>
            <a:off x="5842384" y="2580647"/>
            <a:ext cx="2209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د- التجارة الداخلية.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B4333599-9419-412A-95F3-09092D01C031}"/>
              </a:ext>
            </a:extLst>
          </p:cNvPr>
          <p:cNvSpPr/>
          <p:nvPr/>
        </p:nvSpPr>
        <p:spPr>
          <a:xfrm>
            <a:off x="5842384" y="1823112"/>
            <a:ext cx="2438400" cy="766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CC63646-5E52-4838-BA47-5EBD52309313}"/>
              </a:ext>
            </a:extLst>
          </p:cNvPr>
          <p:cNvSpPr txBox="1"/>
          <p:nvPr/>
        </p:nvSpPr>
        <p:spPr>
          <a:xfrm>
            <a:off x="3561515" y="3441101"/>
            <a:ext cx="7620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يمد المستهلك بما يحتاج من السلع والخدمات.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F90AADB-D8B0-48AF-8362-B8A5268F84A2}"/>
              </a:ext>
            </a:extLst>
          </p:cNvPr>
          <p:cNvSpPr txBox="1"/>
          <p:nvPr/>
        </p:nvSpPr>
        <p:spPr>
          <a:xfrm>
            <a:off x="7523914" y="3898301"/>
            <a:ext cx="32766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أ- المنتج.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41C03D8-0284-45B2-A1A2-C6399FC10F1C}"/>
              </a:ext>
            </a:extLst>
          </p:cNvPr>
          <p:cNvSpPr txBox="1"/>
          <p:nvPr/>
        </p:nvSpPr>
        <p:spPr>
          <a:xfrm>
            <a:off x="3942514" y="3898301"/>
            <a:ext cx="32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ب- تاجر الجملة</a:t>
            </a:r>
            <a:r>
              <a:rPr lang="ar-BH" sz="24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FEF6353-C0EB-40E2-878E-B2756DB2668F}"/>
              </a:ext>
            </a:extLst>
          </p:cNvPr>
          <p:cNvSpPr txBox="1"/>
          <p:nvPr/>
        </p:nvSpPr>
        <p:spPr>
          <a:xfrm>
            <a:off x="7251958" y="4584101"/>
            <a:ext cx="35485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ج- تاجر التجزئة.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11887DD-0B5F-4CF9-9493-DC4D3AB9FA6D}"/>
              </a:ext>
            </a:extLst>
          </p:cNvPr>
          <p:cNvSpPr txBox="1"/>
          <p:nvPr/>
        </p:nvSpPr>
        <p:spPr>
          <a:xfrm>
            <a:off x="4270962" y="4588309"/>
            <a:ext cx="2819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د- التسويق</a:t>
            </a:r>
            <a:r>
              <a:rPr lang="ar-BH" sz="2400" dirty="0"/>
              <a:t>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868DC581-66EB-44C6-9256-2014A5EB2B55}"/>
              </a:ext>
            </a:extLst>
          </p:cNvPr>
          <p:cNvSpPr/>
          <p:nvPr/>
        </p:nvSpPr>
        <p:spPr>
          <a:xfrm>
            <a:off x="8415980" y="4435908"/>
            <a:ext cx="2895600" cy="766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8986" y="64797"/>
            <a:ext cx="18109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 (طبيعة التجارة)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8772525" y="657227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54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BF8E512-D080-49C1-B315-8692FD92A0FC}"/>
              </a:ext>
            </a:extLst>
          </p:cNvPr>
          <p:cNvSpPr txBox="1">
            <a:spLocks/>
          </p:cNvSpPr>
          <p:nvPr/>
        </p:nvSpPr>
        <p:spPr>
          <a:xfrm>
            <a:off x="1981200" y="-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تقويم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5D892B-6600-4AAE-9369-97E4572FD8D1}"/>
              </a:ext>
            </a:extLst>
          </p:cNvPr>
          <p:cNvSpPr txBox="1"/>
          <p:nvPr/>
        </p:nvSpPr>
        <p:spPr>
          <a:xfrm>
            <a:off x="760427" y="850611"/>
            <a:ext cx="97218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سؤال: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قارن في الجدول التالي بين تاجر الجملة وتاجر التجزئة في كل مما يلي: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E569ECB-0349-4768-9FFB-1F500F794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89567"/>
              </p:ext>
            </p:extLst>
          </p:nvPr>
        </p:nvGraphicFramePr>
        <p:xfrm>
          <a:off x="2130502" y="1781024"/>
          <a:ext cx="8028000" cy="334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66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09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09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3700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وجه المقارنة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تاجر الجملة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تاجر التجزئة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7000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الكميات</a:t>
                      </a:r>
                      <a:r>
                        <a:rPr lang="ar-BH" sz="28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المشتراه</a:t>
                      </a: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7000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من يشتري؟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7000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إلى من يبيع؟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A141EB1-5FD5-4135-92A5-844098F164EC}"/>
              </a:ext>
            </a:extLst>
          </p:cNvPr>
          <p:cNvSpPr txBox="1"/>
          <p:nvPr/>
        </p:nvSpPr>
        <p:spPr>
          <a:xfrm>
            <a:off x="5205502" y="2856924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solidFill>
                  <a:schemeClr val="accent2">
                    <a:lumMod val="50000"/>
                  </a:schemeClr>
                </a:solidFill>
              </a:rPr>
              <a:t>الكميات كبيرة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6B6E7EB-DBFC-432F-8A5C-A7AF3F50C60D}"/>
              </a:ext>
            </a:extLst>
          </p:cNvPr>
          <p:cNvSpPr txBox="1"/>
          <p:nvPr/>
        </p:nvSpPr>
        <p:spPr>
          <a:xfrm>
            <a:off x="2386102" y="2856924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solidFill>
                  <a:schemeClr val="accent2">
                    <a:lumMod val="50000"/>
                  </a:schemeClr>
                </a:solidFill>
              </a:rPr>
              <a:t>الكميات صغيرة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460D5B-DAFE-42E2-A1A6-6FE6E4DDE573}"/>
              </a:ext>
            </a:extLst>
          </p:cNvPr>
          <p:cNvSpPr txBox="1"/>
          <p:nvPr/>
        </p:nvSpPr>
        <p:spPr>
          <a:xfrm>
            <a:off x="5205502" y="3643948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solidFill>
                  <a:schemeClr val="accent2">
                    <a:lumMod val="50000"/>
                  </a:schemeClr>
                </a:solidFill>
              </a:rPr>
              <a:t>المنتج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CAC388-1760-40B6-A15A-9E2C5456D65B}"/>
              </a:ext>
            </a:extLst>
          </p:cNvPr>
          <p:cNvSpPr txBox="1"/>
          <p:nvPr/>
        </p:nvSpPr>
        <p:spPr>
          <a:xfrm>
            <a:off x="2233702" y="3639483"/>
            <a:ext cx="2514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solidFill>
                  <a:schemeClr val="accent2">
                    <a:lumMod val="50000"/>
                  </a:schemeClr>
                </a:solidFill>
              </a:rPr>
              <a:t>تاجر الجملة أو المنتج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AF91814-3E50-48CC-AE16-BCFA7A2123B5}"/>
              </a:ext>
            </a:extLst>
          </p:cNvPr>
          <p:cNvSpPr txBox="1"/>
          <p:nvPr/>
        </p:nvSpPr>
        <p:spPr>
          <a:xfrm>
            <a:off x="5205502" y="4502707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solidFill>
                  <a:schemeClr val="accent2">
                    <a:lumMod val="50000"/>
                  </a:schemeClr>
                </a:solidFill>
              </a:rPr>
              <a:t>تاجر التجزئة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22CD809-0A02-48CE-8832-FF949FFC5B93}"/>
              </a:ext>
            </a:extLst>
          </p:cNvPr>
          <p:cNvSpPr txBox="1"/>
          <p:nvPr/>
        </p:nvSpPr>
        <p:spPr>
          <a:xfrm>
            <a:off x="2462302" y="4502707"/>
            <a:ext cx="2286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2400" b="1" dirty="0">
                <a:solidFill>
                  <a:schemeClr val="accent2">
                    <a:lumMod val="50000"/>
                  </a:schemeClr>
                </a:solidFill>
              </a:rPr>
              <a:t>المستهلك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43233" y="32160"/>
            <a:ext cx="18109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 (طبيعة التجارة)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7" name="Rectangle 16"/>
          <p:cNvSpPr>
            <a:spLocks/>
          </p:cNvSpPr>
          <p:nvPr/>
        </p:nvSpPr>
        <p:spPr>
          <a:xfrm>
            <a:off x="8772525" y="657227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35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="" xmlns:a16="http://schemas.microsoft.com/office/drawing/2014/main" id="{E7F10200-F257-4DA1-BFD2-6C43D93309AD}"/>
              </a:ext>
            </a:extLst>
          </p:cNvPr>
          <p:cNvSpPr txBox="1">
            <a:spLocks/>
          </p:cNvSpPr>
          <p:nvPr/>
        </p:nvSpPr>
        <p:spPr>
          <a:xfrm>
            <a:off x="3625133" y="95254"/>
            <a:ext cx="3137336" cy="4906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أنواع تجارة التجزئة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FC0ABDC-4696-4E94-96A9-737898F4861A}"/>
              </a:ext>
            </a:extLst>
          </p:cNvPr>
          <p:cNvGrpSpPr/>
          <p:nvPr/>
        </p:nvGrpSpPr>
        <p:grpSpPr>
          <a:xfrm>
            <a:off x="3609367" y="1104835"/>
            <a:ext cx="2743200" cy="403270"/>
            <a:chOff x="3352800" y="1905000"/>
            <a:chExt cx="2743200" cy="9906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C179E681-49FC-47DA-AED6-4A95F45B7E73}"/>
                </a:ext>
              </a:extLst>
            </p:cNvPr>
            <p:cNvCxnSpPr/>
            <p:nvPr/>
          </p:nvCxnSpPr>
          <p:spPr>
            <a:xfrm>
              <a:off x="4724400" y="1905000"/>
              <a:ext cx="0" cy="45720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F0D8422B-454D-40E8-ACAF-A0780B5144EC}"/>
                </a:ext>
              </a:extLst>
            </p:cNvPr>
            <p:cNvCxnSpPr/>
            <p:nvPr/>
          </p:nvCxnSpPr>
          <p:spPr>
            <a:xfrm flipH="1">
              <a:off x="3352800" y="2362200"/>
              <a:ext cx="27432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="" xmlns:a16="http://schemas.microsoft.com/office/drawing/2014/main" id="{7FF9D8D2-F35C-4009-84E0-D35AEC6E3DF9}"/>
                </a:ext>
              </a:extLst>
            </p:cNvPr>
            <p:cNvCxnSpPr/>
            <p:nvPr/>
          </p:nvCxnSpPr>
          <p:spPr>
            <a:xfrm>
              <a:off x="6096000" y="2346434"/>
              <a:ext cx="0" cy="5334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="" xmlns:a16="http://schemas.microsoft.com/office/drawing/2014/main" id="{EAF266A9-E2F2-4796-9C6B-CC1BE31636C2}"/>
                </a:ext>
              </a:extLst>
            </p:cNvPr>
            <p:cNvCxnSpPr/>
            <p:nvPr/>
          </p:nvCxnSpPr>
          <p:spPr>
            <a:xfrm>
              <a:off x="3368566" y="2362200"/>
              <a:ext cx="0" cy="5334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14D795F3-4976-451D-AEEA-F8E16CB0003F}"/>
              </a:ext>
            </a:extLst>
          </p:cNvPr>
          <p:cNvSpPr/>
          <p:nvPr/>
        </p:nvSpPr>
        <p:spPr>
          <a:xfrm>
            <a:off x="5669397" y="1508234"/>
            <a:ext cx="1579174" cy="3269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التبادل والتوزيع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19CC5347-ED8E-405E-BE19-DDA86B1A9287}"/>
              </a:ext>
            </a:extLst>
          </p:cNvPr>
          <p:cNvSpPr/>
          <p:nvPr/>
        </p:nvSpPr>
        <p:spPr>
          <a:xfrm>
            <a:off x="2601532" y="1514585"/>
            <a:ext cx="1541235" cy="3269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CDEDA81A-FCEE-4CA2-ABD4-D91B8AD17931}"/>
              </a:ext>
            </a:extLst>
          </p:cNvPr>
          <p:cNvGrpSpPr/>
          <p:nvPr/>
        </p:nvGrpSpPr>
        <p:grpSpPr>
          <a:xfrm>
            <a:off x="5824424" y="1859304"/>
            <a:ext cx="2895600" cy="506212"/>
            <a:chOff x="4162098" y="3581400"/>
            <a:chExt cx="2895600" cy="99060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EFE92D63-500F-4961-85E5-B1CC8D38B747}"/>
                </a:ext>
              </a:extLst>
            </p:cNvPr>
            <p:cNvCxnSpPr/>
            <p:nvPr/>
          </p:nvCxnSpPr>
          <p:spPr>
            <a:xfrm>
              <a:off x="4924098" y="3581400"/>
              <a:ext cx="0" cy="45720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C83BAAD7-A589-495B-8E5A-EA8DB2217774}"/>
                </a:ext>
              </a:extLst>
            </p:cNvPr>
            <p:cNvCxnSpPr/>
            <p:nvPr/>
          </p:nvCxnSpPr>
          <p:spPr>
            <a:xfrm flipH="1">
              <a:off x="4162098" y="4022834"/>
              <a:ext cx="28956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="" xmlns:a16="http://schemas.microsoft.com/office/drawing/2014/main" id="{E4A4695E-A979-4475-AD9D-697EF1C5503C}"/>
                </a:ext>
              </a:extLst>
            </p:cNvPr>
            <p:cNvCxnSpPr/>
            <p:nvPr/>
          </p:nvCxnSpPr>
          <p:spPr>
            <a:xfrm>
              <a:off x="7041932" y="4022834"/>
              <a:ext cx="0" cy="5334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="" xmlns:a16="http://schemas.microsoft.com/office/drawing/2014/main" id="{BF0AB98B-F4B0-4D34-9E63-994E3C79C233}"/>
                </a:ext>
              </a:extLst>
            </p:cNvPr>
            <p:cNvCxnSpPr/>
            <p:nvPr/>
          </p:nvCxnSpPr>
          <p:spPr>
            <a:xfrm>
              <a:off x="4177864" y="4038600"/>
              <a:ext cx="0" cy="5334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C0F6CE2-3566-4560-BCC8-297821E6AB29}"/>
              </a:ext>
            </a:extLst>
          </p:cNvPr>
          <p:cNvSpPr/>
          <p:nvPr/>
        </p:nvSpPr>
        <p:spPr>
          <a:xfrm>
            <a:off x="7923865" y="2362200"/>
            <a:ext cx="1400502" cy="3507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 الداخلية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5900E421-E071-4BE9-9CD5-6EBB82BF256D}"/>
              </a:ext>
            </a:extLst>
          </p:cNvPr>
          <p:cNvSpPr/>
          <p:nvPr/>
        </p:nvSpPr>
        <p:spPr>
          <a:xfrm>
            <a:off x="5028265" y="2362200"/>
            <a:ext cx="1400502" cy="3507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 الخارجية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94F9721-F4C7-492D-AF9E-9C2FE00DDAAF}"/>
              </a:ext>
            </a:extLst>
          </p:cNvPr>
          <p:cNvGrpSpPr/>
          <p:nvPr/>
        </p:nvGrpSpPr>
        <p:grpSpPr>
          <a:xfrm>
            <a:off x="7734673" y="2714298"/>
            <a:ext cx="1797268" cy="517482"/>
            <a:chOff x="6279932" y="4549666"/>
            <a:chExt cx="1797268" cy="708134"/>
          </a:xfrm>
        </p:grpSpPr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42733202-968F-43C9-8CCC-DBC707B7AF4B}"/>
                </a:ext>
              </a:extLst>
            </p:cNvPr>
            <p:cNvCxnSpPr/>
            <p:nvPr/>
          </p:nvCxnSpPr>
          <p:spPr>
            <a:xfrm>
              <a:off x="7041932" y="4549666"/>
              <a:ext cx="0" cy="326831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4A14D002-FD37-48CA-9632-EDD4A91FF467}"/>
                </a:ext>
              </a:extLst>
            </p:cNvPr>
            <p:cNvCxnSpPr/>
            <p:nvPr/>
          </p:nvCxnSpPr>
          <p:spPr>
            <a:xfrm flipH="1">
              <a:off x="6279932" y="4865227"/>
              <a:ext cx="1797268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="" xmlns:a16="http://schemas.microsoft.com/office/drawing/2014/main" id="{2A1A135F-6F9F-4A70-A978-977D23E0934B}"/>
                </a:ext>
              </a:extLst>
            </p:cNvPr>
            <p:cNvCxnSpPr/>
            <p:nvPr/>
          </p:nvCxnSpPr>
          <p:spPr>
            <a:xfrm>
              <a:off x="8061434" y="4865227"/>
              <a:ext cx="0" cy="38130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="" xmlns:a16="http://schemas.microsoft.com/office/drawing/2014/main" id="{2E2D6A0B-2C61-4EC0-A7CC-3D6E6EE0922B}"/>
                </a:ext>
              </a:extLst>
            </p:cNvPr>
            <p:cNvCxnSpPr/>
            <p:nvPr/>
          </p:nvCxnSpPr>
          <p:spPr>
            <a:xfrm>
              <a:off x="6295698" y="4876497"/>
              <a:ext cx="0" cy="38130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0C4CF489-0E10-4C48-A0D5-786CA89C7B21}"/>
              </a:ext>
            </a:extLst>
          </p:cNvPr>
          <p:cNvSpPr/>
          <p:nvPr/>
        </p:nvSpPr>
        <p:spPr>
          <a:xfrm>
            <a:off x="7248571" y="3242445"/>
            <a:ext cx="1175847" cy="3507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تجارة الجملة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01EFB9E-BE0B-448A-ABC5-C99A188D0090}"/>
              </a:ext>
            </a:extLst>
          </p:cNvPr>
          <p:cNvSpPr/>
          <p:nvPr/>
        </p:nvSpPr>
        <p:spPr>
          <a:xfrm>
            <a:off x="8720024" y="3231932"/>
            <a:ext cx="1175847" cy="3507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تجارة التجزئة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9CE92133-AEB0-45B2-AABF-86BE347B7A2A}"/>
              </a:ext>
            </a:extLst>
          </p:cNvPr>
          <p:cNvGrpSpPr/>
          <p:nvPr/>
        </p:nvGrpSpPr>
        <p:grpSpPr>
          <a:xfrm>
            <a:off x="4197941" y="2724804"/>
            <a:ext cx="1797268" cy="517482"/>
            <a:chOff x="2743200" y="4560172"/>
            <a:chExt cx="1797268" cy="708134"/>
          </a:xfrm>
        </p:grpSpPr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255DDFEE-F028-4015-8A45-6574E3437B5D}"/>
                </a:ext>
              </a:extLst>
            </p:cNvPr>
            <p:cNvCxnSpPr/>
            <p:nvPr/>
          </p:nvCxnSpPr>
          <p:spPr>
            <a:xfrm>
              <a:off x="4191000" y="4560172"/>
              <a:ext cx="0" cy="326831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539E9C97-8DFA-46E8-8E61-615E12BDAD81}"/>
                </a:ext>
              </a:extLst>
            </p:cNvPr>
            <p:cNvCxnSpPr/>
            <p:nvPr/>
          </p:nvCxnSpPr>
          <p:spPr>
            <a:xfrm flipH="1">
              <a:off x="2743200" y="4875733"/>
              <a:ext cx="1797268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="" xmlns:a16="http://schemas.microsoft.com/office/drawing/2014/main" id="{49B2B498-C247-41A4-8307-A2FD4DD0D0D2}"/>
                </a:ext>
              </a:extLst>
            </p:cNvPr>
            <p:cNvCxnSpPr/>
            <p:nvPr/>
          </p:nvCxnSpPr>
          <p:spPr>
            <a:xfrm>
              <a:off x="4524702" y="4875733"/>
              <a:ext cx="0" cy="38130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="" xmlns:a16="http://schemas.microsoft.com/office/drawing/2014/main" id="{E35E2FCF-F185-4CBF-A523-42EDE950768C}"/>
                </a:ext>
              </a:extLst>
            </p:cNvPr>
            <p:cNvCxnSpPr/>
            <p:nvPr/>
          </p:nvCxnSpPr>
          <p:spPr>
            <a:xfrm>
              <a:off x="2758966" y="4887003"/>
              <a:ext cx="0" cy="381303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EA3AB69-1FCE-4F15-948A-7BDA2723CEEE}"/>
              </a:ext>
            </a:extLst>
          </p:cNvPr>
          <p:cNvSpPr/>
          <p:nvPr/>
        </p:nvSpPr>
        <p:spPr>
          <a:xfrm>
            <a:off x="5009869" y="3231932"/>
            <a:ext cx="1400502" cy="35078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الإستيراد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78870268-27DD-4112-9395-C791D03872D1}"/>
              </a:ext>
            </a:extLst>
          </p:cNvPr>
          <p:cNvSpPr/>
          <p:nvPr/>
        </p:nvSpPr>
        <p:spPr>
          <a:xfrm>
            <a:off x="3257269" y="3260834"/>
            <a:ext cx="1400502" cy="344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التصدير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AADF813E-0499-4865-BCE2-D822C6511136}"/>
              </a:ext>
            </a:extLst>
          </p:cNvPr>
          <p:cNvSpPr/>
          <p:nvPr/>
        </p:nvSpPr>
        <p:spPr>
          <a:xfrm>
            <a:off x="4324069" y="754052"/>
            <a:ext cx="1371600" cy="35078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F05F7A2B-E0BD-4C3D-821A-37116E517736}"/>
              </a:ext>
            </a:extLst>
          </p:cNvPr>
          <p:cNvGrpSpPr/>
          <p:nvPr/>
        </p:nvGrpSpPr>
        <p:grpSpPr>
          <a:xfrm>
            <a:off x="7372069" y="3591913"/>
            <a:ext cx="2133600" cy="410941"/>
            <a:chOff x="6553200" y="3591913"/>
            <a:chExt cx="2133600" cy="708134"/>
          </a:xfrm>
        </p:grpSpPr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DAB9466E-C85D-4158-B474-1BCCAAF87C92}"/>
                </a:ext>
              </a:extLst>
            </p:cNvPr>
            <p:cNvCxnSpPr/>
            <p:nvPr/>
          </p:nvCxnSpPr>
          <p:spPr>
            <a:xfrm>
              <a:off x="8305800" y="3591913"/>
              <a:ext cx="0" cy="326831"/>
            </a:xfrm>
            <a:prstGeom prst="line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CBEAC67F-17CC-440D-B4FC-57624B577853}"/>
                </a:ext>
              </a:extLst>
            </p:cNvPr>
            <p:cNvCxnSpPr/>
            <p:nvPr/>
          </p:nvCxnSpPr>
          <p:spPr>
            <a:xfrm flipH="1">
              <a:off x="6553200" y="3907474"/>
              <a:ext cx="2133600" cy="0"/>
            </a:xfrm>
            <a:prstGeom prst="line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="" xmlns:a16="http://schemas.microsoft.com/office/drawing/2014/main" id="{BEF2E149-C629-4603-B2C6-0F9029D11500}"/>
                </a:ext>
              </a:extLst>
            </p:cNvPr>
            <p:cNvCxnSpPr/>
            <p:nvPr/>
          </p:nvCxnSpPr>
          <p:spPr>
            <a:xfrm>
              <a:off x="8671034" y="3907474"/>
              <a:ext cx="0" cy="381303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="" xmlns:a16="http://schemas.microsoft.com/office/drawing/2014/main" id="{36EF51F3-AD52-4814-B77F-C859494AC36E}"/>
                </a:ext>
              </a:extLst>
            </p:cNvPr>
            <p:cNvCxnSpPr/>
            <p:nvPr/>
          </p:nvCxnSpPr>
          <p:spPr>
            <a:xfrm>
              <a:off x="6568966" y="3918744"/>
              <a:ext cx="0" cy="381303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063A9C17-59C8-473C-AE31-603E2EC35882}"/>
              </a:ext>
            </a:extLst>
          </p:cNvPr>
          <p:cNvSpPr/>
          <p:nvPr/>
        </p:nvSpPr>
        <p:spPr>
          <a:xfrm>
            <a:off x="8631992" y="4034970"/>
            <a:ext cx="1175847" cy="4900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تجارة التجزئة الصغيرة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78DE3726-9E7B-494E-97E6-E428D9844CFD}"/>
              </a:ext>
            </a:extLst>
          </p:cNvPr>
          <p:cNvSpPr/>
          <p:nvPr/>
        </p:nvSpPr>
        <p:spPr>
          <a:xfrm>
            <a:off x="6762469" y="4034970"/>
            <a:ext cx="1175847" cy="4900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تجارة التجزئة الكبيرة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714B3086-683E-4C3C-9A82-CA72A6738B82}"/>
              </a:ext>
            </a:extLst>
          </p:cNvPr>
          <p:cNvSpPr/>
          <p:nvPr/>
        </p:nvSpPr>
        <p:spPr>
          <a:xfrm>
            <a:off x="8496673" y="4665590"/>
            <a:ext cx="138999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البائع الجوال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1905976A-C7E8-431A-8304-B25900AEF322}"/>
              </a:ext>
            </a:extLst>
          </p:cNvPr>
          <p:cNvSpPr/>
          <p:nvPr/>
        </p:nvSpPr>
        <p:spPr>
          <a:xfrm>
            <a:off x="8496673" y="5137240"/>
            <a:ext cx="1391311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تجارة الأسواق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CAE43B0E-BA88-40CA-89F4-4962F4E1FCB5}"/>
              </a:ext>
            </a:extLst>
          </p:cNvPr>
          <p:cNvSpPr/>
          <p:nvPr/>
        </p:nvSpPr>
        <p:spPr>
          <a:xfrm>
            <a:off x="8496673" y="5625972"/>
            <a:ext cx="1389997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المحلات الصغيرة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A070E86E-3487-48C6-A1FA-39CEF93B5905}"/>
              </a:ext>
            </a:extLst>
          </p:cNvPr>
          <p:cNvSpPr/>
          <p:nvPr/>
        </p:nvSpPr>
        <p:spPr>
          <a:xfrm>
            <a:off x="8496673" y="6096308"/>
            <a:ext cx="1407077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الات البيع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24567B2A-A90E-436F-9986-B0DF1D9B32E4}"/>
              </a:ext>
            </a:extLst>
          </p:cNvPr>
          <p:cNvSpPr/>
          <p:nvPr/>
        </p:nvSpPr>
        <p:spPr>
          <a:xfrm>
            <a:off x="6686269" y="4680040"/>
            <a:ext cx="1389995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متاجر الأقسام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4C15ECE0-651C-4782-91BA-F14644B7C9A2}"/>
              </a:ext>
            </a:extLst>
          </p:cNvPr>
          <p:cNvSpPr/>
          <p:nvPr/>
        </p:nvSpPr>
        <p:spPr>
          <a:xfrm>
            <a:off x="6686269" y="5151690"/>
            <a:ext cx="1391311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متاجر السلسلة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BD0FC991-4173-4AFB-A9AE-EB754EA4D739}"/>
              </a:ext>
            </a:extLst>
          </p:cNvPr>
          <p:cNvSpPr/>
          <p:nvPr/>
        </p:nvSpPr>
        <p:spPr>
          <a:xfrm>
            <a:off x="6686269" y="5640422"/>
            <a:ext cx="1389997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الأسواق الشعبية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004B25C0-5D66-4EDF-9930-1F0E9E6B90D2}"/>
              </a:ext>
            </a:extLst>
          </p:cNvPr>
          <p:cNvSpPr/>
          <p:nvPr/>
        </p:nvSpPr>
        <p:spPr>
          <a:xfrm>
            <a:off x="6686269" y="6110758"/>
            <a:ext cx="1407077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المراكز التجارية</a:t>
            </a:r>
          </a:p>
        </p:txBody>
      </p:sp>
      <p:sp>
        <p:nvSpPr>
          <p:cNvPr id="81" name="Rectangle 80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996841" y="28052"/>
            <a:ext cx="18109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 (طبيعة التجارة)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85" name="Rectangle 84"/>
          <p:cNvSpPr>
            <a:spLocks/>
          </p:cNvSpPr>
          <p:nvPr/>
        </p:nvSpPr>
        <p:spPr>
          <a:xfrm>
            <a:off x="8772525" y="657227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19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8" grpId="0" animBg="1"/>
      <p:bldP spid="49" grpId="0" animBg="1"/>
      <p:bldP spid="55" grpId="0" animBg="1"/>
      <p:bldP spid="56" grpId="0" animBg="1"/>
      <p:bldP spid="62" grpId="0" animBg="1"/>
      <p:bldP spid="63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7D571D99-DD82-448F-BCF0-6458F781E4C0}"/>
              </a:ext>
            </a:extLst>
          </p:cNvPr>
          <p:cNvSpPr txBox="1">
            <a:spLocks/>
          </p:cNvSpPr>
          <p:nvPr/>
        </p:nvSpPr>
        <p:spPr>
          <a:xfrm>
            <a:off x="1972128" y="-760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أنواع تجارة التجزئة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F06D418-D080-4AF3-92BF-F6093D2D5E23}"/>
              </a:ext>
            </a:extLst>
          </p:cNvPr>
          <p:cNvSpPr txBox="1"/>
          <p:nvPr/>
        </p:nvSpPr>
        <p:spPr>
          <a:xfrm>
            <a:off x="5934528" y="914400"/>
            <a:ext cx="449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أولاً: تجارة التجزئة </a:t>
            </a: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الصغيرة:</a:t>
            </a:r>
            <a:endParaRPr lang="ar-BH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53">
            <a:extLst>
              <a:ext uri="{FF2B5EF4-FFF2-40B4-BE49-F238E27FC236}">
                <a16:creationId xmlns="" xmlns:a16="http://schemas.microsoft.com/office/drawing/2014/main" id="{75EC2681-2378-4229-903C-50BA52F95C95}"/>
              </a:ext>
            </a:extLst>
          </p:cNvPr>
          <p:cNvSpPr/>
          <p:nvPr/>
        </p:nvSpPr>
        <p:spPr>
          <a:xfrm>
            <a:off x="6239328" y="1437620"/>
            <a:ext cx="4038600" cy="2372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/>
            <a:endParaRPr lang="ar-BH" b="1" dirty="0">
              <a:solidFill>
                <a:schemeClr val="tx1"/>
              </a:solidFill>
            </a:endParaRP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البائع الجوال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BH" dirty="0"/>
          </a:p>
          <a:p>
            <a:pPr algn="just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هؤلاء يحملون سلعهم من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الباب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الباب سيرًا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الأقدام أو يستخدمون وسيلة نقل لحمل بضائعهم.</a:t>
            </a:r>
          </a:p>
        </p:txBody>
      </p:sp>
      <p:sp>
        <p:nvSpPr>
          <p:cNvPr id="20" name="Rounded Rectangle 54">
            <a:extLst>
              <a:ext uri="{FF2B5EF4-FFF2-40B4-BE49-F238E27FC236}">
                <a16:creationId xmlns="" xmlns:a16="http://schemas.microsoft.com/office/drawing/2014/main" id="{89DF9E16-BE1A-43BF-86DC-74F815EC1954}"/>
              </a:ext>
            </a:extLst>
          </p:cNvPr>
          <p:cNvSpPr/>
          <p:nvPr/>
        </p:nvSpPr>
        <p:spPr>
          <a:xfrm>
            <a:off x="1743528" y="659115"/>
            <a:ext cx="5105400" cy="10337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هم أصحاب تجارة صغيرة نسبياً يملكها شخص واحد أو عدد قليل من الأفراد.</a:t>
            </a:r>
          </a:p>
        </p:txBody>
      </p:sp>
      <p:sp>
        <p:nvSpPr>
          <p:cNvPr id="22" name="Rounded Rectangle 56">
            <a:extLst>
              <a:ext uri="{FF2B5EF4-FFF2-40B4-BE49-F238E27FC236}">
                <a16:creationId xmlns="" xmlns:a16="http://schemas.microsoft.com/office/drawing/2014/main" id="{1BAA4C01-46DF-48D1-9C71-87056D2005F5}"/>
              </a:ext>
            </a:extLst>
          </p:cNvPr>
          <p:cNvSpPr/>
          <p:nvPr/>
        </p:nvSpPr>
        <p:spPr>
          <a:xfrm>
            <a:off x="1895928" y="1437620"/>
            <a:ext cx="4038600" cy="2372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/>
            <a:endParaRPr lang="ar-BH" b="1" dirty="0">
              <a:solidFill>
                <a:schemeClr val="tx1"/>
              </a:solidFill>
            </a:endParaRP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تجارة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الأسواق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من أقدم صور تجارة التجزئة وأكثرها شيوعًا، كثير من المدن توجد بها مساحات واسعة خارج نطاق المدينة أو القرية حيث يقام سوق يعقد في فترات زمنية منتظمة.</a:t>
            </a:r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ounded Rectangle 58">
            <a:extLst>
              <a:ext uri="{FF2B5EF4-FFF2-40B4-BE49-F238E27FC236}">
                <a16:creationId xmlns="" xmlns:a16="http://schemas.microsoft.com/office/drawing/2014/main" id="{A4BBC626-E6C0-493F-A832-F3F404B0582C}"/>
              </a:ext>
            </a:extLst>
          </p:cNvPr>
          <p:cNvSpPr/>
          <p:nvPr/>
        </p:nvSpPr>
        <p:spPr>
          <a:xfrm>
            <a:off x="6239328" y="4114800"/>
            <a:ext cx="4038600" cy="2372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/>
            <a:endParaRPr lang="ar-BH" b="1" dirty="0">
              <a:solidFill>
                <a:schemeClr val="tx1"/>
              </a:solidFill>
            </a:endParaRP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المحلات الصغيرة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BH" dirty="0"/>
          </a:p>
          <a:p>
            <a:pPr algn="just" rtl="1"/>
            <a:r>
              <a:rPr lang="ar-BH" b="1" dirty="0">
                <a:solidFill>
                  <a:schemeClr val="tx1"/>
                </a:solidFill>
              </a:rPr>
              <a:t>المحلات الصغيرة التي تقع على زاوية </a:t>
            </a:r>
            <a:r>
              <a:rPr lang="ar-BH" b="1" dirty="0" smtClean="0">
                <a:solidFill>
                  <a:schemeClr val="tx1"/>
                </a:solidFill>
              </a:rPr>
              <a:t>الشارع، ويوجد </a:t>
            </a:r>
            <a:r>
              <a:rPr lang="ar-BH" b="1" dirty="0">
                <a:solidFill>
                  <a:schemeClr val="tx1"/>
                </a:solidFill>
              </a:rPr>
              <a:t>الكثير من هذه المحلات.</a:t>
            </a:r>
          </a:p>
        </p:txBody>
      </p:sp>
      <p:sp>
        <p:nvSpPr>
          <p:cNvPr id="26" name="Rounded Rectangle 11">
            <a:extLst>
              <a:ext uri="{FF2B5EF4-FFF2-40B4-BE49-F238E27FC236}">
                <a16:creationId xmlns="" xmlns:a16="http://schemas.microsoft.com/office/drawing/2014/main" id="{5835C2B7-38BA-4E83-A31B-22B7F245CA42}"/>
              </a:ext>
            </a:extLst>
          </p:cNvPr>
          <p:cNvSpPr/>
          <p:nvPr/>
        </p:nvSpPr>
        <p:spPr>
          <a:xfrm>
            <a:off x="1972128" y="4114800"/>
            <a:ext cx="4038600" cy="2372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/>
            <a:endParaRPr lang="ar-BH" b="1" dirty="0">
              <a:solidFill>
                <a:schemeClr val="tx1"/>
              </a:solidFill>
            </a:endParaRPr>
          </a:p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آلات</a:t>
            </a:r>
            <a:endParaRPr lang="ar-BH" sz="28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BH" dirty="0" smtClean="0"/>
          </a:p>
          <a:p>
            <a:pPr algn="just" rtl="1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ماكينات توضع في الأماكن المزدحمة تعرض السلع للبيع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أوتوماتيكيًا.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97074C0-6291-4FC0-912B-95E9F3B5D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328" y="914400"/>
            <a:ext cx="2649722" cy="2889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84D4D5-A53A-4A3C-B981-4BF944E4E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884" y="1179556"/>
            <a:ext cx="4045216" cy="260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8B9E17-1A94-46C6-AEA9-003066A4A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932" y="4139339"/>
            <a:ext cx="3604592" cy="2390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841B9D0-8EE3-470F-A76D-48B28FFA5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3937103"/>
            <a:ext cx="4038600" cy="264628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90730" y="-15752"/>
            <a:ext cx="181099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 (طبيعة التجارة)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7" name="Rectangle 26"/>
          <p:cNvSpPr>
            <a:spLocks/>
          </p:cNvSpPr>
          <p:nvPr/>
        </p:nvSpPr>
        <p:spPr>
          <a:xfrm>
            <a:off x="8772525" y="6572272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79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0" grpId="1" animBg="1"/>
      <p:bldP spid="22" grpId="0" animBg="1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Presentation -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Copy</Template>
  <TotalTime>4104</TotalTime>
  <Words>1532</Words>
  <Application>Microsoft Office PowerPoint</Application>
  <PresentationFormat>Widescreen</PresentationFormat>
  <Paragraphs>266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Sakkal Majalla</vt:lpstr>
      <vt:lpstr>Presentation - Copy</vt:lpstr>
      <vt:lpstr>الوحدة الأولى الدرس الثاني عالم التجارة (طبيعة التجارة)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Ebrahim Mohammed Abu Edress</cp:lastModifiedBy>
  <cp:revision>436</cp:revision>
  <dcterms:created xsi:type="dcterms:W3CDTF">2020-03-05T04:19:13Z</dcterms:created>
  <dcterms:modified xsi:type="dcterms:W3CDTF">2021-01-25T03:50:19Z</dcterms:modified>
</cp:coreProperties>
</file>