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  <p:sldMasterId id="2147483721" r:id="rId3"/>
  </p:sldMasterIdLst>
  <p:notesMasterIdLst>
    <p:notesMasterId r:id="rId17"/>
  </p:notesMasterIdLst>
  <p:sldIdLst>
    <p:sldId id="256" r:id="rId4"/>
    <p:sldId id="337" r:id="rId5"/>
    <p:sldId id="287" r:id="rId6"/>
    <p:sldId id="258" r:id="rId7"/>
    <p:sldId id="288" r:id="rId8"/>
    <p:sldId id="292" r:id="rId9"/>
    <p:sldId id="338" r:id="rId10"/>
    <p:sldId id="291" r:id="rId11"/>
    <p:sldId id="293" r:id="rId12"/>
    <p:sldId id="294" r:id="rId13"/>
    <p:sldId id="357" r:id="rId14"/>
    <p:sldId id="367" r:id="rId15"/>
    <p:sldId id="3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29FB"/>
    <a:srgbClr val="E7E208"/>
    <a:srgbClr val="FF6699"/>
    <a:srgbClr val="99FF66"/>
    <a:srgbClr val="ED8733"/>
    <a:srgbClr val="66FF99"/>
    <a:srgbClr val="FF9966"/>
    <a:srgbClr val="95AF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4660"/>
  </p:normalViewPr>
  <p:slideViewPr>
    <p:cSldViewPr>
      <p:cViewPr varScale="1">
        <p:scale>
          <a:sx n="70" d="100"/>
          <a:sy n="70" d="100"/>
        </p:scale>
        <p:origin x="13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25829-666A-4E6A-8E3A-6172CC816988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8D5CB-3F95-4902-ACA3-A3C1D4A53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44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8D5CB-3F95-4902-ACA3-A3C1D4A530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9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c id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46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05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20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64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43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24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30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68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34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45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77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23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97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2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06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895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385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198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542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97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110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25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0089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440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155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896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414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0130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93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76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04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91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02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21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18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383EE-90B1-4EEE-B5B6-CDFD959A62D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7" descr="logo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291571" y="142071"/>
            <a:ext cx="9649390" cy="6239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4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E3ABF-9749-4419-825D-322CE891457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6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383EE-90B1-4EEE-B5B6-CDFD959A62D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png"/><Relationship Id="rId5" Type="http://schemas.openxmlformats.org/officeDocument/2006/relationships/slide" Target="slide7.xml"/><Relationship Id="rId4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.png"/><Relationship Id="rId4" Type="http://schemas.openxmlformats.org/officeDocument/2006/relationships/audio" Target="../media/audio9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0066" y="3698979"/>
            <a:ext cx="4062218" cy="1470025"/>
          </a:xfrm>
        </p:spPr>
        <p:txBody>
          <a:bodyPr>
            <a:noAutofit/>
          </a:bodyPr>
          <a:lstStyle/>
          <a:p>
            <a:pPr rtl="1"/>
            <a:r>
              <a:rPr lang="ar-BH" sz="3600" b="1" dirty="0" smtClean="0">
                <a:solidFill>
                  <a:srgbClr val="FF0000"/>
                </a:solidFill>
                <a:latin typeface="Sitka Small" panose="02000505000000020004" pitchFamily="2" charset="0"/>
                <a:cs typeface="Sakkal Majalla" panose="02000000000000000000"/>
              </a:rPr>
              <a:t>الوحدة الأولى - الفصل </a:t>
            </a:r>
            <a:r>
              <a:rPr lang="ar-BH" sz="3600" b="1" dirty="0">
                <a:solidFill>
                  <a:srgbClr val="FF0000"/>
                </a:solidFill>
                <a:latin typeface="Sitka Small" panose="02000505000000020004" pitchFamily="2" charset="0"/>
                <a:cs typeface="Sakkal Majalla" panose="02000000000000000000"/>
              </a:rPr>
              <a:t>الأول</a:t>
            </a:r>
            <a:r>
              <a:rPr lang="en-GB" sz="4800" b="1" dirty="0">
                <a:solidFill>
                  <a:srgbClr val="FF0000"/>
                </a:solidFill>
                <a:latin typeface="Sitka Small" panose="02000505000000020004" pitchFamily="2" charset="0"/>
                <a:cs typeface="Sakkal Majalla" panose="02000000000000000000"/>
              </a:rPr>
              <a:t/>
            </a:r>
            <a:br>
              <a:rPr lang="en-GB" sz="4800" b="1" dirty="0">
                <a:solidFill>
                  <a:srgbClr val="FF0000"/>
                </a:solidFill>
                <a:latin typeface="Sitka Small" panose="02000505000000020004" pitchFamily="2" charset="0"/>
                <a:cs typeface="Sakkal Majalla" panose="02000000000000000000"/>
              </a:rPr>
            </a:br>
            <a:r>
              <a:rPr lang="ar-BH" sz="3600" b="1" dirty="0" smtClean="0">
                <a:solidFill>
                  <a:srgbClr val="002060"/>
                </a:solidFill>
                <a:latin typeface="Sitka Small" panose="02000505000000020004" pitchFamily="2" charset="0"/>
                <a:cs typeface="Sakkal Majalla" panose="02000000000000000000"/>
              </a:rPr>
              <a:t>الدرس الأول (فن البيع)</a:t>
            </a:r>
            <a:r>
              <a:rPr lang="ar-BH" b="1" dirty="0" smtClean="0">
                <a:solidFill>
                  <a:srgbClr val="002060"/>
                </a:solidFill>
                <a:latin typeface="Sitka Small" panose="02000505000000020004" pitchFamily="2" charset="0"/>
                <a:cs typeface="Sakkal Majalla" panose="02000000000000000000"/>
              </a:rPr>
              <a:t/>
            </a:r>
            <a:br>
              <a:rPr lang="ar-BH" b="1" dirty="0" smtClean="0">
                <a:solidFill>
                  <a:srgbClr val="002060"/>
                </a:solidFill>
                <a:latin typeface="Sitka Small" panose="02000505000000020004" pitchFamily="2" charset="0"/>
                <a:cs typeface="Sakkal Majalla" panose="02000000000000000000"/>
              </a:rPr>
            </a:br>
            <a:endParaRPr lang="en-US" sz="1600" b="1" dirty="0">
              <a:solidFill>
                <a:srgbClr val="002060"/>
              </a:solidFill>
              <a:latin typeface="Sitka Small" panose="02000505000000020004" pitchFamily="2" charset="0"/>
              <a:cs typeface="Sakkal Majalla" panose="02000000000000000000"/>
            </a:endParaRPr>
          </a:p>
        </p:txBody>
      </p:sp>
      <p:sp>
        <p:nvSpPr>
          <p:cNvPr id="5" name="AutoShape 2" descr="Image result for شعار علم البحرين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071284" y="2109522"/>
            <a:ext cx="41910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BH" dirty="0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فن البيع  – بيع311</a:t>
            </a:r>
            <a:endParaRPr lang="en-US" dirty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1080"/>
            <a:ext cx="2895600" cy="2539885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ContrastingRightFacing"/>
            <a:lightRig rig="threePt" dir="t"/>
          </a:scene3d>
        </p:spPr>
      </p:pic>
      <p:sp>
        <p:nvSpPr>
          <p:cNvPr id="10" name="Rectangle 9"/>
          <p:cNvSpPr/>
          <p:nvPr/>
        </p:nvSpPr>
        <p:spPr>
          <a:xfrm>
            <a:off x="6657535" y="6509697"/>
            <a:ext cx="2376264" cy="34830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 الثاني -2020 /2021م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31840" y="6509697"/>
            <a:ext cx="2376264" cy="34830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المرحلة الثانوية – المستوى الثاني أو  الثالث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27" y="6495304"/>
            <a:ext cx="1656184" cy="34830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الصفحات 3 - 6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1143000" y="228871"/>
            <a:ext cx="7162800" cy="1182210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4136192"/>
            <a:ext cx="3703130" cy="2079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74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04800" y="1640179"/>
            <a:ext cx="8354031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BH" sz="2800" b="1" dirty="0" smtClean="0">
                <a:solidFill>
                  <a:schemeClr val="tx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دراسة الشركات والمصانع في البلد المناسبة للوظيفة</a:t>
            </a:r>
            <a:r>
              <a:rPr lang="ar-BH" sz="2800" dirty="0">
                <a:solidFill>
                  <a:schemeClr val="tx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2293985"/>
            <a:ext cx="8354031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BH" sz="2800" b="1" dirty="0">
                <a:solidFill>
                  <a:schemeClr val="tx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قراءة الإعلانات في جميع وسائل الاعلام </a:t>
            </a:r>
            <a:r>
              <a:rPr lang="ar-BH" sz="2800" b="1" dirty="0" smtClean="0">
                <a:solidFill>
                  <a:schemeClr val="tx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والاتصال</a:t>
            </a:r>
            <a:r>
              <a:rPr lang="ar-BH" sz="2800" dirty="0" smtClean="0">
                <a:solidFill>
                  <a:schemeClr val="tx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7712" y="3013222"/>
            <a:ext cx="8354031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BH" sz="2800" b="1" dirty="0">
                <a:solidFill>
                  <a:schemeClr val="tx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الاتصال ببعض الشركات هاتفياً أو عبر </a:t>
            </a:r>
            <a:r>
              <a:rPr lang="ar-BH" sz="2800" b="1" dirty="0" smtClean="0">
                <a:solidFill>
                  <a:schemeClr val="tx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البريد.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6867" y="4594668"/>
            <a:ext cx="8329896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BH" sz="2800" b="1" dirty="0" err="1" smtClean="0">
                <a:solidFill>
                  <a:schemeClr val="tx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الإطلاع</a:t>
            </a:r>
            <a:r>
              <a:rPr lang="ar-BH" sz="2800" b="1" dirty="0" smtClean="0">
                <a:solidFill>
                  <a:schemeClr val="tx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>
                <a:solidFill>
                  <a:schemeClr val="tx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على توصيف وظيفة رجل </a:t>
            </a:r>
            <a:r>
              <a:rPr lang="ar-BH" sz="2800" b="1" dirty="0" smtClean="0">
                <a:solidFill>
                  <a:schemeClr val="tx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البيع. 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9377" y="3832377"/>
            <a:ext cx="8304876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BH" sz="2800" b="1" dirty="0">
                <a:solidFill>
                  <a:schemeClr val="tx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التقديم في وزارة العمل والشئون </a:t>
            </a:r>
            <a:r>
              <a:rPr lang="ar-BH" sz="2800" b="1" dirty="0" smtClean="0">
                <a:solidFill>
                  <a:schemeClr val="tx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الاجتماعية. 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9877" y="5265505"/>
            <a:ext cx="8288954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BH" sz="2800" b="1" dirty="0" smtClean="0">
                <a:solidFill>
                  <a:schemeClr val="tx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التدرب على إعداد طلب استخدام والسيرة الذاتية. 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7987" y="593246"/>
            <a:ext cx="6869123" cy="74294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b="1" dirty="0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أهم الخطوات التي تقوم بها للبحث عن وظيفة رجل البيع </a:t>
            </a:r>
            <a:endParaRPr lang="en-US" sz="3200" b="1" dirty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52800" y="0"/>
            <a:ext cx="2158676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فن البيع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622" y="0"/>
            <a:ext cx="1258798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بيع 311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/>
          </p:cNvSpPr>
          <p:nvPr/>
        </p:nvSpPr>
        <p:spPr>
          <a:xfrm>
            <a:off x="5638800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110" y="12696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50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13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79579" y="1266476"/>
            <a:ext cx="8253366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Low" rtl="1"/>
            <a:r>
              <a:rPr lang="ar-SA" sz="2800" b="1" dirty="0" smtClean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تخرج</a:t>
            </a:r>
            <a:r>
              <a:rPr lang="ar-BH" sz="2800" b="1" dirty="0" smtClean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 smtClean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 smtClean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فاطمة</a:t>
            </a:r>
            <a:r>
              <a:rPr lang="ar-SA" sz="2800" b="1" dirty="0" smtClean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جامعة البحرين بشهادة </a:t>
            </a:r>
            <a:r>
              <a:rPr lang="ar-SA" sz="2800" b="1" dirty="0" smtClean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بك</a:t>
            </a:r>
            <a:r>
              <a:rPr lang="ar-BH" sz="2800" b="1" dirty="0" smtClean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 smtClean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لوريس </a:t>
            </a:r>
            <a:r>
              <a:rPr lang="ar-BH" sz="2800" b="1" dirty="0" smtClean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SA" sz="2800" b="1" dirty="0" smtClean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دارة </a:t>
            </a:r>
            <a:r>
              <a:rPr lang="ar-SA" sz="2800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اعمال </a:t>
            </a:r>
            <a:r>
              <a:rPr lang="ar-SA" sz="2800" b="1" dirty="0" smtClean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وبد</a:t>
            </a:r>
            <a:r>
              <a:rPr lang="ar-BH" sz="2800" b="1" dirty="0" smtClean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أت</a:t>
            </a:r>
            <a:r>
              <a:rPr lang="ar-SA" sz="2800" b="1" dirty="0" smtClean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البحث عن وظيفة تناسب </a:t>
            </a:r>
            <a:r>
              <a:rPr lang="ar-BH" sz="2800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2800" b="1" dirty="0" smtClean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خصصه</a:t>
            </a:r>
            <a:r>
              <a:rPr lang="ar-BH" sz="2800" b="1" dirty="0" smtClean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800" b="1" dirty="0" smtClean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ولدي</a:t>
            </a:r>
            <a:r>
              <a:rPr lang="ar-BH" sz="2800" b="1" dirty="0" smtClean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ها سؤال للحصول على الوظيفة المناسبة...</a:t>
            </a:r>
            <a:r>
              <a:rPr lang="ar-SA" sz="2800" b="1" dirty="0" smtClean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2800" b="1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4062994" y="2590800"/>
            <a:ext cx="3276600" cy="3098989"/>
          </a:xfrm>
          <a:prstGeom prst="wedgeEllipseCallout">
            <a:avLst>
              <a:gd name="adj1" fmla="val -94232"/>
              <a:gd name="adj2" fmla="val -1225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 smtClean="0"/>
              <a:t>ما </a:t>
            </a:r>
            <a:r>
              <a:rPr lang="ar-BH" sz="2800" b="1" dirty="0" smtClean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ماهي أهم </a:t>
            </a:r>
            <a:r>
              <a:rPr lang="ar-BH" sz="2800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الخطوات التي سأقوم بها للبحث عن وظيفة في </a:t>
            </a:r>
            <a:r>
              <a:rPr lang="ar-BH" sz="2800" b="1" dirty="0" smtClean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تخصصي؟</a:t>
            </a:r>
            <a:endParaRPr lang="ar-BH" sz="2800" b="1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EBFFD7"/>
              </a:clrFrom>
              <a:clrTo>
                <a:srgbClr val="EBFFD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1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64" y="2496491"/>
            <a:ext cx="3457030" cy="345703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72662" y="584425"/>
            <a:ext cx="4267200" cy="602103"/>
          </a:xfrm>
          <a:prstGeom prst="rect">
            <a:avLst/>
          </a:prstGeom>
          <a:solidFill>
            <a:srgbClr val="602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b="1" dirty="0" smtClean="0">
                <a:solidFill>
                  <a:srgbClr val="FFFF00"/>
                </a:solidFill>
                <a:cs typeface="Sakkal Majalla" panose="02000000000000000000"/>
              </a:rPr>
              <a:t>وقفة تقويمية</a:t>
            </a:r>
            <a:endParaRPr lang="en-US" sz="3200" b="1" dirty="0">
              <a:solidFill>
                <a:srgbClr val="FFFF00"/>
              </a:solidFill>
              <a:cs typeface="Sakkal Majalla" panose="0200000000000000000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92662" y="40056"/>
            <a:ext cx="2158676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فن البيع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622" y="0"/>
            <a:ext cx="1258798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بيع 311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/>
          </p:cNvSpPr>
          <p:nvPr/>
        </p:nvSpPr>
        <p:spPr>
          <a:xfrm>
            <a:off x="5638800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110" y="12696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13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425145" y="2512837"/>
            <a:ext cx="7116051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BH" sz="2800" b="1" dirty="0" smtClean="0">
                <a:solidFill>
                  <a:schemeClr val="tx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دراسة الشركات والمصانع في البلد المناسبة للوظيفة.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399" y="3151548"/>
            <a:ext cx="8052393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BH" sz="2800" b="1" dirty="0">
                <a:solidFill>
                  <a:schemeClr val="tx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قراءة الإعلانات في جميع وسائل الاعلام </a:t>
            </a:r>
            <a:r>
              <a:rPr lang="ar-BH" sz="2800" b="1" dirty="0" smtClean="0">
                <a:solidFill>
                  <a:schemeClr val="tx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والاتصال. 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1459" y="3750968"/>
            <a:ext cx="8074334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BH" sz="2800" b="1" dirty="0" smtClean="0">
                <a:solidFill>
                  <a:schemeClr val="tx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الاتصال </a:t>
            </a:r>
            <a:r>
              <a:rPr lang="ar-BH" sz="2800" b="1" dirty="0">
                <a:solidFill>
                  <a:schemeClr val="tx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ببعض الشركات </a:t>
            </a:r>
            <a:r>
              <a:rPr lang="ar-BH" sz="2800" b="1" dirty="0" smtClean="0">
                <a:solidFill>
                  <a:schemeClr val="tx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هاتفيًا </a:t>
            </a:r>
            <a:r>
              <a:rPr lang="ar-BH" sz="2800" b="1" dirty="0">
                <a:solidFill>
                  <a:schemeClr val="tx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 عبر </a:t>
            </a:r>
            <a:r>
              <a:rPr lang="ar-BH" sz="2800" b="1" dirty="0" smtClean="0">
                <a:solidFill>
                  <a:schemeClr val="tx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البريد.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1458" y="5051536"/>
            <a:ext cx="8052392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BH" sz="2800" b="1" dirty="0">
                <a:solidFill>
                  <a:schemeClr val="tx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الاطلاع على توصيف وظيفة رجل </a:t>
            </a:r>
            <a:r>
              <a:rPr lang="ar-BH" sz="2800" b="1" dirty="0" smtClean="0">
                <a:solidFill>
                  <a:schemeClr val="tx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البيع. 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0085" y="4401252"/>
            <a:ext cx="8063765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BH" sz="2800" b="1" dirty="0">
                <a:solidFill>
                  <a:schemeClr val="tx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التقديم في وزارة العمل والشئون </a:t>
            </a:r>
            <a:r>
              <a:rPr lang="ar-BH" sz="2800" b="1" dirty="0" smtClean="0">
                <a:solidFill>
                  <a:schemeClr val="tx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الاجتماعية. 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1458" y="5672894"/>
            <a:ext cx="8052393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BH" sz="2800" b="1" dirty="0" smtClean="0">
                <a:solidFill>
                  <a:schemeClr val="tx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التدرب على إعداد طلب الاستخدام والسيرة الذاتية. 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A70405"/>
              </a:clrFrom>
              <a:clrTo>
                <a:srgbClr val="A7040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67" b="80800" l="24267" r="801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2" t="16667" r="20000"/>
          <a:stretch/>
        </p:blipFill>
        <p:spPr>
          <a:xfrm>
            <a:off x="-22746" y="521988"/>
            <a:ext cx="2473503" cy="3269209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3809999" y="1"/>
            <a:ext cx="3657111" cy="2004603"/>
          </a:xfrm>
          <a:prstGeom prst="wedgeEllipseCallout">
            <a:avLst>
              <a:gd name="adj1" fmla="val -108324"/>
              <a:gd name="adj2" fmla="val 4921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أهم </a:t>
            </a: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الخطوات التي تقوم بها للبحث عن وظيفة رجل البيع 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51040" y="8834"/>
            <a:ext cx="2158676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فن البيع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622" y="0"/>
            <a:ext cx="1258798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بيع 311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/>
          </p:cNvSpPr>
          <p:nvPr/>
        </p:nvSpPr>
        <p:spPr>
          <a:xfrm>
            <a:off x="5638800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110" y="12696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89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13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8605" y="1189043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انتهى الدرس </a:t>
            </a:r>
          </a:p>
          <a:p>
            <a:pPr algn="ctr"/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آملين  </a:t>
            </a:r>
          </a:p>
          <a:p>
            <a:pPr algn="ctr"/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تحقيق </a:t>
            </a:r>
            <a:endParaRPr lang="ar-BH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أهدف درس فن البيع</a:t>
            </a:r>
          </a:p>
          <a:p>
            <a:pPr algn="ctr"/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شكرا </a:t>
            </a:r>
          </a:p>
          <a:p>
            <a:pPr algn="ct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 التوفيق </a:t>
            </a:r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والنجاح</a:t>
            </a:r>
          </a:p>
          <a:p>
            <a:pPr algn="r"/>
            <a:endParaRPr lang="ar-BH" sz="2400" b="1" u="sng" dirty="0" smtClean="0">
              <a:solidFill>
                <a:srgbClr val="FF0000"/>
              </a:solidFill>
              <a:latin typeface="Sakkal Majalla"/>
            </a:endParaRPr>
          </a:p>
          <a:p>
            <a:pPr algn="ctr"/>
            <a:r>
              <a:rPr lang="ar-BH" sz="3200" b="1" dirty="0" smtClean="0">
                <a:latin typeface="Sakkal Majalla"/>
              </a:rPr>
              <a:t> </a:t>
            </a:r>
            <a:endParaRPr lang="en-US" sz="3200" b="1" dirty="0">
              <a:latin typeface="Sakkal Majall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52800" y="0"/>
            <a:ext cx="2158676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فن البيع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622" y="0"/>
            <a:ext cx="1258798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بيع 311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Horizontal Scroll 10"/>
          <p:cNvSpPr/>
          <p:nvPr/>
        </p:nvSpPr>
        <p:spPr>
          <a:xfrm>
            <a:off x="6610605" y="1215892"/>
            <a:ext cx="2057401" cy="815934"/>
          </a:xfrm>
          <a:prstGeom prst="horizontalScroll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انتهاء الدرس</a:t>
            </a:r>
            <a:endParaRPr lang="en-GB" sz="3600" b="1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Content Placeholder 6"/>
          <p:cNvSpPr>
            <a:spLocks noGrp="1"/>
          </p:cNvSpPr>
          <p:nvPr>
            <p:ph idx="1"/>
          </p:nvPr>
        </p:nvSpPr>
        <p:spPr>
          <a:xfrm>
            <a:off x="3198125" y="2044229"/>
            <a:ext cx="5520619" cy="2724493"/>
          </a:xfr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/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يكون حقق الطالب أهداف الدرس:</a:t>
            </a:r>
          </a:p>
          <a:p>
            <a:pPr marL="514350" indent="-514350" defTabSz="914012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توضح لماذا تدرس فن البيع.</a:t>
            </a:r>
          </a:p>
          <a:p>
            <a:pPr marL="514350" indent="-514350" defTabSz="914012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تعرف على فن اليع.</a:t>
            </a:r>
          </a:p>
          <a:p>
            <a:pPr marL="514350" indent="-514350" defTabSz="914012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يميز بين العلم والفن.</a:t>
            </a:r>
          </a:p>
          <a:p>
            <a:pPr marL="514350" indent="-514350" defTabSz="914012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تشرح خطوات البحث هم وظيفة في مجال البيع</a:t>
            </a:r>
            <a:endParaRPr lang="ar-BH" sz="28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3731525" y="4962334"/>
            <a:ext cx="4987219" cy="1380093"/>
          </a:xfrm>
          <a:prstGeom prst="wedgeRectCallout">
            <a:avLst>
              <a:gd name="adj1" fmla="val -90011"/>
              <a:gd name="adj2" fmla="val 9546"/>
            </a:avLst>
          </a:prstGeom>
          <a:solidFill>
            <a:srgbClr val="0CA2B2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BH" sz="21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لمزيد من المعلومات</a:t>
            </a:r>
            <a:r>
              <a:rPr lang="ar-BH" sz="21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www.Edunet.com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زيارة البوابة التعليمية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en-GB" sz="1500" dirty="0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DD41B4E8-A5E3-4108-8CE7-CD9102958A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278" t="8769" r="3248" b="83713"/>
          <a:stretch/>
        </p:blipFill>
        <p:spPr>
          <a:xfrm>
            <a:off x="152400" y="5327367"/>
            <a:ext cx="1531476" cy="650025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>
            <a:spLocks/>
          </p:cNvSpPr>
          <p:nvPr/>
        </p:nvSpPr>
        <p:spPr>
          <a:xfrm>
            <a:off x="5638800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110" y="12696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5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build="p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352800" y="0"/>
            <a:ext cx="2158676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فن البيع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622" y="0"/>
            <a:ext cx="1258798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بيع 311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954" y="29570"/>
            <a:ext cx="1646183" cy="1268068"/>
          </a:xfrm>
          <a:prstGeom prst="rect">
            <a:avLst/>
          </a:prstGeom>
        </p:spPr>
      </p:pic>
      <p:sp>
        <p:nvSpPr>
          <p:cNvPr id="18" name="Title 9"/>
          <p:cNvSpPr txBox="1">
            <a:spLocks/>
          </p:cNvSpPr>
          <p:nvPr/>
        </p:nvSpPr>
        <p:spPr bwMode="auto">
          <a:xfrm>
            <a:off x="2789581" y="732101"/>
            <a:ext cx="3715066" cy="49244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3200" b="1" kern="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أهـداف </a:t>
            </a:r>
            <a:r>
              <a:rPr lang="ar-BH" sz="3200" b="1" kern="0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</a:t>
            </a:r>
            <a:endParaRPr lang="ar-BH" sz="3200" b="1" kern="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Plaque 21"/>
          <p:cNvSpPr/>
          <p:nvPr/>
        </p:nvSpPr>
        <p:spPr bwMode="auto">
          <a:xfrm>
            <a:off x="658216" y="1981201"/>
            <a:ext cx="7739283" cy="3581400"/>
          </a:xfrm>
          <a:prstGeom prst="plaque">
            <a:avLst>
              <a:gd name="adj" fmla="val 11628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يتوقع من الطالب </a:t>
            </a:r>
            <a:r>
              <a:rPr lang="ar-BH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بعد دراسة هذا الدرس أن:</a:t>
            </a:r>
          </a:p>
          <a:p>
            <a:pPr marL="514350" indent="-514350" algn="r" defTabSz="914012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توضح لماذا تدرس فن البيع.</a:t>
            </a:r>
          </a:p>
          <a:p>
            <a:pPr marL="514350" indent="-514350" algn="r" defTabSz="914012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تعرف على فن اليع.</a:t>
            </a:r>
          </a:p>
          <a:p>
            <a:pPr marL="514350" indent="-514350" algn="r" defTabSz="914012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يميز بين العلم والفن.</a:t>
            </a:r>
          </a:p>
          <a:p>
            <a:pPr marL="514350" indent="-514350" algn="r" defTabSz="914012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تشرح خطوات البحث هم وظيفة في مجال البيع.</a:t>
            </a:r>
          </a:p>
        </p:txBody>
      </p:sp>
      <p:pic>
        <p:nvPicPr>
          <p:cNvPr id="23" name="Picture 6" descr="http://t3.gstatic.com/images?q=tbn:ANd9GcQ6Oaxw7uZSMQCOekqMph2E9LVJrWekgULlNq38lSvVrtlR9A0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39" y="609600"/>
            <a:ext cx="1841261" cy="1201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Connector 23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/>
          </p:cNvSpPr>
          <p:nvPr/>
        </p:nvSpPr>
        <p:spPr>
          <a:xfrm>
            <a:off x="5638800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55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819400" y="1363422"/>
            <a:ext cx="4648200" cy="922578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ar-BH" sz="3200" b="1" dirty="0">
                <a:solidFill>
                  <a:srgbClr val="FFFF00"/>
                </a:solidFill>
                <a:cs typeface="Sakkal Majalla" panose="02000000000000000000"/>
              </a:rPr>
              <a:t>لماذا ندرس فن البيع؟</a:t>
            </a:r>
            <a:endParaRPr lang="en-US" sz="3200" b="1" dirty="0">
              <a:solidFill>
                <a:srgbClr val="FFFF00"/>
              </a:solidFill>
              <a:cs typeface="Sakkal Majalla" panose="0200000000000000000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6439" y="2424061"/>
            <a:ext cx="8634307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يعتبر فن البيع في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جوهره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دراسة للناس وكيفية التعامل معهم.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5378" y="3962400"/>
            <a:ext cx="6676043" cy="954107"/>
          </a:xfrm>
          <a:prstGeom prst="rect">
            <a:avLst/>
          </a:prstGeom>
          <a:solidFill>
            <a:srgbClr val="E7E208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أي اننا في حياتنا اليومية نحتاج لمهارة التعامل مع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الآخرين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جميع المجالات.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52800" y="0"/>
            <a:ext cx="2158676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فن البيع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622" y="0"/>
            <a:ext cx="1258798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بيع 311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/>
          </p:cNvSpPr>
          <p:nvPr/>
        </p:nvSpPr>
        <p:spPr>
          <a:xfrm>
            <a:off x="5638800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110" y="12696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7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266716"/>
            <a:ext cx="3549245" cy="64203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  <a:cs typeface="Sakkal Majalla" panose="02000000000000000000"/>
              </a:rPr>
              <a:t>أمثلة توضيحية</a:t>
            </a:r>
            <a:endParaRPr lang="en-US" sz="3200" b="1" dirty="0">
              <a:solidFill>
                <a:srgbClr val="FF0000"/>
              </a:solidFill>
              <a:cs typeface="Sakkal Majalla" panose="0200000000000000000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354" y="2049147"/>
            <a:ext cx="7258778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الأب 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 أفراد 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الأسرة 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يتعامل مع 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الأم 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غير تعامله مع 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الأبناء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71356" y="2727652"/>
            <a:ext cx="7166358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تعامل المعلم مع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الطالب.</a:t>
            </a:r>
            <a:endParaRPr lang="ar-BH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71355" y="3410834"/>
            <a:ext cx="712326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تعامل الطبيب مع المريض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71354" y="4210180"/>
            <a:ext cx="710187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تعامل المهندس مع عملائه.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52800" y="0"/>
            <a:ext cx="2158676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فن البيع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622" y="0"/>
            <a:ext cx="1258798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بيع 311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5638800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110" y="12696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3999" y="1866555"/>
            <a:ext cx="5791200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"كل عمل إنما هو بيع" </a:t>
            </a:r>
          </a:p>
          <a:p>
            <a:pPr algn="ctr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</a:p>
          <a:p>
            <a:pPr algn="ct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"كل موظف بائع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"</a:t>
            </a:r>
            <a:endParaRPr lang="en-US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4129568"/>
            <a:ext cx="6923722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ar-BH" dirty="0">
                <a:latin typeface="Microsoft Uighur" panose="02000000000000000000" pitchFamily="2" charset="-78"/>
                <a:cs typeface="Sakkal Majalla" panose="02000000000000000000"/>
              </a:rPr>
              <a:t>من خلال مهارة التعامل وكسب </a:t>
            </a:r>
            <a:r>
              <a:rPr lang="ar-BH" dirty="0" smtClean="0">
                <a:latin typeface="Microsoft Uighur" panose="02000000000000000000" pitchFamily="2" charset="-78"/>
                <a:cs typeface="Sakkal Majalla" panose="02000000000000000000"/>
              </a:rPr>
              <a:t>الآخرين</a:t>
            </a:r>
            <a:endParaRPr lang="en-US" dirty="0">
              <a:latin typeface="Microsoft Uighur" panose="02000000000000000000" pitchFamily="2" charset="-78"/>
              <a:cs typeface="Sakkal Majalla" panose="0200000000000000000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52800" y="988537"/>
            <a:ext cx="3581401" cy="7608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b="1" dirty="0" smtClean="0">
                <a:cs typeface="Sakkal Majalla" panose="02000000000000000000"/>
              </a:rPr>
              <a:t>ل</a:t>
            </a:r>
            <a:r>
              <a:rPr lang="ar-BH" sz="3200" b="1" dirty="0" smtClean="0">
                <a:solidFill>
                  <a:srgbClr val="FFFF00"/>
                </a:solidFill>
                <a:cs typeface="Sakkal Majalla" panose="02000000000000000000"/>
              </a:rPr>
              <a:t>ذلك نستنتج أن:</a:t>
            </a:r>
            <a:endParaRPr lang="en-US" sz="3200" b="1" dirty="0">
              <a:solidFill>
                <a:srgbClr val="FFFF00"/>
              </a:solidFill>
              <a:cs typeface="Sakkal Majalla" panose="0200000000000000000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52800" y="0"/>
            <a:ext cx="2158676" cy="34830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فن البيع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622" y="0"/>
            <a:ext cx="1258798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بيع 311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/>
          </p:cNvSpPr>
          <p:nvPr/>
        </p:nvSpPr>
        <p:spPr>
          <a:xfrm>
            <a:off x="5638800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110" y="12696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2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hlinkClick r:id="rId5" action="ppaction://hlinksldjump"/>
          </p:cNvPr>
          <p:cNvSpPr txBox="1"/>
          <p:nvPr/>
        </p:nvSpPr>
        <p:spPr>
          <a:xfrm>
            <a:off x="3070119" y="5021026"/>
            <a:ext cx="1981200" cy="584775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 smtClean="0">
                <a:solidFill>
                  <a:schemeClr val="tx2">
                    <a:lumMod val="50000"/>
                  </a:schemeClr>
                </a:solidFill>
                <a:latin typeface="Microsoft Uighur" panose="02000000000000000000" pitchFamily="2" charset="-78"/>
                <a:cs typeface="Sakkal Majalla" panose="02000000000000000000"/>
              </a:rPr>
              <a:t>الإجابة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Microsoft Uighur" panose="02000000000000000000" pitchFamily="2" charset="-78"/>
              <a:cs typeface="Sakkal Majalla" panose="0200000000000000000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683693"/>
            <a:ext cx="4691276" cy="4691276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762000" y="1750832"/>
            <a:ext cx="3827474" cy="2592568"/>
          </a:xfrm>
          <a:prstGeom prst="wedgeEllipseCallout">
            <a:avLst>
              <a:gd name="adj1" fmla="val 89483"/>
              <a:gd name="adj2" fmla="val 222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لماذا ندرس فن </a:t>
            </a:r>
            <a:r>
              <a:rPr lang="ar-BH" sz="2800" b="1" dirty="0" smtClean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البيع </a:t>
            </a:r>
          </a:p>
          <a:p>
            <a:pPr algn="ctr"/>
            <a:r>
              <a:rPr lang="ar-BH" sz="2800" b="1" dirty="0" smtClean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يا أستاذ؟</a:t>
            </a:r>
            <a:endParaRPr lang="en-US" sz="2800" b="1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2192" y="550919"/>
            <a:ext cx="3581401" cy="1066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b="1" dirty="0" smtClean="0">
                <a:cs typeface="Sakkal Majalla" panose="02000000000000000000"/>
              </a:rPr>
              <a:t>وقفة تقويمية</a:t>
            </a:r>
            <a:endParaRPr lang="en-US" sz="3200" b="1" dirty="0">
              <a:solidFill>
                <a:srgbClr val="FFFF00"/>
              </a:solidFill>
              <a:cs typeface="Sakkal Majalla" panose="0200000000000000000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800" y="0"/>
            <a:ext cx="2158676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فن البيع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622" y="0"/>
            <a:ext cx="1258798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بيع 311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/>
          </p:cNvSpPr>
          <p:nvPr/>
        </p:nvSpPr>
        <p:spPr>
          <a:xfrm>
            <a:off x="5638800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110" y="12696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0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85800" y="3525594"/>
            <a:ext cx="73914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يعتبر فن البيع في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جوهره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دراسة للناس وكيفية التعامل معهم.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6128" y="4608536"/>
            <a:ext cx="7834543" cy="523220"/>
          </a:xfrm>
          <a:prstGeom prst="rect">
            <a:avLst/>
          </a:prstGeom>
          <a:solidFill>
            <a:srgbClr val="E7E208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أي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إننا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حياتنا اليومية نحتاج لمهارة التعامل مع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الآخرين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جميع المجالات.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A70405"/>
              </a:clrFrom>
              <a:clrTo>
                <a:srgbClr val="A7040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67" b="80800" l="24267" r="801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2" t="16667" r="20000"/>
          <a:stretch/>
        </p:blipFill>
        <p:spPr>
          <a:xfrm>
            <a:off x="1143000" y="494853"/>
            <a:ext cx="2676616" cy="3860504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4215623" y="956059"/>
            <a:ext cx="3861577" cy="1690303"/>
          </a:xfrm>
          <a:prstGeom prst="wedgeEllipseCallout">
            <a:avLst>
              <a:gd name="adj1" fmla="val -78468"/>
              <a:gd name="adj2" fmla="val 1904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تفضل الإجابة يا محمد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52800" y="0"/>
            <a:ext cx="2158676" cy="34830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فن البيع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622" y="0"/>
            <a:ext cx="1258798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بيع 311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/>
          </p:cNvSpPr>
          <p:nvPr/>
        </p:nvSpPr>
        <p:spPr>
          <a:xfrm>
            <a:off x="5638800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110" y="12696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37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720629"/>
            <a:ext cx="3488531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FFFF00"/>
                </a:solidFill>
                <a:cs typeface="Sakkal Majalla" panose="02000000000000000000"/>
              </a:rPr>
              <a:t>تعريف فن البيع</a:t>
            </a:r>
            <a:endParaRPr lang="en-US" sz="3200" b="1" dirty="0">
              <a:solidFill>
                <a:srgbClr val="FFFF00"/>
              </a:solidFill>
              <a:cs typeface="Sakkal Majalla" panose="0200000000000000000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461" y="1419248"/>
            <a:ext cx="7788870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>
                <a:solidFill>
                  <a:schemeClr val="tx2">
                    <a:lumMod val="75000"/>
                  </a:schemeClr>
                </a:solidFill>
                <a:latin typeface="Microsoft Uighur" panose="02000000000000000000" pitchFamily="2" charset="-78"/>
                <a:cs typeface="Sakkal Majalla" panose="02000000000000000000"/>
              </a:rPr>
              <a:t>اختلف الخبراء في تعريف مصطلح فن البيع بين العلم </a:t>
            </a:r>
            <a:r>
              <a:rPr lang="ar-BH" sz="2800" b="1" dirty="0" smtClean="0">
                <a:solidFill>
                  <a:schemeClr val="tx2">
                    <a:lumMod val="75000"/>
                  </a:schemeClr>
                </a:solidFill>
                <a:latin typeface="Microsoft Uighur" panose="02000000000000000000" pitchFamily="2" charset="-78"/>
                <a:cs typeface="Sakkal Majalla" panose="02000000000000000000"/>
              </a:rPr>
              <a:t>والفن، </a:t>
            </a:r>
            <a:endParaRPr lang="ar-BH" sz="2800" b="1" dirty="0">
              <a:solidFill>
                <a:schemeClr val="tx2">
                  <a:lumMod val="75000"/>
                </a:schemeClr>
              </a:solidFill>
              <a:latin typeface="Microsoft Uighur" panose="02000000000000000000" pitchFamily="2" charset="-78"/>
              <a:cs typeface="Sakkal Majalla" panose="02000000000000000000"/>
            </a:endParaRPr>
          </a:p>
          <a:p>
            <a:pPr algn="ctr"/>
            <a:r>
              <a:rPr lang="ar-BH" sz="2800" b="1" dirty="0">
                <a:solidFill>
                  <a:srgbClr val="FF0000"/>
                </a:solidFill>
                <a:latin typeface="Microsoft Uighur" panose="02000000000000000000" pitchFamily="2" charset="-78"/>
                <a:cs typeface="Sakkal Majalla" panose="02000000000000000000"/>
              </a:rPr>
              <a:t>نورد فيما يلي بعض هذه التعريفات: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E9D504E-2440-4A4F-A40C-515560752916}"/>
              </a:ext>
            </a:extLst>
          </p:cNvPr>
          <p:cNvSpPr/>
          <p:nvPr/>
        </p:nvSpPr>
        <p:spPr>
          <a:xfrm>
            <a:off x="5857082" y="2717323"/>
            <a:ext cx="2508249" cy="32180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2800" b="1" dirty="0">
                <a:solidFill>
                  <a:schemeClr val="tx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القدرة على إقناع الناس لشراء سلعة ما وجذب </a:t>
            </a:r>
            <a:r>
              <a:rPr lang="ar-BH" sz="2800" b="1" dirty="0" smtClean="0">
                <a:solidFill>
                  <a:schemeClr val="tx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انتباههم اليها.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F27ED70-8607-42B6-97E1-C7F3A982CA8A}"/>
              </a:ext>
            </a:extLst>
          </p:cNvPr>
          <p:cNvSpPr/>
          <p:nvPr/>
        </p:nvSpPr>
        <p:spPr>
          <a:xfrm>
            <a:off x="3249786" y="2745681"/>
            <a:ext cx="2508249" cy="318970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solidFill>
                  <a:schemeClr val="tx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الفن الذي يمارسه البائع لتحقيق عمليات تبادل </a:t>
            </a:r>
            <a:r>
              <a:rPr lang="ar-BH" sz="2800" b="1" dirty="0" smtClean="0">
                <a:solidFill>
                  <a:schemeClr val="tx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اقتصادي.</a:t>
            </a:r>
            <a:endParaRPr lang="ar-BH" sz="2800" b="1" dirty="0">
              <a:solidFill>
                <a:schemeClr val="tx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ACFBFAA-1698-4274-8979-4FE4B633A661}"/>
              </a:ext>
            </a:extLst>
          </p:cNvPr>
          <p:cNvSpPr/>
          <p:nvPr/>
        </p:nvSpPr>
        <p:spPr>
          <a:xfrm>
            <a:off x="576461" y="2731502"/>
            <a:ext cx="2574279" cy="32180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2800" b="1" dirty="0">
                <a:solidFill>
                  <a:schemeClr val="tx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العلم الذي تثير به في ذهن عميلك رغبة لا يشبعها إلا حصوله على </a:t>
            </a:r>
            <a:r>
              <a:rPr lang="ar-BH" sz="2800" b="1" dirty="0" smtClean="0">
                <a:solidFill>
                  <a:schemeClr val="tx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بضاعتك.</a:t>
            </a:r>
            <a:endParaRPr lang="ar-BH" sz="2800" b="1" dirty="0">
              <a:solidFill>
                <a:schemeClr val="tx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52800" y="0"/>
            <a:ext cx="2158676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فن البيع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622" y="0"/>
            <a:ext cx="1258798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بيع 311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5638800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110" y="12696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0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0" grpId="0" animBg="1"/>
      <p:bldP spid="11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2133600"/>
            <a:ext cx="8095530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Low" rtl="1"/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على طالب الوظيفة 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يسوّق 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نفسه، 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لأن 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الشــــركات تعمل على انتقاء العناصر 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الموهوبة 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التي تقدم الخدمات 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الأفضل 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لها، كما تقوم هذه الشـــركات بعملية 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التصفية 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للمتقدمين لها لاختيار 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الأفضل.</a:t>
            </a:r>
            <a:endParaRPr lang="en-US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1143000"/>
            <a:ext cx="6629400" cy="7462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solidFill>
                  <a:srgbClr val="FFFF00"/>
                </a:solidFill>
                <a:cs typeface="Sakkal Majalla" panose="02000000000000000000"/>
              </a:rPr>
              <a:t>البحث عن وظيفة في مجال البيع</a:t>
            </a:r>
            <a:endParaRPr lang="en-US" sz="3200" b="1" dirty="0">
              <a:solidFill>
                <a:srgbClr val="FFFF00"/>
              </a:solidFill>
              <a:cs typeface="Sakkal Majalla" panose="0200000000000000000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52800" y="0"/>
            <a:ext cx="2158676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فن البيع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622" y="0"/>
            <a:ext cx="1258798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بيع 311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/>
          </p:cNvSpPr>
          <p:nvPr/>
        </p:nvSpPr>
        <p:spPr>
          <a:xfrm>
            <a:off x="5638800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110" y="12696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4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قالب الدروس الإلكترونية المعتمد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3682</TotalTime>
  <Words>634</Words>
  <Application>Microsoft Office PowerPoint</Application>
  <PresentationFormat>On-screen Show (4:3)</PresentationFormat>
  <Paragraphs>109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Microsoft Uighur</vt:lpstr>
      <vt:lpstr>Sakkal Majalla</vt:lpstr>
      <vt:lpstr>Sitka Small</vt:lpstr>
      <vt:lpstr>Wingdings</vt:lpstr>
      <vt:lpstr>1_Office Theme</vt:lpstr>
      <vt:lpstr>Office Theme</vt:lpstr>
      <vt:lpstr>قالب الدروس الإلكترونية المعتمد</vt:lpstr>
      <vt:lpstr>الوحدة الأولى - الفصل الأول الدرس الأول (فن البيع) </vt:lpstr>
      <vt:lpstr>PowerPoint Presentation</vt:lpstr>
      <vt:lpstr>لماذا ندرس فن البيع؟</vt:lpstr>
      <vt:lpstr>أمثلة توضيحية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مكونات سوق التأمين في مملكة البحرين</dc:title>
  <dc:creator>Amina Alseddiqi</dc:creator>
  <cp:lastModifiedBy>Ebrahim Mohammed Abu Edress</cp:lastModifiedBy>
  <cp:revision>392</cp:revision>
  <dcterms:created xsi:type="dcterms:W3CDTF">2020-03-03T05:49:03Z</dcterms:created>
  <dcterms:modified xsi:type="dcterms:W3CDTF">2021-02-01T07:12:54Z</dcterms:modified>
</cp:coreProperties>
</file>