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1" r:id="rId3"/>
  </p:sldMasterIdLst>
  <p:notesMasterIdLst>
    <p:notesMasterId r:id="rId27"/>
  </p:notesMasterIdLst>
  <p:sldIdLst>
    <p:sldId id="256" r:id="rId4"/>
    <p:sldId id="337" r:id="rId5"/>
    <p:sldId id="340" r:id="rId6"/>
    <p:sldId id="341" r:id="rId7"/>
    <p:sldId id="342" r:id="rId8"/>
    <p:sldId id="343" r:id="rId9"/>
    <p:sldId id="344" r:id="rId10"/>
    <p:sldId id="345" r:id="rId11"/>
    <p:sldId id="360" r:id="rId12"/>
    <p:sldId id="363" r:id="rId13"/>
    <p:sldId id="362" r:id="rId14"/>
    <p:sldId id="364" r:id="rId15"/>
    <p:sldId id="346" r:id="rId16"/>
    <p:sldId id="348" r:id="rId17"/>
    <p:sldId id="366" r:id="rId18"/>
    <p:sldId id="368" r:id="rId19"/>
    <p:sldId id="356" r:id="rId20"/>
    <p:sldId id="361" r:id="rId21"/>
    <p:sldId id="365" r:id="rId22"/>
    <p:sldId id="355" r:id="rId23"/>
    <p:sldId id="369" r:id="rId24"/>
    <p:sldId id="349" r:id="rId25"/>
    <p:sldId id="3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9FB"/>
    <a:srgbClr val="E7E208"/>
    <a:srgbClr val="FF6699"/>
    <a:srgbClr val="99FF66"/>
    <a:srgbClr val="ED8733"/>
    <a:srgbClr val="66FF99"/>
    <a:srgbClr val="FF9966"/>
    <a:srgbClr val="95A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25829-666A-4E6A-8E3A-6172CC816988}" type="datetimeFigureOut">
              <a:rPr lang="en-US" smtClean="0"/>
              <a:t>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8D5CB-3F95-4902-ACA3-A3C1D4A530E2}" type="slidenum">
              <a:rPr lang="en-US" smtClean="0"/>
              <a:t>‹#›</a:t>
            </a:fld>
            <a:endParaRPr lang="en-US"/>
          </a:p>
        </p:txBody>
      </p:sp>
    </p:spTree>
    <p:extLst>
      <p:ext uri="{BB962C8B-B14F-4D97-AF65-F5344CB8AC3E}">
        <p14:creationId xmlns:p14="http://schemas.microsoft.com/office/powerpoint/2010/main" val="335994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8D5CB-3F95-4902-ACA3-A3C1D4A530E2}" type="slidenum">
              <a:rPr lang="en-US" smtClean="0"/>
              <a:t>4</a:t>
            </a:fld>
            <a:endParaRPr lang="en-US"/>
          </a:p>
        </p:txBody>
      </p:sp>
    </p:spTree>
    <p:extLst>
      <p:ext uri="{BB962C8B-B14F-4D97-AF65-F5344CB8AC3E}">
        <p14:creationId xmlns:p14="http://schemas.microsoft.com/office/powerpoint/2010/main" val="391717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1C18D5CB-3F95-4902-ACA3-A3C1D4A530E2}" type="slidenum">
              <a:rPr lang="en-US" smtClean="0"/>
              <a:t>22</a:t>
            </a:fld>
            <a:endParaRPr lang="en-US"/>
          </a:p>
        </p:txBody>
      </p:sp>
    </p:spTree>
    <p:extLst>
      <p:ext uri="{BB962C8B-B14F-4D97-AF65-F5344CB8AC3E}">
        <p14:creationId xmlns:p14="http://schemas.microsoft.com/office/powerpoint/2010/main" val="11391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endParaRPr lang="en-US"/>
          </a:p>
        </p:txBody>
      </p:sp>
      <p:sp>
        <p:nvSpPr>
          <p:cNvPr id="3" name="Rectangle 4"/>
          <p:cNvSpPr>
            <a:spLocks noGrp="1" noChangeArrowheads="1"/>
          </p:cNvSpPr>
          <p:nvPr>
            <p:ph type="sldNum" sz="quarter" idx="11"/>
          </p:nvPr>
        </p:nvSpPr>
        <p:spPr>
          <a:ln/>
        </p:spPr>
        <p:txBody>
          <a:bodyPr/>
          <a:lstStyle>
            <a:lvl1pPr>
              <a:defRPr/>
            </a:lvl1pPr>
          </a:lstStyle>
          <a:p>
            <a:fld id="{66A11623-43E0-46A1-BB75-EFFC0F14CC01}" type="slidenum">
              <a:rPr lang="en-US" smtClean="0"/>
              <a:t>‹#›</a:t>
            </a:fld>
            <a:endParaRPr lang="en-US"/>
          </a:p>
        </p:txBody>
      </p:sp>
    </p:spTree>
    <p:extLst>
      <p:ext uri="{BB962C8B-B14F-4D97-AF65-F5344CB8AC3E}">
        <p14:creationId xmlns:p14="http://schemas.microsoft.com/office/powerpoint/2010/main" val="154694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3660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52782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06496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282943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196742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66213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34006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CE3ABF-9749-4419-825D-322CE8914577}"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67203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E3ABF-9749-4419-825D-322CE8914577}"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98904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E3ABF-9749-4419-825D-322CE8914577}"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64237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1866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332897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40752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46380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736889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462438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175619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749054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25139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E3ABF-9749-4419-825D-322CE8914577}"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714611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E3ABF-9749-4419-825D-322CE8914577}"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162822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0089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1746844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E3ABF-9749-4419-825D-322CE8914577}"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4283015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50948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395141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272013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75529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44747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113490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97309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98480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163482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62101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t>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t>‹#›</a:t>
            </a:fld>
            <a:endParaRPr lang="en-US"/>
          </a:p>
        </p:txBody>
      </p:sp>
      <p:pic>
        <p:nvPicPr>
          <p:cNvPr id="7" name="Picture 7" descr="logos"/>
          <p:cNvPicPr>
            <a:picLocks noChangeAspect="1" noChangeArrowheads="1"/>
          </p:cNvPicPr>
          <p:nvPr/>
        </p:nvPicPr>
        <p:blipFill>
          <a:blip r:embed="rId14" cstate="print"/>
          <a:srcRect/>
          <a:stretch>
            <a:fillRect/>
          </a:stretch>
        </p:blipFill>
        <p:spPr bwMode="auto">
          <a:xfrm>
            <a:off x="-291571" y="142071"/>
            <a:ext cx="9649390" cy="6239257"/>
          </a:xfrm>
          <a:prstGeom prst="rect">
            <a:avLst/>
          </a:prstGeom>
          <a:noFill/>
          <a:ln w="9525">
            <a:noFill/>
            <a:miter lim="800000"/>
            <a:headEnd/>
            <a:tailEnd/>
          </a:ln>
        </p:spPr>
      </p:pic>
    </p:spTree>
    <p:extLst>
      <p:ext uri="{BB962C8B-B14F-4D97-AF65-F5344CB8AC3E}">
        <p14:creationId xmlns:p14="http://schemas.microsoft.com/office/powerpoint/2010/main" val="29641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E3ABF-9749-4419-825D-322CE8914577}" type="datetimeFigureOut">
              <a:rPr lang="en-US" smtClean="0"/>
              <a:t>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9539B-10F2-4B51-8CEA-241F9C053CAE}" type="slidenum">
              <a:rPr lang="en-US" smtClean="0"/>
              <a:t>‹#›</a:t>
            </a:fld>
            <a:endParaRPr lang="en-US"/>
          </a:p>
        </p:txBody>
      </p:sp>
    </p:spTree>
    <p:extLst>
      <p:ext uri="{BB962C8B-B14F-4D97-AF65-F5344CB8AC3E}">
        <p14:creationId xmlns:p14="http://schemas.microsoft.com/office/powerpoint/2010/main" val="384676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t>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t>‹#›</a:t>
            </a:fld>
            <a:endParaRPr lang="en-US"/>
          </a:p>
        </p:txBody>
      </p:sp>
    </p:spTree>
    <p:extLst>
      <p:ext uri="{BB962C8B-B14F-4D97-AF65-F5344CB8AC3E}">
        <p14:creationId xmlns:p14="http://schemas.microsoft.com/office/powerpoint/2010/main" val="200208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9.wav"/><Relationship Id="rId1" Type="http://schemas.openxmlformats.org/officeDocument/2006/relationships/slideLayout" Target="../slideLayouts/slideLayout25.xml"/><Relationship Id="rId5" Type="http://schemas.openxmlformats.org/officeDocument/2006/relationships/image" Target="../media/image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2.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5.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2.wav"/><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5.wav"/><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audio" Target="../media/audio7.wav"/></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7.wav"/><Relationship Id="rId1" Type="http://schemas.openxmlformats.org/officeDocument/2006/relationships/slideLayout" Target="../slideLayouts/slideLayout25.xml"/><Relationship Id="rId5" Type="http://schemas.openxmlformats.org/officeDocument/2006/relationships/image" Target="../media/image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8.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5.wav"/><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audio" Target="../media/audio2.wav"/><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2.wav"/><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7.wav"/><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2.wav"/><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412" y="3441754"/>
            <a:ext cx="5534236" cy="1470025"/>
          </a:xfrm>
        </p:spPr>
        <p:txBody>
          <a:bodyPr>
            <a:noAutofit/>
          </a:bodyPr>
          <a:lstStyle/>
          <a:p>
            <a:pPr rtl="1">
              <a:lnSpc>
                <a:spcPct val="150000"/>
              </a:lnSpc>
            </a:pPr>
            <a:r>
              <a:rPr lang="ar-BH" sz="3600" b="1" dirty="0" smtClean="0">
                <a:solidFill>
                  <a:srgbClr val="FF0000"/>
                </a:solidFill>
                <a:latin typeface="Sitka Small" panose="02000505000000020004" pitchFamily="2" charset="0"/>
                <a:cs typeface="Sakkal Majalla" panose="02000000000000000000"/>
              </a:rPr>
              <a:t>الوحدة الأولى - الفصل </a:t>
            </a:r>
            <a:r>
              <a:rPr lang="ar-BH" sz="3600" b="1" dirty="0">
                <a:solidFill>
                  <a:srgbClr val="FF0000"/>
                </a:solidFill>
                <a:latin typeface="Sitka Small" panose="02000505000000020004" pitchFamily="2" charset="0"/>
                <a:cs typeface="Sakkal Majalla" panose="02000000000000000000"/>
              </a:rPr>
              <a:t>الأول</a:t>
            </a:r>
            <a:r>
              <a:rPr lang="en-GB" sz="4800" b="1" dirty="0">
                <a:solidFill>
                  <a:srgbClr val="FF0000"/>
                </a:solidFill>
                <a:latin typeface="Sitka Small" panose="02000505000000020004" pitchFamily="2" charset="0"/>
                <a:cs typeface="Sakkal Majalla" panose="02000000000000000000"/>
              </a:rPr>
              <a:t/>
            </a:r>
            <a:br>
              <a:rPr lang="en-GB" sz="4800" b="1" dirty="0">
                <a:solidFill>
                  <a:srgbClr val="FF0000"/>
                </a:solidFill>
                <a:latin typeface="Sitka Small" panose="02000505000000020004" pitchFamily="2" charset="0"/>
                <a:cs typeface="Sakkal Majalla" panose="02000000000000000000"/>
              </a:rPr>
            </a:br>
            <a:r>
              <a:rPr lang="ar-BH" sz="3200" b="1" dirty="0" smtClean="0">
                <a:solidFill>
                  <a:srgbClr val="002060"/>
                </a:solidFill>
                <a:latin typeface="Sitka Small" panose="02000505000000020004" pitchFamily="2" charset="0"/>
                <a:cs typeface="Sakkal Majalla" panose="02000000000000000000"/>
              </a:rPr>
              <a:t>الدرس الثاني: توصيف </a:t>
            </a:r>
            <a:r>
              <a:rPr lang="ar-BH" sz="3200" b="1" dirty="0" smtClean="0">
                <a:solidFill>
                  <a:srgbClr val="002060"/>
                </a:solidFill>
                <a:latin typeface="Sitka Small" panose="02000505000000020004" pitchFamily="2" charset="0"/>
                <a:cs typeface="Sakkal Majalla" panose="02000000000000000000"/>
              </a:rPr>
              <a:t>وظيفة فن البيع </a:t>
            </a:r>
            <a:endParaRPr lang="en-US" sz="1100" b="1" dirty="0">
              <a:solidFill>
                <a:srgbClr val="002060"/>
              </a:solidFill>
              <a:latin typeface="Sitka Small" panose="02000505000000020004" pitchFamily="2" charset="0"/>
              <a:cs typeface="Sakkal Majalla" panose="02000000000000000000"/>
            </a:endParaRPr>
          </a:p>
        </p:txBody>
      </p:sp>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4114800" y="2003262"/>
            <a:ext cx="41910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dirty="0" smtClean="0">
                <a:solidFill>
                  <a:srgbClr val="FFFF00"/>
                </a:solidFill>
                <a:latin typeface="Sakkal Majalla" pitchFamily="2" charset="-78"/>
                <a:cs typeface="Sakkal Majalla" pitchFamily="2" charset="-78"/>
              </a:rPr>
              <a:t>فن البيع  – بيع311</a:t>
            </a:r>
            <a:endParaRPr lang="en-US" dirty="0">
              <a:solidFill>
                <a:srgbClr val="FFFF00"/>
              </a:solidFill>
              <a:latin typeface="Sakkal Majalla" pitchFamily="2" charset="-78"/>
              <a:cs typeface="Sakkal Majalla" pitchFamily="2" charset="-78"/>
            </a:endParaRPr>
          </a:p>
        </p:txBody>
      </p:sp>
      <p:pic>
        <p:nvPicPr>
          <p:cNvPr id="6" name="Picture 5"/>
          <p:cNvPicPr>
            <a:picLocks noChangeAspect="1"/>
          </p:cNvPicPr>
          <p:nvPr/>
        </p:nvPicPr>
        <p:blipFill>
          <a:blip r:embed="rId2"/>
          <a:stretch>
            <a:fillRect/>
          </a:stretch>
        </p:blipFill>
        <p:spPr>
          <a:xfrm>
            <a:off x="457200" y="1411080"/>
            <a:ext cx="2895600" cy="2539885"/>
          </a:xfrm>
          <a:prstGeom prst="rect">
            <a:avLst/>
          </a:prstGeom>
          <a:ln>
            <a:noFill/>
          </a:ln>
          <a:effectLst>
            <a:softEdge rad="112500"/>
          </a:effectLst>
          <a:scene3d>
            <a:camera prst="perspectiveContrastingRightFacing"/>
            <a:lightRig rig="threePt" dir="t"/>
          </a:scene3d>
        </p:spPr>
      </p:pic>
      <p:sp>
        <p:nvSpPr>
          <p:cNvPr id="10" name="Rectangle 9"/>
          <p:cNvSpPr/>
          <p:nvPr/>
        </p:nvSpPr>
        <p:spPr>
          <a:xfrm>
            <a:off x="6657535" y="6509697"/>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3131840" y="6509697"/>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أو  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6927" y="6495304"/>
            <a:ext cx="165618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7 -10</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143000" y="228871"/>
            <a:ext cx="7162800" cy="1182210"/>
          </a:xfrm>
          <a:prstGeom prst="rect">
            <a:avLst/>
          </a:prstGeom>
        </p:spPr>
      </p:pic>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4136192"/>
            <a:ext cx="3703130" cy="2079272"/>
          </a:xfrm>
          <a:prstGeom prst="rect">
            <a:avLst/>
          </a:prstGeom>
          <a:noFill/>
          <a:ln>
            <a:noFill/>
          </a:ln>
        </p:spPr>
      </p:pic>
    </p:spTree>
    <p:extLst>
      <p:ext uri="{BB962C8B-B14F-4D97-AF65-F5344CB8AC3E}">
        <p14:creationId xmlns:p14="http://schemas.microsoft.com/office/powerpoint/2010/main" val="3367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80400" l="16400" r="90000"/>
                    </a14:imgEffect>
                  </a14:imgLayer>
                </a14:imgProps>
              </a:ext>
              <a:ext uri="{28A0092B-C50C-407E-A947-70E740481C1C}">
                <a14:useLocalDpi xmlns:a14="http://schemas.microsoft.com/office/drawing/2010/main" val="0"/>
              </a:ext>
            </a:extLst>
          </a:blip>
          <a:stretch>
            <a:fillRect/>
          </a:stretch>
        </p:blipFill>
        <p:spPr>
          <a:xfrm>
            <a:off x="-990600" y="1090714"/>
            <a:ext cx="5303837" cy="5303837"/>
          </a:xfrm>
          <a:prstGeom prst="rect">
            <a:avLst/>
          </a:prstGeom>
        </p:spPr>
      </p:pic>
      <p:sp>
        <p:nvSpPr>
          <p:cNvPr id="3" name="Oval Callout 2"/>
          <p:cNvSpPr/>
          <p:nvPr/>
        </p:nvSpPr>
        <p:spPr>
          <a:xfrm>
            <a:off x="3352800" y="1586461"/>
            <a:ext cx="5181600" cy="3101182"/>
          </a:xfrm>
          <a:prstGeom prst="wedgeEllipseCallout">
            <a:avLst>
              <a:gd name="adj1" fmla="val -62635"/>
              <a:gd name="adj2" fmla="val 28036"/>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a:solidFill>
                  <a:schemeClr val="tx2"/>
                </a:solidFill>
                <a:latin typeface="Sakkal Majalla" panose="02000000000000000000" pitchFamily="2" charset="-78"/>
                <a:cs typeface="Sakkal Majalla" panose="02000000000000000000" pitchFamily="2" charset="-78"/>
              </a:rPr>
              <a:t>هو خطاب </a:t>
            </a:r>
            <a:r>
              <a:rPr lang="ar-BH" sz="2800" b="1" dirty="0" smtClean="0">
                <a:solidFill>
                  <a:schemeClr val="tx2"/>
                </a:solidFill>
                <a:latin typeface="Sakkal Majalla" panose="02000000000000000000" pitchFamily="2" charset="-78"/>
                <a:cs typeface="Sakkal Majalla" panose="02000000000000000000" pitchFamily="2" charset="-78"/>
              </a:rPr>
              <a:t>يتضمن </a:t>
            </a:r>
            <a:r>
              <a:rPr lang="ar-BH" sz="2800" b="1" dirty="0">
                <a:solidFill>
                  <a:schemeClr val="tx2"/>
                </a:solidFill>
                <a:latin typeface="Sakkal Majalla" panose="02000000000000000000" pitchFamily="2" charset="-78"/>
                <a:cs typeface="Sakkal Majalla" panose="02000000000000000000" pitchFamily="2" charset="-78"/>
              </a:rPr>
              <a:t>مقدمة موجزة عن الشخص يتبعها بيانات مفصله عن الدراسة والخبرة ويستوفي نواحي شكلية  وفنية معينة.</a:t>
            </a:r>
            <a:endParaRPr lang="en-US" sz="2800" b="1" dirty="0">
              <a:solidFill>
                <a:schemeClr val="tx2"/>
              </a:solidFill>
              <a:latin typeface="Sakkal Majalla" panose="02000000000000000000" pitchFamily="2" charset="-78"/>
              <a:cs typeface="Sakkal Majalla" panose="02000000000000000000" pitchFamily="2" charset="-78"/>
            </a:endParaRPr>
          </a:p>
        </p:txBody>
      </p:sp>
      <p:sp>
        <p:nvSpPr>
          <p:cNvPr id="8" name="Rectangle 7"/>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17060" y="2275"/>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2" name="Straight Connector 11"/>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693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000" b="98667" l="10000" r="88267"/>
                    </a14:imgEffect>
                  </a14:imgLayer>
                </a14:imgProps>
              </a:ext>
              <a:ext uri="{28A0092B-C50C-407E-A947-70E740481C1C}">
                <a14:useLocalDpi xmlns:a14="http://schemas.microsoft.com/office/drawing/2010/main" val="0"/>
              </a:ext>
            </a:extLst>
          </a:blip>
          <a:stretch>
            <a:fillRect/>
          </a:stretch>
        </p:blipFill>
        <p:spPr>
          <a:xfrm>
            <a:off x="5410200" y="1873080"/>
            <a:ext cx="4475018" cy="4475018"/>
          </a:xfrm>
          <a:prstGeom prst="rect">
            <a:avLst/>
          </a:prstGeom>
        </p:spPr>
      </p:pic>
      <p:sp>
        <p:nvSpPr>
          <p:cNvPr id="9" name="TextBox 8"/>
          <p:cNvSpPr txBox="1"/>
          <p:nvPr/>
        </p:nvSpPr>
        <p:spPr>
          <a:xfrm>
            <a:off x="3531417" y="1230471"/>
            <a:ext cx="4214766" cy="523220"/>
          </a:xfrm>
          <a:prstGeom prst="rect">
            <a:avLst/>
          </a:prstGeom>
          <a:solidFill>
            <a:schemeClr val="accent6">
              <a:lumMod val="20000"/>
              <a:lumOff val="80000"/>
            </a:schemeClr>
          </a:solidFill>
        </p:spPr>
        <p:txBody>
          <a:bodyPr wrap="square" rtlCol="0">
            <a:spAutoFit/>
          </a:bodyPr>
          <a:lstStyle/>
          <a:p>
            <a:pPr algn="justLow" rtl="1"/>
            <a:r>
              <a:rPr lang="ar-BH" sz="2800" b="1" dirty="0" smtClean="0">
                <a:solidFill>
                  <a:schemeClr val="tx2"/>
                </a:solidFill>
                <a:latin typeface="Sakkal Majalla" panose="02000000000000000000" pitchFamily="2" charset="-78"/>
                <a:cs typeface="Sakkal Majalla" panose="02000000000000000000" pitchFamily="2" charset="-78"/>
              </a:rPr>
              <a:t>وخطر في ذهنه السؤال التالي أيضًا ...</a:t>
            </a:r>
            <a:endParaRPr lang="en-US" sz="2800" b="1" dirty="0">
              <a:solidFill>
                <a:schemeClr val="tx2"/>
              </a:solidFill>
              <a:latin typeface="Sakkal Majalla" panose="02000000000000000000" pitchFamily="2" charset="-78"/>
              <a:cs typeface="Sakkal Majalla" panose="02000000000000000000" pitchFamily="2" charset="-78"/>
            </a:endParaRPr>
          </a:p>
        </p:txBody>
      </p:sp>
      <p:sp>
        <p:nvSpPr>
          <p:cNvPr id="2" name="Oval Callout 1"/>
          <p:cNvSpPr/>
          <p:nvPr/>
        </p:nvSpPr>
        <p:spPr>
          <a:xfrm>
            <a:off x="914400" y="1873080"/>
            <a:ext cx="4343400" cy="3537120"/>
          </a:xfrm>
          <a:prstGeom prst="wedgeEllipseCallout">
            <a:avLst>
              <a:gd name="adj1" fmla="val 89236"/>
              <a:gd name="adj2" fmla="val 26536"/>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tx2"/>
                </a:solidFill>
                <a:latin typeface="Sakkal Majalla" panose="02000000000000000000" pitchFamily="2" charset="-78"/>
                <a:cs typeface="Sakkal Majalla" panose="02000000000000000000" pitchFamily="2" charset="-78"/>
              </a:rPr>
              <a:t>إذا، </a:t>
            </a:r>
            <a:r>
              <a:rPr lang="ar-BH" sz="2800" b="1" dirty="0">
                <a:solidFill>
                  <a:schemeClr val="tx2"/>
                </a:solidFill>
                <a:latin typeface="Sakkal Majalla" panose="02000000000000000000" pitchFamily="2" charset="-78"/>
                <a:cs typeface="Sakkal Majalla" panose="02000000000000000000" pitchFamily="2" charset="-78"/>
              </a:rPr>
              <a:t>ما هي </a:t>
            </a:r>
            <a:r>
              <a:rPr lang="ar-BH" sz="2800" b="1" dirty="0" smtClean="0">
                <a:solidFill>
                  <a:schemeClr val="tx2"/>
                </a:solidFill>
                <a:latin typeface="Sakkal Majalla" panose="02000000000000000000" pitchFamily="2" charset="-78"/>
                <a:cs typeface="Sakkal Majalla" panose="02000000000000000000" pitchFamily="2" charset="-78"/>
              </a:rPr>
              <a:t>أهم </a:t>
            </a:r>
            <a:r>
              <a:rPr lang="ar-BH" sz="2800" b="1" dirty="0">
                <a:solidFill>
                  <a:schemeClr val="tx2"/>
                </a:solidFill>
                <a:latin typeface="Sakkal Majalla" panose="02000000000000000000" pitchFamily="2" charset="-78"/>
                <a:cs typeface="Sakkal Majalla" panose="02000000000000000000" pitchFamily="2" charset="-78"/>
              </a:rPr>
              <a:t>النواحي الشكلية والفنية التي تتوافر في طلب </a:t>
            </a:r>
            <a:r>
              <a:rPr lang="ar-BH" sz="2800" b="1" dirty="0" smtClean="0">
                <a:solidFill>
                  <a:schemeClr val="tx2"/>
                </a:solidFill>
                <a:latin typeface="Sakkal Majalla" panose="02000000000000000000" pitchFamily="2" charset="-78"/>
                <a:cs typeface="Sakkal Majalla" panose="02000000000000000000" pitchFamily="2" charset="-78"/>
              </a:rPr>
              <a:t>الاستخدام </a:t>
            </a:r>
            <a:r>
              <a:rPr lang="ar-BH" sz="2800" b="1" dirty="0">
                <a:solidFill>
                  <a:schemeClr val="tx2"/>
                </a:solidFill>
                <a:latin typeface="Sakkal Majalla" panose="02000000000000000000" pitchFamily="2" charset="-78"/>
                <a:cs typeface="Sakkal Majalla" panose="02000000000000000000" pitchFamily="2" charset="-78"/>
              </a:rPr>
              <a:t>التي تناسب مؤهلي العلمي </a:t>
            </a:r>
            <a:r>
              <a:rPr lang="ar-BH" sz="2800" b="1" dirty="0" smtClean="0">
                <a:solidFill>
                  <a:schemeClr val="tx2"/>
                </a:solidFill>
                <a:latin typeface="Sakkal Majalla" panose="02000000000000000000" pitchFamily="2" charset="-78"/>
                <a:cs typeface="Sakkal Majalla" panose="02000000000000000000" pitchFamily="2" charset="-78"/>
              </a:rPr>
              <a:t>وأحصل </a:t>
            </a:r>
            <a:r>
              <a:rPr lang="ar-BH" sz="2800" b="1" dirty="0">
                <a:solidFill>
                  <a:schemeClr val="tx2"/>
                </a:solidFill>
                <a:latin typeface="Sakkal Majalla" panose="02000000000000000000" pitchFamily="2" charset="-78"/>
                <a:cs typeface="Sakkal Majalla" panose="02000000000000000000" pitchFamily="2" charset="-78"/>
              </a:rPr>
              <a:t>على وظيفتي بسرعة</a:t>
            </a:r>
          </a:p>
        </p:txBody>
      </p:sp>
      <p:sp>
        <p:nvSpPr>
          <p:cNvPr id="8" name="Title 1"/>
          <p:cNvSpPr txBox="1">
            <a:spLocks/>
          </p:cNvSpPr>
          <p:nvPr/>
        </p:nvSpPr>
        <p:spPr>
          <a:xfrm>
            <a:off x="511534" y="401623"/>
            <a:ext cx="3200400" cy="66517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smtClean="0">
                <a:solidFill>
                  <a:srgbClr val="FF0000"/>
                </a:solidFill>
                <a:latin typeface="Sakkal Majalla" pitchFamily="2" charset="-78"/>
                <a:ea typeface="+mn-ea"/>
                <a:cs typeface="Sakkal Majalla" pitchFamily="2" charset="-78"/>
              </a:rPr>
              <a:t>وقفة تقويمية</a:t>
            </a:r>
            <a:endParaRPr lang="en-US" sz="3200" b="1" dirty="0">
              <a:solidFill>
                <a:srgbClr val="FF0000"/>
              </a:solidFill>
              <a:latin typeface="Sakkal Majalla" pitchFamily="2" charset="-78"/>
              <a:ea typeface="+mn-ea"/>
              <a:cs typeface="Sakkal Majalla" pitchFamily="2" charset="-78"/>
            </a:endParaRPr>
          </a:p>
        </p:txBody>
      </p:sp>
      <p:sp>
        <p:nvSpPr>
          <p:cNvPr id="12" name="Rectangle 11"/>
          <p:cNvSpPr/>
          <p:nvPr/>
        </p:nvSpPr>
        <p:spPr>
          <a:xfrm>
            <a:off x="3796864" y="53319"/>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0" y="0"/>
            <a:ext cx="1258798" cy="3493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10" name="Straight Connector 9"/>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spTree>
    <p:extLst>
      <p:ext uri="{BB962C8B-B14F-4D97-AF65-F5344CB8AC3E}">
        <p14:creationId xmlns:p14="http://schemas.microsoft.com/office/powerpoint/2010/main" val="20946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1804" y="3847877"/>
            <a:ext cx="8243578" cy="1815882"/>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nchor="ctr">
            <a:spAutoFit/>
          </a:bodyPr>
          <a:lstStyle/>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يطبع بعناية على الحاسب الالي خاليًا من الأخطاء الفنية واللغوية.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يعرض بصدق كل البيانات الهامة الشخصية والتعليمية والخبرة.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يوضح في الخطاب سبب الرغبة في الالتحاق بالشركة.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طلب موعد للمقابلة الشخصية.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4">
            <a:clrChange>
              <a:clrFrom>
                <a:srgbClr val="A70405"/>
              </a:clrFrom>
              <a:clrTo>
                <a:srgbClr val="A70405">
                  <a:alpha val="0"/>
                </a:srgbClr>
              </a:clrTo>
            </a:clrChange>
            <a:extLst>
              <a:ext uri="{BEBA8EAE-BF5A-486C-A8C5-ECC9F3942E4B}">
                <a14:imgProps xmlns:a14="http://schemas.microsoft.com/office/drawing/2010/main">
                  <a14:imgLayer r:embed="rId5">
                    <a14:imgEffect>
                      <a14:backgroundRemoval t="13867" b="80800" l="24267" r="80133"/>
                    </a14:imgEffect>
                  </a14:imgLayer>
                </a14:imgProps>
              </a:ext>
              <a:ext uri="{28A0092B-C50C-407E-A947-70E740481C1C}">
                <a14:useLocalDpi xmlns:a14="http://schemas.microsoft.com/office/drawing/2010/main" val="0"/>
              </a:ext>
            </a:extLst>
          </a:blip>
          <a:srcRect l="22222" t="16667" r="20000"/>
          <a:stretch/>
        </p:blipFill>
        <p:spPr>
          <a:xfrm>
            <a:off x="1239682" y="-6556"/>
            <a:ext cx="3200400" cy="4615962"/>
          </a:xfrm>
          <a:prstGeom prst="rect">
            <a:avLst/>
          </a:prstGeom>
        </p:spPr>
      </p:pic>
      <p:sp>
        <p:nvSpPr>
          <p:cNvPr id="3" name="Oval Callout 2"/>
          <p:cNvSpPr/>
          <p:nvPr/>
        </p:nvSpPr>
        <p:spPr>
          <a:xfrm>
            <a:off x="4623593" y="492657"/>
            <a:ext cx="2996407" cy="2584976"/>
          </a:xfrm>
          <a:prstGeom prst="wedgeEllipseCallout">
            <a:avLst>
              <a:gd name="adj1" fmla="val -88475"/>
              <a:gd name="adj2" fmla="val 11594"/>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تفضل يا محمود...</a:t>
            </a:r>
          </a:p>
          <a:p>
            <a:pPr algn="ctr"/>
            <a:r>
              <a:rPr lang="ar-BH" sz="2800" b="1" dirty="0">
                <a:solidFill>
                  <a:schemeClr val="tx2">
                    <a:lumMod val="50000"/>
                  </a:schemeClr>
                </a:solidFill>
                <a:latin typeface="Sakkal Majalla" panose="02000000000000000000" pitchFamily="2" charset="-78"/>
                <a:cs typeface="Sakkal Majalla" panose="02000000000000000000" pitchFamily="2" charset="-78"/>
              </a:rPr>
              <a:t>هذه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أهم </a:t>
            </a:r>
            <a:r>
              <a:rPr lang="ar-BH" sz="2800" b="1" dirty="0">
                <a:solidFill>
                  <a:schemeClr val="tx2">
                    <a:lumMod val="50000"/>
                  </a:schemeClr>
                </a:solidFill>
                <a:latin typeface="Sakkal Majalla" panose="02000000000000000000" pitchFamily="2" charset="-78"/>
                <a:cs typeface="Sakkal Majalla" panose="02000000000000000000" pitchFamily="2" charset="-78"/>
              </a:rPr>
              <a:t>النواحي الشكلية والفنية لطلب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الاستخدام</a:t>
            </a:r>
            <a:r>
              <a:rPr lang="ar-BH" sz="2800" dirty="0" smtClean="0">
                <a:solidFill>
                  <a:schemeClr val="tx2">
                    <a:lumMod val="50000"/>
                  </a:schemeClr>
                </a:solidFill>
                <a:latin typeface="Sakkal Majalla" panose="02000000000000000000" pitchFamily="2" charset="-78"/>
                <a:cs typeface="Sakkal Majalla" panose="02000000000000000000" pitchFamily="2" charset="-78"/>
              </a:rPr>
              <a:t>.</a:t>
            </a:r>
            <a:endParaRPr lang="ar-BH" sz="28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0" name="Rectangle 9"/>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64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bomb.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228600" y="433401"/>
            <a:ext cx="2133600" cy="718405"/>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smtClean="0">
                <a:solidFill>
                  <a:srgbClr val="FFFF00"/>
                </a:solidFill>
                <a:latin typeface="+mn-lt"/>
                <a:ea typeface="+mn-ea"/>
                <a:cs typeface="Sakkal Majalla" panose="02000000000000000000"/>
              </a:rPr>
              <a:t>طلب الاستخدام</a:t>
            </a:r>
            <a:endParaRPr lang="en-US" sz="3200" b="1" dirty="0">
              <a:solidFill>
                <a:srgbClr val="FFFF00"/>
              </a:solidFill>
              <a:latin typeface="+mn-lt"/>
              <a:ea typeface="+mn-ea"/>
              <a:cs typeface="Sakkal Majalla" panose="02000000000000000000"/>
            </a:endParaRPr>
          </a:p>
        </p:txBody>
      </p:sp>
      <p:sp>
        <p:nvSpPr>
          <p:cNvPr id="11" name="TextBox 10"/>
          <p:cNvSpPr txBox="1"/>
          <p:nvPr/>
        </p:nvSpPr>
        <p:spPr>
          <a:xfrm>
            <a:off x="5334000" y="1124799"/>
            <a:ext cx="333890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عنوان المرسل</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3258418" y="4642625"/>
            <a:ext cx="545860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الخاتمة والتواصل</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381001" y="3773183"/>
            <a:ext cx="8336022" cy="707886"/>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wrap="square" tIns="0" bIns="91440" rtlCol="0" anchor="ctr">
            <a:spAutoFit/>
          </a:bodyPr>
          <a:lstStyle/>
          <a:p>
            <a:pPr algn="ctr" rtl="1"/>
            <a:endParaRPr lang="ar-BH" sz="1200" dirty="0" smtClean="0">
              <a:solidFill>
                <a:schemeClr val="tx2">
                  <a:lumMod val="50000"/>
                </a:schemeClr>
              </a:solidFill>
              <a:latin typeface="Sakkal Majalla" panose="02000000000000000000" pitchFamily="2" charset="-78"/>
              <a:cs typeface="Sakkal Majalla" panose="02000000000000000000" pitchFamily="2" charset="-78"/>
            </a:endParaRPr>
          </a:p>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موضوع الخطاب</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2985293" y="503868"/>
            <a:ext cx="3276600" cy="584775"/>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algn="ctr"/>
            <a:r>
              <a:rPr lang="ar-BH" sz="3200" dirty="0" smtClean="0">
                <a:solidFill>
                  <a:schemeClr val="bg1"/>
                </a:solidFill>
                <a:cs typeface="Sakkal Majalla" panose="02000000000000000000"/>
              </a:rPr>
              <a:t>محتوى طلب الاستخدام</a:t>
            </a:r>
            <a:endParaRPr lang="en-US" sz="3200" dirty="0">
              <a:solidFill>
                <a:schemeClr val="bg1"/>
              </a:solidFill>
              <a:cs typeface="Sakkal Majalla" panose="02000000000000000000"/>
            </a:endParaRPr>
          </a:p>
        </p:txBody>
      </p:sp>
      <p:sp>
        <p:nvSpPr>
          <p:cNvPr id="9" name="TextBox 8"/>
          <p:cNvSpPr txBox="1"/>
          <p:nvPr/>
        </p:nvSpPr>
        <p:spPr>
          <a:xfrm>
            <a:off x="381001" y="5708939"/>
            <a:ext cx="244587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توقيع المرسل</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6532478" y="1760483"/>
            <a:ext cx="214042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التاريخ والبلد</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5029200" y="3110420"/>
            <a:ext cx="364370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تحية طيبة... وبعد..</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5929702" y="2446460"/>
            <a:ext cx="27432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عنوان </a:t>
            </a:r>
            <a:r>
              <a:rPr lang="ar-BH" sz="2400" b="1" dirty="0" smtClean="0">
                <a:solidFill>
                  <a:schemeClr val="tx2">
                    <a:lumMod val="50000"/>
                  </a:schemeClr>
                </a:solidFill>
                <a:latin typeface="Sakkal Majalla" panose="02000000000000000000" pitchFamily="2" charset="-78"/>
                <a:cs typeface="Sakkal Majalla" panose="02000000000000000000" pitchFamily="2" charset="-78"/>
              </a:rPr>
              <a:t>المرسل</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 الية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3258417" y="5234006"/>
            <a:ext cx="545860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الشكر والاحترام</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9" name="Rectangle 18"/>
          <p:cNvSpPr/>
          <p:nvPr/>
        </p:nvSpPr>
        <p:spPr>
          <a:xfrm>
            <a:off x="3352800" y="0"/>
            <a:ext cx="2158676"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0" name="Rectangle 19"/>
          <p:cNvSpPr/>
          <p:nvPr/>
        </p:nvSpPr>
        <p:spPr>
          <a:xfrm>
            <a:off x="64622" y="0"/>
            <a:ext cx="1258798"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22" name="Straight Connector 21"/>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46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type.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8" grpId="0" animBg="1"/>
      <p:bldP spid="9" grpId="0" animBg="1"/>
      <p:bldP spid="10"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19616" y="253072"/>
            <a:ext cx="2213540" cy="582741"/>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smtClean="0">
                <a:solidFill>
                  <a:srgbClr val="FFFF00"/>
                </a:solidFill>
                <a:latin typeface="+mn-lt"/>
                <a:ea typeface="+mn-ea"/>
                <a:cs typeface="Sakkal Majalla" panose="02000000000000000000"/>
              </a:rPr>
              <a:t>طلب الاستخدام</a:t>
            </a:r>
            <a:endParaRPr lang="en-US" sz="3200" b="1" dirty="0">
              <a:solidFill>
                <a:srgbClr val="FFFF00"/>
              </a:solidFill>
              <a:latin typeface="+mn-lt"/>
              <a:ea typeface="+mn-ea"/>
              <a:cs typeface="Sakkal Majalla" panose="02000000000000000000"/>
            </a:endParaRPr>
          </a:p>
        </p:txBody>
      </p:sp>
      <p:sp>
        <p:nvSpPr>
          <p:cNvPr id="11" name="TextBox 10"/>
          <p:cNvSpPr txBox="1"/>
          <p:nvPr/>
        </p:nvSpPr>
        <p:spPr>
          <a:xfrm>
            <a:off x="5932353" y="417977"/>
            <a:ext cx="1651416" cy="86177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محمد أحمد </a:t>
            </a:r>
          </a:p>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منزل 000طريق000</a:t>
            </a:r>
          </a:p>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البحرين000</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254640" y="4983230"/>
            <a:ext cx="8336022"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شكرًا لكم على وضع رسالتي موضع اهتمامكم، ويمكنكم الاتصال بي على العنوان الوارد أعلاه أو على رقم الهاتف  00000000 في حالة رغبتكم مقابلتي أو الحصول على معلومات إضافية. </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254640" y="3618831"/>
            <a:ext cx="8336022" cy="1077218"/>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just"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 نظراً لما تتمتع به شركتكم من سمعة طيبة وبناءً عن اعلانكم المنشور بالجريدة ، أود أن تتاح لي فرصة الانضمام الى مؤسستكم للعمل في مجال البيع، وقد اعددت نفسي جيدًا للقيام بهذا العمل فأنا خريج المدرسة الثانوية التجارية ودرست مقررات البيع والتسويق والاعمال المكتبية واجيد اللغتين العربية والإنجليزية تحدثَا وكتابة وأجيد استخدم الحاسب الالي.</a:t>
            </a:r>
          </a:p>
          <a:p>
            <a:pPr algn="just"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كما انني مارست العمل لبعض الوقت لدى شركة الأغذية العالمية بالمنامة، وقد اكتسبت الكثير من المهارات من خلال الدراسة والعمل.</a:t>
            </a:r>
          </a:p>
        </p:txBody>
      </p:sp>
      <p:sp>
        <p:nvSpPr>
          <p:cNvPr id="8" name="TextBox 7"/>
          <p:cNvSpPr txBox="1"/>
          <p:nvPr/>
        </p:nvSpPr>
        <p:spPr>
          <a:xfrm>
            <a:off x="2385556" y="251405"/>
            <a:ext cx="3276600" cy="584775"/>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algn="ctr"/>
            <a:r>
              <a:rPr lang="ar-BH" sz="3200" dirty="0" smtClean="0">
                <a:solidFill>
                  <a:schemeClr val="bg1"/>
                </a:solidFill>
                <a:cs typeface="Sakkal Majalla" panose="02000000000000000000"/>
              </a:rPr>
              <a:t>نموذج طلب الاستخدام</a:t>
            </a:r>
            <a:endParaRPr lang="en-US" sz="3200" dirty="0">
              <a:solidFill>
                <a:schemeClr val="bg1"/>
              </a:solidFill>
              <a:cs typeface="Sakkal Majalla" panose="02000000000000000000"/>
            </a:endParaRPr>
          </a:p>
        </p:txBody>
      </p:sp>
      <p:sp>
        <p:nvSpPr>
          <p:cNvPr id="9" name="TextBox 8"/>
          <p:cNvSpPr txBox="1"/>
          <p:nvPr/>
        </p:nvSpPr>
        <p:spPr>
          <a:xfrm>
            <a:off x="1440998" y="5785895"/>
            <a:ext cx="122423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محمد أحمد</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4929228" y="1443366"/>
            <a:ext cx="3041813" cy="338554"/>
          </a:xfrm>
          <a:prstGeom prst="rect">
            <a:avLst/>
          </a:prstGeom>
        </p:spPr>
        <p:style>
          <a:lnRef idx="1">
            <a:schemeClr val="dk1"/>
          </a:lnRef>
          <a:fillRef idx="2">
            <a:schemeClr val="dk1"/>
          </a:fillRef>
          <a:effectRef idx="1">
            <a:schemeClr val="dk1"/>
          </a:effectRef>
          <a:fontRef idx="minor">
            <a:schemeClr val="dk1"/>
          </a:fontRef>
        </p:style>
        <p:txBody>
          <a:bodyPr wrap="square" rtlCol="0" anchor="ctr">
            <a:spAutoFit/>
          </a:bodyPr>
          <a:lstStyle/>
          <a:p>
            <a:pPr algn="ctr" rtl="1"/>
            <a:r>
              <a:rPr lang="ar-BH" sz="1600" dirty="0" smtClean="0">
                <a:solidFill>
                  <a:schemeClr val="tx2">
                    <a:lumMod val="50000"/>
                  </a:schemeClr>
                </a:solidFill>
                <a:latin typeface="Sakkal Majalla" panose="02000000000000000000" pitchFamily="2" charset="-78"/>
                <a:cs typeface="Sakkal Majalla" panose="02000000000000000000" pitchFamily="2" charset="-78"/>
              </a:rPr>
              <a:t>البحرين في 12ديسمبر2020</a:t>
            </a:r>
            <a:endParaRPr lang="en-US" sz="16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5840535" y="2983853"/>
            <a:ext cx="2743200"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تحية طيبة... وبعد..</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5160107" y="1843760"/>
            <a:ext cx="3041813"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السيد/ إبراهيم محمد</a:t>
            </a:r>
          </a:p>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مدير قسم البيعات </a:t>
            </a:r>
          </a:p>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شركة دلتا للاستيراد والتصدير</a:t>
            </a:r>
          </a:p>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البحرين000</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4837006" y="5757365"/>
            <a:ext cx="312420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وتفضلوا بقبول فائق الاحترام</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5" name="Pentagon 4"/>
          <p:cNvSpPr/>
          <p:nvPr/>
        </p:nvSpPr>
        <p:spPr>
          <a:xfrm>
            <a:off x="3299566" y="5662020"/>
            <a:ext cx="1522306" cy="536361"/>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b="1" dirty="0" smtClean="0">
                <a:solidFill>
                  <a:schemeClr val="tx2">
                    <a:lumMod val="50000"/>
                  </a:schemeClr>
                </a:solidFill>
                <a:latin typeface="Sakkal Majalla" panose="02000000000000000000" pitchFamily="2" charset="-78"/>
                <a:cs typeface="Sakkal Majalla" panose="02000000000000000000" pitchFamily="2" charset="-78"/>
              </a:rPr>
              <a:t>الشكر والاحترام</a:t>
            </a:r>
            <a:endParaRPr lang="en-US"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8" name="Pentagon 17"/>
          <p:cNvSpPr/>
          <p:nvPr/>
        </p:nvSpPr>
        <p:spPr>
          <a:xfrm>
            <a:off x="3338796" y="1429209"/>
            <a:ext cx="1522306" cy="38477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b="1" dirty="0" smtClean="0">
                <a:solidFill>
                  <a:schemeClr val="tx2">
                    <a:lumMod val="50000"/>
                  </a:schemeClr>
                </a:solidFill>
                <a:latin typeface="Sakkal Majalla" panose="02000000000000000000" pitchFamily="2" charset="-78"/>
                <a:cs typeface="Sakkal Majalla" panose="02000000000000000000" pitchFamily="2" charset="-78"/>
              </a:rPr>
              <a:t>التاريخ والبلد</a:t>
            </a:r>
            <a:endParaRPr lang="en-US"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9" name="Pentagon 18"/>
          <p:cNvSpPr/>
          <p:nvPr/>
        </p:nvSpPr>
        <p:spPr>
          <a:xfrm>
            <a:off x="2669265" y="2067140"/>
            <a:ext cx="2356013" cy="38477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b="1" dirty="0">
                <a:solidFill>
                  <a:schemeClr val="tx2">
                    <a:lumMod val="50000"/>
                  </a:schemeClr>
                </a:solidFill>
                <a:latin typeface="Sakkal Majalla" panose="02000000000000000000" pitchFamily="2" charset="-78"/>
                <a:cs typeface="Sakkal Majalla" panose="02000000000000000000" pitchFamily="2" charset="-78"/>
              </a:rPr>
              <a:t>عنوان </a:t>
            </a:r>
            <a:r>
              <a:rPr lang="ar-BH" b="1" dirty="0" smtClean="0">
                <a:solidFill>
                  <a:schemeClr val="tx2">
                    <a:lumMod val="50000"/>
                  </a:schemeClr>
                </a:solidFill>
                <a:latin typeface="Sakkal Majalla" panose="02000000000000000000" pitchFamily="2" charset="-78"/>
                <a:cs typeface="Sakkal Majalla" panose="02000000000000000000" pitchFamily="2" charset="-78"/>
              </a:rPr>
              <a:t>المرسل اليه</a:t>
            </a:r>
            <a:endParaRPr lang="en-US"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0" name="Pentagon 19"/>
          <p:cNvSpPr/>
          <p:nvPr/>
        </p:nvSpPr>
        <p:spPr>
          <a:xfrm>
            <a:off x="4308260" y="2958230"/>
            <a:ext cx="1522306" cy="38477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b="1" dirty="0" smtClean="0">
                <a:solidFill>
                  <a:schemeClr val="tx2">
                    <a:lumMod val="50000"/>
                  </a:schemeClr>
                </a:solidFill>
                <a:latin typeface="Sakkal Majalla" panose="02000000000000000000" pitchFamily="2" charset="-78"/>
                <a:cs typeface="Sakkal Majalla" panose="02000000000000000000" pitchFamily="2" charset="-78"/>
              </a:rPr>
              <a:t>التحية</a:t>
            </a:r>
            <a:endParaRPr lang="en-US"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1" name="Pentagon 20"/>
          <p:cNvSpPr/>
          <p:nvPr/>
        </p:nvSpPr>
        <p:spPr>
          <a:xfrm rot="2669468">
            <a:off x="1330944" y="2515202"/>
            <a:ext cx="1950530" cy="38477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dirty="0" smtClean="0">
                <a:solidFill>
                  <a:schemeClr val="tx2">
                    <a:lumMod val="50000"/>
                  </a:schemeClr>
                </a:solidFill>
                <a:latin typeface="Sakkal Majalla" panose="02000000000000000000" pitchFamily="2" charset="-78"/>
                <a:cs typeface="Sakkal Majalla" panose="02000000000000000000" pitchFamily="2" charset="-78"/>
              </a:rPr>
              <a:t>موضوع الخطاب</a:t>
            </a:r>
            <a:endParaRPr lang="en-US"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2" name="Pentagon 21"/>
          <p:cNvSpPr/>
          <p:nvPr/>
        </p:nvSpPr>
        <p:spPr>
          <a:xfrm rot="5400000">
            <a:off x="-349080" y="1694005"/>
            <a:ext cx="2166491" cy="69389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dirty="0" smtClean="0">
                <a:solidFill>
                  <a:schemeClr val="tx2">
                    <a:lumMod val="50000"/>
                  </a:schemeClr>
                </a:solidFill>
                <a:latin typeface="Sakkal Majalla" panose="02000000000000000000" pitchFamily="2" charset="-78"/>
                <a:cs typeface="Sakkal Majalla" panose="02000000000000000000" pitchFamily="2" charset="-78"/>
              </a:rPr>
              <a:t>الخاتمة والتواصل  </a:t>
            </a:r>
            <a:endParaRPr lang="en-US"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3" name="Pentagon 22"/>
          <p:cNvSpPr/>
          <p:nvPr/>
        </p:nvSpPr>
        <p:spPr>
          <a:xfrm>
            <a:off x="3278364" y="925695"/>
            <a:ext cx="2501589" cy="38477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b="1" dirty="0">
                <a:solidFill>
                  <a:schemeClr val="tx2">
                    <a:lumMod val="50000"/>
                  </a:schemeClr>
                </a:solidFill>
                <a:latin typeface="Sakkal Majalla" panose="02000000000000000000" pitchFamily="2" charset="-78"/>
                <a:cs typeface="Sakkal Majalla" panose="02000000000000000000" pitchFamily="2" charset="-78"/>
              </a:rPr>
              <a:t>عنوان المرسل</a:t>
            </a:r>
            <a:endParaRPr lang="en-US"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4" name="Pentagon 23"/>
          <p:cNvSpPr/>
          <p:nvPr/>
        </p:nvSpPr>
        <p:spPr>
          <a:xfrm>
            <a:off x="242733" y="5610194"/>
            <a:ext cx="1168293" cy="560851"/>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b="1" dirty="0" smtClean="0">
                <a:solidFill>
                  <a:schemeClr val="tx2">
                    <a:lumMod val="50000"/>
                  </a:schemeClr>
                </a:solidFill>
                <a:latin typeface="Sakkal Majalla" panose="02000000000000000000" pitchFamily="2" charset="-78"/>
                <a:cs typeface="Sakkal Majalla" panose="02000000000000000000" pitchFamily="2" charset="-78"/>
              </a:rPr>
              <a:t>توقيع المرسل</a:t>
            </a:r>
            <a:endParaRPr lang="en-US"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6" name="Rectangle 25"/>
          <p:cNvSpPr/>
          <p:nvPr/>
        </p:nvSpPr>
        <p:spPr>
          <a:xfrm>
            <a:off x="5840535" y="-3490"/>
            <a:ext cx="147303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7" name="Rectangle 26"/>
          <p:cNvSpPr/>
          <p:nvPr/>
        </p:nvSpPr>
        <p:spPr>
          <a:xfrm>
            <a:off x="64622" y="0"/>
            <a:ext cx="1258798" cy="21088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372" y="154675"/>
            <a:ext cx="1646183" cy="1268068"/>
          </a:xfrm>
          <a:prstGeom prst="rect">
            <a:avLst/>
          </a:prstGeom>
        </p:spPr>
      </p:pic>
      <p:cxnSp>
        <p:nvCxnSpPr>
          <p:cNvPr id="29" name="Straight Connector 2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44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2" name="bomb.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style.rotation</p:attrName>
                                        </p:attrNameLst>
                                      </p:cBhvr>
                                      <p:tavLst>
                                        <p:tav tm="0">
                                          <p:val>
                                            <p:fltVal val="90"/>
                                          </p:val>
                                        </p:tav>
                                        <p:tav tm="100000">
                                          <p:val>
                                            <p:fltVal val="0"/>
                                          </p:val>
                                        </p:tav>
                                      </p:tavLst>
                                    </p:anim>
                                    <p:animEffect transition="in" filter="fade">
                                      <p:cBhvr>
                                        <p:cTn id="41" dur="1000"/>
                                        <p:tgtEl>
                                          <p:spTgt spid="18"/>
                                        </p:tgtEl>
                                      </p:cBhvr>
                                    </p:animEffect>
                                  </p:childTnLst>
                                  <p:subTnLst>
                                    <p:audio>
                                      <p:cMediaNode>
                                        <p:cTn display="0" masterRel="sameClick">
                                          <p:stCondLst>
                                            <p:cond evt="begin" delay="0">
                                              <p:tn val="36"/>
                                            </p:cond>
                                          </p:stCondLst>
                                          <p:endCondLst>
                                            <p:cond evt="onStopAudio" delay="0">
                                              <p:tgtEl>
                                                <p:sldTgt/>
                                              </p:tgtEl>
                                            </p:cond>
                                          </p:endCondLst>
                                        </p:cTn>
                                        <p:tgtEl>
                                          <p:sndTgt r:embed="rId2" name="bomb.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type.wav"/>
                                        </p:tgtEl>
                                      </p:cMediaNode>
                                    </p:audio>
                                  </p:sub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ppt_w</p:attrName>
                                        </p:attrNameLst>
                                      </p:cBhvr>
                                      <p:tavLst>
                                        <p:tav tm="0">
                                          <p:val>
                                            <p:fltVal val="0"/>
                                          </p:val>
                                        </p:tav>
                                        <p:tav tm="100000">
                                          <p:val>
                                            <p:strVal val="#ppt_w"/>
                                          </p:val>
                                        </p:tav>
                                      </p:tavLst>
                                    </p:anim>
                                    <p:anim calcmode="lin" valueType="num">
                                      <p:cBhvr>
                                        <p:cTn id="54" dur="1000" fill="hold"/>
                                        <p:tgtEl>
                                          <p:spTgt spid="19"/>
                                        </p:tgtEl>
                                        <p:attrNameLst>
                                          <p:attrName>ppt_h</p:attrName>
                                        </p:attrNameLst>
                                      </p:cBhvr>
                                      <p:tavLst>
                                        <p:tav tm="0">
                                          <p:val>
                                            <p:fltVal val="0"/>
                                          </p:val>
                                        </p:tav>
                                        <p:tav tm="100000">
                                          <p:val>
                                            <p:strVal val="#ppt_h"/>
                                          </p:val>
                                        </p:tav>
                                      </p:tavLst>
                                    </p:anim>
                                    <p:anim calcmode="lin" valueType="num">
                                      <p:cBhvr>
                                        <p:cTn id="55" dur="1000" fill="hold"/>
                                        <p:tgtEl>
                                          <p:spTgt spid="19"/>
                                        </p:tgtEl>
                                        <p:attrNameLst>
                                          <p:attrName>style.rotation</p:attrName>
                                        </p:attrNameLst>
                                      </p:cBhvr>
                                      <p:tavLst>
                                        <p:tav tm="0">
                                          <p:val>
                                            <p:fltVal val="90"/>
                                          </p:val>
                                        </p:tav>
                                        <p:tav tm="100000">
                                          <p:val>
                                            <p:fltVal val="0"/>
                                          </p:val>
                                        </p:tav>
                                      </p:tavLst>
                                    </p:anim>
                                    <p:animEffect transition="in" filter="fade">
                                      <p:cBhvr>
                                        <p:cTn id="56" dur="1000"/>
                                        <p:tgtEl>
                                          <p:spTgt spid="19"/>
                                        </p:tgtEl>
                                      </p:cBhvr>
                                    </p:animEffect>
                                  </p:childTnLst>
                                  <p:subTnLst>
                                    <p:audio>
                                      <p:cMediaNode>
                                        <p:cTn display="0" masterRel="sameClick">
                                          <p:stCondLst>
                                            <p:cond evt="begin" delay="0">
                                              <p:tn val="51"/>
                                            </p:cond>
                                          </p:stCondLst>
                                          <p:endCondLst>
                                            <p:cond evt="onStopAudio" delay="0">
                                              <p:tgtEl>
                                                <p:sldTgt/>
                                              </p:tgtEl>
                                            </p:cond>
                                          </p:endCondLst>
                                        </p:cTn>
                                        <p:tgtEl>
                                          <p:sndTgt r:embed="rId2" name="bomb.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type.wav"/>
                                        </p:tgtEl>
                                      </p:cMediaNode>
                                    </p:audio>
                                  </p:sub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subTnLst>
                                    <p:audio>
                                      <p:cMediaNode>
                                        <p:cTn display="0" masterRel="sameClick">
                                          <p:stCondLst>
                                            <p:cond evt="begin" delay="0">
                                              <p:tn val="66"/>
                                            </p:cond>
                                          </p:stCondLst>
                                          <p:endCondLst>
                                            <p:cond evt="onStopAudio" delay="0">
                                              <p:tgtEl>
                                                <p:sldTgt/>
                                              </p:tgtEl>
                                            </p:cond>
                                          </p:endCondLst>
                                        </p:cTn>
                                        <p:tgtEl>
                                          <p:sndTgt r:embed="rId2" name="bomb.wav"/>
                                        </p:tgtEl>
                                      </p:cMediaNode>
                                    </p:audio>
                                  </p:sub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type.wav"/>
                                        </p:tgtEl>
                                      </p:cMediaNode>
                                    </p:audio>
                                  </p:sub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subTnLst>
                                    <p:audio>
                                      <p:cMediaNode>
                                        <p:cTn display="0" masterRel="sameClick">
                                          <p:stCondLst>
                                            <p:cond evt="begin" delay="0">
                                              <p:tn val="81"/>
                                            </p:cond>
                                          </p:stCondLst>
                                          <p:endCondLst>
                                            <p:cond evt="onStopAudio" delay="0">
                                              <p:tgtEl>
                                                <p:sldTgt/>
                                              </p:tgtEl>
                                            </p:cond>
                                          </p:endCondLst>
                                        </p:cTn>
                                        <p:tgtEl>
                                          <p:sndTgt r:embed="rId2" name="bomb.wav"/>
                                        </p:tgtEl>
                                      </p:cMediaNode>
                                    </p:audio>
                                  </p:sub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type.wav"/>
                                        </p:tgtEl>
                                      </p:cMediaNode>
                                    </p:audio>
                                  </p:sub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ppt_w</p:attrName>
                                        </p:attrNameLst>
                                      </p:cBhvr>
                                      <p:tavLst>
                                        <p:tav tm="0">
                                          <p:val>
                                            <p:fltVal val="0"/>
                                          </p:val>
                                        </p:tav>
                                        <p:tav tm="100000">
                                          <p:val>
                                            <p:strVal val="#ppt_w"/>
                                          </p:val>
                                        </p:tav>
                                      </p:tavLst>
                                    </p:anim>
                                    <p:anim calcmode="lin" valueType="num">
                                      <p:cBhvr>
                                        <p:cTn id="99" dur="1000" fill="hold"/>
                                        <p:tgtEl>
                                          <p:spTgt spid="22"/>
                                        </p:tgtEl>
                                        <p:attrNameLst>
                                          <p:attrName>ppt_h</p:attrName>
                                        </p:attrNameLst>
                                      </p:cBhvr>
                                      <p:tavLst>
                                        <p:tav tm="0">
                                          <p:val>
                                            <p:fltVal val="0"/>
                                          </p:val>
                                        </p:tav>
                                        <p:tav tm="100000">
                                          <p:val>
                                            <p:strVal val="#ppt_h"/>
                                          </p:val>
                                        </p:tav>
                                      </p:tavLst>
                                    </p:anim>
                                    <p:anim calcmode="lin" valueType="num">
                                      <p:cBhvr>
                                        <p:cTn id="100" dur="1000" fill="hold"/>
                                        <p:tgtEl>
                                          <p:spTgt spid="22"/>
                                        </p:tgtEl>
                                        <p:attrNameLst>
                                          <p:attrName>style.rotation</p:attrName>
                                        </p:attrNameLst>
                                      </p:cBhvr>
                                      <p:tavLst>
                                        <p:tav tm="0">
                                          <p:val>
                                            <p:fltVal val="90"/>
                                          </p:val>
                                        </p:tav>
                                        <p:tav tm="100000">
                                          <p:val>
                                            <p:fltVal val="0"/>
                                          </p:val>
                                        </p:tav>
                                      </p:tavLst>
                                    </p:anim>
                                    <p:animEffect transition="in" filter="fade">
                                      <p:cBhvr>
                                        <p:cTn id="101"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2" name="bomb.wav"/>
                                        </p:tgtEl>
                                      </p:cMediaNode>
                                    </p:audio>
                                  </p:sub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3" name="type.wav"/>
                                        </p:tgtEl>
                                      </p:cMediaNode>
                                    </p:audio>
                                  </p:sub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p:cTn id="113" dur="1000" fill="hold"/>
                                        <p:tgtEl>
                                          <p:spTgt spid="5"/>
                                        </p:tgtEl>
                                        <p:attrNameLst>
                                          <p:attrName>ppt_w</p:attrName>
                                        </p:attrNameLst>
                                      </p:cBhvr>
                                      <p:tavLst>
                                        <p:tav tm="0">
                                          <p:val>
                                            <p:fltVal val="0"/>
                                          </p:val>
                                        </p:tav>
                                        <p:tav tm="100000">
                                          <p:val>
                                            <p:strVal val="#ppt_w"/>
                                          </p:val>
                                        </p:tav>
                                      </p:tavLst>
                                    </p:anim>
                                    <p:anim calcmode="lin" valueType="num">
                                      <p:cBhvr>
                                        <p:cTn id="114" dur="1000" fill="hold"/>
                                        <p:tgtEl>
                                          <p:spTgt spid="5"/>
                                        </p:tgtEl>
                                        <p:attrNameLst>
                                          <p:attrName>ppt_h</p:attrName>
                                        </p:attrNameLst>
                                      </p:cBhvr>
                                      <p:tavLst>
                                        <p:tav tm="0">
                                          <p:val>
                                            <p:fltVal val="0"/>
                                          </p:val>
                                        </p:tav>
                                        <p:tav tm="100000">
                                          <p:val>
                                            <p:strVal val="#ppt_h"/>
                                          </p:val>
                                        </p:tav>
                                      </p:tavLst>
                                    </p:anim>
                                    <p:anim calcmode="lin" valueType="num">
                                      <p:cBhvr>
                                        <p:cTn id="115" dur="1000" fill="hold"/>
                                        <p:tgtEl>
                                          <p:spTgt spid="5"/>
                                        </p:tgtEl>
                                        <p:attrNameLst>
                                          <p:attrName>style.rotation</p:attrName>
                                        </p:attrNameLst>
                                      </p:cBhvr>
                                      <p:tavLst>
                                        <p:tav tm="0">
                                          <p:val>
                                            <p:fltVal val="90"/>
                                          </p:val>
                                        </p:tav>
                                        <p:tav tm="100000">
                                          <p:val>
                                            <p:fltVal val="0"/>
                                          </p:val>
                                        </p:tav>
                                      </p:tavLst>
                                    </p:anim>
                                    <p:animEffect transition="in" filter="fade">
                                      <p:cBhvr>
                                        <p:cTn id="116" dur="1000"/>
                                        <p:tgtEl>
                                          <p:spTgt spid="5"/>
                                        </p:tgtEl>
                                      </p:cBhvr>
                                    </p:animEffect>
                                  </p:childTnLst>
                                  <p:subTnLst>
                                    <p:audio>
                                      <p:cMediaNode>
                                        <p:cTn display="0" masterRel="sameClick">
                                          <p:stCondLst>
                                            <p:cond evt="begin" delay="0">
                                              <p:tn val="111"/>
                                            </p:cond>
                                          </p:stCondLst>
                                          <p:endCondLst>
                                            <p:cond evt="onStopAudio" delay="0">
                                              <p:tgtEl>
                                                <p:sldTgt/>
                                              </p:tgtEl>
                                            </p:cond>
                                          </p:endCondLst>
                                        </p:cTn>
                                        <p:tgtEl>
                                          <p:sndTgt r:embed="rId2" name="bomb.wav"/>
                                        </p:tgtEl>
                                      </p:cMediaNode>
                                    </p:audio>
                                  </p:sub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1000"/>
                                        <p:tgtEl>
                                          <p:spTgt spid="9"/>
                                        </p:tgtEl>
                                      </p:cBhvr>
                                    </p:animEffect>
                                    <p:anim calcmode="lin" valueType="num">
                                      <p:cBhvr>
                                        <p:cTn id="122" dur="1000" fill="hold"/>
                                        <p:tgtEl>
                                          <p:spTgt spid="9"/>
                                        </p:tgtEl>
                                        <p:attrNameLst>
                                          <p:attrName>ppt_x</p:attrName>
                                        </p:attrNameLst>
                                      </p:cBhvr>
                                      <p:tavLst>
                                        <p:tav tm="0">
                                          <p:val>
                                            <p:strVal val="#ppt_x"/>
                                          </p:val>
                                        </p:tav>
                                        <p:tav tm="100000">
                                          <p:val>
                                            <p:strVal val="#ppt_x"/>
                                          </p:val>
                                        </p:tav>
                                      </p:tavLst>
                                    </p:anim>
                                    <p:anim calcmode="lin" valueType="num">
                                      <p:cBhvr>
                                        <p:cTn id="123"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1000" fill="hold"/>
                                        <p:tgtEl>
                                          <p:spTgt spid="24"/>
                                        </p:tgtEl>
                                        <p:attrNameLst>
                                          <p:attrName>ppt_w</p:attrName>
                                        </p:attrNameLst>
                                      </p:cBhvr>
                                      <p:tavLst>
                                        <p:tav tm="0">
                                          <p:val>
                                            <p:fltVal val="0"/>
                                          </p:val>
                                        </p:tav>
                                        <p:tav tm="100000">
                                          <p:val>
                                            <p:strVal val="#ppt_w"/>
                                          </p:val>
                                        </p:tav>
                                      </p:tavLst>
                                    </p:anim>
                                    <p:anim calcmode="lin" valueType="num">
                                      <p:cBhvr>
                                        <p:cTn id="129" dur="1000" fill="hold"/>
                                        <p:tgtEl>
                                          <p:spTgt spid="24"/>
                                        </p:tgtEl>
                                        <p:attrNameLst>
                                          <p:attrName>ppt_h</p:attrName>
                                        </p:attrNameLst>
                                      </p:cBhvr>
                                      <p:tavLst>
                                        <p:tav tm="0">
                                          <p:val>
                                            <p:fltVal val="0"/>
                                          </p:val>
                                        </p:tav>
                                        <p:tav tm="100000">
                                          <p:val>
                                            <p:strVal val="#ppt_h"/>
                                          </p:val>
                                        </p:tav>
                                      </p:tavLst>
                                    </p:anim>
                                    <p:anim calcmode="lin" valueType="num">
                                      <p:cBhvr>
                                        <p:cTn id="130" dur="1000" fill="hold"/>
                                        <p:tgtEl>
                                          <p:spTgt spid="24"/>
                                        </p:tgtEl>
                                        <p:attrNameLst>
                                          <p:attrName>style.rotation</p:attrName>
                                        </p:attrNameLst>
                                      </p:cBhvr>
                                      <p:tavLst>
                                        <p:tav tm="0">
                                          <p:val>
                                            <p:fltVal val="90"/>
                                          </p:val>
                                        </p:tav>
                                        <p:tav tm="100000">
                                          <p:val>
                                            <p:fltVal val="0"/>
                                          </p:val>
                                        </p:tav>
                                      </p:tavLst>
                                    </p:anim>
                                    <p:animEffect transition="in" filter="fade">
                                      <p:cBhvr>
                                        <p:cTn id="131" dur="1000"/>
                                        <p:tgtEl>
                                          <p:spTgt spid="24"/>
                                        </p:tgtEl>
                                      </p:cBhvr>
                                    </p:animEffect>
                                  </p:childTnLst>
                                  <p:subTnLst>
                                    <p:audio>
                                      <p:cMediaNode>
                                        <p:cTn display="0" masterRel="sameClick">
                                          <p:stCondLst>
                                            <p:cond evt="begin" delay="0">
                                              <p:tn val="1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8" grpId="0" animBg="1"/>
      <p:bldP spid="9" grpId="0" animBg="1"/>
      <p:bldP spid="10" grpId="0" animBg="1"/>
      <p:bldP spid="14" grpId="0" animBg="1"/>
      <p:bldP spid="15" grpId="0" animBg="1"/>
      <p:bldP spid="16" grpId="0" animBg="1"/>
      <p:bldP spid="5" grpId="0" animBg="1"/>
      <p:bldP spid="18" grpId="0" animBg="1"/>
      <p:bldP spid="19" grpId="0" animBg="1"/>
      <p:bldP spid="20"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08566" y="1358697"/>
            <a:ext cx="8047144" cy="523220"/>
          </a:xfrm>
          <a:prstGeom prst="rect">
            <a:avLst/>
          </a:prstGeom>
          <a:solidFill>
            <a:schemeClr val="accent6">
              <a:lumMod val="20000"/>
              <a:lumOff val="80000"/>
            </a:schemeClr>
          </a:solidFill>
        </p:spPr>
        <p:txBody>
          <a:bodyPr wrap="square" rtlCol="0">
            <a:spAutoFit/>
          </a:bodyPr>
          <a:lstStyle/>
          <a:p>
            <a:pPr algn="justLow" rtl="1"/>
            <a:r>
              <a:rPr lang="ar-BH" sz="2800" dirty="0" smtClean="0">
                <a:solidFill>
                  <a:schemeClr val="tx2"/>
                </a:solidFill>
                <a:latin typeface="Sakkal Majalla" panose="02000000000000000000" pitchFamily="2" charset="-78"/>
                <a:cs typeface="Sakkal Majalla" panose="02000000000000000000" pitchFamily="2" charset="-78"/>
              </a:rPr>
              <a:t>عندما ادرك محمود أهمية (طلب استخدام) راوده السؤال التالي...</a:t>
            </a:r>
            <a:endParaRPr lang="en-US" sz="2800" dirty="0">
              <a:solidFill>
                <a:schemeClr val="tx2"/>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403379" y="400589"/>
            <a:ext cx="2949421" cy="58477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algn="ctr"/>
            <a:r>
              <a:rPr lang="ar-BH" sz="3200" dirty="0">
                <a:solidFill>
                  <a:schemeClr val="bg1"/>
                </a:solidFill>
                <a:cs typeface="Sakkal Majalla" panose="02000000000000000000"/>
              </a:rPr>
              <a:t>وقفة تقويمية</a:t>
            </a:r>
            <a:endParaRPr lang="en-US" sz="3200" dirty="0">
              <a:solidFill>
                <a:schemeClr val="bg1"/>
              </a:solidFill>
              <a:cs typeface="Sakkal Majalla" panose="0200000000000000000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000" b="98667" l="10000" r="88267"/>
                    </a14:imgEffect>
                  </a14:imgLayer>
                </a14:imgProps>
              </a:ext>
              <a:ext uri="{28A0092B-C50C-407E-A947-70E740481C1C}">
                <a14:useLocalDpi xmlns:a14="http://schemas.microsoft.com/office/drawing/2010/main" val="0"/>
              </a:ext>
            </a:extLst>
          </a:blip>
          <a:stretch>
            <a:fillRect/>
          </a:stretch>
        </p:blipFill>
        <p:spPr>
          <a:xfrm>
            <a:off x="5448766" y="1584278"/>
            <a:ext cx="4475018" cy="4475018"/>
          </a:xfrm>
          <a:prstGeom prst="rect">
            <a:avLst/>
          </a:prstGeom>
        </p:spPr>
      </p:pic>
      <p:sp>
        <p:nvSpPr>
          <p:cNvPr id="2" name="Oval Callout 1"/>
          <p:cNvSpPr/>
          <p:nvPr/>
        </p:nvSpPr>
        <p:spPr>
          <a:xfrm>
            <a:off x="1295400" y="2300494"/>
            <a:ext cx="3635221" cy="2374323"/>
          </a:xfrm>
          <a:prstGeom prst="wedgeEllipseCallout">
            <a:avLst>
              <a:gd name="adj1" fmla="val 100645"/>
              <a:gd name="adj2" fmla="val 3133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tx2"/>
                </a:solidFill>
                <a:latin typeface="Sakkal Majalla" panose="02000000000000000000" pitchFamily="2" charset="-78"/>
                <a:cs typeface="Sakkal Majalla" panose="02000000000000000000" pitchFamily="2" charset="-78"/>
              </a:rPr>
              <a:t>ماذا </a:t>
            </a:r>
            <a:r>
              <a:rPr lang="ar-BH" sz="2800" b="1" dirty="0">
                <a:solidFill>
                  <a:schemeClr val="tx2"/>
                </a:solidFill>
                <a:latin typeface="Sakkal Majalla" panose="02000000000000000000" pitchFamily="2" charset="-78"/>
                <a:cs typeface="Sakkal Majalla" panose="02000000000000000000" pitchFamily="2" charset="-78"/>
              </a:rPr>
              <a:t>تحتوي رسالة </a:t>
            </a:r>
            <a:r>
              <a:rPr lang="ar-BH" sz="2800" b="1" dirty="0" smtClean="0">
                <a:solidFill>
                  <a:schemeClr val="tx2"/>
                </a:solidFill>
                <a:latin typeface="Sakkal Majalla" panose="02000000000000000000" pitchFamily="2" charset="-78"/>
                <a:cs typeface="Sakkal Majalla" panose="02000000000000000000" pitchFamily="2" charset="-78"/>
              </a:rPr>
              <a:t>(طلب الاستخدام)؟</a:t>
            </a:r>
            <a:endParaRPr lang="ar-BH" sz="2800" b="1" dirty="0">
              <a:solidFill>
                <a:schemeClr val="tx2"/>
              </a:solidFill>
              <a:latin typeface="Sakkal Majalla" panose="02000000000000000000" pitchFamily="2" charset="-78"/>
              <a:cs typeface="Sakkal Majalla" panose="02000000000000000000" pitchFamily="2" charset="-78"/>
            </a:endParaRPr>
          </a:p>
        </p:txBody>
      </p:sp>
      <p:sp>
        <p:nvSpPr>
          <p:cNvPr id="10" name="Rectangle 9"/>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64622" y="0"/>
            <a:ext cx="1258798" cy="29537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12" name="Straight Connector 11"/>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spTree>
    <p:extLst>
      <p:ext uri="{BB962C8B-B14F-4D97-AF65-F5344CB8AC3E}">
        <p14:creationId xmlns:p14="http://schemas.microsoft.com/office/powerpoint/2010/main" val="32278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98948" y="401878"/>
            <a:ext cx="2153947"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عنوان المرسل</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3258418" y="4642625"/>
            <a:ext cx="545860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الخاتمة والتواصل</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455582" y="5626947"/>
            <a:ext cx="244587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توقيع</a:t>
            </a:r>
            <a:r>
              <a:rPr lang="ar-BH" sz="2400" b="1" dirty="0" smtClean="0">
                <a:solidFill>
                  <a:schemeClr val="tx2">
                    <a:lumMod val="50000"/>
                  </a:schemeClr>
                </a:solidFill>
                <a:latin typeface="Sakkal Majalla" panose="02000000000000000000" pitchFamily="2" charset="-78"/>
                <a:cs typeface="Sakkal Majalla" panose="02000000000000000000" pitchFamily="2" charset="-78"/>
              </a:rPr>
              <a:t>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المرسل</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5511476" y="1121652"/>
            <a:ext cx="214042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التاريخ والبلد</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5204635" y="2598589"/>
            <a:ext cx="318650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تحية طيبة... وبعد..</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5410200" y="1866500"/>
            <a:ext cx="27432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عنوان </a:t>
            </a:r>
            <a:r>
              <a:rPr lang="ar-BH" sz="2400" b="1" dirty="0" smtClean="0">
                <a:solidFill>
                  <a:schemeClr val="tx2">
                    <a:lumMod val="50000"/>
                  </a:schemeClr>
                </a:solidFill>
                <a:latin typeface="Sakkal Majalla" panose="02000000000000000000" pitchFamily="2" charset="-78"/>
                <a:cs typeface="Sakkal Majalla" panose="02000000000000000000" pitchFamily="2" charset="-78"/>
              </a:rPr>
              <a:t>المرسل</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 الية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3258417" y="5234006"/>
            <a:ext cx="545860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الشكر والاحترام</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backgroundRemoval t="10000" b="80400" l="16400" r="90000"/>
                    </a14:imgEffect>
                  </a14:imgLayer>
                </a14:imgProps>
              </a:ext>
              <a:ext uri="{28A0092B-C50C-407E-A947-70E740481C1C}">
                <a14:useLocalDpi xmlns:a14="http://schemas.microsoft.com/office/drawing/2010/main" val="0"/>
              </a:ext>
            </a:extLst>
          </a:blip>
          <a:stretch>
            <a:fillRect/>
          </a:stretch>
        </p:blipFill>
        <p:spPr>
          <a:xfrm>
            <a:off x="-1049489" y="-378776"/>
            <a:ext cx="5259088" cy="5259088"/>
          </a:xfrm>
          <a:prstGeom prst="rect">
            <a:avLst/>
          </a:prstGeom>
        </p:spPr>
      </p:pic>
      <p:sp>
        <p:nvSpPr>
          <p:cNvPr id="18" name="Oval Callout 17"/>
          <p:cNvSpPr/>
          <p:nvPr/>
        </p:nvSpPr>
        <p:spPr>
          <a:xfrm>
            <a:off x="2133600" y="487912"/>
            <a:ext cx="3009493" cy="3474487"/>
          </a:xfrm>
          <a:prstGeom prst="wedgeEllipseCallout">
            <a:avLst>
              <a:gd name="adj1" fmla="val -60736"/>
              <a:gd name="adj2" fmla="val 241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تفضل يا محمود...</a:t>
            </a:r>
          </a:p>
          <a:p>
            <a:pPr algn="ctr"/>
            <a:r>
              <a:rPr lang="ar-BH" sz="2800" b="1" dirty="0">
                <a:solidFill>
                  <a:schemeClr val="tx2">
                    <a:lumMod val="50000"/>
                  </a:schemeClr>
                </a:solidFill>
                <a:latin typeface="Sakkal Majalla" panose="02000000000000000000" pitchFamily="2" charset="-78"/>
                <a:cs typeface="Sakkal Majalla" panose="02000000000000000000" pitchFamily="2" charset="-78"/>
              </a:rPr>
              <a:t>هذه اهم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النقاط الرئيسية التي تحتوي عليها رسالة طلب استخدام</a:t>
            </a:r>
            <a:endParaRPr lang="ar-BH"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1" name="Rectangle 20"/>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Rectangle 21"/>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TextBox 22"/>
          <p:cNvSpPr txBox="1"/>
          <p:nvPr/>
        </p:nvSpPr>
        <p:spPr>
          <a:xfrm>
            <a:off x="1894290" y="4063211"/>
            <a:ext cx="5458605" cy="523220"/>
          </a:xfrm>
          <a:prstGeom prst="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موضوع الخطاب</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24" name="Straight Connector 2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762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4" grpId="0" animBg="1"/>
      <p:bldP spid="15" grpId="0" animBg="1"/>
      <p:bldP spid="16" grpId="0" animBg="1"/>
      <p:bldP spid="18"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4658754" y="391679"/>
            <a:ext cx="2707804" cy="844512"/>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smtClean="0">
                <a:solidFill>
                  <a:srgbClr val="FFFF00"/>
                </a:solidFill>
                <a:latin typeface="Sakkal Majalla" pitchFamily="2" charset="-78"/>
                <a:ea typeface="+mn-ea"/>
                <a:cs typeface="Sakkal Majalla" pitchFamily="2" charset="-78"/>
              </a:rPr>
              <a:t>السيرة الذاتية</a:t>
            </a:r>
            <a:endParaRPr lang="en-US" sz="3200" b="1" dirty="0">
              <a:solidFill>
                <a:srgbClr val="FFFF00"/>
              </a:solidFill>
              <a:latin typeface="Sakkal Majalla" pitchFamily="2" charset="-78"/>
              <a:ea typeface="+mn-ea"/>
              <a:cs typeface="Sakkal Majalla" pitchFamily="2" charset="-78"/>
            </a:endParaRPr>
          </a:p>
        </p:txBody>
      </p:sp>
      <p:sp>
        <p:nvSpPr>
          <p:cNvPr id="11" name="TextBox 10"/>
          <p:cNvSpPr txBox="1"/>
          <p:nvPr/>
        </p:nvSpPr>
        <p:spPr>
          <a:xfrm>
            <a:off x="457200" y="1470198"/>
            <a:ext cx="83668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rtl="1"/>
            <a:r>
              <a:rPr lang="ar-BH" sz="2800" b="1" dirty="0">
                <a:solidFill>
                  <a:schemeClr val="tx2">
                    <a:lumMod val="50000"/>
                  </a:schemeClr>
                </a:solidFill>
                <a:latin typeface="Sakkal Majalla" panose="02000000000000000000" pitchFamily="2" charset="-78"/>
                <a:cs typeface="Sakkal Majalla" panose="02000000000000000000" pitchFamily="2" charset="-78"/>
              </a:rPr>
              <a:t>مرفق موجز يتضمن البيانات الشخصية والخبرة بالطلب المقدم ويتضمن الخلفية الدراسية وتكون هذه البيانات في ورقة منفصلة.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3352799" y="3128171"/>
            <a:ext cx="5507509"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r>
              <a:rPr lang="ar-BH" sz="3200" b="1" dirty="0" smtClean="0">
                <a:solidFill>
                  <a:srgbClr val="FF0000"/>
                </a:solidFill>
                <a:latin typeface="Microsoft Uighur" panose="02000000000000000000" pitchFamily="2" charset="-78"/>
                <a:cs typeface="Sakkal Majalla" panose="02000000000000000000"/>
              </a:rPr>
              <a:t>أهم النواحي الشكلية والفنية للسيرة الذاتية:   </a:t>
            </a:r>
            <a:endParaRPr lang="en-US" sz="3200" b="1" dirty="0">
              <a:solidFill>
                <a:srgbClr val="FF0000"/>
              </a:solidFill>
              <a:latin typeface="Microsoft Uighur" panose="02000000000000000000" pitchFamily="2" charset="-78"/>
              <a:cs typeface="Sakkal Majalla" panose="02000000000000000000"/>
            </a:endParaRPr>
          </a:p>
        </p:txBody>
      </p:sp>
      <p:sp>
        <p:nvSpPr>
          <p:cNvPr id="13" name="TextBox 12"/>
          <p:cNvSpPr txBox="1"/>
          <p:nvPr/>
        </p:nvSpPr>
        <p:spPr>
          <a:xfrm>
            <a:off x="457200" y="4160741"/>
            <a:ext cx="8403109" cy="1384995"/>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nchor="ctr">
            <a:spAutoFit/>
          </a:bodyPr>
          <a:lstStyle/>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يطبع بعناية على الحاسب الالي خالياً من الأخطاء الفنية واللغوية.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يعرض بصدق كل البيانات الهامة الشخصية والتعليمية والخبرة.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الأفضل ان تكون البينات في ورقة واحدة ومنفصلة.</a:t>
            </a:r>
          </a:p>
        </p:txBody>
      </p:sp>
      <p:sp>
        <p:nvSpPr>
          <p:cNvPr id="9" name="Rectangle 8"/>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5" name="Straight Connector 14"/>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breeze.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reez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breez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 calcmode="lin" valueType="num">
                                      <p:cBhvr additive="base">
                                        <p:cTn id="3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breeze.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 calcmode="lin" valueType="num">
                                      <p:cBhvr additive="base">
                                        <p:cTn id="4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0600" y="1220992"/>
            <a:ext cx="7742345" cy="523220"/>
          </a:xfrm>
          <a:prstGeom prst="rect">
            <a:avLst/>
          </a:prstGeom>
          <a:solidFill>
            <a:schemeClr val="accent6">
              <a:lumMod val="20000"/>
              <a:lumOff val="80000"/>
            </a:schemeClr>
          </a:solidFill>
        </p:spPr>
        <p:txBody>
          <a:bodyPr wrap="square" rtlCol="0" anchor="ctr">
            <a:spAutoFit/>
          </a:bodyPr>
          <a:lstStyle/>
          <a:p>
            <a:pPr algn="justLow" rtl="1"/>
            <a:r>
              <a:rPr lang="ar-BH" sz="2800" b="1" dirty="0" smtClean="0">
                <a:solidFill>
                  <a:schemeClr val="tx2"/>
                </a:solidFill>
                <a:latin typeface="Sakkal Majalla" panose="02000000000000000000" pitchFamily="2" charset="-78"/>
                <a:cs typeface="Sakkal Majalla" panose="02000000000000000000" pitchFamily="2" charset="-78"/>
              </a:rPr>
              <a:t>أما مريم فلديها بعض الأسئلة ايضاً التي تتعلق بالسيرة الذاتية وهي كالتالي...</a:t>
            </a:r>
            <a:endParaRPr lang="en-US" sz="2800" b="1" dirty="0">
              <a:solidFill>
                <a:schemeClr val="tx2"/>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457200" y="380259"/>
            <a:ext cx="2644621" cy="52322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algn="ctr"/>
            <a:r>
              <a:rPr lang="ar-BH" sz="2800" dirty="0">
                <a:solidFill>
                  <a:schemeClr val="bg1"/>
                </a:solidFill>
                <a:cs typeface="Sakkal Majalla" panose="02000000000000000000"/>
              </a:rPr>
              <a:t>وقفة تقويمية</a:t>
            </a:r>
            <a:endParaRPr lang="en-US" sz="2800" dirty="0">
              <a:solidFill>
                <a:schemeClr val="bg1"/>
              </a:solidFill>
              <a:cs typeface="Sakkal Majalla" panose="02000000000000000000"/>
            </a:endParaRPr>
          </a:p>
        </p:txBody>
      </p:sp>
      <p:pic>
        <p:nvPicPr>
          <p:cNvPr id="8" name="Picture 7"/>
          <p:cNvPicPr>
            <a:picLocks noChangeAspect="1"/>
          </p:cNvPicPr>
          <p:nvPr/>
        </p:nvPicPr>
        <p:blipFill>
          <a:blip r:embed="rId4">
            <a:clrChange>
              <a:clrFrom>
                <a:srgbClr val="EBFFD7"/>
              </a:clrFrom>
              <a:clrTo>
                <a:srgbClr val="EBFFD7">
                  <a:alpha val="0"/>
                </a:srgbClr>
              </a:clrTo>
            </a:clrChange>
            <a:extLst>
              <a:ext uri="{BEBA8EAE-BF5A-486C-A8C5-ECC9F3942E4B}">
                <a14:imgProps xmlns:a14="http://schemas.microsoft.com/office/drawing/2010/main">
                  <a14:imgLayer r:embed="rId5">
                    <a14:imgEffect>
                      <a14:backgroundRemoval t="0" b="100000" l="10000" r="91867"/>
                    </a14:imgEffect>
                  </a14:imgLayer>
                </a14:imgProps>
              </a:ext>
              <a:ext uri="{28A0092B-C50C-407E-A947-70E740481C1C}">
                <a14:useLocalDpi xmlns:a14="http://schemas.microsoft.com/office/drawing/2010/main" val="0"/>
              </a:ext>
            </a:extLst>
          </a:blip>
          <a:stretch>
            <a:fillRect/>
          </a:stretch>
        </p:blipFill>
        <p:spPr>
          <a:xfrm>
            <a:off x="191166" y="1950937"/>
            <a:ext cx="4283846" cy="4283846"/>
          </a:xfrm>
          <a:prstGeom prst="rect">
            <a:avLst/>
          </a:prstGeom>
        </p:spPr>
      </p:pic>
      <p:sp>
        <p:nvSpPr>
          <p:cNvPr id="9" name="Oval Callout 8"/>
          <p:cNvSpPr/>
          <p:nvPr/>
        </p:nvSpPr>
        <p:spPr>
          <a:xfrm>
            <a:off x="4060719" y="2776710"/>
            <a:ext cx="3556480" cy="2075846"/>
          </a:xfrm>
          <a:prstGeom prst="wedgeEllipseCallout">
            <a:avLst>
              <a:gd name="adj1" fmla="val -82546"/>
              <a:gd name="adj2" fmla="val 28970"/>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2"/>
                </a:solidFill>
                <a:latin typeface="Sakkal Majalla" panose="02000000000000000000" pitchFamily="2" charset="-78"/>
                <a:cs typeface="Sakkal Majalla" panose="02000000000000000000" pitchFamily="2" charset="-78"/>
              </a:rPr>
              <a:t>ما المقصود </a:t>
            </a:r>
            <a:r>
              <a:rPr lang="ar-BH" sz="2800" b="1" dirty="0" smtClean="0">
                <a:solidFill>
                  <a:schemeClr val="tx2"/>
                </a:solidFill>
                <a:latin typeface="Sakkal Majalla" panose="02000000000000000000" pitchFamily="2" charset="-78"/>
                <a:cs typeface="Sakkal Majalla" panose="02000000000000000000" pitchFamily="2" charset="-78"/>
              </a:rPr>
              <a:t>بالسيرة الذاتية يا أستاذ؟</a:t>
            </a:r>
            <a:endParaRPr lang="ar-BH" sz="2800" b="1" dirty="0">
              <a:solidFill>
                <a:schemeClr val="tx2"/>
              </a:solidFill>
              <a:latin typeface="Sakkal Majalla" panose="02000000000000000000" pitchFamily="2" charset="-78"/>
              <a:cs typeface="Sakkal Majalla" panose="02000000000000000000" pitchFamily="2" charset="-78"/>
            </a:endParaRPr>
          </a:p>
        </p:txBody>
      </p:sp>
      <p:sp>
        <p:nvSpPr>
          <p:cNvPr id="12" name="Rectangle 11"/>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300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clrChange>
              <a:clrFrom>
                <a:srgbClr val="A70405"/>
              </a:clrFrom>
              <a:clrTo>
                <a:srgbClr val="A70405">
                  <a:alpha val="0"/>
                </a:srgbClr>
              </a:clrTo>
            </a:clrChange>
            <a:extLst>
              <a:ext uri="{BEBA8EAE-BF5A-486C-A8C5-ECC9F3942E4B}">
                <a14:imgProps xmlns:a14="http://schemas.microsoft.com/office/drawing/2010/main">
                  <a14:imgLayer r:embed="rId4">
                    <a14:imgEffect>
                      <a14:backgroundRemoval t="13867" b="80800" l="24267" r="80133"/>
                    </a14:imgEffect>
                  </a14:imgLayer>
                </a14:imgProps>
              </a:ext>
              <a:ext uri="{28A0092B-C50C-407E-A947-70E740481C1C}">
                <a14:useLocalDpi xmlns:a14="http://schemas.microsoft.com/office/drawing/2010/main" val="0"/>
              </a:ext>
            </a:extLst>
          </a:blip>
          <a:srcRect l="22222" t="16667" r="20000"/>
          <a:stretch/>
        </p:blipFill>
        <p:spPr>
          <a:xfrm>
            <a:off x="103186" y="1269103"/>
            <a:ext cx="3097213" cy="4217297"/>
          </a:xfrm>
          <a:prstGeom prst="rect">
            <a:avLst/>
          </a:prstGeom>
        </p:spPr>
      </p:pic>
      <p:sp>
        <p:nvSpPr>
          <p:cNvPr id="10" name="Oval Callout 9"/>
          <p:cNvSpPr/>
          <p:nvPr/>
        </p:nvSpPr>
        <p:spPr>
          <a:xfrm>
            <a:off x="3632094" y="735552"/>
            <a:ext cx="5105400" cy="4300914"/>
          </a:xfrm>
          <a:prstGeom prst="wedgeEllipseCallout">
            <a:avLst>
              <a:gd name="adj1" fmla="val -67884"/>
              <a:gd name="adj2" fmla="val 132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dirty="0" smtClean="0">
                <a:solidFill>
                  <a:srgbClr val="FF0000"/>
                </a:solidFill>
                <a:latin typeface="Sakkal Majalla" panose="02000000000000000000" pitchFamily="2" charset="-78"/>
                <a:cs typeface="Sakkal Majalla" panose="02000000000000000000" pitchFamily="2" charset="-78"/>
              </a:rPr>
              <a:t>السيرة الذاتية </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smtClean="0">
                <a:solidFill>
                  <a:srgbClr val="FF0000"/>
                </a:solidFill>
                <a:latin typeface="Sakkal Majalla" panose="02000000000000000000" pitchFamily="2" charset="-78"/>
                <a:cs typeface="Sakkal Majalla" panose="02000000000000000000" pitchFamily="2" charset="-78"/>
              </a:rPr>
              <a:t>عزيزتي  هي.. </a:t>
            </a:r>
          </a:p>
          <a:p>
            <a:pPr algn="ctr" rtl="1"/>
            <a:endParaRPr lang="ar-BH" sz="2800" b="1" dirty="0" smtClean="0">
              <a:solidFill>
                <a:srgbClr val="C00000"/>
              </a:solidFill>
              <a:latin typeface="Sakkal Majalla" panose="02000000000000000000" pitchFamily="2" charset="-78"/>
              <a:cs typeface="Sakkal Majalla" panose="02000000000000000000" pitchFamily="2" charset="-78"/>
            </a:endParaRPr>
          </a:p>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مرفق </a:t>
            </a:r>
            <a:r>
              <a:rPr lang="ar-BH" sz="2800" b="1" dirty="0">
                <a:solidFill>
                  <a:schemeClr val="tx2">
                    <a:lumMod val="50000"/>
                  </a:schemeClr>
                </a:solidFill>
                <a:latin typeface="Sakkal Majalla" panose="02000000000000000000" pitchFamily="2" charset="-78"/>
                <a:cs typeface="Sakkal Majalla" panose="02000000000000000000" pitchFamily="2" charset="-78"/>
              </a:rPr>
              <a:t>موجز يتضمن البيانات الشخصية والخبرة بالطلب المقدم ويتضمن الخلفية الدراسية وتكون هذه البيانات في ورقة منفصلة.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8" name="Rectangle 7"/>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3" name="Straight Connector 1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86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0" name="Rectangle 19"/>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sp>
        <p:nvSpPr>
          <p:cNvPr id="18" name="Title 9"/>
          <p:cNvSpPr txBox="1">
            <a:spLocks/>
          </p:cNvSpPr>
          <p:nvPr/>
        </p:nvSpPr>
        <p:spPr bwMode="auto">
          <a:xfrm>
            <a:off x="3101553" y="1370893"/>
            <a:ext cx="3715066" cy="492443"/>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200" b="1" kern="0" dirty="0">
                <a:solidFill>
                  <a:schemeClr val="bg1"/>
                </a:solidFill>
                <a:latin typeface="Sakkal Majalla" panose="02000000000000000000" pitchFamily="2" charset="-78"/>
                <a:cs typeface="Sakkal Majalla" panose="02000000000000000000" pitchFamily="2" charset="-78"/>
              </a:rPr>
              <a:t>أهـداف </a:t>
            </a:r>
            <a:r>
              <a:rPr lang="ar-BH" sz="3200" b="1" kern="0" dirty="0" smtClean="0">
                <a:solidFill>
                  <a:schemeClr val="bg1"/>
                </a:solidFill>
                <a:latin typeface="Sakkal Majalla" panose="02000000000000000000" pitchFamily="2" charset="-78"/>
                <a:cs typeface="Sakkal Majalla" panose="02000000000000000000" pitchFamily="2" charset="-78"/>
              </a:rPr>
              <a:t>الدرس</a:t>
            </a:r>
            <a:endParaRPr lang="ar-BH" sz="3200" b="1" kern="0" dirty="0">
              <a:solidFill>
                <a:schemeClr val="bg1"/>
              </a:solidFill>
              <a:latin typeface="Sakkal Majalla" panose="02000000000000000000" pitchFamily="2" charset="-78"/>
              <a:cs typeface="Sakkal Majalla" panose="02000000000000000000" pitchFamily="2" charset="-78"/>
            </a:endParaRPr>
          </a:p>
        </p:txBody>
      </p:sp>
      <p:sp>
        <p:nvSpPr>
          <p:cNvPr id="21" name="Plaque 20"/>
          <p:cNvSpPr/>
          <p:nvPr/>
        </p:nvSpPr>
        <p:spPr bwMode="auto">
          <a:xfrm>
            <a:off x="914400" y="2590800"/>
            <a:ext cx="7739283" cy="3581400"/>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تعرف على توصيف وظيفة رجل البيع.</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يتدرب على إعداد طلب الاستخدام والسيرة الذاتية.</a:t>
            </a:r>
          </a:p>
        </p:txBody>
      </p:sp>
      <p:pic>
        <p:nvPicPr>
          <p:cNvPr id="22" name="Picture 6" descr="http://t3.gstatic.com/images?q=tbn:ANd9GcQ6Oaxw7uZSMQCOekqMph2E9LVJrWekgULlNq38lSvVrtlR9A0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23" y="1219199"/>
            <a:ext cx="1841261" cy="120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35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288346" y="1270343"/>
            <a:ext cx="4389544" cy="523220"/>
          </a:xfrm>
          <a:prstGeom prst="rect">
            <a:avLst/>
          </a:prstGeom>
          <a:solidFill>
            <a:schemeClr val="accent6">
              <a:lumMod val="20000"/>
              <a:lumOff val="80000"/>
            </a:schemeClr>
          </a:solidFill>
        </p:spPr>
        <p:txBody>
          <a:bodyPr wrap="square" rtlCol="0">
            <a:spAutoFit/>
          </a:bodyPr>
          <a:lstStyle/>
          <a:p>
            <a:pPr algn="justLow" rtl="1"/>
            <a:r>
              <a:rPr lang="ar-BH" sz="2800" dirty="0" smtClean="0">
                <a:solidFill>
                  <a:schemeClr val="tx2"/>
                </a:solidFill>
                <a:latin typeface="Sakkal Majalla" panose="02000000000000000000" pitchFamily="2" charset="-78"/>
                <a:cs typeface="Sakkal Majalla" panose="02000000000000000000" pitchFamily="2" charset="-78"/>
              </a:rPr>
              <a:t>ولديها سؤال اخر يتعلق بالسيرة الذاتية...</a:t>
            </a:r>
            <a:endParaRPr lang="en-US" sz="2800" dirty="0">
              <a:solidFill>
                <a:schemeClr val="tx2"/>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6767" b="91955" l="7200" r="90000"/>
                    </a14:imgEffect>
                  </a14:imgLayer>
                </a14:imgProps>
              </a:ext>
              <a:ext uri="{28A0092B-C50C-407E-A947-70E740481C1C}">
                <a14:useLocalDpi xmlns:a14="http://schemas.microsoft.com/office/drawing/2010/main" val="0"/>
              </a:ext>
            </a:extLst>
          </a:blip>
          <a:srcRect l="6583" t="5237" r="8976" b="45460"/>
          <a:stretch/>
        </p:blipFill>
        <p:spPr>
          <a:xfrm>
            <a:off x="228600" y="1219200"/>
            <a:ext cx="4300022" cy="4470325"/>
          </a:xfrm>
          <a:prstGeom prst="rect">
            <a:avLst/>
          </a:prstGeom>
        </p:spPr>
      </p:pic>
      <p:sp>
        <p:nvSpPr>
          <p:cNvPr id="2" name="Oval Callout 1"/>
          <p:cNvSpPr/>
          <p:nvPr/>
        </p:nvSpPr>
        <p:spPr>
          <a:xfrm>
            <a:off x="4602998" y="2362200"/>
            <a:ext cx="4129946" cy="3176109"/>
          </a:xfrm>
          <a:prstGeom prst="wedgeEllipseCallout">
            <a:avLst>
              <a:gd name="adj1" fmla="val -65991"/>
              <a:gd name="adj2" fmla="val -259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2">
                    <a:lumMod val="50000"/>
                  </a:schemeClr>
                </a:solidFill>
                <a:latin typeface="Sakkal Majalla" panose="02000000000000000000" pitchFamily="2" charset="-78"/>
                <a:cs typeface="Sakkal Majalla" panose="02000000000000000000" pitchFamily="2" charset="-78"/>
              </a:rPr>
              <a:t>وعلى ماذا تحتوي السيرة الذاتية التي من الممكن أتقدم بها للشركات والمؤسسات لكي احصل على وظيفه تليق بتخصصي؟</a:t>
            </a:r>
          </a:p>
        </p:txBody>
      </p:sp>
      <p:sp>
        <p:nvSpPr>
          <p:cNvPr id="10" name="TextBox 9"/>
          <p:cNvSpPr txBox="1"/>
          <p:nvPr/>
        </p:nvSpPr>
        <p:spPr>
          <a:xfrm>
            <a:off x="685800" y="517319"/>
            <a:ext cx="3200400" cy="646331"/>
          </a:xfrm>
          <a:prstGeom prst="rect">
            <a:avLst/>
          </a:prstGeom>
          <a:solidFill>
            <a:schemeClr val="tx2">
              <a:lumMod val="40000"/>
              <a:lumOff val="60000"/>
            </a:schemeClr>
          </a:solidFill>
          <a:ln>
            <a:solidFill>
              <a:schemeClr val="accent1"/>
            </a:solidFill>
          </a:ln>
        </p:spPr>
        <p:txBody>
          <a:bodyPr wrap="square" rtlCol="0">
            <a:spAutoFit/>
          </a:bodyPr>
          <a:lstStyle/>
          <a:p>
            <a:pPr algn="ctr"/>
            <a:r>
              <a:rPr lang="ar-BH" sz="3600" b="1"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وقفة تقويمية</a:t>
            </a:r>
            <a:endParaRPr lang="en-US" sz="36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Rectangle 11"/>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6" name="Straight Connector 1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9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32478" y="1285119"/>
            <a:ext cx="214042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بيانات شخصية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6532478" y="4642625"/>
            <a:ext cx="2184545" cy="523220"/>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ملاحظات</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838200" y="5410931"/>
            <a:ext cx="420339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توقيع صاحب السيرة الذاتية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6553596" y="1962289"/>
            <a:ext cx="21336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التعليم/المؤهلات </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6550440" y="3302232"/>
            <a:ext cx="214042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أنشطة اخرى</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6539302" y="2581498"/>
            <a:ext cx="21336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الخبرات</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6532478" y="5234006"/>
            <a:ext cx="2184544" cy="523220"/>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مرفقات</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2331017" y="947533"/>
            <a:ext cx="1729702" cy="1692771"/>
          </a:xfrm>
          <a:prstGeom prst="rect">
            <a:avLst/>
          </a:prstGeom>
        </p:spPr>
        <p:style>
          <a:lnRef idx="1">
            <a:schemeClr val="dk1"/>
          </a:lnRef>
          <a:fillRef idx="2">
            <a:schemeClr val="dk1"/>
          </a:fillRef>
          <a:effectRef idx="1">
            <a:schemeClr val="dk1"/>
          </a:effectRef>
          <a:fontRef idx="minor">
            <a:schemeClr val="dk1"/>
          </a:fontRef>
        </p:style>
        <p:txBody>
          <a:bodyPr wrap="square" rtlCol="0" anchor="ctr">
            <a:spAutoFit/>
          </a:bodyPr>
          <a:lstStyle/>
          <a:p>
            <a:pPr algn="ctr" rtl="1"/>
            <a:endParaRPr lang="ar-BH" sz="2400" dirty="0" smtClean="0">
              <a:solidFill>
                <a:schemeClr val="tx2">
                  <a:lumMod val="50000"/>
                </a:schemeClr>
              </a:solidFill>
              <a:latin typeface="Sakkal Majalla" panose="02000000000000000000" pitchFamily="2" charset="-78"/>
              <a:cs typeface="Sakkal Majalla" panose="02000000000000000000" pitchFamily="2" charset="-78"/>
            </a:endParaRPr>
          </a:p>
          <a:p>
            <a:pPr algn="ct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صورة لصاحب السيرة الذاتية</a:t>
            </a:r>
          </a:p>
          <a:p>
            <a:pPr algn="ctr" rtl="1"/>
            <a:endParaRPr lang="ar-BH" sz="2400" dirty="0">
              <a:solidFill>
                <a:schemeClr val="tx2">
                  <a:lumMod val="50000"/>
                </a:schemeClr>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rotWithShape="1">
          <a:blip r:embed="rId4">
            <a:clrChange>
              <a:clrFrom>
                <a:srgbClr val="A70405"/>
              </a:clrFrom>
              <a:clrTo>
                <a:srgbClr val="A70405">
                  <a:alpha val="0"/>
                </a:srgbClr>
              </a:clrTo>
            </a:clrChange>
            <a:extLst>
              <a:ext uri="{BEBA8EAE-BF5A-486C-A8C5-ECC9F3942E4B}">
                <a14:imgProps xmlns:a14="http://schemas.microsoft.com/office/drawing/2010/main">
                  <a14:imgLayer r:embed="rId5">
                    <a14:imgEffect>
                      <a14:backgroundRemoval t="13867" b="80800" l="24267" r="80133"/>
                    </a14:imgEffect>
                  </a14:imgLayer>
                </a14:imgProps>
              </a:ext>
              <a:ext uri="{28A0092B-C50C-407E-A947-70E740481C1C}">
                <a14:useLocalDpi xmlns:a14="http://schemas.microsoft.com/office/drawing/2010/main" val="0"/>
              </a:ext>
            </a:extLst>
          </a:blip>
          <a:srcRect l="22222" t="16667" r="20000"/>
          <a:stretch/>
        </p:blipFill>
        <p:spPr>
          <a:xfrm>
            <a:off x="-78119" y="1745698"/>
            <a:ext cx="3117088" cy="4495800"/>
          </a:xfrm>
          <a:prstGeom prst="rect">
            <a:avLst/>
          </a:prstGeom>
        </p:spPr>
      </p:pic>
      <p:sp>
        <p:nvSpPr>
          <p:cNvPr id="3" name="Oval Callout 2"/>
          <p:cNvSpPr/>
          <p:nvPr/>
        </p:nvSpPr>
        <p:spPr>
          <a:xfrm>
            <a:off x="2367116" y="3008279"/>
            <a:ext cx="4165362" cy="2157565"/>
          </a:xfrm>
          <a:prstGeom prst="wedgeEllipseCallout">
            <a:avLst>
              <a:gd name="adj1" fmla="val -61959"/>
              <a:gd name="adj2" fmla="val 573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تفضلي يا </a:t>
            </a:r>
            <a:r>
              <a:rPr lang="ar-BH" sz="2800" b="1" dirty="0" smtClean="0">
                <a:solidFill>
                  <a:srgbClr val="C00000"/>
                </a:solidFill>
                <a:latin typeface="Sakkal Majalla" panose="02000000000000000000" pitchFamily="2" charset="-78"/>
                <a:cs typeface="Sakkal Majalla" panose="02000000000000000000" pitchFamily="2" charset="-78"/>
              </a:rPr>
              <a:t>مريم </a:t>
            </a:r>
            <a:r>
              <a:rPr lang="ar-BH" sz="2800" b="1" dirty="0">
                <a:solidFill>
                  <a:srgbClr val="C00000"/>
                </a:solidFill>
                <a:latin typeface="Sakkal Majalla" panose="02000000000000000000" pitchFamily="2" charset="-78"/>
                <a:cs typeface="Sakkal Majalla" panose="02000000000000000000" pitchFamily="2" charset="-78"/>
              </a:rPr>
              <a:t>هذه اهم محتويات السيرة الذاتية </a:t>
            </a:r>
          </a:p>
        </p:txBody>
      </p:sp>
      <p:sp>
        <p:nvSpPr>
          <p:cNvPr id="19" name="TextBox 18"/>
          <p:cNvSpPr txBox="1"/>
          <p:nvPr/>
        </p:nvSpPr>
        <p:spPr>
          <a:xfrm>
            <a:off x="4318379" y="419105"/>
            <a:ext cx="2996821" cy="584775"/>
          </a:xfrm>
          <a:prstGeom prst="rect">
            <a:avLst/>
          </a:prstGeom>
          <a:solidFill>
            <a:schemeClr val="tx2">
              <a:lumMod val="40000"/>
              <a:lumOff val="60000"/>
            </a:schemeClr>
          </a:solidFill>
          <a:ln>
            <a:solidFill>
              <a:schemeClr val="accent1"/>
            </a:solidFill>
          </a:ln>
        </p:spPr>
        <p:txBody>
          <a:bodyPr wrap="square" rtlCol="0" anchor="ctr">
            <a:spAutoFit/>
          </a:bodyPr>
          <a:lstStyle/>
          <a:p>
            <a:pPr algn="ctr"/>
            <a:r>
              <a:rPr lang="ar-BH" sz="3200" b="1" dirty="0" smtClean="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محتوى السيرة الذاتية:</a:t>
            </a:r>
            <a:endParaRPr lang="en-US" sz="32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1" name="Rectangle 20"/>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Rectangle 21"/>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23" name="Straight Connector 2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32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4" grpId="0" animBg="1"/>
      <p:bldP spid="15" grpId="0" animBg="1"/>
      <p:bldP spid="16" grpId="0" animBg="1"/>
      <p:bldP spid="17" grpId="0" animBg="1"/>
      <p:bldP spid="3"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84204" y="125572"/>
            <a:ext cx="2193688"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000" b="1" dirty="0" smtClean="0">
                <a:solidFill>
                  <a:schemeClr val="tx2">
                    <a:lumMod val="50000"/>
                  </a:schemeClr>
                </a:solidFill>
                <a:latin typeface="Sakkal Majalla" panose="02000000000000000000" pitchFamily="2" charset="-78"/>
                <a:cs typeface="Sakkal Majalla" panose="02000000000000000000" pitchFamily="2" charset="-78"/>
              </a:rPr>
              <a:t>بيانات شخصية</a:t>
            </a:r>
            <a:endParaRPr lang="en-US" sz="2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5486400" y="5451348"/>
            <a:ext cx="2982984" cy="400110"/>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2000" b="1" dirty="0" smtClean="0">
                <a:solidFill>
                  <a:schemeClr val="tx2">
                    <a:lumMod val="50000"/>
                  </a:schemeClr>
                </a:solidFill>
                <a:latin typeface="Sakkal Majalla" panose="02000000000000000000" pitchFamily="2" charset="-78"/>
                <a:cs typeface="Sakkal Majalla" panose="02000000000000000000" pitchFamily="2" charset="-78"/>
              </a:rPr>
              <a:t>ملاحظات/ مرفقات</a:t>
            </a:r>
            <a:endParaRPr lang="en-US" sz="2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554182" y="5821319"/>
            <a:ext cx="15240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000" b="1" dirty="0" smtClean="0">
                <a:solidFill>
                  <a:schemeClr val="tx2">
                    <a:lumMod val="50000"/>
                  </a:schemeClr>
                </a:solidFill>
                <a:latin typeface="Sakkal Majalla" panose="02000000000000000000" pitchFamily="2" charset="-78"/>
                <a:cs typeface="Sakkal Majalla" panose="02000000000000000000" pitchFamily="2" charset="-78"/>
              </a:rPr>
              <a:t>محمد أحمد</a:t>
            </a:r>
            <a:endParaRPr lang="en-US" sz="2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5777345" y="2709423"/>
            <a:ext cx="2650888"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000" b="1" dirty="0" smtClean="0">
                <a:solidFill>
                  <a:schemeClr val="tx2">
                    <a:lumMod val="50000"/>
                  </a:schemeClr>
                </a:solidFill>
                <a:latin typeface="Sakkal Majalla" panose="02000000000000000000" pitchFamily="2" charset="-78"/>
                <a:cs typeface="Sakkal Majalla" panose="02000000000000000000" pitchFamily="2" charset="-78"/>
              </a:rPr>
              <a:t>التعليم/المؤهلات </a:t>
            </a:r>
            <a:endParaRPr lang="en-US" sz="2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6781800" y="4596587"/>
            <a:ext cx="1705781"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000" b="1" dirty="0" smtClean="0">
                <a:solidFill>
                  <a:schemeClr val="tx2">
                    <a:lumMod val="50000"/>
                  </a:schemeClr>
                </a:solidFill>
                <a:latin typeface="Sakkal Majalla" panose="02000000000000000000" pitchFamily="2" charset="-78"/>
                <a:cs typeface="Sakkal Majalla" panose="02000000000000000000" pitchFamily="2" charset="-78"/>
              </a:rPr>
              <a:t>أنشطة اخرى</a:t>
            </a:r>
            <a:endParaRPr lang="en-US" sz="2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7162799" y="3804374"/>
            <a:ext cx="1321889"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2000" b="1" dirty="0" smtClean="0">
                <a:solidFill>
                  <a:schemeClr val="tx2">
                    <a:lumMod val="50000"/>
                  </a:schemeClr>
                </a:solidFill>
                <a:latin typeface="Sakkal Majalla" panose="02000000000000000000" pitchFamily="2" charset="-78"/>
                <a:cs typeface="Sakkal Majalla" panose="02000000000000000000" pitchFamily="2" charset="-78"/>
              </a:rPr>
              <a:t>الخبرات</a:t>
            </a:r>
            <a:endParaRPr lang="en-US" sz="2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8" name="TextBox 17"/>
          <p:cNvSpPr txBox="1"/>
          <p:nvPr/>
        </p:nvSpPr>
        <p:spPr>
          <a:xfrm>
            <a:off x="3845134" y="664353"/>
            <a:ext cx="3620838" cy="1815882"/>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nchor="ctr">
            <a:spAutoFit/>
          </a:bodyPr>
          <a:lstStyle/>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الاسم: محمد أحمد</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الرقم الشخصي:</a:t>
            </a:r>
            <a:r>
              <a:rPr lang="en-US" sz="1600" b="1" dirty="0" smtClean="0">
                <a:solidFill>
                  <a:schemeClr val="tx2">
                    <a:lumMod val="50000"/>
                  </a:schemeClr>
                </a:solidFill>
                <a:latin typeface="Sakkal Majalla" panose="02000000000000000000" pitchFamily="2" charset="-78"/>
                <a:cs typeface="Sakkal Majalla" panose="02000000000000000000" pitchFamily="2" charset="-78"/>
              </a:rPr>
              <a:t>00000000</a:t>
            </a:r>
            <a:r>
              <a:rPr lang="ar-BH" sz="1600" b="1" dirty="0" smtClean="0">
                <a:solidFill>
                  <a:schemeClr val="tx2">
                    <a:lumMod val="50000"/>
                  </a:schemeClr>
                </a:solidFill>
                <a:latin typeface="Sakkal Majalla" panose="02000000000000000000" pitchFamily="2" charset="-78"/>
                <a:cs typeface="Sakkal Majalla" panose="02000000000000000000" pitchFamily="2" charset="-78"/>
              </a:rPr>
              <a:t> </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تاريخ الميلاد:</a:t>
            </a:r>
            <a:r>
              <a:rPr lang="en-US" sz="1600" b="1" dirty="0" smtClean="0">
                <a:solidFill>
                  <a:schemeClr val="tx2">
                    <a:lumMod val="50000"/>
                  </a:schemeClr>
                </a:solidFill>
                <a:latin typeface="Sakkal Majalla" panose="02000000000000000000" pitchFamily="2" charset="-78"/>
                <a:cs typeface="Sakkal Majalla" panose="02000000000000000000" pitchFamily="2" charset="-78"/>
              </a:rPr>
              <a:t>1990/12/17</a:t>
            </a:r>
            <a:r>
              <a:rPr lang="ar-BH" sz="1600" b="1" dirty="0" smtClean="0">
                <a:solidFill>
                  <a:schemeClr val="tx2">
                    <a:lumMod val="50000"/>
                  </a:schemeClr>
                </a:solidFill>
                <a:latin typeface="Sakkal Majalla" panose="02000000000000000000" pitchFamily="2" charset="-78"/>
                <a:cs typeface="Sakkal Majalla" panose="02000000000000000000" pitchFamily="2" charset="-78"/>
              </a:rPr>
              <a:t>م</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الحالة الاجتماعية: أعزب</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الجنسية: بحريني</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العنوان: منزل 000طريق0000البحرين000</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هاتف:00000000</a:t>
            </a:r>
            <a:endParaRPr lang="en-US" sz="16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3657600" y="3144885"/>
            <a:ext cx="4784488" cy="584775"/>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شهادة البكالوريوس –تخصص تسويق – جامعة البحرين 2004  </a:t>
            </a:r>
          </a:p>
          <a:p>
            <a:pPr marL="457200" indent="-457200" algn="r" rtl="1">
              <a:buFont typeface="Arial" panose="020B0604020202020204" pitchFamily="34" charset="0"/>
              <a:buChar char="•"/>
            </a:pPr>
            <a:r>
              <a:rPr lang="ar-BH" sz="1600" b="1" dirty="0" smtClean="0">
                <a:solidFill>
                  <a:schemeClr val="tx2">
                    <a:lumMod val="50000"/>
                  </a:schemeClr>
                </a:solidFill>
                <a:latin typeface="Sakkal Majalla" panose="02000000000000000000" pitchFamily="2" charset="-78"/>
                <a:cs typeface="Sakkal Majalla" panose="02000000000000000000" pitchFamily="2" charset="-78"/>
              </a:rPr>
              <a:t>شهادة دبلوم -  حاسب الي - معهد البحرين للتدريب 2005</a:t>
            </a:r>
          </a:p>
        </p:txBody>
      </p:sp>
      <p:sp>
        <p:nvSpPr>
          <p:cNvPr id="20" name="TextBox 19"/>
          <p:cNvSpPr txBox="1"/>
          <p:nvPr/>
        </p:nvSpPr>
        <p:spPr>
          <a:xfrm>
            <a:off x="2475050" y="4222681"/>
            <a:ext cx="6009639" cy="33855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اكتسبت خبرة في مجال العمل خلال الاجازة الصيفية، وامنيتي أن اعمل في مجال الاتصال بالجمهور.</a:t>
            </a:r>
          </a:p>
        </p:txBody>
      </p:sp>
      <p:sp>
        <p:nvSpPr>
          <p:cNvPr id="21" name="TextBox 20"/>
          <p:cNvSpPr txBox="1"/>
          <p:nvPr/>
        </p:nvSpPr>
        <p:spPr>
          <a:xfrm>
            <a:off x="4572000" y="5030282"/>
            <a:ext cx="3897384" cy="33855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1600" b="1" dirty="0" smtClean="0">
                <a:solidFill>
                  <a:schemeClr val="tx2">
                    <a:lumMod val="50000"/>
                  </a:schemeClr>
                </a:solidFill>
                <a:latin typeface="Sakkal Majalla" panose="02000000000000000000" pitchFamily="2" charset="-78"/>
                <a:cs typeface="Sakkal Majalla" panose="02000000000000000000" pitchFamily="2" charset="-78"/>
              </a:rPr>
              <a:t>- عضو لفريق كرة القدم بالنادي   -  عضو بالجمعية الخيرية</a:t>
            </a:r>
          </a:p>
        </p:txBody>
      </p:sp>
      <p:sp>
        <p:nvSpPr>
          <p:cNvPr id="22" name="TextBox 21"/>
          <p:cNvSpPr txBox="1"/>
          <p:nvPr/>
        </p:nvSpPr>
        <p:spPr>
          <a:xfrm>
            <a:off x="2475051" y="5907617"/>
            <a:ext cx="6009637" cy="33855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1600" dirty="0" smtClean="0">
                <a:solidFill>
                  <a:schemeClr val="tx2">
                    <a:lumMod val="50000"/>
                  </a:schemeClr>
                </a:solidFill>
                <a:latin typeface="Sakkal Majalla" panose="02000000000000000000" pitchFamily="2" charset="-78"/>
                <a:cs typeface="Sakkal Majalla" panose="02000000000000000000" pitchFamily="2" charset="-78"/>
              </a:rPr>
              <a:t>- </a:t>
            </a:r>
            <a:r>
              <a:rPr lang="ar-BH" sz="1600" b="1" dirty="0" smtClean="0">
                <a:solidFill>
                  <a:schemeClr val="tx2">
                    <a:lumMod val="50000"/>
                  </a:schemeClr>
                </a:solidFill>
                <a:latin typeface="Sakkal Majalla" panose="02000000000000000000" pitchFamily="2" charset="-78"/>
                <a:cs typeface="Sakkal Majalla" panose="02000000000000000000" pitchFamily="2" charset="-78"/>
              </a:rPr>
              <a:t>نسخة من الشهادات – نسخة من بطاقة الهوية – المصادر عند الطلب</a:t>
            </a:r>
            <a:r>
              <a:rPr lang="ar-BH" sz="1600" dirty="0" smtClean="0">
                <a:solidFill>
                  <a:schemeClr val="tx2">
                    <a:lumMod val="50000"/>
                  </a:schemeClr>
                </a:solidFill>
                <a:latin typeface="Sakkal Majalla" panose="02000000000000000000" pitchFamily="2" charset="-78"/>
                <a:cs typeface="Sakkal Majalla" panose="02000000000000000000" pitchFamily="2" charset="-78"/>
              </a:rPr>
              <a:t>.</a:t>
            </a:r>
          </a:p>
        </p:txBody>
      </p:sp>
      <p:pic>
        <p:nvPicPr>
          <p:cNvPr id="23" name="Picture 22"/>
          <p:cNvPicPr>
            <a:picLocks noChangeAspect="1"/>
          </p:cNvPicPr>
          <p:nvPr/>
        </p:nvPicPr>
        <p:blipFill rotWithShape="1">
          <a:blip r:embed="rId6">
            <a:extLst>
              <a:ext uri="{BEBA8EAE-BF5A-486C-A8C5-ECC9F3942E4B}">
                <a14:imgProps xmlns:a14="http://schemas.microsoft.com/office/drawing/2010/main">
                  <a14:imgLayer r:embed="rId7">
                    <a14:imgEffect>
                      <a14:backgroundRemoval t="3333" b="99867" l="11200" r="90000"/>
                    </a14:imgEffect>
                  </a14:imgLayer>
                </a14:imgProps>
              </a:ext>
              <a:ext uri="{28A0092B-C50C-407E-A947-70E740481C1C}">
                <a14:useLocalDpi xmlns:a14="http://schemas.microsoft.com/office/drawing/2010/main" val="0"/>
              </a:ext>
            </a:extLst>
          </a:blip>
          <a:srcRect l="26432" t="11564" r="25658" b="24006"/>
          <a:stretch/>
        </p:blipFill>
        <p:spPr>
          <a:xfrm>
            <a:off x="554182" y="1549905"/>
            <a:ext cx="1676400" cy="2254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p:cNvSpPr txBox="1"/>
          <p:nvPr/>
        </p:nvSpPr>
        <p:spPr>
          <a:xfrm>
            <a:off x="145359" y="566188"/>
            <a:ext cx="3226775" cy="584775"/>
          </a:xfrm>
          <a:prstGeom prst="rect">
            <a:avLst/>
          </a:prstGeom>
          <a:solidFill>
            <a:schemeClr val="tx2">
              <a:lumMod val="40000"/>
              <a:lumOff val="60000"/>
            </a:schemeClr>
          </a:solidFill>
          <a:ln>
            <a:solidFill>
              <a:schemeClr val="accent1"/>
            </a:solidFill>
          </a:ln>
        </p:spPr>
        <p:txBody>
          <a:bodyPr wrap="square" rtlCol="0">
            <a:spAutoFit/>
          </a:bodyPr>
          <a:lstStyle/>
          <a:p>
            <a:pPr algn="ctr"/>
            <a:r>
              <a:rPr lang="ar-BH" sz="3200" b="1" dirty="0" smtClean="0">
                <a:solidFill>
                  <a:srgbClr val="FFFF00"/>
                </a:solidFill>
                <a:effectLst>
                  <a:outerShdw blurRad="38100" dist="38100" dir="2700000" algn="tl">
                    <a:srgbClr val="000000">
                      <a:alpha val="43137"/>
                    </a:srgbClr>
                  </a:outerShdw>
                </a:effectLst>
                <a:latin typeface="Sakkal Majalla" pitchFamily="2" charset="-78"/>
                <a:cs typeface="Sakkal Majalla" pitchFamily="2" charset="-78"/>
              </a:rPr>
              <a:t>نموذج السيرة الذاتية</a:t>
            </a:r>
            <a:endParaRPr lang="en-US" sz="3200" b="1" dirty="0">
              <a:solidFill>
                <a:srgbClr val="FFFF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6" name="Rectangle 25"/>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sp>
        <p:nvSpPr>
          <p:cNvPr id="28" name="Rectangle 27"/>
          <p:cNvSpPr/>
          <p:nvPr/>
        </p:nvSpPr>
        <p:spPr>
          <a:xfrm>
            <a:off x="2384891" y="1390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29" name="Straight Connector 2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910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1000"/>
                                        <p:tgtEl>
                                          <p:spTgt spid="18">
                                            <p:txEl>
                                              <p:pRg st="0" end="0"/>
                                            </p:txEl>
                                          </p:spTgt>
                                        </p:tgtEl>
                                      </p:cBhvr>
                                    </p:animEffect>
                                    <p:anim calcmode="lin" valueType="num">
                                      <p:cBhvr>
                                        <p:cTn id="2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8">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fade">
                                      <p:cBhvr>
                                        <p:cTn id="32" dur="1000"/>
                                        <p:tgtEl>
                                          <p:spTgt spid="18">
                                            <p:txEl>
                                              <p:pRg st="1" end="1"/>
                                            </p:txEl>
                                          </p:spTgt>
                                        </p:tgtEl>
                                      </p:cBhvr>
                                    </p:animEffect>
                                    <p:anim calcmode="lin" valueType="num">
                                      <p:cBhvr>
                                        <p:cTn id="3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8">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1000"/>
                                        <p:tgtEl>
                                          <p:spTgt spid="18">
                                            <p:txEl>
                                              <p:pRg st="2" end="2"/>
                                            </p:txEl>
                                          </p:spTgt>
                                        </p:tgtEl>
                                      </p:cBhvr>
                                    </p:animEffect>
                                    <p:anim calcmode="lin" valueType="num">
                                      <p:cBhvr>
                                        <p:cTn id="4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8">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type.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fade">
                                      <p:cBhvr>
                                        <p:cTn id="46" dur="1000"/>
                                        <p:tgtEl>
                                          <p:spTgt spid="18">
                                            <p:txEl>
                                              <p:pRg st="3" end="3"/>
                                            </p:txEl>
                                          </p:spTgt>
                                        </p:tgtEl>
                                      </p:cBhvr>
                                    </p:animEffect>
                                    <p:anim calcmode="lin" valueType="num">
                                      <p:cBhvr>
                                        <p:cTn id="47"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8">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type.wav"/>
                                        </p:tgtEl>
                                      </p:cMediaNode>
                                    </p:audio>
                                  </p:sub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xEl>
                                              <p:pRg st="4" end="4"/>
                                            </p:txEl>
                                          </p:spTgt>
                                        </p:tgtEl>
                                        <p:attrNameLst>
                                          <p:attrName>style.visibility</p:attrName>
                                        </p:attrNameLst>
                                      </p:cBhvr>
                                      <p:to>
                                        <p:strVal val="visible"/>
                                      </p:to>
                                    </p:set>
                                    <p:animEffect transition="in" filter="fade">
                                      <p:cBhvr>
                                        <p:cTn id="53" dur="1000"/>
                                        <p:tgtEl>
                                          <p:spTgt spid="18">
                                            <p:txEl>
                                              <p:pRg st="4" end="4"/>
                                            </p:txEl>
                                          </p:spTgt>
                                        </p:tgtEl>
                                      </p:cBhvr>
                                    </p:animEffect>
                                    <p:anim calcmode="lin" valueType="num">
                                      <p:cBhvr>
                                        <p:cTn id="54"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8">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8">
                                            <p:txEl>
                                              <p:pRg st="5" end="5"/>
                                            </p:txEl>
                                          </p:spTgt>
                                        </p:tgtEl>
                                        <p:attrNameLst>
                                          <p:attrName>style.visibility</p:attrName>
                                        </p:attrNameLst>
                                      </p:cBhvr>
                                      <p:to>
                                        <p:strVal val="visible"/>
                                      </p:to>
                                    </p:set>
                                    <p:anim calcmode="lin" valueType="num">
                                      <p:cBhvr additive="base">
                                        <p:cTn id="60"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8">
                                            <p:txEl>
                                              <p:pRg st="6" end="6"/>
                                            </p:txEl>
                                          </p:spTgt>
                                        </p:tgtEl>
                                        <p:attrNameLst>
                                          <p:attrName>style.visibility</p:attrName>
                                        </p:attrNameLst>
                                      </p:cBhvr>
                                      <p:to>
                                        <p:strVal val="visible"/>
                                      </p:to>
                                    </p:set>
                                    <p:anim calcmode="lin" valueType="num">
                                      <p:cBhvr additive="base">
                                        <p:cTn id="66"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type.wav"/>
                                        </p:tgtEl>
                                      </p:cMediaNode>
                                    </p:audio>
                                  </p:sub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bomb.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type.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anim calcmode="lin" valueType="num">
                                      <p:cBhvr additive="base">
                                        <p:cTn id="8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type.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9">
                                            <p:txEl>
                                              <p:pRg st="1" end="1"/>
                                            </p:txEl>
                                          </p:spTgt>
                                        </p:tgtEl>
                                        <p:attrNameLst>
                                          <p:attrName>style.visibility</p:attrName>
                                        </p:attrNameLst>
                                      </p:cBhvr>
                                      <p:to>
                                        <p:strVal val="visible"/>
                                      </p:to>
                                    </p:set>
                                    <p:anim calcmode="lin" valueType="num">
                                      <p:cBhvr additive="base">
                                        <p:cTn id="8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type.wav"/>
                                        </p:tgtEl>
                                      </p:cMediaNode>
                                    </p:audio>
                                  </p:sub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3" name="bomb.wav"/>
                                        </p:tgtEl>
                                      </p:cMediaNode>
                                    </p:audio>
                                  </p:sub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type.wav"/>
                                        </p:tgtEl>
                                      </p:cMediaNode>
                                    </p:audio>
                                  </p:sub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bomb.wav"/>
                                        </p:tgtEl>
                                      </p:cMediaNode>
                                    </p:audio>
                                  </p:sub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type.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21">
                                            <p:txEl>
                                              <p:pRg st="0" end="0"/>
                                            </p:txEl>
                                          </p:spTgt>
                                        </p:tgtEl>
                                        <p:attrNameLst>
                                          <p:attrName>style.visibility</p:attrName>
                                        </p:attrNameLst>
                                      </p:cBhvr>
                                      <p:to>
                                        <p:strVal val="visible"/>
                                      </p:to>
                                    </p:set>
                                    <p:anim calcmode="lin" valueType="num">
                                      <p:cBhvr additive="base">
                                        <p:cTn id="11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type.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bomb.wav"/>
                                        </p:tgtEl>
                                      </p:cMediaNode>
                                    </p:audio>
                                  </p:sub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fade">
                                      <p:cBhvr>
                                        <p:cTn id="128" dur="1000"/>
                                        <p:tgtEl>
                                          <p:spTgt spid="9"/>
                                        </p:tgtEl>
                                      </p:cBhvr>
                                    </p:animEffect>
                                    <p:anim calcmode="lin" valueType="num">
                                      <p:cBhvr>
                                        <p:cTn id="129" dur="1000" fill="hold"/>
                                        <p:tgtEl>
                                          <p:spTgt spid="9"/>
                                        </p:tgtEl>
                                        <p:attrNameLst>
                                          <p:attrName>ppt_x</p:attrName>
                                        </p:attrNameLst>
                                      </p:cBhvr>
                                      <p:tavLst>
                                        <p:tav tm="0">
                                          <p:val>
                                            <p:strVal val="#ppt_x"/>
                                          </p:val>
                                        </p:tav>
                                        <p:tav tm="100000">
                                          <p:val>
                                            <p:strVal val="#ppt_x"/>
                                          </p:val>
                                        </p:tav>
                                      </p:tavLst>
                                    </p:anim>
                                    <p:anim calcmode="lin" valueType="num">
                                      <p:cBhvr>
                                        <p:cTn id="130"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3" name="bomb.wav"/>
                                        </p:tgtEl>
                                      </p:cMediaNode>
                                    </p:audio>
                                  </p:sub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4" grpId="0" animBg="1"/>
      <p:bldP spid="15" grpId="0" animBg="1"/>
      <p:bldP spid="18" grpId="0" animBg="1"/>
      <p:bldP spid="19" grpId="0" animBg="1"/>
      <p:bldP spid="20" grpId="0" animBg="1"/>
      <p:bldP spid="21" grpId="0" animBg="1"/>
      <p:bldP spid="22"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8605" y="1189043"/>
            <a:ext cx="4572000" cy="3539430"/>
          </a:xfrm>
          <a:prstGeom prst="rect">
            <a:avLst/>
          </a:prstGeom>
        </p:spPr>
        <p:txBody>
          <a:bodyPr>
            <a:spAutoFit/>
          </a:bodyPr>
          <a:lstStyle/>
          <a:p>
            <a:pPr algn="ctr"/>
            <a:r>
              <a:rPr lang="ar-BH" sz="2800" b="1" dirty="0">
                <a:solidFill>
                  <a:schemeClr val="bg1"/>
                </a:solidFill>
                <a:latin typeface="Sakkal Majalla" panose="02000000000000000000" pitchFamily="2" charset="-78"/>
                <a:cs typeface="Sakkal Majalla" panose="02000000000000000000" pitchFamily="2" charset="-78"/>
              </a:rPr>
              <a:t>انتهى الدرس </a:t>
            </a:r>
          </a:p>
          <a:p>
            <a:pPr algn="ctr"/>
            <a:r>
              <a:rPr lang="ar-BH" sz="2800" b="1" dirty="0" smtClean="0">
                <a:solidFill>
                  <a:schemeClr val="bg1"/>
                </a:solidFill>
                <a:latin typeface="Sakkal Majalla" panose="02000000000000000000" pitchFamily="2" charset="-78"/>
                <a:cs typeface="Sakkal Majalla" panose="02000000000000000000" pitchFamily="2" charset="-78"/>
              </a:rPr>
              <a:t>آملين  </a:t>
            </a:r>
          </a:p>
          <a:p>
            <a:pPr algn="ctr"/>
            <a:r>
              <a:rPr lang="ar-BH" sz="2800" b="1" dirty="0" smtClean="0">
                <a:solidFill>
                  <a:schemeClr val="bg1"/>
                </a:solidFill>
                <a:latin typeface="Sakkal Majalla" panose="02000000000000000000" pitchFamily="2" charset="-78"/>
                <a:cs typeface="Sakkal Majalla" panose="02000000000000000000" pitchFamily="2" charset="-78"/>
              </a:rPr>
              <a:t>تحقيق </a:t>
            </a:r>
            <a:endParaRPr lang="ar-BH" sz="2800" b="1" dirty="0">
              <a:solidFill>
                <a:schemeClr val="bg1"/>
              </a:solidFill>
              <a:latin typeface="Sakkal Majalla" panose="02000000000000000000" pitchFamily="2" charset="-78"/>
              <a:cs typeface="Sakkal Majalla" panose="02000000000000000000" pitchFamily="2" charset="-78"/>
            </a:endParaRPr>
          </a:p>
          <a:p>
            <a:pPr algn="ctr"/>
            <a:r>
              <a:rPr lang="ar-BH" sz="2800" b="1" dirty="0" smtClean="0">
                <a:solidFill>
                  <a:schemeClr val="bg1"/>
                </a:solidFill>
                <a:latin typeface="Sakkal Majalla" panose="02000000000000000000" pitchFamily="2" charset="-78"/>
                <a:cs typeface="Sakkal Majalla" panose="02000000000000000000" pitchFamily="2" charset="-78"/>
              </a:rPr>
              <a:t>أهدف درس فن البيع</a:t>
            </a:r>
          </a:p>
          <a:p>
            <a:pPr algn="ctr"/>
            <a:r>
              <a:rPr lang="ar-BH" sz="2800" b="1" dirty="0" smtClean="0">
                <a:solidFill>
                  <a:schemeClr val="bg1"/>
                </a:solidFill>
                <a:latin typeface="Sakkal Majalla" panose="02000000000000000000" pitchFamily="2" charset="-78"/>
                <a:cs typeface="Sakkal Majalla" panose="02000000000000000000" pitchFamily="2" charset="-78"/>
              </a:rPr>
              <a:t> </a:t>
            </a:r>
            <a:r>
              <a:rPr lang="ar-BH" sz="2800" b="1" dirty="0">
                <a:solidFill>
                  <a:schemeClr val="bg1"/>
                </a:solidFill>
                <a:latin typeface="Sakkal Majalla" panose="02000000000000000000" pitchFamily="2" charset="-78"/>
                <a:cs typeface="Sakkal Majalla" panose="02000000000000000000" pitchFamily="2" charset="-78"/>
              </a:rPr>
              <a:t>شكرا </a:t>
            </a:r>
          </a:p>
          <a:p>
            <a:pPr algn="ctr"/>
            <a:r>
              <a:rPr lang="ar-BH" sz="2800" b="1" dirty="0">
                <a:solidFill>
                  <a:schemeClr val="bg1"/>
                </a:solidFill>
                <a:latin typeface="Sakkal Majalla" panose="02000000000000000000" pitchFamily="2" charset="-78"/>
                <a:cs typeface="Sakkal Majalla" panose="02000000000000000000" pitchFamily="2" charset="-78"/>
              </a:rPr>
              <a:t>مع التوفيق </a:t>
            </a:r>
            <a:r>
              <a:rPr lang="ar-BH" sz="2800" b="1" dirty="0" smtClean="0">
                <a:solidFill>
                  <a:schemeClr val="bg1"/>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a:endParaRPr>
          </a:p>
          <a:p>
            <a:pPr algn="ctr"/>
            <a:r>
              <a:rPr lang="ar-BH" sz="3200" b="1" dirty="0" smtClean="0">
                <a:latin typeface="Sakkal Majalla"/>
              </a:rPr>
              <a:t> </a:t>
            </a:r>
            <a:endParaRPr lang="en-US" sz="3200" b="1" dirty="0">
              <a:latin typeface="Sakkal Majalla"/>
            </a:endParaRPr>
          </a:p>
        </p:txBody>
      </p:sp>
      <p:sp>
        <p:nvSpPr>
          <p:cNvPr id="8" name="Rectangle 7"/>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Horizontal Scroll 10"/>
          <p:cNvSpPr/>
          <p:nvPr/>
        </p:nvSpPr>
        <p:spPr>
          <a:xfrm>
            <a:off x="6576751" y="1115181"/>
            <a:ext cx="2057401" cy="815934"/>
          </a:xfrm>
          <a:prstGeom prst="horizontalScroll">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2" name="Content Placeholder 6"/>
          <p:cNvSpPr>
            <a:spLocks noGrp="1"/>
          </p:cNvSpPr>
          <p:nvPr>
            <p:ph idx="1"/>
          </p:nvPr>
        </p:nvSpPr>
        <p:spPr>
          <a:xfrm>
            <a:off x="3113533" y="1991329"/>
            <a:ext cx="5520619" cy="2231535"/>
          </a:xfr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r" rtl="1"/>
            <a:r>
              <a:rPr lang="ar-BH" sz="3200"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p>
          <a:p>
            <a:pPr marL="514350" indent="-514350" defTabSz="914012">
              <a:spcBef>
                <a:spcPts val="600"/>
              </a:spcBef>
              <a:spcAft>
                <a:spcPts val="600"/>
              </a:spcAft>
              <a:buFont typeface="+mj-lt"/>
              <a:buAutoNum type="arabicPeriod"/>
              <a:defRPr/>
            </a:pPr>
            <a:r>
              <a:rPr lang="ar-BH" sz="2800" b="1" dirty="0">
                <a:solidFill>
                  <a:schemeClr val="tx1"/>
                </a:solidFill>
                <a:latin typeface="Sakkal Majalla" panose="02000000000000000000" pitchFamily="2" charset="-78"/>
                <a:cs typeface="Sakkal Majalla" panose="02000000000000000000" pitchFamily="2" charset="-78"/>
              </a:rPr>
              <a:t>تعرف على توصيف وظيفة رجل البيع.</a:t>
            </a:r>
          </a:p>
          <a:p>
            <a:pPr marL="514350" indent="-514350" defTabSz="914012">
              <a:spcBef>
                <a:spcPts val="600"/>
              </a:spcBef>
              <a:spcAft>
                <a:spcPts val="600"/>
              </a:spcAft>
              <a:buFont typeface="+mj-lt"/>
              <a:buAutoNum type="arabicPeriod"/>
              <a:defRPr/>
            </a:pPr>
            <a:r>
              <a:rPr lang="ar-BH" sz="2800" b="1" dirty="0">
                <a:solidFill>
                  <a:schemeClr val="tx1"/>
                </a:solidFill>
                <a:latin typeface="Sakkal Majalla" panose="02000000000000000000" pitchFamily="2" charset="-78"/>
                <a:cs typeface="Sakkal Majalla" panose="02000000000000000000" pitchFamily="2" charset="-78"/>
              </a:rPr>
              <a:t>يتدرب على إعداد طلب الاستخدام والسيرة الذاتية.</a:t>
            </a:r>
          </a:p>
        </p:txBody>
      </p:sp>
      <p:sp>
        <p:nvSpPr>
          <p:cNvPr id="13" name="Rectangular Callout 12"/>
          <p:cNvSpPr/>
          <p:nvPr/>
        </p:nvSpPr>
        <p:spPr>
          <a:xfrm>
            <a:off x="3646933" y="4247391"/>
            <a:ext cx="4987219" cy="1799713"/>
          </a:xfrm>
          <a:prstGeom prst="wedgeRectCallout">
            <a:avLst>
              <a:gd name="adj1" fmla="val -90011"/>
              <a:gd name="adj2" fmla="val 9546"/>
            </a:avLst>
          </a:prstGeom>
          <a:solidFill>
            <a:srgbClr val="0CA2B2"/>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2100" b="1" u="sng" dirty="0">
                <a:solidFill>
                  <a:srgbClr val="FF0000"/>
                </a:solidFill>
                <a:latin typeface="Arial" panose="020B0604020202020204" pitchFamily="34" charset="0"/>
                <a:cs typeface="Arial" panose="020B0604020202020204" pitchFamily="34" charset="0"/>
              </a:rPr>
              <a:t>لمزيد من المعلومات</a:t>
            </a:r>
            <a:r>
              <a:rPr lang="ar-BH" sz="2100" b="1" u="sng" dirty="0" smtClean="0">
                <a:solidFill>
                  <a:srgbClr val="FF0000"/>
                </a:solidFill>
                <a:latin typeface="Arial" panose="020B0604020202020204" pitchFamily="34" charset="0"/>
                <a:cs typeface="Arial" panose="020B0604020202020204" pitchFamily="34" charset="0"/>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smtClean="0">
                <a:solidFill>
                  <a:srgbClr val="FF0000"/>
                </a:solidFill>
                <a:latin typeface="Arial" panose="020B0604020202020204" pitchFamily="34" charset="0"/>
                <a:cs typeface="Arial" panose="020B0604020202020204" pitchFamily="34" charset="0"/>
              </a:rPr>
              <a:t>www.Edunet.com</a:t>
            </a:r>
            <a:r>
              <a:rPr lang="ar-BH" sz="2800" b="1" dirty="0" smtClean="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5" name="Picture 14">
            <a:extLst>
              <a:ext uri="{FF2B5EF4-FFF2-40B4-BE49-F238E27FC236}">
                <a16:creationId xmlns="" xmlns:a16="http://schemas.microsoft.com/office/drawing/2014/main" id="{DD41B4E8-A5E3-4108-8CE7-CD9102958ABF}"/>
              </a:ext>
            </a:extLst>
          </p:cNvPr>
          <p:cNvPicPr>
            <a:picLocks noChangeAspect="1"/>
          </p:cNvPicPr>
          <p:nvPr/>
        </p:nvPicPr>
        <p:blipFill rotWithShape="1">
          <a:blip r:embed="rId3"/>
          <a:srcRect l="71278" t="8769" r="3248" b="83713"/>
          <a:stretch/>
        </p:blipFill>
        <p:spPr>
          <a:xfrm>
            <a:off x="140257" y="3819807"/>
            <a:ext cx="1531476" cy="6500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6" name="Straight Connector 1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155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1000"/>
                                        <p:tgtEl>
                                          <p:spTgt spid="12">
                                            <p:bg/>
                                          </p:spTgt>
                                        </p:tgtEl>
                                      </p:cBhvr>
                                    </p:animEffect>
                                    <p:anim calcmode="lin" valueType="num">
                                      <p:cBhvr>
                                        <p:cTn id="14" dur="1000" fill="hold"/>
                                        <p:tgtEl>
                                          <p:spTgt spid="12">
                                            <p:bg/>
                                          </p:spTgt>
                                        </p:tgtEl>
                                        <p:attrNameLst>
                                          <p:attrName>ppt_x</p:attrName>
                                        </p:attrNameLst>
                                      </p:cBhvr>
                                      <p:tavLst>
                                        <p:tav tm="0">
                                          <p:val>
                                            <p:strVal val="#ppt_x"/>
                                          </p:val>
                                        </p:tav>
                                        <p:tav tm="100000">
                                          <p:val>
                                            <p:strVal val="#ppt_x"/>
                                          </p:val>
                                        </p:tav>
                                      </p:tavLst>
                                    </p:anim>
                                    <p:anim calcmode="lin" valueType="num">
                                      <p:cBhvr>
                                        <p:cTn id="15"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99106" y="1985131"/>
            <a:ext cx="218200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3200" b="1" dirty="0">
                <a:solidFill>
                  <a:srgbClr val="FF0000"/>
                </a:solidFill>
                <a:latin typeface="Microsoft Uighur" panose="02000000000000000000" pitchFamily="2" charset="-78"/>
                <a:cs typeface="Sakkal Majalla" panose="02000000000000000000"/>
              </a:rPr>
              <a:t>اسم الوظيفة   </a:t>
            </a:r>
            <a:endParaRPr lang="en-US" sz="3200" b="1" dirty="0">
              <a:solidFill>
                <a:srgbClr val="FF0000"/>
              </a:solidFill>
              <a:latin typeface="Microsoft Uighur" panose="02000000000000000000" pitchFamily="2" charset="-78"/>
              <a:cs typeface="Sakkal Majalla" panose="02000000000000000000"/>
            </a:endParaRPr>
          </a:p>
        </p:txBody>
      </p:sp>
      <p:sp>
        <p:nvSpPr>
          <p:cNvPr id="11" name="TextBox 10"/>
          <p:cNvSpPr txBox="1"/>
          <p:nvPr/>
        </p:nvSpPr>
        <p:spPr>
          <a:xfrm>
            <a:off x="1142999" y="1884818"/>
            <a:ext cx="4835997"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BH" sz="3200" dirty="0">
                <a:solidFill>
                  <a:schemeClr val="tx2">
                    <a:lumMod val="50000"/>
                  </a:schemeClr>
                </a:solidFill>
                <a:latin typeface="Sakkal Majalla" panose="02000000000000000000" pitchFamily="2" charset="-78"/>
                <a:cs typeface="Sakkal Majalla" panose="02000000000000000000" pitchFamily="2" charset="-78"/>
              </a:rPr>
              <a:t>رجل البيع</a:t>
            </a:r>
            <a:r>
              <a:rPr lang="en-US" sz="4400" dirty="0">
                <a:solidFill>
                  <a:schemeClr val="tx2">
                    <a:lumMod val="50000"/>
                  </a:schemeClr>
                </a:solidFill>
                <a:latin typeface="Sakkal Majalla" panose="02000000000000000000" pitchFamily="2" charset="-78"/>
                <a:cs typeface="Sakkal Majalla" panose="02000000000000000000" pitchFamily="2" charset="-78"/>
              </a:rPr>
              <a:t>salesman</a:t>
            </a:r>
          </a:p>
        </p:txBody>
      </p:sp>
      <p:sp>
        <p:nvSpPr>
          <p:cNvPr id="12" name="TextBox 11"/>
          <p:cNvSpPr txBox="1"/>
          <p:nvPr/>
        </p:nvSpPr>
        <p:spPr>
          <a:xfrm>
            <a:off x="4953000" y="2895600"/>
            <a:ext cx="385840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rtl="1">
              <a:defRPr sz="2800" b="1">
                <a:solidFill>
                  <a:srgbClr val="FF0000"/>
                </a:solidFill>
                <a:latin typeface="Microsoft Uighur" panose="02000000000000000000" pitchFamily="2" charset="-78"/>
                <a:cs typeface="Sakkal Majalla" panose="02000000000000000000"/>
              </a:defRPr>
            </a:lvl1pPr>
          </a:lstStyle>
          <a:p>
            <a:r>
              <a:rPr lang="ar-BH" sz="3200" dirty="0"/>
              <a:t>وصف موجز  للوظيفة   </a:t>
            </a:r>
            <a:endParaRPr lang="en-US" sz="3200" dirty="0"/>
          </a:p>
        </p:txBody>
      </p:sp>
      <p:sp>
        <p:nvSpPr>
          <p:cNvPr id="13" name="TextBox 12"/>
          <p:cNvSpPr txBox="1"/>
          <p:nvPr/>
        </p:nvSpPr>
        <p:spPr>
          <a:xfrm>
            <a:off x="296932" y="4001369"/>
            <a:ext cx="8653319" cy="1138773"/>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rtl="1"/>
            <a:r>
              <a:rPr lang="ar-BH" sz="2800" b="1" dirty="0">
                <a:solidFill>
                  <a:schemeClr val="tx2">
                    <a:lumMod val="50000"/>
                  </a:schemeClr>
                </a:solidFill>
                <a:latin typeface="Sakkal Majalla" panose="02000000000000000000" pitchFamily="2" charset="-78"/>
                <a:cs typeface="Sakkal Majalla" panose="02000000000000000000" pitchFamily="2" charset="-78"/>
              </a:rPr>
              <a:t>القيام ببيع مجموعة كاملة من منتجات المؤسسة التي يعمل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فيها إلى محلات </a:t>
            </a:r>
            <a:r>
              <a:rPr lang="ar-BH" sz="2800" b="1" dirty="0">
                <a:solidFill>
                  <a:schemeClr val="tx2">
                    <a:lumMod val="50000"/>
                  </a:schemeClr>
                </a:solidFill>
                <a:latin typeface="Sakkal Majalla" panose="02000000000000000000" pitchFamily="2" charset="-78"/>
                <a:cs typeface="Sakkal Majalla" panose="02000000000000000000" pitchFamily="2" charset="-78"/>
              </a:rPr>
              <a:t>ذات الأقسام والمحلات الصغيرة والهيئات والأشخاص بواسطة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الاتصال </a:t>
            </a:r>
            <a:r>
              <a:rPr lang="ar-BH" sz="2800" b="1" dirty="0">
                <a:solidFill>
                  <a:schemeClr val="tx2">
                    <a:lumMod val="50000"/>
                  </a:schemeClr>
                </a:solidFill>
                <a:latin typeface="Sakkal Majalla" panose="02000000000000000000" pitchFamily="2" charset="-78"/>
                <a:cs typeface="Sakkal Majalla" panose="02000000000000000000" pitchFamily="2" charset="-78"/>
              </a:rPr>
              <a:t>الشخصي</a:t>
            </a:r>
            <a:r>
              <a:rPr lang="ar-BH" sz="4000" b="1" dirty="0">
                <a:solidFill>
                  <a:schemeClr val="tx2">
                    <a:lumMod val="50000"/>
                  </a:schemeClr>
                </a:solidFill>
                <a:latin typeface="Sakkal Majalla" panose="02000000000000000000" pitchFamily="2" charset="-78"/>
                <a:cs typeface="Sakkal Majalla" panose="02000000000000000000" pitchFamily="2" charset="-78"/>
              </a:rPr>
              <a:t>.</a:t>
            </a:r>
            <a:endParaRPr lang="en-US" sz="40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9" name="Rectangle 8"/>
          <p:cNvSpPr/>
          <p:nvPr/>
        </p:nvSpPr>
        <p:spPr>
          <a:xfrm>
            <a:off x="1752599" y="418186"/>
            <a:ext cx="5410201" cy="762000"/>
          </a:xfrm>
          <a:prstGeom prst="rect">
            <a:avLst/>
          </a:prstGeom>
          <a:solidFill>
            <a:srgbClr val="E7E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smtClean="0">
                <a:solidFill>
                  <a:srgbClr val="002060"/>
                </a:solidFill>
                <a:latin typeface="Microsoft Uighur" panose="02000000000000000000" pitchFamily="2" charset="-78"/>
                <a:cs typeface="Sakkal Majalla" panose="02000000000000000000"/>
              </a:rPr>
              <a:t>توصيف وظيفة رجل البيع</a:t>
            </a:r>
            <a:endParaRPr lang="en-US" sz="3200" b="1" dirty="0">
              <a:solidFill>
                <a:srgbClr val="002060"/>
              </a:solidFill>
              <a:latin typeface="Microsoft Uighur" panose="02000000000000000000" pitchFamily="2" charset="-78"/>
              <a:cs typeface="Sakkal Majalla" panose="02000000000000000000"/>
            </a:endParaRPr>
          </a:p>
        </p:txBody>
      </p:sp>
      <p:sp>
        <p:nvSpPr>
          <p:cNvPr id="16" name="Rectangle 15"/>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Rectangle 16"/>
          <p:cNvSpPr/>
          <p:nvPr/>
        </p:nvSpPr>
        <p:spPr>
          <a:xfrm>
            <a:off x="0" y="-12004"/>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spTree>
    <p:extLst>
      <p:ext uri="{BB962C8B-B14F-4D97-AF65-F5344CB8AC3E}">
        <p14:creationId xmlns:p14="http://schemas.microsoft.com/office/powerpoint/2010/main" val="10443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reeze.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65745" y="518120"/>
            <a:ext cx="23924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3600" b="1" dirty="0">
                <a:solidFill>
                  <a:srgbClr val="FF0000"/>
                </a:solidFill>
                <a:latin typeface="Microsoft Uighur" panose="02000000000000000000" pitchFamily="2" charset="-78"/>
                <a:cs typeface="Microsoft Uighur" panose="02000000000000000000" pitchFamily="2" charset="-78"/>
              </a:rPr>
              <a:t>واجبات الوظيفة</a:t>
            </a:r>
            <a:endParaRPr lang="en-US" sz="3600" b="1" dirty="0">
              <a:solidFill>
                <a:srgbClr val="FF0000"/>
              </a:solidFill>
              <a:latin typeface="Microsoft Uighur" panose="02000000000000000000" pitchFamily="2" charset="-78"/>
              <a:cs typeface="Microsoft Uighur" panose="02000000000000000000" pitchFamily="2" charset="-78"/>
            </a:endParaRPr>
          </a:p>
        </p:txBody>
      </p:sp>
      <p:sp>
        <p:nvSpPr>
          <p:cNvPr id="10" name="Title 1"/>
          <p:cNvSpPr txBox="1">
            <a:spLocks/>
          </p:cNvSpPr>
          <p:nvPr/>
        </p:nvSpPr>
        <p:spPr>
          <a:xfrm>
            <a:off x="166816" y="450709"/>
            <a:ext cx="3200400" cy="652289"/>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a:solidFill>
                  <a:srgbClr val="FFFF00"/>
                </a:solidFill>
                <a:latin typeface="Sakkal Majalla" pitchFamily="2" charset="-78"/>
                <a:ea typeface="+mn-ea"/>
                <a:cs typeface="Sakkal Majalla" pitchFamily="2" charset="-78"/>
              </a:rPr>
              <a:t>توصيف وظيفة رجل البيع</a:t>
            </a:r>
            <a:endParaRPr lang="en-US" sz="3200" b="1" dirty="0">
              <a:solidFill>
                <a:srgbClr val="FFFF00"/>
              </a:solidFill>
              <a:latin typeface="Sakkal Majalla" pitchFamily="2" charset="-78"/>
              <a:ea typeface="+mn-ea"/>
              <a:cs typeface="Sakkal Majalla" pitchFamily="2" charset="-78"/>
            </a:endParaRPr>
          </a:p>
        </p:txBody>
      </p:sp>
      <p:sp>
        <p:nvSpPr>
          <p:cNvPr id="11" name="TextBox 10"/>
          <p:cNvSpPr txBox="1"/>
          <p:nvPr/>
        </p:nvSpPr>
        <p:spPr>
          <a:xfrm>
            <a:off x="914399" y="1489048"/>
            <a:ext cx="7902693" cy="584775"/>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rtl="1"/>
            <a:r>
              <a:rPr lang="ar-BH" sz="3200" b="1" dirty="0" smtClean="0">
                <a:solidFill>
                  <a:schemeClr val="tx2">
                    <a:lumMod val="50000"/>
                  </a:schemeClr>
                </a:solidFill>
                <a:latin typeface="Sakkal Majalla" panose="02000000000000000000" pitchFamily="2" charset="-78"/>
                <a:cs typeface="Sakkal Majalla" panose="02000000000000000000" pitchFamily="2" charset="-78"/>
              </a:rPr>
              <a:t>1-الاتصال المستمر بالعملاء الحالين في مواعيد دورية من أجل:</a:t>
            </a:r>
            <a:endParaRPr lang="en-US" sz="32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1639608" y="2191740"/>
            <a:ext cx="7191625"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أ-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عرض عينات السلع وشرح خصائصها.</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1639608" y="2811511"/>
            <a:ext cx="7191625"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ب-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الحصول على طلبات جديدة وتحريك طلبات شراء.</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1639608" y="3419105"/>
            <a:ext cx="7191625"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ج-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دراسة أحوال السوق المحلية مع العملاء والنصح لهم بــــــ:</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5180462" y="3996956"/>
            <a:ext cx="363663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التنظيم الداخلي للمتجر.                     </a:t>
            </a:r>
          </a:p>
          <a:p>
            <a:pPr marL="457200" indent="-4572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اتجاهات السوق.</a:t>
            </a:r>
          </a:p>
        </p:txBody>
      </p:sp>
      <p:sp>
        <p:nvSpPr>
          <p:cNvPr id="16" name="TextBox 15"/>
          <p:cNvSpPr txBox="1"/>
          <p:nvPr/>
        </p:nvSpPr>
        <p:spPr>
          <a:xfrm>
            <a:off x="914399" y="4010486"/>
            <a:ext cx="403860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كمية المخزون.</a:t>
            </a:r>
          </a:p>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ترويج بعض الأصناف الجديدة.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1767016" y="5054388"/>
            <a:ext cx="7040362"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د-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مساعدة العملاء في ترتيب واجهات محلاتهم</a:t>
            </a:r>
            <a:r>
              <a:rPr lang="ar-BH" sz="2400" b="1" dirty="0" smtClean="0">
                <a:solidFill>
                  <a:schemeClr val="tx2">
                    <a:lumMod val="50000"/>
                  </a:schemeClr>
                </a:solidFill>
                <a:latin typeface="Sakkal Majalla" panose="02000000000000000000" pitchFamily="2" charset="-78"/>
                <a:cs typeface="Sakkal Majalla" panose="02000000000000000000" pitchFamily="2" charset="-78"/>
              </a:rPr>
              <a:t>.</a:t>
            </a:r>
            <a:endParaRPr lang="en-US" sz="24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8" name="TextBox 17"/>
          <p:cNvSpPr txBox="1"/>
          <p:nvPr/>
        </p:nvSpPr>
        <p:spPr>
          <a:xfrm>
            <a:off x="1784692" y="5645769"/>
            <a:ext cx="704036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هــــ- تحصيل الديون.</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1" name="Rectangle 20"/>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Rectangle 21"/>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23" name="Straight Connector 2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60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90881" y="471414"/>
            <a:ext cx="295765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3200" b="1" dirty="0">
                <a:solidFill>
                  <a:srgbClr val="FF0000"/>
                </a:solidFill>
                <a:latin typeface="Microsoft Uighur" panose="02000000000000000000" pitchFamily="2" charset="-78"/>
                <a:cs typeface="Sakkal Majalla" panose="02000000000000000000"/>
              </a:rPr>
              <a:t>واجبات الوظيفة</a:t>
            </a:r>
            <a:endParaRPr lang="en-US" sz="3200" b="1" dirty="0">
              <a:solidFill>
                <a:srgbClr val="FF0000"/>
              </a:solidFill>
              <a:latin typeface="Microsoft Uighur" panose="02000000000000000000" pitchFamily="2" charset="-78"/>
              <a:cs typeface="Sakkal Majalla" panose="02000000000000000000"/>
            </a:endParaRPr>
          </a:p>
        </p:txBody>
      </p:sp>
      <p:sp>
        <p:nvSpPr>
          <p:cNvPr id="11" name="TextBox 10"/>
          <p:cNvSpPr txBox="1"/>
          <p:nvPr/>
        </p:nvSpPr>
        <p:spPr>
          <a:xfrm>
            <a:off x="3657600" y="1499745"/>
            <a:ext cx="5159493" cy="5232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2-الحصول على عملاء جدد.</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4953000" y="3721737"/>
            <a:ext cx="3874081"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أ-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تقديم المقترحات.</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4953000" y="4310086"/>
            <a:ext cx="386409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ب-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التزام الدقة عند عرض السلعة.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4953000" y="4912700"/>
            <a:ext cx="3864094"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ج_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مجاملتهم في المناسبات.</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4953000" y="5545736"/>
            <a:ext cx="3872056"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د- تقديم بعض الخدمات لهم</a:t>
            </a:r>
            <a:r>
              <a:rPr lang="ar-BH" sz="2400" dirty="0" smtClean="0">
                <a:solidFill>
                  <a:schemeClr val="tx2">
                    <a:lumMod val="50000"/>
                  </a:schemeClr>
                </a:solidFill>
                <a:latin typeface="Sakkal Majalla" panose="02000000000000000000" pitchFamily="2" charset="-78"/>
                <a:cs typeface="Sakkal Majalla" panose="02000000000000000000" pitchFamily="2" charset="-78"/>
              </a:rPr>
              <a:t>.</a:t>
            </a:r>
            <a:endParaRPr lang="en-US" sz="24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1066801" y="2250692"/>
            <a:ext cx="7762306" cy="5232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3-إخطار إدارة المبيعات بالعمليات التي تمت.</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0" name="TextBox 19"/>
          <p:cNvSpPr txBox="1"/>
          <p:nvPr/>
        </p:nvSpPr>
        <p:spPr>
          <a:xfrm>
            <a:off x="1066802" y="2965591"/>
            <a:ext cx="7758254" cy="58477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4-إنشاء علاقات طيبة مع العملاء ويشمل</a:t>
            </a:r>
            <a:r>
              <a:rPr lang="ar-BH" sz="3200" dirty="0" smtClean="0">
                <a:solidFill>
                  <a:schemeClr val="tx2">
                    <a:lumMod val="50000"/>
                  </a:schemeClr>
                </a:solidFill>
                <a:latin typeface="Sakkal Majalla" panose="02000000000000000000" pitchFamily="2" charset="-78"/>
                <a:cs typeface="Sakkal Majalla" panose="02000000000000000000" pitchFamily="2" charset="-78"/>
              </a:rPr>
              <a:t>:</a:t>
            </a:r>
            <a:endParaRPr lang="en-US" sz="32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8" name="Title 1"/>
          <p:cNvSpPr txBox="1">
            <a:spLocks/>
          </p:cNvSpPr>
          <p:nvPr/>
        </p:nvSpPr>
        <p:spPr>
          <a:xfrm>
            <a:off x="609600" y="381399"/>
            <a:ext cx="3200400" cy="1138011"/>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a:solidFill>
                  <a:srgbClr val="FFFF00"/>
                </a:solidFill>
                <a:latin typeface="Sakkal Majalla" pitchFamily="2" charset="-78"/>
                <a:ea typeface="+mn-ea"/>
                <a:cs typeface="Sakkal Majalla" pitchFamily="2" charset="-78"/>
              </a:rPr>
              <a:t>توصيف وظيفة رجل البيع</a:t>
            </a:r>
            <a:endParaRPr lang="en-US" sz="3200" b="1" dirty="0">
              <a:solidFill>
                <a:srgbClr val="FFFF00"/>
              </a:solidFill>
              <a:latin typeface="Sakkal Majalla" pitchFamily="2" charset="-78"/>
              <a:ea typeface="+mn-ea"/>
              <a:cs typeface="Sakkal Majalla" pitchFamily="2" charset="-78"/>
            </a:endParaRPr>
          </a:p>
        </p:txBody>
      </p:sp>
      <p:sp>
        <p:nvSpPr>
          <p:cNvPr id="21" name="Rectangle 20"/>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Rectangle 21"/>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24" name="Straight Connector 2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94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breez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oin.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oin.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oin.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7" grpId="0" animBg="1"/>
      <p:bldP spid="19" grpId="0" animBg="1"/>
      <p:bldP spid="20"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799" y="526946"/>
            <a:ext cx="254940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3200" b="1" dirty="0">
                <a:solidFill>
                  <a:srgbClr val="FF0000"/>
                </a:solidFill>
                <a:latin typeface="Microsoft Uighur" panose="02000000000000000000" pitchFamily="2" charset="-78"/>
                <a:cs typeface="Sakkal Majalla" panose="02000000000000000000"/>
              </a:rPr>
              <a:t>واجبات الوظيفة</a:t>
            </a:r>
            <a:endParaRPr lang="en-US" sz="3200" b="1" dirty="0">
              <a:solidFill>
                <a:srgbClr val="FF0000"/>
              </a:solidFill>
              <a:latin typeface="Microsoft Uighur" panose="02000000000000000000" pitchFamily="2" charset="-78"/>
              <a:cs typeface="Sakkal Majalla" panose="02000000000000000000"/>
            </a:endParaRPr>
          </a:p>
        </p:txBody>
      </p:sp>
      <p:sp>
        <p:nvSpPr>
          <p:cNvPr id="10" name="Title 1"/>
          <p:cNvSpPr txBox="1">
            <a:spLocks/>
          </p:cNvSpPr>
          <p:nvPr/>
        </p:nvSpPr>
        <p:spPr>
          <a:xfrm>
            <a:off x="103186" y="432806"/>
            <a:ext cx="3859213" cy="678915"/>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600" b="1" dirty="0">
                <a:solidFill>
                  <a:srgbClr val="FFFF00"/>
                </a:solidFill>
                <a:latin typeface="+mn-lt"/>
                <a:ea typeface="+mn-ea"/>
                <a:cs typeface="Sakkal Majalla" panose="02000000000000000000"/>
              </a:rPr>
              <a:t>توصيف وظيفة رجل البيع</a:t>
            </a:r>
            <a:endParaRPr lang="en-US" sz="3600" b="1" dirty="0">
              <a:solidFill>
                <a:srgbClr val="FFFF00"/>
              </a:solidFill>
              <a:latin typeface="+mn-lt"/>
              <a:ea typeface="+mn-ea"/>
              <a:cs typeface="Sakkal Majalla" panose="02000000000000000000"/>
            </a:endParaRPr>
          </a:p>
        </p:txBody>
      </p:sp>
      <p:sp>
        <p:nvSpPr>
          <p:cNvPr id="11" name="TextBox 10"/>
          <p:cNvSpPr txBox="1"/>
          <p:nvPr/>
        </p:nvSpPr>
        <p:spPr>
          <a:xfrm>
            <a:off x="3810000" y="1418049"/>
            <a:ext cx="5007093" cy="58477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2800" b="1" dirty="0" smtClean="0">
                <a:solidFill>
                  <a:schemeClr val="tx2">
                    <a:lumMod val="50000"/>
                  </a:schemeClr>
                </a:solidFill>
                <a:latin typeface="Sakkal Majalla" panose="02000000000000000000" pitchFamily="2" charset="-78"/>
                <a:cs typeface="Sakkal Majalla" panose="02000000000000000000" pitchFamily="2" charset="-78"/>
              </a:rPr>
              <a:t>5- زيادة المبيعات من خلال</a:t>
            </a:r>
            <a:r>
              <a:rPr lang="ar-BH" sz="3200" b="1" dirty="0" smtClean="0">
                <a:solidFill>
                  <a:schemeClr val="tx2">
                    <a:lumMod val="50000"/>
                  </a:schemeClr>
                </a:solidFill>
                <a:latin typeface="Sakkal Majalla" panose="02000000000000000000" pitchFamily="2" charset="-78"/>
                <a:cs typeface="Sakkal Majalla" panose="02000000000000000000" pitchFamily="2" charset="-78"/>
              </a:rPr>
              <a:t>:</a:t>
            </a:r>
            <a:endParaRPr lang="en-US" sz="32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3303588" y="2186041"/>
            <a:ext cx="5523494"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أ- رفع تقارير عن مركز العملاء الجدد.</a:t>
            </a:r>
            <a:endParaRPr lang="en-US" sz="24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1154361" y="2910678"/>
            <a:ext cx="7670693"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ب- الاتصال بقسم الشراء من أجل التحدث معهم بخصوص الأصناف المطلوبة بالسوق.</a:t>
            </a:r>
            <a:endParaRPr lang="en-US" sz="24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1154362" y="3607479"/>
            <a:ext cx="7670693"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ج_ شرح أحوال السوق للإدارة ويشمل:</a:t>
            </a:r>
            <a:endParaRPr lang="en-US" sz="24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5985563" y="4227926"/>
            <a:ext cx="283153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400" dirty="0" smtClean="0">
                <a:solidFill>
                  <a:schemeClr val="tx2">
                    <a:lumMod val="50000"/>
                  </a:schemeClr>
                </a:solidFill>
                <a:latin typeface="Sakkal Majalla" panose="02000000000000000000" pitchFamily="2" charset="-78"/>
                <a:cs typeface="Sakkal Majalla" panose="02000000000000000000" pitchFamily="2" charset="-78"/>
              </a:rPr>
              <a:t>أسعار المنافسين.                    </a:t>
            </a:r>
          </a:p>
        </p:txBody>
      </p:sp>
      <p:sp>
        <p:nvSpPr>
          <p:cNvPr id="16" name="TextBox 15"/>
          <p:cNvSpPr txBox="1"/>
          <p:nvPr/>
        </p:nvSpPr>
        <p:spPr>
          <a:xfrm>
            <a:off x="3334279" y="4237995"/>
            <a:ext cx="2578628"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400" dirty="0" smtClean="0">
                <a:solidFill>
                  <a:schemeClr val="tx2">
                    <a:lumMod val="50000"/>
                  </a:schemeClr>
                </a:solidFill>
                <a:latin typeface="Sakkal Majalla" panose="02000000000000000000" pitchFamily="2" charset="-78"/>
                <a:cs typeface="Sakkal Majalla" panose="02000000000000000000" pitchFamily="2" charset="-78"/>
              </a:rPr>
              <a:t>شكاوى العملاء.</a:t>
            </a:r>
          </a:p>
        </p:txBody>
      </p:sp>
      <p:sp>
        <p:nvSpPr>
          <p:cNvPr id="17" name="TextBox 16"/>
          <p:cNvSpPr txBox="1"/>
          <p:nvPr/>
        </p:nvSpPr>
        <p:spPr>
          <a:xfrm>
            <a:off x="457199" y="4868511"/>
            <a:ext cx="8385104"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د-  التحدث مع قسم الائتمان والتحصيل للتحدث معهم عن أحوال العملاء.</a:t>
            </a:r>
            <a:endParaRPr lang="en-US" sz="24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8" name="TextBox 17"/>
          <p:cNvSpPr txBox="1"/>
          <p:nvPr/>
        </p:nvSpPr>
        <p:spPr>
          <a:xfrm>
            <a:off x="4657902" y="5453490"/>
            <a:ext cx="4184401"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2400" dirty="0" smtClean="0">
                <a:solidFill>
                  <a:schemeClr val="tx2">
                    <a:lumMod val="50000"/>
                  </a:schemeClr>
                </a:solidFill>
                <a:latin typeface="Sakkal Majalla" panose="02000000000000000000" pitchFamily="2" charset="-78"/>
                <a:cs typeface="Sakkal Majalla" panose="02000000000000000000" pitchFamily="2" charset="-78"/>
              </a:rPr>
              <a:t>هــــ- حضور اجتماعات رجال البيع.</a:t>
            </a:r>
            <a:endParaRPr lang="en-US" sz="24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457199" y="4252640"/>
            <a:ext cx="2804423"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algn="r" rtl="1">
              <a:buFont typeface="Wingdings" panose="05000000000000000000" pitchFamily="2" charset="2"/>
              <a:buChar char="q"/>
            </a:pPr>
            <a:r>
              <a:rPr lang="ar-BH" sz="2400" dirty="0" smtClean="0">
                <a:solidFill>
                  <a:schemeClr val="tx2">
                    <a:lumMod val="50000"/>
                  </a:schemeClr>
                </a:solidFill>
                <a:latin typeface="Sakkal Majalla" panose="02000000000000000000" pitchFamily="2" charset="-78"/>
                <a:cs typeface="Sakkal Majalla" panose="02000000000000000000" pitchFamily="2" charset="-78"/>
              </a:rPr>
              <a:t>الأحوال الاقتصادية.</a:t>
            </a:r>
          </a:p>
        </p:txBody>
      </p:sp>
      <p:sp>
        <p:nvSpPr>
          <p:cNvPr id="22" name="Rectangle 21"/>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24" name="Straight Connector 2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28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bomb.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subTnLst>
                                    <p:audio>
                                      <p:cMediaNode>
                                        <p:cTn display="0" masterRel="sameClick">
                                          <p:stCondLst>
                                            <p:cond evt="begin" delay="0">
                                              <p:tn val="39"/>
                                            </p:cond>
                                          </p:stCondLst>
                                          <p:endCondLst>
                                            <p:cond evt="onStopAudio" delay="0">
                                              <p:tgtEl>
                                                <p:sldTgt/>
                                              </p:tgtEl>
                                            </p:cond>
                                          </p:endCondLst>
                                        </p:cTn>
                                        <p:tgtEl>
                                          <p:sndTgt r:embed="rId4" name="coin.wav"/>
                                        </p:tgtEl>
                                      </p:cMediaNode>
                                    </p:audio>
                                  </p:sub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subTnLst>
                                    <p:audio>
                                      <p:cMediaNode>
                                        <p:cTn display="0" masterRel="sameClick">
                                          <p:stCondLst>
                                            <p:cond evt="begin" delay="0">
                                              <p:tn val="44"/>
                                            </p:cond>
                                          </p:stCondLst>
                                          <p:endCondLst>
                                            <p:cond evt="onStopAudio" delay="0">
                                              <p:tgtEl>
                                                <p:sldTgt/>
                                              </p:tgtEl>
                                            </p:cond>
                                          </p:endCondLst>
                                        </p:cTn>
                                        <p:tgtEl>
                                          <p:sndTgt r:embed="rId4" name="coin.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subTnLst>
                                    <p:audio>
                                      <p:cMediaNode>
                                        <p:cTn display="0" masterRel="sameClick">
                                          <p:stCondLst>
                                            <p:cond evt="begin" delay="0">
                                              <p:tn val="49"/>
                                            </p:cond>
                                          </p:stCondLst>
                                          <p:endCondLst>
                                            <p:cond evt="onStopAudio" delay="0">
                                              <p:tgtEl>
                                                <p:sldTgt/>
                                              </p:tgtEl>
                                            </p:cond>
                                          </p:endCondLst>
                                        </p:cTn>
                                        <p:tgtEl>
                                          <p:sndTgt r:embed="rId4" name="coin.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bomb.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8201" y="526946"/>
            <a:ext cx="281777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3200" b="1" dirty="0" smtClean="0">
                <a:solidFill>
                  <a:srgbClr val="FF0000"/>
                </a:solidFill>
                <a:latin typeface="Microsoft Uighur" panose="02000000000000000000" pitchFamily="2" charset="-78"/>
                <a:cs typeface="Sakkal Majalla" panose="02000000000000000000"/>
              </a:rPr>
              <a:t>مسئولية الوظيفة</a:t>
            </a:r>
            <a:endParaRPr lang="en-US" sz="3200" b="1" dirty="0">
              <a:solidFill>
                <a:srgbClr val="FF0000"/>
              </a:solidFill>
              <a:latin typeface="Microsoft Uighur" panose="02000000000000000000" pitchFamily="2" charset="-78"/>
              <a:cs typeface="Sakkal Majalla" panose="02000000000000000000"/>
            </a:endParaRPr>
          </a:p>
        </p:txBody>
      </p:sp>
      <p:sp>
        <p:nvSpPr>
          <p:cNvPr id="15" name="TextBox 14"/>
          <p:cNvSpPr txBox="1"/>
          <p:nvPr/>
        </p:nvSpPr>
        <p:spPr>
          <a:xfrm>
            <a:off x="5715001" y="1451945"/>
            <a:ext cx="3102092"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الإلمام بالوظيفة.                    </a:t>
            </a:r>
          </a:p>
        </p:txBody>
      </p:sp>
      <p:sp>
        <p:nvSpPr>
          <p:cNvPr id="16" name="TextBox 15"/>
          <p:cNvSpPr txBox="1"/>
          <p:nvPr/>
        </p:nvSpPr>
        <p:spPr>
          <a:xfrm>
            <a:off x="1089226" y="2100491"/>
            <a:ext cx="3886142"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الإلمام بالعملاء وأحوالهم.</a:t>
            </a:r>
          </a:p>
        </p:txBody>
      </p:sp>
      <p:sp>
        <p:nvSpPr>
          <p:cNvPr id="19" name="TextBox 18"/>
          <p:cNvSpPr txBox="1"/>
          <p:nvPr/>
        </p:nvSpPr>
        <p:spPr>
          <a:xfrm>
            <a:off x="1089226" y="1467910"/>
            <a:ext cx="4320974"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إخطار الإدارة بنشاطه أولاً بأول.</a:t>
            </a:r>
          </a:p>
        </p:txBody>
      </p:sp>
      <p:sp>
        <p:nvSpPr>
          <p:cNvPr id="20" name="TextBox 19"/>
          <p:cNvSpPr txBox="1"/>
          <p:nvPr/>
        </p:nvSpPr>
        <p:spPr>
          <a:xfrm>
            <a:off x="6528486" y="2837812"/>
            <a:ext cx="239240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3200" b="1" dirty="0" smtClean="0">
                <a:solidFill>
                  <a:srgbClr val="FF0000"/>
                </a:solidFill>
                <a:latin typeface="Microsoft Uighur" panose="02000000000000000000" pitchFamily="2" charset="-78"/>
                <a:cs typeface="Sakkal Majalla" panose="02000000000000000000"/>
              </a:rPr>
              <a:t>معدات الوظيفة</a:t>
            </a:r>
            <a:endParaRPr lang="en-US" sz="3200" b="1" dirty="0">
              <a:solidFill>
                <a:srgbClr val="FF0000"/>
              </a:solidFill>
              <a:latin typeface="Microsoft Uighur" panose="02000000000000000000" pitchFamily="2" charset="-78"/>
              <a:cs typeface="Sakkal Majalla" panose="02000000000000000000"/>
            </a:endParaRPr>
          </a:p>
        </p:txBody>
      </p:sp>
      <p:sp>
        <p:nvSpPr>
          <p:cNvPr id="21" name="TextBox 20"/>
          <p:cNvSpPr txBox="1"/>
          <p:nvPr/>
        </p:nvSpPr>
        <p:spPr>
          <a:xfrm>
            <a:off x="6553200" y="4364212"/>
            <a:ext cx="239240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3200" b="1" dirty="0" smtClean="0">
                <a:solidFill>
                  <a:srgbClr val="FF0000"/>
                </a:solidFill>
                <a:latin typeface="Microsoft Uighur" panose="02000000000000000000" pitchFamily="2" charset="-78"/>
                <a:cs typeface="Sakkal Majalla" panose="02000000000000000000"/>
              </a:rPr>
              <a:t>ظروف العمل</a:t>
            </a:r>
            <a:endParaRPr lang="en-US" sz="3200" b="1" dirty="0">
              <a:solidFill>
                <a:srgbClr val="FF0000"/>
              </a:solidFill>
              <a:latin typeface="Microsoft Uighur" panose="02000000000000000000" pitchFamily="2" charset="-78"/>
              <a:cs typeface="Sakkal Majalla" panose="02000000000000000000"/>
            </a:endParaRPr>
          </a:p>
        </p:txBody>
      </p:sp>
      <p:sp>
        <p:nvSpPr>
          <p:cNvPr id="22" name="TextBox 21"/>
          <p:cNvSpPr txBox="1"/>
          <p:nvPr/>
        </p:nvSpPr>
        <p:spPr>
          <a:xfrm>
            <a:off x="4998491" y="2101665"/>
            <a:ext cx="3820877"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الإلمام بالشركة وسياستها.</a:t>
            </a:r>
          </a:p>
        </p:txBody>
      </p:sp>
      <p:sp>
        <p:nvSpPr>
          <p:cNvPr id="23" name="TextBox 22"/>
          <p:cNvSpPr txBox="1"/>
          <p:nvPr/>
        </p:nvSpPr>
        <p:spPr>
          <a:xfrm>
            <a:off x="4046740" y="2856104"/>
            <a:ext cx="2359425"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دفتر طلبيات</a:t>
            </a:r>
            <a:r>
              <a:rPr lang="ar-BH" sz="2400" dirty="0" smtClean="0">
                <a:solidFill>
                  <a:schemeClr val="tx2">
                    <a:lumMod val="50000"/>
                  </a:schemeClr>
                </a:solidFill>
                <a:latin typeface="Sakkal Majalla" panose="02000000000000000000" pitchFamily="2" charset="-78"/>
                <a:cs typeface="Sakkal Majalla" panose="02000000000000000000" pitchFamily="2" charset="-78"/>
              </a:rPr>
              <a:t>.</a:t>
            </a:r>
          </a:p>
        </p:txBody>
      </p:sp>
      <p:sp>
        <p:nvSpPr>
          <p:cNvPr id="25" name="TextBox 24"/>
          <p:cNvSpPr txBox="1"/>
          <p:nvPr/>
        </p:nvSpPr>
        <p:spPr>
          <a:xfrm>
            <a:off x="2712332" y="3401963"/>
            <a:ext cx="1289300"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سيارة.</a:t>
            </a:r>
          </a:p>
        </p:txBody>
      </p:sp>
      <p:sp>
        <p:nvSpPr>
          <p:cNvPr id="26" name="TextBox 25"/>
          <p:cNvSpPr txBox="1"/>
          <p:nvPr/>
        </p:nvSpPr>
        <p:spPr>
          <a:xfrm>
            <a:off x="4115682" y="3428622"/>
            <a:ext cx="2273837"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قوائم الأسعار.</a:t>
            </a:r>
          </a:p>
        </p:txBody>
      </p:sp>
      <p:sp>
        <p:nvSpPr>
          <p:cNvPr id="27" name="TextBox 26"/>
          <p:cNvSpPr txBox="1"/>
          <p:nvPr/>
        </p:nvSpPr>
        <p:spPr>
          <a:xfrm>
            <a:off x="1089226" y="2849873"/>
            <a:ext cx="2904295"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كتالوجات وعينات</a:t>
            </a:r>
            <a:r>
              <a:rPr lang="ar-BH" sz="2400" b="1" dirty="0" smtClean="0">
                <a:solidFill>
                  <a:schemeClr val="tx2">
                    <a:lumMod val="50000"/>
                  </a:schemeClr>
                </a:solidFill>
                <a:latin typeface="Sakkal Majalla" panose="02000000000000000000" pitchFamily="2" charset="-78"/>
                <a:cs typeface="Sakkal Majalla" panose="02000000000000000000" pitchFamily="2" charset="-78"/>
              </a:rPr>
              <a:t>.</a:t>
            </a:r>
          </a:p>
        </p:txBody>
      </p:sp>
      <p:sp>
        <p:nvSpPr>
          <p:cNvPr id="28" name="TextBox 27"/>
          <p:cNvSpPr txBox="1"/>
          <p:nvPr/>
        </p:nvSpPr>
        <p:spPr>
          <a:xfrm>
            <a:off x="2209800" y="4220291"/>
            <a:ext cx="4210661"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القيادة في ظروف مختلفة.</a:t>
            </a:r>
          </a:p>
        </p:txBody>
      </p:sp>
      <p:sp>
        <p:nvSpPr>
          <p:cNvPr id="29" name="TextBox 28"/>
          <p:cNvSpPr txBox="1"/>
          <p:nvPr/>
        </p:nvSpPr>
        <p:spPr>
          <a:xfrm>
            <a:off x="2209801" y="4795100"/>
            <a:ext cx="4210660"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العمل الليلي ووقت العطلة.</a:t>
            </a:r>
          </a:p>
        </p:txBody>
      </p:sp>
      <p:sp>
        <p:nvSpPr>
          <p:cNvPr id="30" name="TextBox 29"/>
          <p:cNvSpPr txBox="1"/>
          <p:nvPr/>
        </p:nvSpPr>
        <p:spPr>
          <a:xfrm>
            <a:off x="2209800" y="5316415"/>
            <a:ext cx="4222847"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r" rtl="1">
              <a:buFont typeface="Wingdings" panose="05000000000000000000" pitchFamily="2" charset="2"/>
              <a:buChar char="q"/>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حمل عينات السلعة.</a:t>
            </a:r>
          </a:p>
        </p:txBody>
      </p:sp>
      <p:sp>
        <p:nvSpPr>
          <p:cNvPr id="32" name="Title 1"/>
          <p:cNvSpPr txBox="1">
            <a:spLocks/>
          </p:cNvSpPr>
          <p:nvPr/>
        </p:nvSpPr>
        <p:spPr>
          <a:xfrm>
            <a:off x="174853" y="354140"/>
            <a:ext cx="4168547" cy="72652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600" b="1" dirty="0">
                <a:solidFill>
                  <a:srgbClr val="FF0000"/>
                </a:solidFill>
                <a:latin typeface="Sakkal Majalla" pitchFamily="2" charset="-78"/>
                <a:ea typeface="+mn-ea"/>
                <a:cs typeface="Sakkal Majalla" pitchFamily="2" charset="-78"/>
              </a:rPr>
              <a:t>توصيف وظيفة رجل البيع</a:t>
            </a:r>
            <a:endParaRPr lang="en-US" sz="3600" b="1" dirty="0">
              <a:solidFill>
                <a:srgbClr val="FF0000"/>
              </a:solidFill>
              <a:latin typeface="Sakkal Majalla" pitchFamily="2" charset="-78"/>
              <a:ea typeface="+mn-ea"/>
              <a:cs typeface="Sakkal Majalla" pitchFamily="2" charset="-78"/>
            </a:endParaRPr>
          </a:p>
        </p:txBody>
      </p:sp>
      <p:sp>
        <p:nvSpPr>
          <p:cNvPr id="33" name="Rectangle 32"/>
          <p:cNvSpPr/>
          <p:nvPr/>
        </p:nvSpPr>
        <p:spPr>
          <a:xfrm>
            <a:off x="33528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4" name="Rectangle 33"/>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5" name="Rectangle 3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6" name="Straight Connector 3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spTree>
    <p:extLst>
      <p:ext uri="{BB962C8B-B14F-4D97-AF65-F5344CB8AC3E}">
        <p14:creationId xmlns:p14="http://schemas.microsoft.com/office/powerpoint/2010/main" val="28775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laser.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laser.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laser.wav"/>
                                        </p:tgtEl>
                                      </p:cMediaNode>
                                    </p:audio>
                                  </p:sub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camera.wav"/>
                                        </p:tgtEl>
                                      </p:cMediaNode>
                                    </p:audio>
                                  </p:sub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laser.wav"/>
                                        </p:tgtEl>
                                      </p:cMediaNode>
                                    </p:audio>
                                  </p:sub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3" name="laser.wav"/>
                                        </p:tgtEl>
                                      </p:cMediaNode>
                                    </p:audio>
                                  </p:sub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3621113" y="457533"/>
            <a:ext cx="3713776" cy="691609"/>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sz="3200" b="1" dirty="0" smtClean="0">
                <a:solidFill>
                  <a:srgbClr val="FFFF00"/>
                </a:solidFill>
                <a:latin typeface="Sakkal Majalla" pitchFamily="2" charset="-78"/>
                <a:ea typeface="+mn-ea"/>
                <a:cs typeface="Sakkal Majalla" pitchFamily="2" charset="-78"/>
              </a:rPr>
              <a:t>طلب الاستخدام</a:t>
            </a:r>
            <a:endParaRPr lang="en-US" sz="3200" b="1" dirty="0">
              <a:solidFill>
                <a:srgbClr val="FFFF00"/>
              </a:solidFill>
              <a:latin typeface="Sakkal Majalla" pitchFamily="2" charset="-78"/>
              <a:ea typeface="+mn-ea"/>
              <a:cs typeface="Sakkal Majalla" pitchFamily="2" charset="-78"/>
            </a:endParaRPr>
          </a:p>
        </p:txBody>
      </p:sp>
      <p:sp>
        <p:nvSpPr>
          <p:cNvPr id="11" name="TextBox 10"/>
          <p:cNvSpPr txBox="1"/>
          <p:nvPr/>
        </p:nvSpPr>
        <p:spPr>
          <a:xfrm>
            <a:off x="457199" y="1384011"/>
            <a:ext cx="8372273" cy="954107"/>
          </a:xfrm>
          <a:prstGeom prst="rect">
            <a:avLst/>
          </a:prstGeom>
        </p:spPr>
        <p:style>
          <a:lnRef idx="1">
            <a:schemeClr val="dk1"/>
          </a:lnRef>
          <a:fillRef idx="2">
            <a:schemeClr val="dk1"/>
          </a:fillRef>
          <a:effectRef idx="1">
            <a:schemeClr val="dk1"/>
          </a:effectRef>
          <a:fontRef idx="minor">
            <a:schemeClr val="dk1"/>
          </a:fontRef>
        </p:style>
        <p:txBody>
          <a:bodyPr wrap="square" rtlCol="0" anchor="ctr">
            <a:spAutoFit/>
          </a:bodyPr>
          <a:lstStyle/>
          <a:p>
            <a:pPr algn="just" rtl="1"/>
            <a:r>
              <a:rPr lang="ar-BH" sz="2800" b="1" dirty="0">
                <a:solidFill>
                  <a:schemeClr val="tx2">
                    <a:lumMod val="50000"/>
                  </a:schemeClr>
                </a:solidFill>
                <a:latin typeface="Sakkal Majalla" panose="02000000000000000000" pitchFamily="2" charset="-78"/>
                <a:cs typeface="Sakkal Majalla" panose="02000000000000000000" pitchFamily="2" charset="-78"/>
              </a:rPr>
              <a:t>خطاب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يتضمن </a:t>
            </a:r>
            <a:r>
              <a:rPr lang="ar-BH" sz="2800" b="1" dirty="0">
                <a:solidFill>
                  <a:schemeClr val="tx2">
                    <a:lumMod val="50000"/>
                  </a:schemeClr>
                </a:solidFill>
                <a:latin typeface="Sakkal Majalla" panose="02000000000000000000" pitchFamily="2" charset="-78"/>
                <a:cs typeface="Sakkal Majalla" panose="02000000000000000000" pitchFamily="2" charset="-78"/>
              </a:rPr>
              <a:t>مقدمة موجزة عن الشخص يتبعها بيانات </a:t>
            </a:r>
            <a:r>
              <a:rPr lang="ar-BH" sz="2800" b="1" dirty="0" smtClean="0">
                <a:solidFill>
                  <a:schemeClr val="tx2">
                    <a:lumMod val="50000"/>
                  </a:schemeClr>
                </a:solidFill>
                <a:latin typeface="Sakkal Majalla" panose="02000000000000000000" pitchFamily="2" charset="-78"/>
                <a:cs typeface="Sakkal Majalla" panose="02000000000000000000" pitchFamily="2" charset="-78"/>
              </a:rPr>
              <a:t>مفصلة </a:t>
            </a:r>
            <a:r>
              <a:rPr lang="ar-BH" sz="2800" b="1" dirty="0">
                <a:solidFill>
                  <a:schemeClr val="tx2">
                    <a:lumMod val="50000"/>
                  </a:schemeClr>
                </a:solidFill>
                <a:latin typeface="Sakkal Majalla" panose="02000000000000000000" pitchFamily="2" charset="-78"/>
                <a:cs typeface="Sakkal Majalla" panose="02000000000000000000" pitchFamily="2" charset="-78"/>
              </a:rPr>
              <a:t>عن الدراسة والخبرة ويستوفي نواحي شكلية  وفنية معينة.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2257167" y="2526223"/>
            <a:ext cx="6549652"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r>
              <a:rPr lang="ar-BH" sz="3200" b="1" dirty="0" smtClean="0">
                <a:solidFill>
                  <a:srgbClr val="FF0000"/>
                </a:solidFill>
                <a:latin typeface="Microsoft Uighur" panose="02000000000000000000" pitchFamily="2" charset="-78"/>
                <a:cs typeface="Sakkal Majalla" panose="02000000000000000000"/>
              </a:rPr>
              <a:t>أهم النواحي الشكلية والفنية لخطاب طلب الاستخدام:   </a:t>
            </a:r>
            <a:endParaRPr lang="en-US" sz="3200" b="1" dirty="0">
              <a:solidFill>
                <a:srgbClr val="FF0000"/>
              </a:solidFill>
              <a:latin typeface="Microsoft Uighur" panose="02000000000000000000" pitchFamily="2" charset="-78"/>
              <a:cs typeface="Sakkal Majalla" panose="02000000000000000000"/>
            </a:endParaRPr>
          </a:p>
        </p:txBody>
      </p:sp>
      <p:sp>
        <p:nvSpPr>
          <p:cNvPr id="13" name="TextBox 12"/>
          <p:cNvSpPr txBox="1"/>
          <p:nvPr/>
        </p:nvSpPr>
        <p:spPr>
          <a:xfrm>
            <a:off x="457200" y="3339043"/>
            <a:ext cx="8338313" cy="1815882"/>
          </a:xfrm>
          <a:prstGeom prst="rect">
            <a:avLst/>
          </a:prstGeom>
          <a:solidFill>
            <a:schemeClr val="accent2">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يطبع بعناية على الحاسب الآلي خاليًا من الأخطاء الفنية واللغوية.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يعرض بصدق كل البيانات الهامة الشخصية والتعليمية والخبرة.</a:t>
            </a:r>
          </a:p>
          <a:p>
            <a:pPr marL="571500" indent="-571500" algn="r" rtl="1">
              <a:buFont typeface="Wingdings" panose="05000000000000000000" pitchFamily="2" charset="2"/>
              <a:buChar char="Ø"/>
            </a:pPr>
            <a:r>
              <a:rPr lang="ar-BH" sz="2800" b="1" dirty="0" smtClean="0">
                <a:solidFill>
                  <a:schemeClr val="tx2">
                    <a:lumMod val="50000"/>
                  </a:schemeClr>
                </a:solidFill>
                <a:latin typeface="Sakkal Majalla" panose="02000000000000000000" pitchFamily="2" charset="-78"/>
                <a:cs typeface="Sakkal Majalla" panose="02000000000000000000" pitchFamily="2" charset="-78"/>
              </a:rPr>
              <a:t>يوضح في الخطاب سبب الرغبة في الالتحاق بالشركة.</a:t>
            </a:r>
          </a:p>
          <a:p>
            <a:pPr marL="571500" indent="-571500" algn="r" rtl="1">
              <a:buFont typeface="Wingdings" panose="05000000000000000000" pitchFamily="2" charset="2"/>
              <a:buChar char="Ø"/>
            </a:pPr>
            <a:r>
              <a:rPr lang="ar-BH" sz="2800" b="1" dirty="0">
                <a:solidFill>
                  <a:schemeClr val="tx2">
                    <a:lumMod val="50000"/>
                  </a:schemeClr>
                </a:solidFill>
                <a:latin typeface="Sakkal Majalla" panose="02000000000000000000" pitchFamily="2" charset="-78"/>
                <a:cs typeface="Sakkal Majalla" panose="02000000000000000000" pitchFamily="2" charset="-78"/>
              </a:rPr>
              <a:t>طلب موعد للمقابلة الشخصية.</a:t>
            </a:r>
            <a:endParaRPr lang="en-US" sz="28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9" name="Rectangle 8"/>
          <p:cNvSpPr/>
          <p:nvPr/>
        </p:nvSpPr>
        <p:spPr>
          <a:xfrm>
            <a:off x="2613645" y="16498"/>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64622" y="0"/>
            <a:ext cx="1258798"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5" name="Straight Connector 14"/>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26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1000"/>
                                        <p:tgtEl>
                                          <p:spTgt spid="13">
                                            <p:txEl>
                                              <p:pRg st="0" end="0"/>
                                            </p:txEl>
                                          </p:spTgt>
                                        </p:tgtEl>
                                      </p:cBhvr>
                                    </p:animEffect>
                                    <p:anim calcmode="lin" valueType="num">
                                      <p:cBhvr>
                                        <p:cTn id="2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1000"/>
                                        <p:tgtEl>
                                          <p:spTgt spid="13">
                                            <p:txEl>
                                              <p:pRg st="2" end="2"/>
                                            </p:txEl>
                                          </p:spTgt>
                                        </p:tgtEl>
                                      </p:cBhvr>
                                    </p:animEffect>
                                    <p:anim calcmode="lin" valueType="num">
                                      <p:cBhvr>
                                        <p:cTn id="4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1000"/>
                                        <p:tgtEl>
                                          <p:spTgt spid="13">
                                            <p:txEl>
                                              <p:pRg st="3" end="3"/>
                                            </p:txEl>
                                          </p:spTgt>
                                        </p:tgtEl>
                                      </p:cBhvr>
                                    </p:animEffect>
                                    <p:anim calcmode="lin" valueType="num">
                                      <p:cBhvr>
                                        <p:cTn id="4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19199" y="1067104"/>
            <a:ext cx="7513745" cy="1384995"/>
          </a:xfrm>
          <a:prstGeom prst="rect">
            <a:avLst/>
          </a:prstGeom>
          <a:solidFill>
            <a:schemeClr val="accent6">
              <a:lumMod val="20000"/>
              <a:lumOff val="80000"/>
            </a:schemeClr>
          </a:solidFill>
        </p:spPr>
        <p:txBody>
          <a:bodyPr wrap="square" rtlCol="0">
            <a:spAutoFit/>
          </a:bodyPr>
          <a:lstStyle/>
          <a:p>
            <a:pPr algn="justLow" rtl="1"/>
            <a:r>
              <a:rPr lang="ar-BH" sz="2800" b="1" dirty="0" smtClean="0">
                <a:solidFill>
                  <a:schemeClr val="tx2"/>
                </a:solidFill>
                <a:latin typeface="Sakkal Majalla" panose="02000000000000000000" pitchFamily="2" charset="-78"/>
                <a:cs typeface="Sakkal Majalla" panose="02000000000000000000" pitchFamily="2" charset="-78"/>
              </a:rPr>
              <a:t>تخرج محمود من </a:t>
            </a:r>
            <a:r>
              <a:rPr lang="ar-SA" sz="2800" b="1" dirty="0" smtClean="0">
                <a:solidFill>
                  <a:schemeClr val="tx2"/>
                </a:solidFill>
                <a:latin typeface="Sakkal Majalla" panose="02000000000000000000" pitchFamily="2" charset="-78"/>
                <a:cs typeface="Sakkal Majalla" panose="02000000000000000000" pitchFamily="2" charset="-78"/>
              </a:rPr>
              <a:t> </a:t>
            </a:r>
            <a:r>
              <a:rPr lang="ar-SA" sz="2800" b="1" dirty="0">
                <a:solidFill>
                  <a:schemeClr val="tx2"/>
                </a:solidFill>
                <a:latin typeface="Sakkal Majalla" panose="02000000000000000000" pitchFamily="2" charset="-78"/>
                <a:cs typeface="Sakkal Majalla" panose="02000000000000000000" pitchFamily="2" charset="-78"/>
              </a:rPr>
              <a:t>جامعة البحرين بشهادة </a:t>
            </a:r>
            <a:r>
              <a:rPr lang="ar-SA" sz="2800" b="1" dirty="0" smtClean="0">
                <a:solidFill>
                  <a:schemeClr val="tx2"/>
                </a:solidFill>
                <a:latin typeface="Sakkal Majalla" panose="02000000000000000000" pitchFamily="2" charset="-78"/>
                <a:cs typeface="Sakkal Majalla" panose="02000000000000000000" pitchFamily="2" charset="-78"/>
              </a:rPr>
              <a:t>بك</a:t>
            </a:r>
            <a:r>
              <a:rPr lang="ar-BH" sz="2800" b="1" dirty="0" smtClean="0">
                <a:solidFill>
                  <a:schemeClr val="tx2"/>
                </a:solidFill>
                <a:latin typeface="Sakkal Majalla" panose="02000000000000000000" pitchFamily="2" charset="-78"/>
                <a:cs typeface="Sakkal Majalla" panose="02000000000000000000" pitchFamily="2" charset="-78"/>
              </a:rPr>
              <a:t>ا</a:t>
            </a:r>
            <a:r>
              <a:rPr lang="ar-SA" sz="2800" b="1" dirty="0" smtClean="0">
                <a:solidFill>
                  <a:schemeClr val="tx2"/>
                </a:solidFill>
                <a:latin typeface="Sakkal Majalla" panose="02000000000000000000" pitchFamily="2" charset="-78"/>
                <a:cs typeface="Sakkal Majalla" panose="02000000000000000000" pitchFamily="2" charset="-78"/>
              </a:rPr>
              <a:t>لوريس </a:t>
            </a:r>
            <a:r>
              <a:rPr lang="ar-BH" sz="2800" b="1" dirty="0" smtClean="0">
                <a:solidFill>
                  <a:schemeClr val="tx2"/>
                </a:solidFill>
                <a:latin typeface="Sakkal Majalla" panose="02000000000000000000" pitchFamily="2" charset="-78"/>
                <a:cs typeface="Sakkal Majalla" panose="02000000000000000000" pitchFamily="2" charset="-78"/>
              </a:rPr>
              <a:t>، تخصص تسويق، لكنه محتار ماذا يفعل لكي ينظم لسوق العمل وخطر في ذهنه السؤال التالي...</a:t>
            </a:r>
            <a:endParaRPr lang="en-US" sz="2800" b="1" dirty="0">
              <a:solidFill>
                <a:schemeClr val="tx2"/>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000" b="98667" l="10000" r="88267"/>
                    </a14:imgEffect>
                  </a14:imgLayer>
                </a14:imgProps>
              </a:ext>
              <a:ext uri="{28A0092B-C50C-407E-A947-70E740481C1C}">
                <a14:useLocalDpi xmlns:a14="http://schemas.microsoft.com/office/drawing/2010/main" val="0"/>
              </a:ext>
            </a:extLst>
          </a:blip>
          <a:stretch>
            <a:fillRect/>
          </a:stretch>
        </p:blipFill>
        <p:spPr>
          <a:xfrm>
            <a:off x="4243381" y="1898101"/>
            <a:ext cx="4475018" cy="4475018"/>
          </a:xfrm>
          <a:prstGeom prst="rect">
            <a:avLst/>
          </a:prstGeom>
        </p:spPr>
      </p:pic>
      <p:sp>
        <p:nvSpPr>
          <p:cNvPr id="2" name="Oval Callout 1"/>
          <p:cNvSpPr/>
          <p:nvPr/>
        </p:nvSpPr>
        <p:spPr>
          <a:xfrm>
            <a:off x="990601" y="2191354"/>
            <a:ext cx="3556480" cy="2075846"/>
          </a:xfrm>
          <a:prstGeom prst="wedgeEllipseCallout">
            <a:avLst>
              <a:gd name="adj1" fmla="val 76324"/>
              <a:gd name="adj2" fmla="val 57898"/>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2"/>
                </a:solidFill>
                <a:latin typeface="Sakkal Majalla" panose="02000000000000000000" pitchFamily="2" charset="-78"/>
                <a:cs typeface="Sakkal Majalla" panose="02000000000000000000" pitchFamily="2" charset="-78"/>
              </a:rPr>
              <a:t>ما المقصود برسالة طلب استخدام</a:t>
            </a:r>
            <a:r>
              <a:rPr lang="ar-BH" sz="3200" b="1" dirty="0">
                <a:solidFill>
                  <a:schemeClr val="tx2"/>
                </a:solidFill>
                <a:latin typeface="Sakkal Majalla" panose="02000000000000000000" pitchFamily="2" charset="-78"/>
                <a:cs typeface="Sakkal Majalla" panose="02000000000000000000" pitchFamily="2" charset="-78"/>
              </a:rPr>
              <a:t>؟</a:t>
            </a:r>
          </a:p>
        </p:txBody>
      </p:sp>
      <p:sp>
        <p:nvSpPr>
          <p:cNvPr id="8" name="Rectangle 7"/>
          <p:cNvSpPr/>
          <p:nvPr/>
        </p:nvSpPr>
        <p:spPr>
          <a:xfrm>
            <a:off x="1219199" y="270606"/>
            <a:ext cx="3851531"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smtClean="0">
                <a:solidFill>
                  <a:srgbClr val="FF0000"/>
                </a:solidFill>
                <a:cs typeface="Sakkal Majalla" panose="02000000000000000000"/>
              </a:rPr>
              <a:t>وقفة</a:t>
            </a:r>
            <a:r>
              <a:rPr lang="ar-BH" sz="3200" b="1" dirty="0" smtClean="0">
                <a:solidFill>
                  <a:srgbClr val="FFFF00"/>
                </a:solidFill>
                <a:cs typeface="Sakkal Majalla" panose="02000000000000000000"/>
              </a:rPr>
              <a:t> </a:t>
            </a:r>
            <a:r>
              <a:rPr lang="ar-BH" sz="3200" b="1" dirty="0" smtClean="0">
                <a:solidFill>
                  <a:srgbClr val="FF0000"/>
                </a:solidFill>
                <a:cs typeface="Sakkal Majalla" panose="02000000000000000000"/>
              </a:rPr>
              <a:t>تقويمية</a:t>
            </a:r>
            <a:endParaRPr lang="en-US" sz="3200" b="1" dirty="0">
              <a:solidFill>
                <a:srgbClr val="FF0000"/>
              </a:solidFill>
              <a:cs typeface="Sakkal Majalla" panose="02000000000000000000"/>
            </a:endParaRPr>
          </a:p>
        </p:txBody>
      </p:sp>
      <p:sp>
        <p:nvSpPr>
          <p:cNvPr id="11" name="Rectangle 10"/>
          <p:cNvSpPr/>
          <p:nvPr/>
        </p:nvSpPr>
        <p:spPr>
          <a:xfrm>
            <a:off x="5181600" y="0"/>
            <a:ext cx="2158676"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فن البيع</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64622" y="0"/>
            <a:ext cx="9259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972" y="2275"/>
            <a:ext cx="1646183" cy="1268068"/>
          </a:xfrm>
          <a:prstGeom prst="rect">
            <a:avLst/>
          </a:prstGeom>
        </p:spPr>
      </p:pic>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66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قالب الدروس الإلكترونية المعتمد">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3684</TotalTime>
  <Words>1324</Words>
  <Application>Microsoft Office PowerPoint</Application>
  <PresentationFormat>On-screen Show (4:3)</PresentationFormat>
  <Paragraphs>256</Paragraphs>
  <Slides>23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Microsoft Uighur</vt:lpstr>
      <vt:lpstr>Sakkal Majalla</vt:lpstr>
      <vt:lpstr>Sitka Small</vt:lpstr>
      <vt:lpstr>Wingdings</vt:lpstr>
      <vt:lpstr>1_Office Theme</vt:lpstr>
      <vt:lpstr>Office Theme</vt:lpstr>
      <vt:lpstr>قالب الدروس الإلكترونية المعتمد</vt:lpstr>
      <vt:lpstr>الوحدة الأولى - الفصل الأول الدرس الثاني: توصيف وظيفة فن البيع </vt:lpstr>
      <vt:lpstr>PowerPoint Presentation</vt:lpstr>
      <vt:lpstr>PowerPoint Presentation</vt:lpstr>
      <vt:lpstr>PowerPoint Presentation</vt:lpstr>
      <vt:lpstr>PowerPoint Presentation</vt:lpstr>
      <vt:lpstr>PowerPoint Presentation</vt:lpstr>
      <vt:lpstr>PowerPoint Presentation</vt:lpstr>
      <vt:lpstr>طلب الاستخدام</vt:lpstr>
      <vt:lpstr>PowerPoint Presentation</vt:lpstr>
      <vt:lpstr>PowerPoint Presentation</vt:lpstr>
      <vt:lpstr>PowerPoint Presentation</vt:lpstr>
      <vt:lpstr>PowerPoint Presentation</vt:lpstr>
      <vt:lpstr>طلب الاستخدام</vt:lpstr>
      <vt:lpstr>طلب الاستخدام</vt:lpstr>
      <vt:lpstr>PowerPoint Presentation</vt:lpstr>
      <vt:lpstr>PowerPoint Presentation</vt:lpstr>
      <vt:lpstr>السيرة الذاتية</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Ebrahim Mohammed Abu Edress</cp:lastModifiedBy>
  <cp:revision>388</cp:revision>
  <dcterms:created xsi:type="dcterms:W3CDTF">2020-03-03T05:49:03Z</dcterms:created>
  <dcterms:modified xsi:type="dcterms:W3CDTF">2021-02-01T07:14:16Z</dcterms:modified>
</cp:coreProperties>
</file>