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9" r:id="rId2"/>
    <p:sldId id="320" r:id="rId3"/>
    <p:sldId id="296" r:id="rId4"/>
    <p:sldId id="299" r:id="rId5"/>
    <p:sldId id="298" r:id="rId6"/>
    <p:sldId id="314" r:id="rId7"/>
    <p:sldId id="321" r:id="rId8"/>
    <p:sldId id="324" r:id="rId9"/>
    <p:sldId id="325" r:id="rId10"/>
    <p:sldId id="328" r:id="rId11"/>
    <p:sldId id="329" r:id="rId12"/>
    <p:sldId id="322" r:id="rId13"/>
    <p:sldId id="323" r:id="rId14"/>
    <p:sldId id="326" r:id="rId15"/>
    <p:sldId id="32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𝐾𝐻𝐴𝑇𝑂𝑂𝑁 ~" initials="𝐾𝐻𝐴𝑇𝑂𝑂𝑁" lastIdx="1" clrIdx="0">
    <p:extLst>
      <p:ext uri="{19B8F6BF-5375-455C-9EA6-DF929625EA0E}">
        <p15:presenceInfo xmlns:p15="http://schemas.microsoft.com/office/powerpoint/2012/main" userId="cd7d9c1bfcbffe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33C"/>
    <a:srgbClr val="33CC33"/>
    <a:srgbClr val="850101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BE57F-9BC4-4F16-BB9B-5C51E24692F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E2F5269-9DC5-4EBE-A74E-D8B4E8DFDC06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Double Entry System</a:t>
          </a:r>
        </a:p>
      </dgm:t>
    </dgm:pt>
    <dgm:pt modelId="{6EE200CC-7D8E-4CE7-9953-2A3531983AC3}" type="parTrans" cxnId="{0BF76988-0B36-463F-B7D3-1DDCCA7FD933}">
      <dgm:prSet/>
      <dgm:spPr/>
      <dgm:t>
        <a:bodyPr/>
        <a:lstStyle/>
        <a:p>
          <a:endParaRPr lang="en-US"/>
        </a:p>
      </dgm:t>
    </dgm:pt>
    <dgm:pt modelId="{4D6886F4-11B5-473F-9040-B70645ECC015}" type="sibTrans" cxnId="{0BF76988-0B36-463F-B7D3-1DDCCA7FD933}">
      <dgm:prSet/>
      <dgm:spPr/>
      <dgm:t>
        <a:bodyPr/>
        <a:lstStyle/>
        <a:p>
          <a:endParaRPr lang="en-US"/>
        </a:p>
      </dgm:t>
    </dgm:pt>
    <dgm:pt modelId="{B828B207-858F-4C1A-A55B-F3F580BFF9A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Debit</a:t>
          </a:r>
        </a:p>
      </dgm:t>
    </dgm:pt>
    <dgm:pt modelId="{04EED013-06BB-4B2E-8975-B4FF35A0680E}" type="parTrans" cxnId="{7B90F9D5-0910-4FED-A6A8-97192D4318E6}">
      <dgm:prSet/>
      <dgm:spPr/>
      <dgm:t>
        <a:bodyPr/>
        <a:lstStyle/>
        <a:p>
          <a:endParaRPr lang="en-US"/>
        </a:p>
      </dgm:t>
    </dgm:pt>
    <dgm:pt modelId="{F3CA3BC9-B784-4684-AA8C-223C2255366B}" type="sibTrans" cxnId="{7B90F9D5-0910-4FED-A6A8-97192D4318E6}">
      <dgm:prSet/>
      <dgm:spPr/>
      <dgm:t>
        <a:bodyPr/>
        <a:lstStyle/>
        <a:p>
          <a:endParaRPr lang="en-US"/>
        </a:p>
      </dgm:t>
    </dgm:pt>
    <dgm:pt modelId="{E73595C9-F3E5-463B-A598-9C5CDF738A05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en-US" sz="1600" b="1" dirty="0">
            <a:solidFill>
              <a:srgbClr val="FF0000"/>
            </a:solidFill>
          </a:endParaRPr>
        </a:p>
        <a:p>
          <a:pPr algn="l"/>
          <a:r>
            <a: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Three Accounts Normal Balance are Debit: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1-Assets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2- Expenses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3- Drawing </a:t>
          </a:r>
        </a:p>
        <a:p>
          <a:pPr algn="l"/>
          <a:endParaRPr lang="en-US" sz="1600" dirty="0"/>
        </a:p>
      </dgm:t>
    </dgm:pt>
    <dgm:pt modelId="{0961047B-7102-4005-942E-CA799043800E}" type="parTrans" cxnId="{0E272E71-F51D-46AB-A4A1-CBAB22CF57BF}">
      <dgm:prSet/>
      <dgm:spPr/>
      <dgm:t>
        <a:bodyPr/>
        <a:lstStyle/>
        <a:p>
          <a:endParaRPr lang="en-US"/>
        </a:p>
      </dgm:t>
    </dgm:pt>
    <dgm:pt modelId="{0A7D4022-8B5F-4DED-A3EE-C5633AFC4ACE}" type="sibTrans" cxnId="{0E272E71-F51D-46AB-A4A1-CBAB22CF57BF}">
      <dgm:prSet/>
      <dgm:spPr/>
      <dgm:t>
        <a:bodyPr/>
        <a:lstStyle/>
        <a:p>
          <a:endParaRPr lang="en-US"/>
        </a:p>
      </dgm:t>
    </dgm:pt>
    <dgm:pt modelId="{471637D0-C60C-4BC1-AE13-00E6C469E308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Credit</a:t>
          </a:r>
        </a:p>
      </dgm:t>
    </dgm:pt>
    <dgm:pt modelId="{2E9DBE32-3979-4402-8DC7-565AE697DBB9}" type="parTrans" cxnId="{F2EB8F3A-1BDC-4BF5-A0F5-2A0B5E0275B7}">
      <dgm:prSet/>
      <dgm:spPr/>
      <dgm:t>
        <a:bodyPr/>
        <a:lstStyle/>
        <a:p>
          <a:endParaRPr lang="en-US"/>
        </a:p>
      </dgm:t>
    </dgm:pt>
    <dgm:pt modelId="{9C74C2D7-19F5-476F-985E-78D4A4F45494}" type="sibTrans" cxnId="{F2EB8F3A-1BDC-4BF5-A0F5-2A0B5E0275B7}">
      <dgm:prSet/>
      <dgm:spPr/>
      <dgm:t>
        <a:bodyPr/>
        <a:lstStyle/>
        <a:p>
          <a:endParaRPr lang="en-US"/>
        </a:p>
      </dgm:t>
    </dgm:pt>
    <dgm:pt modelId="{E932F649-0D37-4F8E-96A1-6A58236DB1C3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en-US" sz="1600" b="1" dirty="0">
            <a:solidFill>
              <a:srgbClr val="FF0000"/>
            </a:solidFill>
          </a:endParaRPr>
        </a:p>
        <a:p>
          <a:pPr algn="l"/>
          <a:r>
            <a: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Three Accounts Normal Balance are Credit: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1-Capital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2- Liabilities</a:t>
          </a:r>
        </a:p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3- Revenues</a:t>
          </a:r>
        </a:p>
        <a:p>
          <a:pPr algn="l"/>
          <a:endParaRPr lang="en-US" sz="1600" dirty="0"/>
        </a:p>
      </dgm:t>
    </dgm:pt>
    <dgm:pt modelId="{7920E144-9A87-4D4D-9D4E-96D063DF7D51}" type="sibTrans" cxnId="{2F0D7561-1D5F-4371-BF69-AC1A5ED65D3E}">
      <dgm:prSet/>
      <dgm:spPr/>
      <dgm:t>
        <a:bodyPr/>
        <a:lstStyle/>
        <a:p>
          <a:endParaRPr lang="en-US"/>
        </a:p>
      </dgm:t>
    </dgm:pt>
    <dgm:pt modelId="{E8A8FF77-A9BB-4D77-8556-F8EA4C109285}" type="parTrans" cxnId="{2F0D7561-1D5F-4371-BF69-AC1A5ED65D3E}">
      <dgm:prSet/>
      <dgm:spPr/>
      <dgm:t>
        <a:bodyPr/>
        <a:lstStyle/>
        <a:p>
          <a:endParaRPr lang="en-US"/>
        </a:p>
      </dgm:t>
    </dgm:pt>
    <dgm:pt modelId="{715D4AF5-FD50-45EF-A21D-59EE50B37B5D}" type="pres">
      <dgm:prSet presAssocID="{78BBE57F-9BC4-4F16-BB9B-5C51E24692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5E1023-FB5F-47C8-AD49-44D33894E847}" type="pres">
      <dgm:prSet presAssocID="{7E2F5269-9DC5-4EBE-A74E-D8B4E8DFDC06}" presName="hierRoot1" presStyleCnt="0"/>
      <dgm:spPr/>
    </dgm:pt>
    <dgm:pt modelId="{E6ED9F57-ED42-47CE-A493-034A88FA6113}" type="pres">
      <dgm:prSet presAssocID="{7E2F5269-9DC5-4EBE-A74E-D8B4E8DFDC06}" presName="composite" presStyleCnt="0"/>
      <dgm:spPr/>
    </dgm:pt>
    <dgm:pt modelId="{330D28F5-76D9-4F62-A1F6-E1A81BF66460}" type="pres">
      <dgm:prSet presAssocID="{7E2F5269-9DC5-4EBE-A74E-D8B4E8DFDC06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42D821F-D1EA-44C7-A475-2A26DE2A70BD}" type="pres">
      <dgm:prSet presAssocID="{7E2F5269-9DC5-4EBE-A74E-D8B4E8DFDC06}" presName="text" presStyleLbl="fgAcc0" presStyleIdx="0" presStyleCnt="1" custScaleX="185917" custLinFactNeighborX="-4613" custLinFactNeighborY="9891">
        <dgm:presLayoutVars>
          <dgm:chPref val="3"/>
        </dgm:presLayoutVars>
      </dgm:prSet>
      <dgm:spPr/>
    </dgm:pt>
    <dgm:pt modelId="{EAC82AE5-CD56-4D67-9F40-84C8DBDBD8DF}" type="pres">
      <dgm:prSet presAssocID="{7E2F5269-9DC5-4EBE-A74E-D8B4E8DFDC06}" presName="hierChild2" presStyleCnt="0"/>
      <dgm:spPr/>
    </dgm:pt>
    <dgm:pt modelId="{7EEA71C5-9C8B-4BFB-B9D3-A85CBB88FF9A}" type="pres">
      <dgm:prSet presAssocID="{04EED013-06BB-4B2E-8975-B4FF35A0680E}" presName="Name10" presStyleLbl="parChTrans1D2" presStyleIdx="0" presStyleCnt="2"/>
      <dgm:spPr/>
    </dgm:pt>
    <dgm:pt modelId="{9CA706A5-8751-4149-97BE-18224CADE5BC}" type="pres">
      <dgm:prSet presAssocID="{B828B207-858F-4C1A-A55B-F3F580BFF9A4}" presName="hierRoot2" presStyleCnt="0"/>
      <dgm:spPr/>
    </dgm:pt>
    <dgm:pt modelId="{FA38A53A-FE78-487A-A7B1-D72F96941127}" type="pres">
      <dgm:prSet presAssocID="{B828B207-858F-4C1A-A55B-F3F580BFF9A4}" presName="composite2" presStyleCnt="0"/>
      <dgm:spPr/>
    </dgm:pt>
    <dgm:pt modelId="{22681060-9F91-439A-9B58-8AD01B672992}" type="pres">
      <dgm:prSet presAssocID="{B828B207-858F-4C1A-A55B-F3F580BFF9A4}" presName="background2" presStyleLbl="node2" presStyleIdx="0" presStyleCnt="2"/>
      <dgm:spPr/>
    </dgm:pt>
    <dgm:pt modelId="{EBC43426-CF1E-47A3-B761-6357BA102C8E}" type="pres">
      <dgm:prSet presAssocID="{B828B207-858F-4C1A-A55B-F3F580BFF9A4}" presName="text2" presStyleLbl="fgAcc2" presStyleIdx="0" presStyleCnt="2">
        <dgm:presLayoutVars>
          <dgm:chPref val="3"/>
        </dgm:presLayoutVars>
      </dgm:prSet>
      <dgm:spPr/>
    </dgm:pt>
    <dgm:pt modelId="{F5985CC9-E8C2-409A-9214-84944DB470B0}" type="pres">
      <dgm:prSet presAssocID="{B828B207-858F-4C1A-A55B-F3F580BFF9A4}" presName="hierChild3" presStyleCnt="0"/>
      <dgm:spPr/>
    </dgm:pt>
    <dgm:pt modelId="{9C20F121-608F-412D-8D3D-62A009D08621}" type="pres">
      <dgm:prSet presAssocID="{0961047B-7102-4005-942E-CA799043800E}" presName="Name17" presStyleLbl="parChTrans1D3" presStyleIdx="0" presStyleCnt="2"/>
      <dgm:spPr/>
    </dgm:pt>
    <dgm:pt modelId="{26910E41-2586-46F6-94CC-129A00F64F93}" type="pres">
      <dgm:prSet presAssocID="{E73595C9-F3E5-463B-A598-9C5CDF738A05}" presName="hierRoot3" presStyleCnt="0"/>
      <dgm:spPr/>
    </dgm:pt>
    <dgm:pt modelId="{E2F025A9-ACC2-409F-94EB-241DE9B97DFA}" type="pres">
      <dgm:prSet presAssocID="{E73595C9-F3E5-463B-A598-9C5CDF738A05}" presName="composite3" presStyleCnt="0"/>
      <dgm:spPr/>
    </dgm:pt>
    <dgm:pt modelId="{8C9334F1-A20A-472C-B236-ECF2A3C443EE}" type="pres">
      <dgm:prSet presAssocID="{E73595C9-F3E5-463B-A598-9C5CDF738A05}" presName="background3" presStyleLbl="node3" presStyleIdx="0" presStyleCnt="2"/>
      <dgm:spPr/>
    </dgm:pt>
    <dgm:pt modelId="{E93189F6-182E-4C77-B548-05001705B2B8}" type="pres">
      <dgm:prSet presAssocID="{E73595C9-F3E5-463B-A598-9C5CDF738A05}" presName="text3" presStyleLbl="fgAcc3" presStyleIdx="0" presStyleCnt="2" custScaleX="294423" custScaleY="307843" custLinFactNeighborX="1293" custLinFactNeighborY="-16293">
        <dgm:presLayoutVars>
          <dgm:chPref val="3"/>
        </dgm:presLayoutVars>
      </dgm:prSet>
      <dgm:spPr/>
    </dgm:pt>
    <dgm:pt modelId="{F3FFA8A3-E933-49CC-B126-D65A4AADB0DC}" type="pres">
      <dgm:prSet presAssocID="{E73595C9-F3E5-463B-A598-9C5CDF738A05}" presName="hierChild4" presStyleCnt="0"/>
      <dgm:spPr/>
    </dgm:pt>
    <dgm:pt modelId="{E613412D-C480-4A7E-93D6-19FE9E45CB57}" type="pres">
      <dgm:prSet presAssocID="{2E9DBE32-3979-4402-8DC7-565AE697DBB9}" presName="Name10" presStyleLbl="parChTrans1D2" presStyleIdx="1" presStyleCnt="2"/>
      <dgm:spPr/>
    </dgm:pt>
    <dgm:pt modelId="{F332B059-E664-475D-A666-5D42A8BD90B7}" type="pres">
      <dgm:prSet presAssocID="{471637D0-C60C-4BC1-AE13-00E6C469E308}" presName="hierRoot2" presStyleCnt="0"/>
      <dgm:spPr/>
    </dgm:pt>
    <dgm:pt modelId="{DC4B301D-5399-411A-B299-335B40691CAE}" type="pres">
      <dgm:prSet presAssocID="{471637D0-C60C-4BC1-AE13-00E6C469E308}" presName="composite2" presStyleCnt="0"/>
      <dgm:spPr/>
    </dgm:pt>
    <dgm:pt modelId="{A2B93087-B3D9-40F3-B788-9B3371BCC04E}" type="pres">
      <dgm:prSet presAssocID="{471637D0-C60C-4BC1-AE13-00E6C469E308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5592B66-66FE-44BF-9CBA-1B1EBBFB3D21}" type="pres">
      <dgm:prSet presAssocID="{471637D0-C60C-4BC1-AE13-00E6C469E308}" presName="text2" presStyleLbl="fgAcc2" presStyleIdx="1" presStyleCnt="2" custLinFactNeighborX="31121" custLinFactNeighborY="8459">
        <dgm:presLayoutVars>
          <dgm:chPref val="3"/>
        </dgm:presLayoutVars>
      </dgm:prSet>
      <dgm:spPr/>
    </dgm:pt>
    <dgm:pt modelId="{83DDDD26-E27B-4852-A049-F339AD04512D}" type="pres">
      <dgm:prSet presAssocID="{471637D0-C60C-4BC1-AE13-00E6C469E308}" presName="hierChild3" presStyleCnt="0"/>
      <dgm:spPr/>
    </dgm:pt>
    <dgm:pt modelId="{2680C724-A027-4BC9-838C-484F37472F39}" type="pres">
      <dgm:prSet presAssocID="{E8A8FF77-A9BB-4D77-8556-F8EA4C109285}" presName="Name17" presStyleLbl="parChTrans1D3" presStyleIdx="1" presStyleCnt="2"/>
      <dgm:spPr/>
    </dgm:pt>
    <dgm:pt modelId="{87ECA79B-F016-4717-BB5E-88BB87696C67}" type="pres">
      <dgm:prSet presAssocID="{E932F649-0D37-4F8E-96A1-6A58236DB1C3}" presName="hierRoot3" presStyleCnt="0"/>
      <dgm:spPr/>
    </dgm:pt>
    <dgm:pt modelId="{B01B185E-EAAD-4C7F-A794-7140C10CB969}" type="pres">
      <dgm:prSet presAssocID="{E932F649-0D37-4F8E-96A1-6A58236DB1C3}" presName="composite3" presStyleCnt="0"/>
      <dgm:spPr/>
    </dgm:pt>
    <dgm:pt modelId="{D5F1CE4A-6233-41D1-BE10-BA1951A59AD0}" type="pres">
      <dgm:prSet presAssocID="{E932F649-0D37-4F8E-96A1-6A58236DB1C3}" presName="background3" presStyleLbl="node3" presStyleIdx="1" presStyleCnt="2"/>
      <dgm:spPr/>
    </dgm:pt>
    <dgm:pt modelId="{6E315A8C-4FF7-46CA-8AD0-8B2B56233D80}" type="pres">
      <dgm:prSet presAssocID="{E932F649-0D37-4F8E-96A1-6A58236DB1C3}" presName="text3" presStyleLbl="fgAcc3" presStyleIdx="1" presStyleCnt="2" custScaleX="347808" custScaleY="318787" custLinFactNeighborX="19482" custLinFactNeighborY="-27032">
        <dgm:presLayoutVars>
          <dgm:chPref val="3"/>
        </dgm:presLayoutVars>
      </dgm:prSet>
      <dgm:spPr/>
    </dgm:pt>
    <dgm:pt modelId="{D8C6B843-6BED-41C1-AA82-7B01A0DD3523}" type="pres">
      <dgm:prSet presAssocID="{E932F649-0D37-4F8E-96A1-6A58236DB1C3}" presName="hierChild4" presStyleCnt="0"/>
      <dgm:spPr/>
    </dgm:pt>
  </dgm:ptLst>
  <dgm:cxnLst>
    <dgm:cxn modelId="{56839914-C738-4C47-B37D-8633DE56F9F2}" type="presOf" srcId="{E8A8FF77-A9BB-4D77-8556-F8EA4C109285}" destId="{2680C724-A027-4BC9-838C-484F37472F39}" srcOrd="0" destOrd="0" presId="urn:microsoft.com/office/officeart/2005/8/layout/hierarchy1"/>
    <dgm:cxn modelId="{291BD626-ECFF-4DE2-BAB2-0FC6CD3F97D9}" type="presOf" srcId="{04EED013-06BB-4B2E-8975-B4FF35A0680E}" destId="{7EEA71C5-9C8B-4BFB-B9D3-A85CBB88FF9A}" srcOrd="0" destOrd="0" presId="urn:microsoft.com/office/officeart/2005/8/layout/hierarchy1"/>
    <dgm:cxn modelId="{BF233234-D6DA-45E7-89F6-7F6910B91245}" type="presOf" srcId="{7E2F5269-9DC5-4EBE-A74E-D8B4E8DFDC06}" destId="{742D821F-D1EA-44C7-A475-2A26DE2A70BD}" srcOrd="0" destOrd="0" presId="urn:microsoft.com/office/officeart/2005/8/layout/hierarchy1"/>
    <dgm:cxn modelId="{3ECF3D35-33E2-4C7C-8DD0-5D2566B33752}" type="presOf" srcId="{E73595C9-F3E5-463B-A598-9C5CDF738A05}" destId="{E93189F6-182E-4C77-B548-05001705B2B8}" srcOrd="0" destOrd="0" presId="urn:microsoft.com/office/officeart/2005/8/layout/hierarchy1"/>
    <dgm:cxn modelId="{F2EB8F3A-1BDC-4BF5-A0F5-2A0B5E0275B7}" srcId="{7E2F5269-9DC5-4EBE-A74E-D8B4E8DFDC06}" destId="{471637D0-C60C-4BC1-AE13-00E6C469E308}" srcOrd="1" destOrd="0" parTransId="{2E9DBE32-3979-4402-8DC7-565AE697DBB9}" sibTransId="{9C74C2D7-19F5-476F-985E-78D4A4F45494}"/>
    <dgm:cxn modelId="{2F0D7561-1D5F-4371-BF69-AC1A5ED65D3E}" srcId="{471637D0-C60C-4BC1-AE13-00E6C469E308}" destId="{E932F649-0D37-4F8E-96A1-6A58236DB1C3}" srcOrd="0" destOrd="0" parTransId="{E8A8FF77-A9BB-4D77-8556-F8EA4C109285}" sibTransId="{7920E144-9A87-4D4D-9D4E-96D063DF7D51}"/>
    <dgm:cxn modelId="{0E272E71-F51D-46AB-A4A1-CBAB22CF57BF}" srcId="{B828B207-858F-4C1A-A55B-F3F580BFF9A4}" destId="{E73595C9-F3E5-463B-A598-9C5CDF738A05}" srcOrd="0" destOrd="0" parTransId="{0961047B-7102-4005-942E-CA799043800E}" sibTransId="{0A7D4022-8B5F-4DED-A3EE-C5633AFC4ACE}"/>
    <dgm:cxn modelId="{1B17AA72-A89A-471D-BEA5-A69265EEC28F}" type="presOf" srcId="{471637D0-C60C-4BC1-AE13-00E6C469E308}" destId="{65592B66-66FE-44BF-9CBA-1B1EBBFB3D21}" srcOrd="0" destOrd="0" presId="urn:microsoft.com/office/officeart/2005/8/layout/hierarchy1"/>
    <dgm:cxn modelId="{0BF76988-0B36-463F-B7D3-1DDCCA7FD933}" srcId="{78BBE57F-9BC4-4F16-BB9B-5C51E24692FE}" destId="{7E2F5269-9DC5-4EBE-A74E-D8B4E8DFDC06}" srcOrd="0" destOrd="0" parTransId="{6EE200CC-7D8E-4CE7-9953-2A3531983AC3}" sibTransId="{4D6886F4-11B5-473F-9040-B70645ECC015}"/>
    <dgm:cxn modelId="{D3623491-0FA1-4C59-9A9C-E7B27357BB10}" type="presOf" srcId="{E932F649-0D37-4F8E-96A1-6A58236DB1C3}" destId="{6E315A8C-4FF7-46CA-8AD0-8B2B56233D80}" srcOrd="0" destOrd="0" presId="urn:microsoft.com/office/officeart/2005/8/layout/hierarchy1"/>
    <dgm:cxn modelId="{7B90F9D5-0910-4FED-A6A8-97192D4318E6}" srcId="{7E2F5269-9DC5-4EBE-A74E-D8B4E8DFDC06}" destId="{B828B207-858F-4C1A-A55B-F3F580BFF9A4}" srcOrd="0" destOrd="0" parTransId="{04EED013-06BB-4B2E-8975-B4FF35A0680E}" sibTransId="{F3CA3BC9-B784-4684-AA8C-223C2255366B}"/>
    <dgm:cxn modelId="{EF6C45EF-3629-46C8-AAE3-110BCC2065D8}" type="presOf" srcId="{2E9DBE32-3979-4402-8DC7-565AE697DBB9}" destId="{E613412D-C480-4A7E-93D6-19FE9E45CB57}" srcOrd="0" destOrd="0" presId="urn:microsoft.com/office/officeart/2005/8/layout/hierarchy1"/>
    <dgm:cxn modelId="{AA930EF3-A0DE-4C25-BA2C-EA68CEAC22C4}" type="presOf" srcId="{B828B207-858F-4C1A-A55B-F3F580BFF9A4}" destId="{EBC43426-CF1E-47A3-B761-6357BA102C8E}" srcOrd="0" destOrd="0" presId="urn:microsoft.com/office/officeart/2005/8/layout/hierarchy1"/>
    <dgm:cxn modelId="{C44E4AF9-7144-42EB-B2BE-9DDD32EB81DC}" type="presOf" srcId="{0961047B-7102-4005-942E-CA799043800E}" destId="{9C20F121-608F-412D-8D3D-62A009D08621}" srcOrd="0" destOrd="0" presId="urn:microsoft.com/office/officeart/2005/8/layout/hierarchy1"/>
    <dgm:cxn modelId="{7D3DCEFF-EA5C-4BC8-AD7B-925292EA7B71}" type="presOf" srcId="{78BBE57F-9BC4-4F16-BB9B-5C51E24692FE}" destId="{715D4AF5-FD50-45EF-A21D-59EE50B37B5D}" srcOrd="0" destOrd="0" presId="urn:microsoft.com/office/officeart/2005/8/layout/hierarchy1"/>
    <dgm:cxn modelId="{36888A05-A811-418C-A719-216D20FB3BCF}" type="presParOf" srcId="{715D4AF5-FD50-45EF-A21D-59EE50B37B5D}" destId="{955E1023-FB5F-47C8-AD49-44D33894E847}" srcOrd="0" destOrd="0" presId="urn:microsoft.com/office/officeart/2005/8/layout/hierarchy1"/>
    <dgm:cxn modelId="{DBB9E534-B606-4D7A-ABF1-DBC1AD1B1953}" type="presParOf" srcId="{955E1023-FB5F-47C8-AD49-44D33894E847}" destId="{E6ED9F57-ED42-47CE-A493-034A88FA6113}" srcOrd="0" destOrd="0" presId="urn:microsoft.com/office/officeart/2005/8/layout/hierarchy1"/>
    <dgm:cxn modelId="{5789218B-DF63-4A5B-A49F-C641163E18E4}" type="presParOf" srcId="{E6ED9F57-ED42-47CE-A493-034A88FA6113}" destId="{330D28F5-76D9-4F62-A1F6-E1A81BF66460}" srcOrd="0" destOrd="0" presId="urn:microsoft.com/office/officeart/2005/8/layout/hierarchy1"/>
    <dgm:cxn modelId="{6F572351-B467-46A2-9FA0-76C0D9F64344}" type="presParOf" srcId="{E6ED9F57-ED42-47CE-A493-034A88FA6113}" destId="{742D821F-D1EA-44C7-A475-2A26DE2A70BD}" srcOrd="1" destOrd="0" presId="urn:microsoft.com/office/officeart/2005/8/layout/hierarchy1"/>
    <dgm:cxn modelId="{B56BDE49-1E67-4F57-A142-A695197EAA62}" type="presParOf" srcId="{955E1023-FB5F-47C8-AD49-44D33894E847}" destId="{EAC82AE5-CD56-4D67-9F40-84C8DBDBD8DF}" srcOrd="1" destOrd="0" presId="urn:microsoft.com/office/officeart/2005/8/layout/hierarchy1"/>
    <dgm:cxn modelId="{7B08F711-9E32-4663-A765-12947D4E39B5}" type="presParOf" srcId="{EAC82AE5-CD56-4D67-9F40-84C8DBDBD8DF}" destId="{7EEA71C5-9C8B-4BFB-B9D3-A85CBB88FF9A}" srcOrd="0" destOrd="0" presId="urn:microsoft.com/office/officeart/2005/8/layout/hierarchy1"/>
    <dgm:cxn modelId="{E131D989-E621-434C-9ECF-5C994B84FD1C}" type="presParOf" srcId="{EAC82AE5-CD56-4D67-9F40-84C8DBDBD8DF}" destId="{9CA706A5-8751-4149-97BE-18224CADE5BC}" srcOrd="1" destOrd="0" presId="urn:microsoft.com/office/officeart/2005/8/layout/hierarchy1"/>
    <dgm:cxn modelId="{1ED9C94C-4D35-411D-B93D-5BE3038AD65A}" type="presParOf" srcId="{9CA706A5-8751-4149-97BE-18224CADE5BC}" destId="{FA38A53A-FE78-487A-A7B1-D72F96941127}" srcOrd="0" destOrd="0" presId="urn:microsoft.com/office/officeart/2005/8/layout/hierarchy1"/>
    <dgm:cxn modelId="{26068923-85ED-4C16-B57F-F920CA38B6F7}" type="presParOf" srcId="{FA38A53A-FE78-487A-A7B1-D72F96941127}" destId="{22681060-9F91-439A-9B58-8AD01B672992}" srcOrd="0" destOrd="0" presId="urn:microsoft.com/office/officeart/2005/8/layout/hierarchy1"/>
    <dgm:cxn modelId="{53ED8174-6EC7-48BA-B65A-3ED35998648C}" type="presParOf" srcId="{FA38A53A-FE78-487A-A7B1-D72F96941127}" destId="{EBC43426-CF1E-47A3-B761-6357BA102C8E}" srcOrd="1" destOrd="0" presId="urn:microsoft.com/office/officeart/2005/8/layout/hierarchy1"/>
    <dgm:cxn modelId="{A16DD4E7-BFA0-4A4C-A6CB-331E0FCAAED7}" type="presParOf" srcId="{9CA706A5-8751-4149-97BE-18224CADE5BC}" destId="{F5985CC9-E8C2-409A-9214-84944DB470B0}" srcOrd="1" destOrd="0" presId="urn:microsoft.com/office/officeart/2005/8/layout/hierarchy1"/>
    <dgm:cxn modelId="{11AC8DF0-40B6-4672-8EBD-7498CDE92661}" type="presParOf" srcId="{F5985CC9-E8C2-409A-9214-84944DB470B0}" destId="{9C20F121-608F-412D-8D3D-62A009D08621}" srcOrd="0" destOrd="0" presId="urn:microsoft.com/office/officeart/2005/8/layout/hierarchy1"/>
    <dgm:cxn modelId="{F03E2DE7-15C3-4CEA-AB7B-17E75963B68D}" type="presParOf" srcId="{F5985CC9-E8C2-409A-9214-84944DB470B0}" destId="{26910E41-2586-46F6-94CC-129A00F64F93}" srcOrd="1" destOrd="0" presId="urn:microsoft.com/office/officeart/2005/8/layout/hierarchy1"/>
    <dgm:cxn modelId="{D7C03581-85B2-4197-86DE-0332636D25F8}" type="presParOf" srcId="{26910E41-2586-46F6-94CC-129A00F64F93}" destId="{E2F025A9-ACC2-409F-94EB-241DE9B97DFA}" srcOrd="0" destOrd="0" presId="urn:microsoft.com/office/officeart/2005/8/layout/hierarchy1"/>
    <dgm:cxn modelId="{4EF1231C-0E2B-4A7C-B9D2-819408233BEF}" type="presParOf" srcId="{E2F025A9-ACC2-409F-94EB-241DE9B97DFA}" destId="{8C9334F1-A20A-472C-B236-ECF2A3C443EE}" srcOrd="0" destOrd="0" presId="urn:microsoft.com/office/officeart/2005/8/layout/hierarchy1"/>
    <dgm:cxn modelId="{46500F29-452A-4708-A7A5-D520E022D388}" type="presParOf" srcId="{E2F025A9-ACC2-409F-94EB-241DE9B97DFA}" destId="{E93189F6-182E-4C77-B548-05001705B2B8}" srcOrd="1" destOrd="0" presId="urn:microsoft.com/office/officeart/2005/8/layout/hierarchy1"/>
    <dgm:cxn modelId="{81DFFBFA-0090-480F-A040-6BE47D8ECB5F}" type="presParOf" srcId="{26910E41-2586-46F6-94CC-129A00F64F93}" destId="{F3FFA8A3-E933-49CC-B126-D65A4AADB0DC}" srcOrd="1" destOrd="0" presId="urn:microsoft.com/office/officeart/2005/8/layout/hierarchy1"/>
    <dgm:cxn modelId="{7242785E-79E8-4F12-A470-6997EE353502}" type="presParOf" srcId="{EAC82AE5-CD56-4D67-9F40-84C8DBDBD8DF}" destId="{E613412D-C480-4A7E-93D6-19FE9E45CB57}" srcOrd="2" destOrd="0" presId="urn:microsoft.com/office/officeart/2005/8/layout/hierarchy1"/>
    <dgm:cxn modelId="{E07E0766-FB05-4172-B1A2-2A89BA29D857}" type="presParOf" srcId="{EAC82AE5-CD56-4D67-9F40-84C8DBDBD8DF}" destId="{F332B059-E664-475D-A666-5D42A8BD90B7}" srcOrd="3" destOrd="0" presId="urn:microsoft.com/office/officeart/2005/8/layout/hierarchy1"/>
    <dgm:cxn modelId="{7B9F691D-0ADA-4909-97EE-2203639F6421}" type="presParOf" srcId="{F332B059-E664-475D-A666-5D42A8BD90B7}" destId="{DC4B301D-5399-411A-B299-335B40691CAE}" srcOrd="0" destOrd="0" presId="urn:microsoft.com/office/officeart/2005/8/layout/hierarchy1"/>
    <dgm:cxn modelId="{3911A343-4000-43DB-98A2-9352014899EF}" type="presParOf" srcId="{DC4B301D-5399-411A-B299-335B40691CAE}" destId="{A2B93087-B3D9-40F3-B788-9B3371BCC04E}" srcOrd="0" destOrd="0" presId="urn:microsoft.com/office/officeart/2005/8/layout/hierarchy1"/>
    <dgm:cxn modelId="{FBBCD766-AA4A-42A9-BA1E-2BEAC00D8DAB}" type="presParOf" srcId="{DC4B301D-5399-411A-B299-335B40691CAE}" destId="{65592B66-66FE-44BF-9CBA-1B1EBBFB3D21}" srcOrd="1" destOrd="0" presId="urn:microsoft.com/office/officeart/2005/8/layout/hierarchy1"/>
    <dgm:cxn modelId="{88242983-5E4A-48B3-95BA-820CE0603F47}" type="presParOf" srcId="{F332B059-E664-475D-A666-5D42A8BD90B7}" destId="{83DDDD26-E27B-4852-A049-F339AD04512D}" srcOrd="1" destOrd="0" presId="urn:microsoft.com/office/officeart/2005/8/layout/hierarchy1"/>
    <dgm:cxn modelId="{C266CDE1-59B3-45B9-8BAF-26A37AB8EF15}" type="presParOf" srcId="{83DDDD26-E27B-4852-A049-F339AD04512D}" destId="{2680C724-A027-4BC9-838C-484F37472F39}" srcOrd="0" destOrd="0" presId="urn:microsoft.com/office/officeart/2005/8/layout/hierarchy1"/>
    <dgm:cxn modelId="{2001FAA1-98B9-47AD-871A-F1013DE9BC27}" type="presParOf" srcId="{83DDDD26-E27B-4852-A049-F339AD04512D}" destId="{87ECA79B-F016-4717-BB5E-88BB87696C67}" srcOrd="1" destOrd="0" presId="urn:microsoft.com/office/officeart/2005/8/layout/hierarchy1"/>
    <dgm:cxn modelId="{536508EC-D898-445C-9688-901BA96F453D}" type="presParOf" srcId="{87ECA79B-F016-4717-BB5E-88BB87696C67}" destId="{B01B185E-EAAD-4C7F-A794-7140C10CB969}" srcOrd="0" destOrd="0" presId="urn:microsoft.com/office/officeart/2005/8/layout/hierarchy1"/>
    <dgm:cxn modelId="{7243162D-8E57-4F05-8371-8154F8BBF794}" type="presParOf" srcId="{B01B185E-EAAD-4C7F-A794-7140C10CB969}" destId="{D5F1CE4A-6233-41D1-BE10-BA1951A59AD0}" srcOrd="0" destOrd="0" presId="urn:microsoft.com/office/officeart/2005/8/layout/hierarchy1"/>
    <dgm:cxn modelId="{AA4D336A-1074-4B5B-97BC-A87E50AF0FA6}" type="presParOf" srcId="{B01B185E-EAAD-4C7F-A794-7140C10CB969}" destId="{6E315A8C-4FF7-46CA-8AD0-8B2B56233D80}" srcOrd="1" destOrd="0" presId="urn:microsoft.com/office/officeart/2005/8/layout/hierarchy1"/>
    <dgm:cxn modelId="{34B26951-40D4-4183-8CCC-03A91A1929C5}" type="presParOf" srcId="{87ECA79B-F016-4717-BB5E-88BB87696C67}" destId="{D8C6B843-6BED-41C1-AA82-7B01A0DD35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C724-A027-4BC9-838C-484F37472F39}">
      <dsp:nvSpPr>
        <dsp:cNvPr id="0" name=""/>
        <dsp:cNvSpPr/>
      </dsp:nvSpPr>
      <dsp:spPr>
        <a:xfrm>
          <a:off x="6018598" y="117654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33758" y="45720"/>
              </a:moveTo>
              <a:lnTo>
                <a:pt x="45720" y="45720"/>
              </a:lnTo>
              <a:lnTo>
                <a:pt x="45720" y="95238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3412D-C480-4A7E-93D6-19FE9E45CB57}">
      <dsp:nvSpPr>
        <dsp:cNvPr id="0" name=""/>
        <dsp:cNvSpPr/>
      </dsp:nvSpPr>
      <dsp:spPr>
        <a:xfrm>
          <a:off x="4583543" y="528832"/>
          <a:ext cx="1568813" cy="21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37"/>
              </a:lnTo>
              <a:lnTo>
                <a:pt x="1568813" y="143037"/>
              </a:lnTo>
              <a:lnTo>
                <a:pt x="1568813" y="21311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0F121-608F-412D-8D3D-62A009D08621}">
      <dsp:nvSpPr>
        <dsp:cNvPr id="0" name=""/>
        <dsp:cNvSpPr/>
      </dsp:nvSpPr>
      <dsp:spPr>
        <a:xfrm>
          <a:off x="3274198" y="1181632"/>
          <a:ext cx="91440" cy="141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657"/>
              </a:lnTo>
              <a:lnTo>
                <a:pt x="55500" y="71657"/>
              </a:lnTo>
              <a:lnTo>
                <a:pt x="55500" y="141730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A71C5-9C8B-4BFB-B9D3-A85CBB88FF9A}">
      <dsp:nvSpPr>
        <dsp:cNvPr id="0" name=""/>
        <dsp:cNvSpPr/>
      </dsp:nvSpPr>
      <dsp:spPr>
        <a:xfrm>
          <a:off x="3319918" y="528832"/>
          <a:ext cx="1263625" cy="172480"/>
        </a:xfrm>
        <a:custGeom>
          <a:avLst/>
          <a:gdLst/>
          <a:ahLst/>
          <a:cxnLst/>
          <a:rect l="0" t="0" r="0" b="0"/>
          <a:pathLst>
            <a:path>
              <a:moveTo>
                <a:pt x="1263625" y="0"/>
              </a:moveTo>
              <a:lnTo>
                <a:pt x="1263625" y="102407"/>
              </a:lnTo>
              <a:lnTo>
                <a:pt x="0" y="102407"/>
              </a:lnTo>
              <a:lnTo>
                <a:pt x="0" y="17248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D28F5-76D9-4F62-A1F6-E1A81BF66460}">
      <dsp:nvSpPr>
        <dsp:cNvPr id="0" name=""/>
        <dsp:cNvSpPr/>
      </dsp:nvSpPr>
      <dsp:spPr>
        <a:xfrm>
          <a:off x="3880397" y="48512"/>
          <a:ext cx="1406292" cy="48031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821F-D1EA-44C7-A475-2A26DE2A70BD}">
      <dsp:nvSpPr>
        <dsp:cNvPr id="0" name=""/>
        <dsp:cNvSpPr/>
      </dsp:nvSpPr>
      <dsp:spPr>
        <a:xfrm>
          <a:off x="3964442" y="128355"/>
          <a:ext cx="1406292" cy="48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Double Entry System</a:t>
          </a:r>
        </a:p>
      </dsp:txBody>
      <dsp:txXfrm>
        <a:off x="3978510" y="142423"/>
        <a:ext cx="1378156" cy="452183"/>
      </dsp:txXfrm>
    </dsp:sp>
    <dsp:sp modelId="{22681060-9F91-439A-9B58-8AD01B672992}">
      <dsp:nvSpPr>
        <dsp:cNvPr id="0" name=""/>
        <dsp:cNvSpPr/>
      </dsp:nvSpPr>
      <dsp:spPr>
        <a:xfrm>
          <a:off x="2941713" y="701312"/>
          <a:ext cx="756408" cy="48031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43426-CF1E-47A3-B761-6357BA102C8E}">
      <dsp:nvSpPr>
        <dsp:cNvPr id="0" name=""/>
        <dsp:cNvSpPr/>
      </dsp:nvSpPr>
      <dsp:spPr>
        <a:xfrm>
          <a:off x="3025759" y="781155"/>
          <a:ext cx="756408" cy="48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Debit</a:t>
          </a:r>
        </a:p>
      </dsp:txBody>
      <dsp:txXfrm>
        <a:off x="3039827" y="795223"/>
        <a:ext cx="728272" cy="452183"/>
      </dsp:txXfrm>
    </dsp:sp>
    <dsp:sp modelId="{8C9334F1-A20A-472C-B236-ECF2A3C443EE}">
      <dsp:nvSpPr>
        <dsp:cNvPr id="0" name=""/>
        <dsp:cNvSpPr/>
      </dsp:nvSpPr>
      <dsp:spPr>
        <a:xfrm>
          <a:off x="2216177" y="1323362"/>
          <a:ext cx="2227041" cy="1478630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189F6-182E-4C77-B548-05001705B2B8}">
      <dsp:nvSpPr>
        <dsp:cNvPr id="0" name=""/>
        <dsp:cNvSpPr/>
      </dsp:nvSpPr>
      <dsp:spPr>
        <a:xfrm>
          <a:off x="2300223" y="1403205"/>
          <a:ext cx="2227041" cy="1478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Three Accounts Normal Balance are Debit: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1-Assets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2- Expenses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3- Drawing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43531" y="1446513"/>
        <a:ext cx="2140425" cy="1392014"/>
      </dsp:txXfrm>
    </dsp:sp>
    <dsp:sp modelId="{A2B93087-B3D9-40F3-B788-9B3371BCC04E}">
      <dsp:nvSpPr>
        <dsp:cNvPr id="0" name=""/>
        <dsp:cNvSpPr/>
      </dsp:nvSpPr>
      <dsp:spPr>
        <a:xfrm>
          <a:off x="5774152" y="741942"/>
          <a:ext cx="756408" cy="48031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92B66-66FE-44BF-9CBA-1B1EBBFB3D21}">
      <dsp:nvSpPr>
        <dsp:cNvPr id="0" name=""/>
        <dsp:cNvSpPr/>
      </dsp:nvSpPr>
      <dsp:spPr>
        <a:xfrm>
          <a:off x="5858197" y="821786"/>
          <a:ext cx="756408" cy="480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Credit</a:t>
          </a:r>
        </a:p>
      </dsp:txBody>
      <dsp:txXfrm>
        <a:off x="5872265" y="835854"/>
        <a:ext cx="728272" cy="452183"/>
      </dsp:txXfrm>
    </dsp:sp>
    <dsp:sp modelId="{D5F1CE4A-6233-41D1-BE10-BA1951A59AD0}">
      <dsp:nvSpPr>
        <dsp:cNvPr id="0" name=""/>
        <dsp:cNvSpPr/>
      </dsp:nvSpPr>
      <dsp:spPr>
        <a:xfrm>
          <a:off x="4748893" y="1271781"/>
          <a:ext cx="2630850" cy="1531196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15A8C-4FF7-46CA-8AD0-8B2B56233D80}">
      <dsp:nvSpPr>
        <dsp:cNvPr id="0" name=""/>
        <dsp:cNvSpPr/>
      </dsp:nvSpPr>
      <dsp:spPr>
        <a:xfrm>
          <a:off x="4832938" y="1351624"/>
          <a:ext cx="2630850" cy="1531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Three Accounts Normal Balance are Credit: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1-Capital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2- Liabilities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3- Revenues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77785" y="1396471"/>
        <a:ext cx="2541156" cy="144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C108C-1397-49D2-8459-275F63F85D1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F5C0-EA66-4CDB-B6D1-87DAB740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69714"/>
              </p:ext>
            </p:extLst>
          </p:nvPr>
        </p:nvGraphicFramePr>
        <p:xfrm>
          <a:off x="1504406" y="2517007"/>
          <a:ext cx="9183188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048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352699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GB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(Lesson 1)</a:t>
                      </a: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Analyzing and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Journalizing Transactions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B3E09E-666F-45A5-A01B-5580810425F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672ECE-6C91-421A-83AA-A5521A7F92A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541983-EBA3-48BD-9BD3-F26932E6AC3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6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58568"/>
              </p:ext>
            </p:extLst>
          </p:nvPr>
        </p:nvGraphicFramePr>
        <p:xfrm>
          <a:off x="227390" y="2342116"/>
          <a:ext cx="9225649" cy="3976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earned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208529"/>
            <a:ext cx="9225650" cy="93100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 the following table by classifying the account into: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Assets, Liabilities, Owners equity ,Revenue, Expense and Debit or Credit for the increase and decrease: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27391" y="519142"/>
            <a:ext cx="740586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3-2 (Workbook Extra Exercises Page 44)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958995" y="2776668"/>
            <a:ext cx="1989858" cy="482166"/>
            <a:chOff x="38100" y="819150"/>
            <a:chExt cx="1604010" cy="351155"/>
          </a:xfrm>
        </p:grpSpPr>
        <p:sp>
          <p:nvSpPr>
            <p:cNvPr id="15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5E77FD-0305-4BF8-A120-D42B5DE9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95" y="1623737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3770DD7-8C6E-4DF8-8284-9A8A6EAC1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6347"/>
          <a:stretch/>
        </p:blipFill>
        <p:spPr bwMode="auto">
          <a:xfrm>
            <a:off x="9935908" y="4152851"/>
            <a:ext cx="2012945" cy="183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8A930-C1C3-46DC-81A1-CFE6213498D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65EDE9-5FC8-4C4A-BCF8-9C38FB64AB4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5B83964-568D-480E-B05C-227C6641820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82473"/>
              </p:ext>
            </p:extLst>
          </p:nvPr>
        </p:nvGraphicFramePr>
        <p:xfrm>
          <a:off x="227390" y="2342116"/>
          <a:ext cx="9225649" cy="3976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earned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 Equity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208529"/>
            <a:ext cx="9225650" cy="93100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 the following table by classifying the account into: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Assets, Liabilities, Owners equity ,Revenue, Expense and Debit or Credit for the increase and decrease: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27391" y="519142"/>
            <a:ext cx="740586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3-2 (Workbook Extra Exercises Page 44)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958995" y="2776668"/>
            <a:ext cx="1989858" cy="482166"/>
            <a:chOff x="38100" y="819150"/>
            <a:chExt cx="1604010" cy="351155"/>
          </a:xfrm>
        </p:grpSpPr>
        <p:sp>
          <p:nvSpPr>
            <p:cNvPr id="15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E34DB60-34C1-4B4E-986D-8DC833D95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26166" r="15366" b="26156"/>
          <a:stretch/>
        </p:blipFill>
        <p:spPr bwMode="auto">
          <a:xfrm>
            <a:off x="9743813" y="702365"/>
            <a:ext cx="2220796" cy="105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E77FD-0305-4BF8-A120-D42B5DE9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95" y="1623737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ADFDAA-BA56-40E6-AFE7-6901B37CCF3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09646D-6AE3-4F8F-9F43-BC83F03AB2F3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C0FB0D-1C49-41CC-A0C8-5C930435AAC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0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40069"/>
              </p:ext>
            </p:extLst>
          </p:nvPr>
        </p:nvGraphicFramePr>
        <p:xfrm>
          <a:off x="285018" y="2015065"/>
          <a:ext cx="9443182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281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2539265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1618732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</a:tblGrid>
              <a:tr h="3843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Prepaid 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Notes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Fees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Premises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Unearned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Wages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Salaries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2" y="1219062"/>
            <a:ext cx="9500808" cy="6116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the normal balance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(debit or credit)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each of the following accounts.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5"/>
            <a:ext cx="461130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3-1 (Workbook page 32)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4" y="1858719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64E474-95E0-4FD8-BDF6-E24E8CC6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6347"/>
          <a:stretch/>
        </p:blipFill>
        <p:spPr bwMode="auto">
          <a:xfrm>
            <a:off x="10153655" y="4207381"/>
            <a:ext cx="2012945" cy="183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7FCEC-34C8-4D29-8CC1-554F6D73BBD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D5CA85-20A2-43D0-84AD-FAA68237C30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FCE524-6BF4-4061-B137-D2D9C7931AF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1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04638"/>
              </p:ext>
            </p:extLst>
          </p:nvPr>
        </p:nvGraphicFramePr>
        <p:xfrm>
          <a:off x="285018" y="2015065"/>
          <a:ext cx="9443182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281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2539265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1618732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</a:tblGrid>
              <a:tr h="3843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Prepaid 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Notes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Fees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Premises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Unearned Revenue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Wages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Salaries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2" y="1219062"/>
            <a:ext cx="9500808" cy="6116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the normal balance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(Debit or Credit)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each of the following accounts.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5"/>
            <a:ext cx="569080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3-1 (Workbook page 32):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4" y="1858719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5DA4AF-A5EA-4820-9EC8-323F8ECFA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24078" r="10059" b="26156"/>
          <a:stretch/>
        </p:blipFill>
        <p:spPr bwMode="auto">
          <a:xfrm>
            <a:off x="9847469" y="906825"/>
            <a:ext cx="2344530" cy="119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9DB67A-CE40-4157-9E61-7DF176B673C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14BD0B-E9E0-471A-9D62-7F90C85570A3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46EF88-A6BD-4473-A4D2-096094FC22A9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2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51055"/>
              </p:ext>
            </p:extLst>
          </p:nvPr>
        </p:nvGraphicFramePr>
        <p:xfrm>
          <a:off x="227391" y="2086377"/>
          <a:ext cx="9692640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84769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912691818"/>
                    </a:ext>
                  </a:extLst>
                </a:gridCol>
              </a:tblGrid>
              <a:tr h="6000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63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Prepaid Insurance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Fees Earned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 Van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Payable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6622358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144357"/>
            <a:ext cx="9729409" cy="7442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Indicate whether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debit or credit will decrease the normal balance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the following accounts. (Using in the appropriate column.)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4"/>
            <a:ext cx="4537791" cy="556537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3-2 (Workbook page 32)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5" y="1888579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64E474-95E0-4FD8-BDF6-E24E8CC6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6347"/>
          <a:stretch/>
        </p:blipFill>
        <p:spPr bwMode="auto">
          <a:xfrm>
            <a:off x="10153655" y="4207381"/>
            <a:ext cx="2012945" cy="183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6E13CC1-8494-4A69-9655-7228EB3BE16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ED09A3-58C4-4331-9B31-807BBC36BAC5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57AF81-4FA8-4696-B548-6AE4238CBEA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33788"/>
              </p:ext>
            </p:extLst>
          </p:nvPr>
        </p:nvGraphicFramePr>
        <p:xfrm>
          <a:off x="227391" y="2046346"/>
          <a:ext cx="9692640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84769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912691818"/>
                    </a:ext>
                  </a:extLst>
                </a:gridCol>
              </a:tblGrid>
              <a:tr h="63584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63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Prepaid Insurance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Fees Earned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Motor Van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Payable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662235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144357"/>
            <a:ext cx="9729409" cy="7442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Indicate whether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debit or credit will decrease the normal balance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the following accounts. (Using in the appropriate column.)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5"/>
            <a:ext cx="541355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3-2 (Workbook page 32) :Solution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4" y="1858719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22342E-72AE-436C-B954-4577ACD5E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10085153" y="753849"/>
            <a:ext cx="1919370" cy="133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BE36A6-8AED-45A1-814E-A4EDA6BBE5E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73094F-C8EB-4152-AF6C-6F8F64512B0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1DDDEE-9400-409C-9CFD-9D4C5458926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6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634625" y="3791606"/>
            <a:ext cx="2684007" cy="112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1" y="1537292"/>
            <a:ext cx="8366924" cy="15769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The student achieved the objectives:</a:t>
            </a:r>
          </a:p>
          <a:p>
            <a:pPr marL="0" indent="0" rtl="1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debits and  credits accounts.</a:t>
            </a:r>
            <a:endParaRPr lang="en-US" sz="2000" dirty="0"/>
          </a:p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double 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system. </a:t>
            </a:r>
            <a:endParaRPr lang="en-GB" sz="1100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2" name="Rectangular Callout 1"/>
          <p:cNvSpPr/>
          <p:nvPr/>
        </p:nvSpPr>
        <p:spPr>
          <a:xfrm>
            <a:off x="313395" y="3791606"/>
            <a:ext cx="6279110" cy="1768601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2" y="520562"/>
            <a:ext cx="3781662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C242CE-03F8-451F-BEB2-D419D3C361B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7C8585-DCD5-40C2-9B68-4C70E6F5334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E9657B-FCBA-4C30-80F4-A82D61F2BFB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9665974" y="4600599"/>
            <a:ext cx="2735032" cy="170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543" y="1674267"/>
            <a:ext cx="5392914" cy="607735"/>
            <a:chOff x="0" y="1065358"/>
            <a:chExt cx="8153400" cy="10800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742373" y="1065358"/>
              <a:ext cx="6668654" cy="103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99548" y="2593070"/>
            <a:ext cx="9851381" cy="5845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548" y="748466"/>
            <a:ext cx="7194405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Analyzing and Journal Transactions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1EFB7-C516-4439-9EB9-8FB0041B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3" y="407442"/>
            <a:ext cx="16478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1543" y="3696435"/>
            <a:ext cx="9869564" cy="2530853"/>
            <a:chOff x="444879" y="3739129"/>
            <a:chExt cx="9869564" cy="2530853"/>
          </a:xfrm>
        </p:grpSpPr>
        <p:grpSp>
          <p:nvGrpSpPr>
            <p:cNvPr id="8" name="Group 7"/>
            <p:cNvGrpSpPr/>
            <p:nvPr/>
          </p:nvGrpSpPr>
          <p:grpSpPr>
            <a:xfrm>
              <a:off x="455993" y="4786331"/>
              <a:ext cx="9858450" cy="1483651"/>
              <a:chOff x="530850" y="1925275"/>
              <a:chExt cx="8376599" cy="157185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" name="Freeform 8"/>
              <p:cNvSpPr/>
              <p:nvPr/>
            </p:nvSpPr>
            <p:spPr>
              <a:xfrm>
                <a:off x="530850" y="1925275"/>
                <a:ext cx="1114720" cy="1571853"/>
              </a:xfrm>
              <a:custGeom>
                <a:avLst/>
                <a:gdLst>
                  <a:gd name="connsiteX0" fmla="*/ 0 w 1592456"/>
                  <a:gd name="connsiteY0" fmla="*/ 0 h 1114719"/>
                  <a:gd name="connsiteX1" fmla="*/ 1035097 w 1592456"/>
                  <a:gd name="connsiteY1" fmla="*/ 0 h 1114719"/>
                  <a:gd name="connsiteX2" fmla="*/ 1592456 w 1592456"/>
                  <a:gd name="connsiteY2" fmla="*/ 557360 h 1114719"/>
                  <a:gd name="connsiteX3" fmla="*/ 1035097 w 1592456"/>
                  <a:gd name="connsiteY3" fmla="*/ 1114719 h 1114719"/>
                  <a:gd name="connsiteX4" fmla="*/ 0 w 1592456"/>
                  <a:gd name="connsiteY4" fmla="*/ 1114719 h 1114719"/>
                  <a:gd name="connsiteX5" fmla="*/ 557360 w 1592456"/>
                  <a:gd name="connsiteY5" fmla="*/ 557360 h 1114719"/>
                  <a:gd name="connsiteX6" fmla="*/ 0 w 1592456"/>
                  <a:gd name="connsiteY6" fmla="*/ 0 h 111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456" h="1114719">
                    <a:moveTo>
                      <a:pt x="1592455" y="0"/>
                    </a:moveTo>
                    <a:lnTo>
                      <a:pt x="1592455" y="724568"/>
                    </a:lnTo>
                    <a:lnTo>
                      <a:pt x="796227" y="1114719"/>
                    </a:lnTo>
                    <a:lnTo>
                      <a:pt x="1" y="724568"/>
                    </a:lnTo>
                    <a:lnTo>
                      <a:pt x="1" y="0"/>
                    </a:lnTo>
                    <a:lnTo>
                      <a:pt x="796227" y="390152"/>
                    </a:lnTo>
                    <a:lnTo>
                      <a:pt x="1592455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0956" tIns="578316" rIns="20955" bIns="578314" numCol="1" spcCol="1270" anchor="ctr" anchorCtr="0">
                <a:noAutofit/>
              </a:bodyPr>
              <a:lstStyle/>
              <a:p>
                <a:pPr lvl="0" algn="ctr" defTabSz="1466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BH" sz="3600" b="1" kern="12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b="1" kern="1200" dirty="0">
                    <a:solidFill>
                      <a:schemeClr val="tx1"/>
                    </a:solidFill>
                  </a:rPr>
                  <a:t>.</a:t>
                </a:r>
                <a:endParaRPr lang="ar-BH" sz="36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645570" y="1934348"/>
                <a:ext cx="7261879" cy="1035096"/>
              </a:xfrm>
              <a:custGeom>
                <a:avLst/>
                <a:gdLst>
                  <a:gd name="connsiteX0" fmla="*/ 172519 w 1035096"/>
                  <a:gd name="connsiteY0" fmla="*/ 0 h 7114880"/>
                  <a:gd name="connsiteX1" fmla="*/ 862577 w 1035096"/>
                  <a:gd name="connsiteY1" fmla="*/ 0 h 7114880"/>
                  <a:gd name="connsiteX2" fmla="*/ 1035096 w 1035096"/>
                  <a:gd name="connsiteY2" fmla="*/ 172519 h 7114880"/>
                  <a:gd name="connsiteX3" fmla="*/ 1035096 w 1035096"/>
                  <a:gd name="connsiteY3" fmla="*/ 7114880 h 7114880"/>
                  <a:gd name="connsiteX4" fmla="*/ 1035096 w 1035096"/>
                  <a:gd name="connsiteY4" fmla="*/ 7114880 h 7114880"/>
                  <a:gd name="connsiteX5" fmla="*/ 0 w 1035096"/>
                  <a:gd name="connsiteY5" fmla="*/ 7114880 h 7114880"/>
                  <a:gd name="connsiteX6" fmla="*/ 0 w 1035096"/>
                  <a:gd name="connsiteY6" fmla="*/ 7114880 h 7114880"/>
                  <a:gd name="connsiteX7" fmla="*/ 0 w 1035096"/>
                  <a:gd name="connsiteY7" fmla="*/ 172519 h 7114880"/>
                  <a:gd name="connsiteX8" fmla="*/ 172519 w 1035096"/>
                  <a:gd name="connsiteY8" fmla="*/ 0 h 7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096" h="7114880">
                    <a:moveTo>
                      <a:pt x="1035096" y="1185836"/>
                    </a:moveTo>
                    <a:lnTo>
                      <a:pt x="1035096" y="5929044"/>
                    </a:lnTo>
                    <a:cubicBezTo>
                      <a:pt x="1035096" y="6583964"/>
                      <a:pt x="1023859" y="7114877"/>
                      <a:pt x="1009997" y="7114877"/>
                    </a:cubicBezTo>
                    <a:lnTo>
                      <a:pt x="0" y="7114877"/>
                    </a:lnTo>
                    <a:lnTo>
                      <a:pt x="0" y="711487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09997" y="3"/>
                    </a:lnTo>
                    <a:cubicBezTo>
                      <a:pt x="1023859" y="3"/>
                      <a:pt x="1035096" y="530916"/>
                      <a:pt x="1035096" y="118583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149353" tIns="63863" rIns="63863" bIns="63865" numCol="1" spcCol="1270" anchor="ctr" anchorCtr="0">
                <a:noAutofit/>
              </a:bodyPr>
              <a:lstStyle/>
              <a:p>
                <a:pPr lvl="0"/>
                <a:r>
                  <a:rPr lang="en-GB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Explain the meaning double entry system. </a:t>
                </a:r>
                <a:endParaRPr lang="en-GB" sz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44879" y="3739129"/>
              <a:ext cx="9858450" cy="1483651"/>
              <a:chOff x="530850" y="1925275"/>
              <a:chExt cx="8376599" cy="157185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7" name="Freeform 16"/>
              <p:cNvSpPr/>
              <p:nvPr/>
            </p:nvSpPr>
            <p:spPr>
              <a:xfrm>
                <a:off x="530850" y="1925275"/>
                <a:ext cx="1114720" cy="1571853"/>
              </a:xfrm>
              <a:custGeom>
                <a:avLst/>
                <a:gdLst>
                  <a:gd name="connsiteX0" fmla="*/ 0 w 1592456"/>
                  <a:gd name="connsiteY0" fmla="*/ 0 h 1114719"/>
                  <a:gd name="connsiteX1" fmla="*/ 1035097 w 1592456"/>
                  <a:gd name="connsiteY1" fmla="*/ 0 h 1114719"/>
                  <a:gd name="connsiteX2" fmla="*/ 1592456 w 1592456"/>
                  <a:gd name="connsiteY2" fmla="*/ 557360 h 1114719"/>
                  <a:gd name="connsiteX3" fmla="*/ 1035097 w 1592456"/>
                  <a:gd name="connsiteY3" fmla="*/ 1114719 h 1114719"/>
                  <a:gd name="connsiteX4" fmla="*/ 0 w 1592456"/>
                  <a:gd name="connsiteY4" fmla="*/ 1114719 h 1114719"/>
                  <a:gd name="connsiteX5" fmla="*/ 557360 w 1592456"/>
                  <a:gd name="connsiteY5" fmla="*/ 557360 h 1114719"/>
                  <a:gd name="connsiteX6" fmla="*/ 0 w 1592456"/>
                  <a:gd name="connsiteY6" fmla="*/ 0 h 111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456" h="1114719">
                    <a:moveTo>
                      <a:pt x="1592455" y="0"/>
                    </a:moveTo>
                    <a:lnTo>
                      <a:pt x="1592455" y="724568"/>
                    </a:lnTo>
                    <a:lnTo>
                      <a:pt x="796227" y="1114719"/>
                    </a:lnTo>
                    <a:lnTo>
                      <a:pt x="1" y="724568"/>
                    </a:lnTo>
                    <a:lnTo>
                      <a:pt x="1" y="0"/>
                    </a:lnTo>
                    <a:lnTo>
                      <a:pt x="796227" y="390152"/>
                    </a:lnTo>
                    <a:lnTo>
                      <a:pt x="1592455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0956" tIns="578316" rIns="20955" bIns="578314" numCol="1" spcCol="1270" anchor="ctr" anchorCtr="0">
                <a:noAutofit/>
              </a:bodyPr>
              <a:lstStyle/>
              <a:p>
                <a:pPr lvl="0" algn="ctr" defTabSz="1466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>
                    <a:solidFill>
                      <a:schemeClr val="tx1"/>
                    </a:solidFill>
                  </a:rPr>
                  <a:t>1.</a:t>
                </a:r>
                <a:endParaRPr lang="ar-BH" sz="36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645570" y="1934348"/>
                <a:ext cx="7261879" cy="1035096"/>
              </a:xfrm>
              <a:custGeom>
                <a:avLst/>
                <a:gdLst>
                  <a:gd name="connsiteX0" fmla="*/ 172519 w 1035096"/>
                  <a:gd name="connsiteY0" fmla="*/ 0 h 7114880"/>
                  <a:gd name="connsiteX1" fmla="*/ 862577 w 1035096"/>
                  <a:gd name="connsiteY1" fmla="*/ 0 h 7114880"/>
                  <a:gd name="connsiteX2" fmla="*/ 1035096 w 1035096"/>
                  <a:gd name="connsiteY2" fmla="*/ 172519 h 7114880"/>
                  <a:gd name="connsiteX3" fmla="*/ 1035096 w 1035096"/>
                  <a:gd name="connsiteY3" fmla="*/ 7114880 h 7114880"/>
                  <a:gd name="connsiteX4" fmla="*/ 1035096 w 1035096"/>
                  <a:gd name="connsiteY4" fmla="*/ 7114880 h 7114880"/>
                  <a:gd name="connsiteX5" fmla="*/ 0 w 1035096"/>
                  <a:gd name="connsiteY5" fmla="*/ 7114880 h 7114880"/>
                  <a:gd name="connsiteX6" fmla="*/ 0 w 1035096"/>
                  <a:gd name="connsiteY6" fmla="*/ 7114880 h 7114880"/>
                  <a:gd name="connsiteX7" fmla="*/ 0 w 1035096"/>
                  <a:gd name="connsiteY7" fmla="*/ 172519 h 7114880"/>
                  <a:gd name="connsiteX8" fmla="*/ 172519 w 1035096"/>
                  <a:gd name="connsiteY8" fmla="*/ 0 h 7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096" h="7114880">
                    <a:moveTo>
                      <a:pt x="1035096" y="1185836"/>
                    </a:moveTo>
                    <a:lnTo>
                      <a:pt x="1035096" y="5929044"/>
                    </a:lnTo>
                    <a:cubicBezTo>
                      <a:pt x="1035096" y="6583964"/>
                      <a:pt x="1023859" y="7114877"/>
                      <a:pt x="1009997" y="7114877"/>
                    </a:cubicBezTo>
                    <a:lnTo>
                      <a:pt x="0" y="7114877"/>
                    </a:lnTo>
                    <a:lnTo>
                      <a:pt x="0" y="711487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09997" y="3"/>
                    </a:lnTo>
                    <a:cubicBezTo>
                      <a:pt x="1023859" y="3"/>
                      <a:pt x="1035096" y="530916"/>
                      <a:pt x="1035096" y="118583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149353" tIns="63863" rIns="63863" bIns="63865" numCol="1" spcCol="1270" anchor="ctr" anchorCtr="0">
                <a:noAutofit/>
              </a:bodyPr>
              <a:lstStyle/>
              <a:p>
                <a:pPr lvl="0"/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debit and credit accounts.</a:t>
                </a:r>
                <a:endParaRPr lang="en-GB" sz="1200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F5CD9C-EFE0-4B69-943C-BCB55B69733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EE4908-2525-4B84-B42D-C4DE60218B0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74D8E4-57A0-408C-8FCF-842CB26B56F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9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611" y="1223493"/>
            <a:ext cx="9522823" cy="5096925"/>
            <a:chOff x="1916806" y="813082"/>
            <a:chExt cx="8178084" cy="5340598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3134662" y="3873494"/>
              <a:ext cx="6343371" cy="577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4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254125" algn="l"/>
                </a:tabLst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DR                                 CR                         </a:t>
              </a:r>
              <a:r>
                <a:rPr kumimoji="0" lang="ar-BH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DR                            CR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254125" algn="l"/>
                </a:tabLst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16806" y="813082"/>
              <a:ext cx="8178084" cy="5340598"/>
              <a:chOff x="1725769" y="380447"/>
              <a:chExt cx="8178084" cy="5960808"/>
            </a:xfrm>
          </p:grpSpPr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69781133"/>
                  </p:ext>
                </p:extLst>
              </p:nvPr>
            </p:nvGraphicFramePr>
            <p:xfrm>
              <a:off x="1725769" y="380447"/>
              <a:ext cx="8178084" cy="35244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5" name="Group 4"/>
              <p:cNvGrpSpPr/>
              <p:nvPr/>
            </p:nvGrpSpPr>
            <p:grpSpPr>
              <a:xfrm>
                <a:off x="2547911" y="1674252"/>
                <a:ext cx="7147774" cy="4667003"/>
                <a:chOff x="1" y="-50114"/>
                <a:chExt cx="5402664" cy="5903693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33276" y="4033219"/>
                  <a:ext cx="4572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Up Arrow 6"/>
                <p:cNvSpPr/>
                <p:nvPr/>
              </p:nvSpPr>
              <p:spPr>
                <a:xfrm>
                  <a:off x="578072" y="4477719"/>
                  <a:ext cx="330200" cy="1304925"/>
                </a:xfrm>
                <a:prstGeom prst="upArrow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Down Arrow 7"/>
                <p:cNvSpPr/>
                <p:nvPr/>
              </p:nvSpPr>
              <p:spPr>
                <a:xfrm>
                  <a:off x="1502654" y="4506376"/>
                  <a:ext cx="446284" cy="1333500"/>
                </a:xfrm>
                <a:prstGeom prst="downArrow">
                  <a:avLst>
                    <a:gd name="adj1" fmla="val 23024"/>
                    <a:gd name="adj2" fmla="val 50000"/>
                  </a:avLst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Up Arrow 8"/>
                <p:cNvSpPr/>
                <p:nvPr/>
              </p:nvSpPr>
              <p:spPr>
                <a:xfrm>
                  <a:off x="4261508" y="4472576"/>
                  <a:ext cx="330200" cy="1304925"/>
                </a:xfrm>
                <a:prstGeom prst="upArrow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Down Arrow 9"/>
                <p:cNvSpPr/>
                <p:nvPr/>
              </p:nvSpPr>
              <p:spPr>
                <a:xfrm>
                  <a:off x="3180630" y="4520079"/>
                  <a:ext cx="314325" cy="1333500"/>
                </a:xfrm>
                <a:prstGeom prst="downArrow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1" y="23744"/>
                  <a:ext cx="99060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33276" y="23728"/>
                  <a:ext cx="0" cy="400927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4196507" y="-50104"/>
                  <a:ext cx="12001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5396136" y="-50114"/>
                  <a:ext cx="6499" cy="40831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lus 14"/>
                <p:cNvSpPr/>
                <p:nvPr/>
              </p:nvSpPr>
              <p:spPr>
                <a:xfrm>
                  <a:off x="464782" y="3472791"/>
                  <a:ext cx="520995" cy="602272"/>
                </a:xfrm>
                <a:prstGeom prst="mathPlus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Minus 15"/>
                <p:cNvSpPr/>
                <p:nvPr/>
              </p:nvSpPr>
              <p:spPr>
                <a:xfrm>
                  <a:off x="1392113" y="3554872"/>
                  <a:ext cx="556824" cy="427691"/>
                </a:xfrm>
                <a:prstGeom prst="mathMinus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Plus 16"/>
                <p:cNvSpPr/>
                <p:nvPr/>
              </p:nvSpPr>
              <p:spPr>
                <a:xfrm>
                  <a:off x="4061676" y="3296153"/>
                  <a:ext cx="637953" cy="686410"/>
                </a:xfrm>
                <a:prstGeom prst="mathPlus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Minus 17"/>
                <p:cNvSpPr/>
                <p:nvPr/>
              </p:nvSpPr>
              <p:spPr>
                <a:xfrm>
                  <a:off x="3036828" y="3403840"/>
                  <a:ext cx="552450" cy="520745"/>
                </a:xfrm>
                <a:prstGeom prst="mathMinus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4802764" y="4033198"/>
                  <a:ext cx="59990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Straight Connector 23"/>
            <p:cNvCxnSpPr/>
            <p:nvPr/>
          </p:nvCxnSpPr>
          <p:spPr>
            <a:xfrm flipH="1">
              <a:off x="2944885" y="4196090"/>
              <a:ext cx="23725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131147" y="4196090"/>
              <a:ext cx="0" cy="983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563291" y="4196090"/>
              <a:ext cx="23725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49553" y="4196090"/>
              <a:ext cx="0" cy="983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4" name="Picture 2" descr="Image result for assets, liabilities and equity cliparts">
            <a:extLst>
              <a:ext uri="{FF2B5EF4-FFF2-40B4-BE49-F238E27FC236}">
                <a16:creationId xmlns:a16="http://schemas.microsoft.com/office/drawing/2014/main" id="{6BD1883D-406F-4C97-83FF-2331066A9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2"/>
          <a:stretch/>
        </p:blipFill>
        <p:spPr bwMode="auto">
          <a:xfrm>
            <a:off x="9926990" y="704322"/>
            <a:ext cx="1962776" cy="152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4833" y="472897"/>
            <a:ext cx="7924051" cy="876096"/>
            <a:chOff x="0" y="1156285"/>
            <a:chExt cx="8153400" cy="1281806"/>
          </a:xfrm>
        </p:grpSpPr>
        <p:sp>
          <p:nvSpPr>
            <p:cNvPr id="38" name="مستطيل مستدير الزوايا 13"/>
            <p:cNvSpPr/>
            <p:nvPr/>
          </p:nvSpPr>
          <p:spPr>
            <a:xfrm>
              <a:off x="0" y="1156285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39" name="Rectangle 6"/>
            <p:cNvSpPr/>
            <p:nvPr/>
          </p:nvSpPr>
          <p:spPr>
            <a:xfrm>
              <a:off x="0" y="1313036"/>
              <a:ext cx="8006523" cy="1125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An Introduction to the double Entry System </a:t>
              </a:r>
            </a:p>
          </p:txBody>
        </p:sp>
      </p:grpSp>
      <p:sp>
        <p:nvSpPr>
          <p:cNvPr id="3" name="Equal 2"/>
          <p:cNvSpPr/>
          <p:nvPr/>
        </p:nvSpPr>
        <p:spPr>
          <a:xfrm>
            <a:off x="5133703" y="2259874"/>
            <a:ext cx="274320" cy="258485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549BF7-211C-46A0-8703-4A60B008BA4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3030112-CF69-4258-BBDB-E6129E2E07F5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B34163-555A-4DD0-BC4F-2A4B4F5B302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2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A4FFF6-5E3D-4E80-915E-EDA2AB390CD4}"/>
              </a:ext>
            </a:extLst>
          </p:cNvPr>
          <p:cNvSpPr txBox="1">
            <a:spLocks/>
          </p:cNvSpPr>
          <p:nvPr/>
        </p:nvSpPr>
        <p:spPr>
          <a:xfrm>
            <a:off x="253429" y="1600855"/>
            <a:ext cx="9586903" cy="5223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914103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normal balance of the following accounts Debit or credit .</a:t>
            </a:r>
            <a:endParaRPr lang="ar-BH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9642" y="2895256"/>
            <a:ext cx="10290647" cy="2763803"/>
            <a:chOff x="1699721" y="2651575"/>
            <a:chExt cx="10290647" cy="2763803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9E1F6C1F-EB37-4892-872A-19F679B1E505}"/>
                </a:ext>
              </a:extLst>
            </p:cNvPr>
            <p:cNvSpPr/>
            <p:nvPr/>
          </p:nvSpPr>
          <p:spPr>
            <a:xfrm>
              <a:off x="8796841" y="4143601"/>
              <a:ext cx="2895333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6. Expense </a:t>
              </a: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ADCEEA2A-4500-42DE-8B69-C29603923246}"/>
                </a:ext>
              </a:extLst>
            </p:cNvPr>
            <p:cNvSpPr/>
            <p:nvPr/>
          </p:nvSpPr>
          <p:spPr>
            <a:xfrm>
              <a:off x="1699721" y="2712213"/>
              <a:ext cx="3098827" cy="114695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Equipment  </a:t>
              </a: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A979DD7-AC2C-4D78-965A-E0FB893B9820}"/>
                </a:ext>
              </a:extLst>
            </p:cNvPr>
            <p:cNvSpPr/>
            <p:nvPr/>
          </p:nvSpPr>
          <p:spPr>
            <a:xfrm>
              <a:off x="1979720" y="4057869"/>
              <a:ext cx="2538831" cy="1357509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5. Fees Income</a:t>
              </a: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0F9637D-F990-4854-B218-0D586E528797}"/>
                </a:ext>
              </a:extLst>
            </p:cNvPr>
            <p:cNvSpPr/>
            <p:nvPr/>
          </p:nvSpPr>
          <p:spPr>
            <a:xfrm>
              <a:off x="5738917" y="2651575"/>
              <a:ext cx="2705754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Capital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E629EDBE-7FC2-4C14-976F-166B21C39F2F}"/>
                </a:ext>
              </a:extLst>
            </p:cNvPr>
            <p:cNvSpPr/>
            <p:nvPr/>
          </p:nvSpPr>
          <p:spPr>
            <a:xfrm>
              <a:off x="8806503" y="2660644"/>
              <a:ext cx="2803961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Wages Payable</a:t>
              </a: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6B51F07D-F567-4BC0-A6D1-2B52C78E47D6}"/>
                </a:ext>
              </a:extLst>
            </p:cNvPr>
            <p:cNvSpPr/>
            <p:nvPr/>
          </p:nvSpPr>
          <p:spPr>
            <a:xfrm>
              <a:off x="5165408" y="4057869"/>
              <a:ext cx="3118773" cy="1357509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4. Account Receivable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9267D0-10C6-4F63-98A4-BF602F50125E}"/>
                </a:ext>
              </a:extLst>
            </p:cNvPr>
            <p:cNvSpPr txBox="1"/>
            <p:nvPr/>
          </p:nvSpPr>
          <p:spPr>
            <a:xfrm>
              <a:off x="7938392" y="2949999"/>
              <a:ext cx="772643" cy="40011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8B6A9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BFD1D1-334B-4720-8D21-4DDAF3D0C60F}"/>
                </a:ext>
              </a:extLst>
            </p:cNvPr>
            <p:cNvSpPr txBox="1"/>
            <p:nvPr/>
          </p:nvSpPr>
          <p:spPr>
            <a:xfrm>
              <a:off x="11117061" y="2980902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……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FCFC5A-2406-4419-8835-DABF98F362A0}"/>
                </a:ext>
              </a:extLst>
            </p:cNvPr>
            <p:cNvSpPr txBox="1"/>
            <p:nvPr/>
          </p:nvSpPr>
          <p:spPr>
            <a:xfrm>
              <a:off x="4370312" y="3108079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E91A3-B501-4D7A-9380-0D72291D23DD}"/>
                </a:ext>
              </a:extLst>
            </p:cNvPr>
            <p:cNvSpPr txBox="1"/>
            <p:nvPr/>
          </p:nvSpPr>
          <p:spPr>
            <a:xfrm>
              <a:off x="7848764" y="4526555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…….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EA415B-D979-4B05-A49C-D2D09D4176DE}"/>
                </a:ext>
              </a:extLst>
            </p:cNvPr>
            <p:cNvSpPr txBox="1"/>
            <p:nvPr/>
          </p:nvSpPr>
          <p:spPr>
            <a:xfrm>
              <a:off x="4184610" y="4524492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…..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3B45C1-20E9-4942-A794-7284D58C7B28}"/>
                </a:ext>
              </a:extLst>
            </p:cNvPr>
            <p:cNvSpPr txBox="1"/>
            <p:nvPr/>
          </p:nvSpPr>
          <p:spPr>
            <a:xfrm>
              <a:off x="11128097" y="4464970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……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مستدير الزوايا 13"/>
          <p:cNvSpPr/>
          <p:nvPr/>
        </p:nvSpPr>
        <p:spPr>
          <a:xfrm>
            <a:off x="219918" y="72701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433C7E-AD14-498B-B65E-C69074C808B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7C4CED-48A1-48C3-8DF5-934AB1ADA5F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9731D0-C114-437D-B5C6-C9B5A039B57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9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A4FFF6-5E3D-4E80-915E-EDA2AB390CD4}"/>
              </a:ext>
            </a:extLst>
          </p:cNvPr>
          <p:cNvSpPr txBox="1">
            <a:spLocks/>
          </p:cNvSpPr>
          <p:nvPr/>
        </p:nvSpPr>
        <p:spPr>
          <a:xfrm>
            <a:off x="670854" y="1545262"/>
            <a:ext cx="9123457" cy="5970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914103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normal balance of the following accounts Debit or credit .</a:t>
            </a:r>
            <a:endParaRPr lang="ar-BH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0854" y="2775183"/>
            <a:ext cx="10290647" cy="2763803"/>
            <a:chOff x="1699721" y="2651575"/>
            <a:chExt cx="10290647" cy="2763803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9E1F6C1F-EB37-4892-872A-19F679B1E505}"/>
                </a:ext>
              </a:extLst>
            </p:cNvPr>
            <p:cNvSpPr/>
            <p:nvPr/>
          </p:nvSpPr>
          <p:spPr>
            <a:xfrm>
              <a:off x="8796841" y="4143601"/>
              <a:ext cx="2895333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6. Expense </a:t>
              </a: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ADCEEA2A-4500-42DE-8B69-C29603923246}"/>
                </a:ext>
              </a:extLst>
            </p:cNvPr>
            <p:cNvSpPr/>
            <p:nvPr/>
          </p:nvSpPr>
          <p:spPr>
            <a:xfrm>
              <a:off x="1699721" y="2712213"/>
              <a:ext cx="3098827" cy="114695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Equipment  </a:t>
              </a: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A979DD7-AC2C-4D78-965A-E0FB893B9820}"/>
                </a:ext>
              </a:extLst>
            </p:cNvPr>
            <p:cNvSpPr/>
            <p:nvPr/>
          </p:nvSpPr>
          <p:spPr>
            <a:xfrm>
              <a:off x="1979720" y="4057869"/>
              <a:ext cx="2538831" cy="1357509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5. Fees Income </a:t>
              </a: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0F9637D-F990-4854-B218-0D586E528797}"/>
                </a:ext>
              </a:extLst>
            </p:cNvPr>
            <p:cNvSpPr/>
            <p:nvPr/>
          </p:nvSpPr>
          <p:spPr>
            <a:xfrm>
              <a:off x="5738917" y="2651575"/>
              <a:ext cx="2705754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Capital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E629EDBE-7FC2-4C14-976F-166B21C39F2F}"/>
                </a:ext>
              </a:extLst>
            </p:cNvPr>
            <p:cNvSpPr/>
            <p:nvPr/>
          </p:nvSpPr>
          <p:spPr>
            <a:xfrm>
              <a:off x="8806503" y="2660644"/>
              <a:ext cx="2803961" cy="1102976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Wages Payable</a:t>
              </a: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6B51F07D-F567-4BC0-A6D1-2B52C78E47D6}"/>
                </a:ext>
              </a:extLst>
            </p:cNvPr>
            <p:cNvSpPr/>
            <p:nvPr/>
          </p:nvSpPr>
          <p:spPr>
            <a:xfrm>
              <a:off x="5165408" y="4057869"/>
              <a:ext cx="3118773" cy="1357509"/>
            </a:xfrm>
            <a:prstGeom prst="cloud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4. Account Receivable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9267D0-10C6-4F63-98A4-BF602F50125E}"/>
                </a:ext>
              </a:extLst>
            </p:cNvPr>
            <p:cNvSpPr txBox="1"/>
            <p:nvPr/>
          </p:nvSpPr>
          <p:spPr>
            <a:xfrm>
              <a:off x="7938392" y="2949999"/>
              <a:ext cx="772643" cy="40011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8B6A94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BFD1D1-334B-4720-8D21-4DDAF3D0C60F}"/>
                </a:ext>
              </a:extLst>
            </p:cNvPr>
            <p:cNvSpPr txBox="1"/>
            <p:nvPr/>
          </p:nvSpPr>
          <p:spPr>
            <a:xfrm>
              <a:off x="11117061" y="2980902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FCFC5A-2406-4419-8835-DABF98F362A0}"/>
                </a:ext>
              </a:extLst>
            </p:cNvPr>
            <p:cNvSpPr txBox="1"/>
            <p:nvPr/>
          </p:nvSpPr>
          <p:spPr>
            <a:xfrm>
              <a:off x="4370312" y="3108079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E91A3-B501-4D7A-9380-0D72291D23DD}"/>
                </a:ext>
              </a:extLst>
            </p:cNvPr>
            <p:cNvSpPr txBox="1"/>
            <p:nvPr/>
          </p:nvSpPr>
          <p:spPr>
            <a:xfrm>
              <a:off x="7848764" y="4526555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EA415B-D979-4B05-A49C-D2D09D4176DE}"/>
                </a:ext>
              </a:extLst>
            </p:cNvPr>
            <p:cNvSpPr txBox="1"/>
            <p:nvPr/>
          </p:nvSpPr>
          <p:spPr>
            <a:xfrm>
              <a:off x="4184610" y="4524492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3B45C1-20E9-4942-A794-7284D58C7B28}"/>
                </a:ext>
              </a:extLst>
            </p:cNvPr>
            <p:cNvSpPr txBox="1"/>
            <p:nvPr/>
          </p:nvSpPr>
          <p:spPr>
            <a:xfrm>
              <a:off x="11128097" y="4464970"/>
              <a:ext cx="862271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74C8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مستدير الزوايا 13"/>
          <p:cNvSpPr/>
          <p:nvPr/>
        </p:nvSpPr>
        <p:spPr>
          <a:xfrm>
            <a:off x="193792" y="606900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948037-7580-4EFE-BCD5-320D5415285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4ACBB0-91E7-4297-A74C-DFCBC86813F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BF96F2-3432-4F60-A070-400B6848C22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5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36244"/>
              </p:ext>
            </p:extLst>
          </p:nvPr>
        </p:nvGraphicFramePr>
        <p:xfrm>
          <a:off x="626688" y="2160410"/>
          <a:ext cx="8706120" cy="3976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Increase/Decrease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Furniture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2" y="1418715"/>
            <a:ext cx="9225650" cy="4507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Determine the rule by placing (√) in the appropriate column: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27392" y="519142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787796" y="2049000"/>
            <a:ext cx="2066890" cy="496252"/>
            <a:chOff x="38100" y="819150"/>
            <a:chExt cx="1666104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024119" y="81915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2FE8223-C34A-48BE-B6F1-CA297184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56" y="855062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443F6D2-C1C6-4331-84DE-1AE9D9FA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6347"/>
          <a:stretch/>
        </p:blipFill>
        <p:spPr bwMode="auto">
          <a:xfrm>
            <a:off x="9787796" y="3885373"/>
            <a:ext cx="2012945" cy="183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A2C59D-8ED5-4D72-B7C2-46EFD1516B3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3186DC-2F24-453A-94DF-2B8D3882E923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95DDAB-69E3-4F09-83F0-4223BC675B2B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8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46936"/>
              </p:ext>
            </p:extLst>
          </p:nvPr>
        </p:nvGraphicFramePr>
        <p:xfrm>
          <a:off x="437690" y="2026745"/>
          <a:ext cx="8706120" cy="43177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Increase/Decrease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Furniture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√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2" y="1317834"/>
            <a:ext cx="8916418" cy="4507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Determine the rule by placing (√) in the appropriate column: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16817" y="3178062"/>
            <a:ext cx="1989859" cy="477786"/>
            <a:chOff x="38100" y="819150"/>
            <a:chExt cx="1604010" cy="351155"/>
          </a:xfrm>
        </p:grpSpPr>
        <p:sp>
          <p:nvSpPr>
            <p:cNvPr id="15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519142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A1501-EC80-4821-9EFA-59C33E03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25" y="2035583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81EF5-0D4A-4017-AA49-135FA8C8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724" y="997286"/>
            <a:ext cx="2565952" cy="132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EA17BC-5311-46F7-9BA0-39398361B10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0C1F98-0B8E-43A2-A892-DF8849920ED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DD656C-5694-4438-9D2D-5232146519B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6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48837"/>
              </p:ext>
            </p:extLst>
          </p:nvPr>
        </p:nvGraphicFramePr>
        <p:xfrm>
          <a:off x="262553" y="2161468"/>
          <a:ext cx="972941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623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2737588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1547889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furniture.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machines.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account payable.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loans.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capital.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cash.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Drawings.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notes receivable.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building.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revenues.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2" y="1175580"/>
            <a:ext cx="9729409" cy="7442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whether a debit or credit yields the Indicated change for each of the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following accounts.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5"/>
            <a:ext cx="487800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3-3 (Workbook page 33)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4" y="1858719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64E474-95E0-4FD8-BDF6-E24E8CC6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6347"/>
          <a:stretch/>
        </p:blipFill>
        <p:spPr bwMode="auto">
          <a:xfrm>
            <a:off x="10179054" y="4164321"/>
            <a:ext cx="2012945" cy="183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18D8B10-1F6E-4F2B-9C9A-C9210DD4F00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73038B-0FEE-4283-92EB-4C1C367DDF5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399A9A-A942-47B9-AD39-7146C3B58FA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4C66D-47DE-4617-AA9A-0BD3FC3D6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57707"/>
              </p:ext>
            </p:extLst>
          </p:nvPr>
        </p:nvGraphicFramePr>
        <p:xfrm>
          <a:off x="262553" y="2161468"/>
          <a:ext cx="9729410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623">
                  <a:extLst>
                    <a:ext uri="{9D8B030D-6E8A-4147-A177-3AD203B41FA5}">
                      <a16:colId xmlns:a16="http://schemas.microsoft.com/office/drawing/2014/main" val="1415807025"/>
                    </a:ext>
                  </a:extLst>
                </a:gridCol>
                <a:gridCol w="2737588">
                  <a:extLst>
                    <a:ext uri="{9D8B030D-6E8A-4147-A177-3AD203B41FA5}">
                      <a16:colId xmlns:a16="http://schemas.microsoft.com/office/drawing/2014/main" val="1680378739"/>
                    </a:ext>
                  </a:extLst>
                </a:gridCol>
                <a:gridCol w="1547889">
                  <a:extLst>
                    <a:ext uri="{9D8B030D-6E8A-4147-A177-3AD203B41FA5}">
                      <a16:colId xmlns:a16="http://schemas.microsoft.com/office/drawing/2014/main" val="42290889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furniture.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machines.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account payable.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loans.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capital.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cash.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drawings.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decrease notes receivable.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building.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increase revenues.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8ED960-CBB9-439C-B2C5-D7A4B00D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144357"/>
            <a:ext cx="9729409" cy="7442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whether a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debit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credit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yields the Indicated change for each of the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following accounts.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1323" y="3023759"/>
            <a:ext cx="2004017" cy="456009"/>
            <a:chOff x="249945" y="1314336"/>
            <a:chExt cx="1615423" cy="332105"/>
          </a:xfrm>
        </p:grpSpPr>
        <p:sp>
          <p:nvSpPr>
            <p:cNvPr id="15" name="Text Box 131"/>
            <p:cNvSpPr txBox="1"/>
            <p:nvPr/>
          </p:nvSpPr>
          <p:spPr>
            <a:xfrm>
              <a:off x="249945" y="1316024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32"/>
            <p:cNvSpPr txBox="1"/>
            <p:nvPr/>
          </p:nvSpPr>
          <p:spPr>
            <a:xfrm>
              <a:off x="1185283" y="1314336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27392" y="448015"/>
            <a:ext cx="576700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3-3 (Workbook page 33) 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B9883-2B89-4F66-B5FA-0BD7263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5" y="1858142"/>
            <a:ext cx="207168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2A4EB4D-4DB0-434A-A91B-68269E83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10085153" y="753849"/>
            <a:ext cx="1919370" cy="133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E00F0-2D6C-412B-88ED-D74DC856E56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60E72E-9770-456D-8D48-7BD44AFDCF4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CEE10F-3530-4F52-8D5A-02FB9631CDD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8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8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1848</TotalTime>
  <Words>1279</Words>
  <Application>Microsoft Office PowerPoint</Application>
  <PresentationFormat>Widescreen</PresentationFormat>
  <Paragraphs>517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Times New Roman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osama amro</cp:lastModifiedBy>
  <cp:revision>256</cp:revision>
  <dcterms:created xsi:type="dcterms:W3CDTF">2020-03-04T10:47:58Z</dcterms:created>
  <dcterms:modified xsi:type="dcterms:W3CDTF">2021-01-22T03:01:39Z</dcterms:modified>
</cp:coreProperties>
</file>