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88" r:id="rId2"/>
    <p:sldId id="289" r:id="rId3"/>
    <p:sldId id="261" r:id="rId4"/>
    <p:sldId id="262" r:id="rId5"/>
    <p:sldId id="266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1" r:id="rId19"/>
    <p:sldId id="291" r:id="rId20"/>
    <p:sldId id="282" r:id="rId21"/>
    <p:sldId id="283" r:id="rId22"/>
    <p:sldId id="285" r:id="rId23"/>
    <p:sldId id="287" r:id="rId24"/>
    <p:sldId id="29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EDDB"/>
    <a:srgbClr val="F33DA5"/>
    <a:srgbClr val="FF99FF"/>
    <a:srgbClr val="CCECFF"/>
    <a:srgbClr val="FFCCCC"/>
    <a:srgbClr val="FFFFCC"/>
    <a:srgbClr val="FF9966"/>
    <a:srgbClr val="CCFFCC"/>
    <a:srgbClr val="CC99FF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32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D43D9B-A0B8-4E7F-AF30-69BD763847E7}" type="doc">
      <dgm:prSet loTypeId="urn:microsoft.com/office/officeart/2005/8/layout/cycle4" loCatId="cycle" qsTypeId="urn:microsoft.com/office/officeart/2005/8/quickstyle/3d4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913EEAA4-2246-4A41-9B33-80CE91BB87D3}">
      <dgm:prSet phldrT="[Text]" custT="1"/>
      <dgm:spPr/>
      <dgm:t>
        <a:bodyPr/>
        <a:lstStyle/>
        <a:p>
          <a:r>
            <a:rPr lang="ar-BH" sz="2000" b="1" dirty="0" smtClean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قدر السلعةأو وزنها</a:t>
          </a:r>
          <a:endParaRPr lang="en-US" sz="2000" b="1" dirty="0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581006E-7AA1-45C7-8258-694059E7B5FA}" type="parTrans" cxnId="{824C1F0F-4486-4857-8FF7-71703F7D0016}">
      <dgm:prSet/>
      <dgm:spPr/>
      <dgm:t>
        <a:bodyPr/>
        <a:lstStyle/>
        <a:p>
          <a:endParaRPr lang="en-US" sz="2000" b="1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2824EA5-21F5-48A2-90AE-6603EF701652}" type="sibTrans" cxnId="{824C1F0F-4486-4857-8FF7-71703F7D0016}">
      <dgm:prSet/>
      <dgm:spPr/>
      <dgm:t>
        <a:bodyPr/>
        <a:lstStyle/>
        <a:p>
          <a:endParaRPr lang="en-US" sz="2000" b="1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57ABC04-A6C5-4E0C-B73B-3BFED122326E}">
      <dgm:prSet phldrT="[Text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ar-BH" sz="2000" b="1" dirty="0" smtClean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سواء في الوزن او الكيل أو العدد أو المقاس أو الطاقة أو العيار و استعمال طرق أو وسائل من شانها جعل ذلك غير صحيح.</a:t>
          </a:r>
          <a:endParaRPr lang="en-US" sz="2000" b="1" dirty="0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CE66C1D-AC52-47D4-BCE1-0744FDC99305}" type="parTrans" cxnId="{34C57F03-E844-4E3C-A064-B1666915D7CD}">
      <dgm:prSet/>
      <dgm:spPr/>
      <dgm:t>
        <a:bodyPr/>
        <a:lstStyle/>
        <a:p>
          <a:endParaRPr lang="en-US" sz="2000" b="1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C2D6660-E643-494A-A84A-96D633F80B71}" type="sibTrans" cxnId="{34C57F03-E844-4E3C-A064-B1666915D7CD}">
      <dgm:prSet/>
      <dgm:spPr/>
      <dgm:t>
        <a:bodyPr/>
        <a:lstStyle/>
        <a:p>
          <a:endParaRPr lang="en-US" sz="2000" b="1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197ACFB-C3F0-4D06-8CC7-4719A81CB1B9}">
      <dgm:prSet phldrT="[Text]" custT="1"/>
      <dgm:spPr/>
      <dgm:t>
        <a:bodyPr/>
        <a:lstStyle/>
        <a:p>
          <a:r>
            <a:rPr lang="ar-BH" sz="2000" b="1" dirty="0" smtClean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ذاتية السلعة أو الخدمة</a:t>
          </a:r>
          <a:endParaRPr lang="en-US" sz="2000" b="1" dirty="0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8EA9B73-A3CD-4CFC-9EB0-A993F6B44ACC}" type="parTrans" cxnId="{AB2AD6B4-9A8F-4ACD-936B-790DBE5F64BF}">
      <dgm:prSet/>
      <dgm:spPr/>
      <dgm:t>
        <a:bodyPr/>
        <a:lstStyle/>
        <a:p>
          <a:endParaRPr lang="en-US" sz="2000" b="1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8E164F5-4292-4899-9C1B-B0B06189A492}" type="sibTrans" cxnId="{AB2AD6B4-9A8F-4ACD-936B-790DBE5F64BF}">
      <dgm:prSet/>
      <dgm:spPr/>
      <dgm:t>
        <a:bodyPr/>
        <a:lstStyle/>
        <a:p>
          <a:endParaRPr lang="en-US" sz="2000" b="1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80425BC-ACD4-4778-BEAF-406E086BA0B0}">
      <dgm:prSet phldrT="[Text]"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algn="r" rtl="1"/>
          <a:r>
            <a:rPr lang="ar-BH" sz="2000" b="1" dirty="0" smtClean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طبيعتها, جنسها, نوعها, عناصرها, أو صفاتها الجوهرية</a:t>
          </a:r>
          <a:endParaRPr lang="en-US" sz="2000" b="1" dirty="0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6AFF9CB-1F96-4F5D-AED0-17222B234156}" type="parTrans" cxnId="{5ABA5B70-A46F-44F3-A7CE-EF09BD23138D}">
      <dgm:prSet/>
      <dgm:spPr/>
      <dgm:t>
        <a:bodyPr/>
        <a:lstStyle/>
        <a:p>
          <a:endParaRPr lang="en-US" sz="2000" b="1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C23D2DD-31E1-4221-BA46-1094EA561674}" type="sibTrans" cxnId="{5ABA5B70-A46F-44F3-A7CE-EF09BD23138D}">
      <dgm:prSet/>
      <dgm:spPr/>
      <dgm:t>
        <a:bodyPr/>
        <a:lstStyle/>
        <a:p>
          <a:endParaRPr lang="en-US" sz="2000" b="1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019ADFA-81DE-40A9-98AA-7189DDE36B70}">
      <dgm:prSet phldrT="[Text]" custT="1"/>
      <dgm:spPr/>
      <dgm:t>
        <a:bodyPr/>
        <a:lstStyle/>
        <a:p>
          <a:r>
            <a:rPr lang="ar-BH" sz="2000" b="1" dirty="0" smtClean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مصدر السلعة</a:t>
          </a:r>
          <a:endParaRPr lang="en-US" sz="2000" b="1" dirty="0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4C5D670-B936-42FA-8A7E-EDB6765F1E4F}" type="parTrans" cxnId="{630103F1-8A69-4529-B088-A1252CBBF8C6}">
      <dgm:prSet/>
      <dgm:spPr/>
      <dgm:t>
        <a:bodyPr/>
        <a:lstStyle/>
        <a:p>
          <a:endParaRPr lang="en-US" sz="2000" b="1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849A01B-316C-42D6-BC6A-2FD7A4950BF0}" type="sibTrans" cxnId="{630103F1-8A69-4529-B088-A1252CBBF8C6}">
      <dgm:prSet/>
      <dgm:spPr/>
      <dgm:t>
        <a:bodyPr/>
        <a:lstStyle/>
        <a:p>
          <a:endParaRPr lang="en-US" sz="2000" b="1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397B628-B701-48A2-AAF7-C101668BD04A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ar-BH" sz="2000" b="1" dirty="0" smtClean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مكان </a:t>
          </a:r>
          <a:r>
            <a:rPr lang="ar-AE" sz="2000" b="1" dirty="0" smtClean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إ</a:t>
          </a:r>
          <a:r>
            <a:rPr lang="ar-BH" sz="2000" b="1" dirty="0" smtClean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نتاج </a:t>
          </a:r>
          <a:r>
            <a:rPr lang="ar-BH" sz="2000" b="1" dirty="0" smtClean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و تصنيع السلعة او الخدمة</a:t>
          </a:r>
          <a:endParaRPr lang="en-US" sz="2000" b="1" dirty="0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C280986-0913-404E-A854-2A9F591BC5BF}" type="parTrans" cxnId="{F011528A-EDFE-43AA-8002-5BC2AB1FCA0C}">
      <dgm:prSet/>
      <dgm:spPr/>
      <dgm:t>
        <a:bodyPr/>
        <a:lstStyle/>
        <a:p>
          <a:endParaRPr lang="en-US" sz="2000" b="1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C611042-DE2B-4FAF-9700-EE7E31C03AB6}" type="sibTrans" cxnId="{F011528A-EDFE-43AA-8002-5BC2AB1FCA0C}">
      <dgm:prSet/>
      <dgm:spPr/>
      <dgm:t>
        <a:bodyPr/>
        <a:lstStyle/>
        <a:p>
          <a:endParaRPr lang="en-US" sz="2000" b="1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BF4FD23-E048-42B1-9279-1D1F67787FE1}">
      <dgm:prSet phldrT="[Text]" custT="1"/>
      <dgm:spPr/>
      <dgm:t>
        <a:bodyPr/>
        <a:lstStyle/>
        <a:p>
          <a:r>
            <a:rPr lang="ar-BH" sz="2000" b="1" dirty="0" smtClean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وصف أو اعلان عن السلعةأو الخدمة</a:t>
          </a:r>
          <a:endParaRPr lang="en-US" sz="2000" b="1" dirty="0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224597D-1FA6-4A2A-BA76-B8E37711562D}" type="parTrans" cxnId="{945B2DE4-9746-4212-9189-482D735F6140}">
      <dgm:prSet/>
      <dgm:spPr/>
      <dgm:t>
        <a:bodyPr/>
        <a:lstStyle/>
        <a:p>
          <a:endParaRPr lang="en-US" sz="2000" b="1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8213486-F782-4128-8843-9B3437907EDB}" type="sibTrans" cxnId="{945B2DE4-9746-4212-9189-482D735F6140}">
      <dgm:prSet/>
      <dgm:spPr/>
      <dgm:t>
        <a:bodyPr/>
        <a:lstStyle/>
        <a:p>
          <a:endParaRPr lang="en-US" sz="2000" b="1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4F94880-BABD-4712-895D-E99B2A562325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r" rtl="1"/>
          <a:r>
            <a:rPr lang="ar-BH" sz="2000" b="1" dirty="0" smtClean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وصف السلعة أو الاعلان عنها أو عرضها بصور أو بيانات كاذبة.</a:t>
          </a:r>
          <a:endParaRPr lang="en-US" sz="2000" b="1" dirty="0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0004F26-6C07-46E3-8D79-9DD619356F45}" type="parTrans" cxnId="{7C1DEEED-143B-44B8-86FD-3BFFE0926A04}">
      <dgm:prSet/>
      <dgm:spPr/>
      <dgm:t>
        <a:bodyPr/>
        <a:lstStyle/>
        <a:p>
          <a:endParaRPr lang="en-US" sz="2000" b="1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DDEA5D7-188A-4EE8-BC7A-4114958600D7}" type="sibTrans" cxnId="{7C1DEEED-143B-44B8-86FD-3BFFE0926A04}">
      <dgm:prSet/>
      <dgm:spPr/>
      <dgm:t>
        <a:bodyPr/>
        <a:lstStyle/>
        <a:p>
          <a:endParaRPr lang="en-US" sz="2000" b="1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19AE79D-4764-40FC-BF94-4649C679E42E}" type="pres">
      <dgm:prSet presAssocID="{B3D43D9B-A0B8-4E7F-AF30-69BD763847E7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7AEABEB-328C-45AC-A25A-B0C424CF7087}" type="pres">
      <dgm:prSet presAssocID="{B3D43D9B-A0B8-4E7F-AF30-69BD763847E7}" presName="children" presStyleCnt="0"/>
      <dgm:spPr/>
    </dgm:pt>
    <dgm:pt modelId="{21A5F13A-0457-489D-A641-7B7F9D2791B7}" type="pres">
      <dgm:prSet presAssocID="{B3D43D9B-A0B8-4E7F-AF30-69BD763847E7}" presName="child1group" presStyleCnt="0"/>
      <dgm:spPr/>
    </dgm:pt>
    <dgm:pt modelId="{FD6A6DF4-BDD8-4DEC-BC02-307A9662F6F3}" type="pres">
      <dgm:prSet presAssocID="{B3D43D9B-A0B8-4E7F-AF30-69BD763847E7}" presName="child1" presStyleLbl="bgAcc1" presStyleIdx="0" presStyleCnt="4" custScaleX="145083"/>
      <dgm:spPr/>
      <dgm:t>
        <a:bodyPr/>
        <a:lstStyle/>
        <a:p>
          <a:endParaRPr lang="en-US"/>
        </a:p>
      </dgm:t>
    </dgm:pt>
    <dgm:pt modelId="{D7E4242C-C647-4E75-B3D9-8DC345495F83}" type="pres">
      <dgm:prSet presAssocID="{B3D43D9B-A0B8-4E7F-AF30-69BD763847E7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5D2A83-A2A2-455A-BFC5-D13BC2E1FDC0}" type="pres">
      <dgm:prSet presAssocID="{B3D43D9B-A0B8-4E7F-AF30-69BD763847E7}" presName="child2group" presStyleCnt="0"/>
      <dgm:spPr/>
    </dgm:pt>
    <dgm:pt modelId="{C65BB2A9-B4EB-4C4B-9F64-2A3D677E183E}" type="pres">
      <dgm:prSet presAssocID="{B3D43D9B-A0B8-4E7F-AF30-69BD763847E7}" presName="child2" presStyleLbl="bgAcc1" presStyleIdx="1" presStyleCnt="4"/>
      <dgm:spPr/>
      <dgm:t>
        <a:bodyPr/>
        <a:lstStyle/>
        <a:p>
          <a:endParaRPr lang="en-US"/>
        </a:p>
      </dgm:t>
    </dgm:pt>
    <dgm:pt modelId="{57BC76A3-3BDC-44CA-A253-301C3762484D}" type="pres">
      <dgm:prSet presAssocID="{B3D43D9B-A0B8-4E7F-AF30-69BD763847E7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89AD48-D6A9-43DD-9B60-03E5A6AE93F6}" type="pres">
      <dgm:prSet presAssocID="{B3D43D9B-A0B8-4E7F-AF30-69BD763847E7}" presName="child3group" presStyleCnt="0"/>
      <dgm:spPr/>
    </dgm:pt>
    <dgm:pt modelId="{504C4CF1-BB39-413D-AEE7-C3593F01359C}" type="pres">
      <dgm:prSet presAssocID="{B3D43D9B-A0B8-4E7F-AF30-69BD763847E7}" presName="child3" presStyleLbl="bgAcc1" presStyleIdx="2" presStyleCnt="4"/>
      <dgm:spPr/>
      <dgm:t>
        <a:bodyPr/>
        <a:lstStyle/>
        <a:p>
          <a:endParaRPr lang="en-US"/>
        </a:p>
      </dgm:t>
    </dgm:pt>
    <dgm:pt modelId="{D239C38F-95C6-449F-9C68-E21950E8FA0C}" type="pres">
      <dgm:prSet presAssocID="{B3D43D9B-A0B8-4E7F-AF30-69BD763847E7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45C627-F465-47DF-8BCF-D955918E258C}" type="pres">
      <dgm:prSet presAssocID="{B3D43D9B-A0B8-4E7F-AF30-69BD763847E7}" presName="child4group" presStyleCnt="0"/>
      <dgm:spPr/>
    </dgm:pt>
    <dgm:pt modelId="{B6575C2F-CD7F-4801-95E2-80D323C7DA4A}" type="pres">
      <dgm:prSet presAssocID="{B3D43D9B-A0B8-4E7F-AF30-69BD763847E7}" presName="child4" presStyleLbl="bgAcc1" presStyleIdx="3" presStyleCnt="4"/>
      <dgm:spPr/>
      <dgm:t>
        <a:bodyPr/>
        <a:lstStyle/>
        <a:p>
          <a:endParaRPr lang="en-US"/>
        </a:p>
      </dgm:t>
    </dgm:pt>
    <dgm:pt modelId="{F489DB0C-0A48-4747-B619-506BA77FC5CB}" type="pres">
      <dgm:prSet presAssocID="{B3D43D9B-A0B8-4E7F-AF30-69BD763847E7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8B5C5D-4FDD-4E2F-8C47-7941BAD7EC2D}" type="pres">
      <dgm:prSet presAssocID="{B3D43D9B-A0B8-4E7F-AF30-69BD763847E7}" presName="childPlaceholder" presStyleCnt="0"/>
      <dgm:spPr/>
    </dgm:pt>
    <dgm:pt modelId="{9F639A9B-5B5D-4C27-9BBC-EDE489DF9712}" type="pres">
      <dgm:prSet presAssocID="{B3D43D9B-A0B8-4E7F-AF30-69BD763847E7}" presName="circle" presStyleCnt="0"/>
      <dgm:spPr/>
    </dgm:pt>
    <dgm:pt modelId="{8C5BAE98-CE33-4050-9F59-2144EB07E325}" type="pres">
      <dgm:prSet presAssocID="{B3D43D9B-A0B8-4E7F-AF30-69BD763847E7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3989F2-5C9E-4710-A522-2B67908B58DB}" type="pres">
      <dgm:prSet presAssocID="{B3D43D9B-A0B8-4E7F-AF30-69BD763847E7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E9F61C-1D56-46A5-9951-A2FF43CD79ED}" type="pres">
      <dgm:prSet presAssocID="{B3D43D9B-A0B8-4E7F-AF30-69BD763847E7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BE401C-270F-43F9-A698-AE4425240544}" type="pres">
      <dgm:prSet presAssocID="{B3D43D9B-A0B8-4E7F-AF30-69BD763847E7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4CE3BC-5F15-40CA-8FFC-158012A7B170}" type="pres">
      <dgm:prSet presAssocID="{B3D43D9B-A0B8-4E7F-AF30-69BD763847E7}" presName="quadrantPlaceholder" presStyleCnt="0"/>
      <dgm:spPr/>
    </dgm:pt>
    <dgm:pt modelId="{A85A8871-5E25-4528-888B-90C5A14C3723}" type="pres">
      <dgm:prSet presAssocID="{B3D43D9B-A0B8-4E7F-AF30-69BD763847E7}" presName="center1" presStyleLbl="fgShp" presStyleIdx="0" presStyleCnt="2"/>
      <dgm:spPr/>
    </dgm:pt>
    <dgm:pt modelId="{A8A6E2AB-3606-47AA-9637-E960C2DA36B3}" type="pres">
      <dgm:prSet presAssocID="{B3D43D9B-A0B8-4E7F-AF30-69BD763847E7}" presName="center2" presStyleLbl="fgShp" presStyleIdx="1" presStyleCnt="2"/>
      <dgm:spPr/>
    </dgm:pt>
  </dgm:ptLst>
  <dgm:cxnLst>
    <dgm:cxn modelId="{B41C977E-2790-4E4C-BCC5-D6DEF40DE9EC}" type="presOf" srcId="{B3D43D9B-A0B8-4E7F-AF30-69BD763847E7}" destId="{419AE79D-4764-40FC-BF94-4649C679E42E}" srcOrd="0" destOrd="0" presId="urn:microsoft.com/office/officeart/2005/8/layout/cycle4"/>
    <dgm:cxn modelId="{C9963E65-6BB7-4396-9CD8-D89B10D80AF6}" type="presOf" srcId="{64F94880-BABD-4712-895D-E99B2A562325}" destId="{B6575C2F-CD7F-4801-95E2-80D323C7DA4A}" srcOrd="0" destOrd="0" presId="urn:microsoft.com/office/officeart/2005/8/layout/cycle4"/>
    <dgm:cxn modelId="{7C1DEEED-143B-44B8-86FD-3BFFE0926A04}" srcId="{6BF4FD23-E048-42B1-9279-1D1F67787FE1}" destId="{64F94880-BABD-4712-895D-E99B2A562325}" srcOrd="0" destOrd="0" parTransId="{00004F26-6C07-46E3-8D79-9DD619356F45}" sibTransId="{3DDEA5D7-188A-4EE8-BC7A-4114958600D7}"/>
    <dgm:cxn modelId="{3512466D-A1AF-460F-B5CF-1236D314C84A}" type="presOf" srcId="{E397B628-B701-48A2-AAF7-C101668BD04A}" destId="{504C4CF1-BB39-413D-AEE7-C3593F01359C}" srcOrd="0" destOrd="0" presId="urn:microsoft.com/office/officeart/2005/8/layout/cycle4"/>
    <dgm:cxn modelId="{4F837809-22B2-4AC1-A5FA-BDEA19DA6ABF}" type="presOf" srcId="{B80425BC-ACD4-4778-BEAF-406E086BA0B0}" destId="{57BC76A3-3BDC-44CA-A253-301C3762484D}" srcOrd="1" destOrd="0" presId="urn:microsoft.com/office/officeart/2005/8/layout/cycle4"/>
    <dgm:cxn modelId="{61FEE70D-4661-40A8-87A0-E0FEFD42DAE4}" type="presOf" srcId="{157ABC04-A6C5-4E0C-B73B-3BFED122326E}" destId="{D7E4242C-C647-4E75-B3D9-8DC345495F83}" srcOrd="1" destOrd="0" presId="urn:microsoft.com/office/officeart/2005/8/layout/cycle4"/>
    <dgm:cxn modelId="{630103F1-8A69-4529-B088-A1252CBBF8C6}" srcId="{B3D43D9B-A0B8-4E7F-AF30-69BD763847E7}" destId="{6019ADFA-81DE-40A9-98AA-7189DDE36B70}" srcOrd="2" destOrd="0" parTransId="{44C5D670-B936-42FA-8A7E-EDB6765F1E4F}" sibTransId="{D849A01B-316C-42D6-BC6A-2FD7A4950BF0}"/>
    <dgm:cxn modelId="{945B2DE4-9746-4212-9189-482D735F6140}" srcId="{B3D43D9B-A0B8-4E7F-AF30-69BD763847E7}" destId="{6BF4FD23-E048-42B1-9279-1D1F67787FE1}" srcOrd="3" destOrd="0" parTransId="{5224597D-1FA6-4A2A-BA76-B8E37711562D}" sibTransId="{F8213486-F782-4128-8843-9B3437907EDB}"/>
    <dgm:cxn modelId="{2E08B18B-4513-4213-A302-EB4CDB08ED7A}" type="presOf" srcId="{6197ACFB-C3F0-4D06-8CC7-4719A81CB1B9}" destId="{9C3989F2-5C9E-4710-A522-2B67908B58DB}" srcOrd="0" destOrd="0" presId="urn:microsoft.com/office/officeart/2005/8/layout/cycle4"/>
    <dgm:cxn modelId="{489FD723-2DE0-40DD-91C8-6A6092E9AB8C}" type="presOf" srcId="{E397B628-B701-48A2-AAF7-C101668BD04A}" destId="{D239C38F-95C6-449F-9C68-E21950E8FA0C}" srcOrd="1" destOrd="0" presId="urn:microsoft.com/office/officeart/2005/8/layout/cycle4"/>
    <dgm:cxn modelId="{7383B2CB-8023-4715-8431-3357EBCF72F4}" type="presOf" srcId="{157ABC04-A6C5-4E0C-B73B-3BFED122326E}" destId="{FD6A6DF4-BDD8-4DEC-BC02-307A9662F6F3}" srcOrd="0" destOrd="0" presId="urn:microsoft.com/office/officeart/2005/8/layout/cycle4"/>
    <dgm:cxn modelId="{AB2AD6B4-9A8F-4ACD-936B-790DBE5F64BF}" srcId="{B3D43D9B-A0B8-4E7F-AF30-69BD763847E7}" destId="{6197ACFB-C3F0-4D06-8CC7-4719A81CB1B9}" srcOrd="1" destOrd="0" parTransId="{28EA9B73-A3CD-4CFC-9EB0-A993F6B44ACC}" sibTransId="{08E164F5-4292-4899-9C1B-B0B06189A492}"/>
    <dgm:cxn modelId="{F011528A-EDFE-43AA-8002-5BC2AB1FCA0C}" srcId="{6019ADFA-81DE-40A9-98AA-7189DDE36B70}" destId="{E397B628-B701-48A2-AAF7-C101668BD04A}" srcOrd="0" destOrd="0" parTransId="{DC280986-0913-404E-A854-2A9F591BC5BF}" sibTransId="{2C611042-DE2B-4FAF-9700-EE7E31C03AB6}"/>
    <dgm:cxn modelId="{398658C7-DB4D-427C-A98F-A9FF0653E701}" type="presOf" srcId="{B80425BC-ACD4-4778-BEAF-406E086BA0B0}" destId="{C65BB2A9-B4EB-4C4B-9F64-2A3D677E183E}" srcOrd="0" destOrd="0" presId="urn:microsoft.com/office/officeart/2005/8/layout/cycle4"/>
    <dgm:cxn modelId="{8E7C7B02-7533-4578-82F5-FBF6DFC85F7C}" type="presOf" srcId="{6019ADFA-81DE-40A9-98AA-7189DDE36B70}" destId="{D4E9F61C-1D56-46A5-9951-A2FF43CD79ED}" srcOrd="0" destOrd="0" presId="urn:microsoft.com/office/officeart/2005/8/layout/cycle4"/>
    <dgm:cxn modelId="{FEFF010A-4ADD-4E52-A3E1-D52076E7B545}" type="presOf" srcId="{64F94880-BABD-4712-895D-E99B2A562325}" destId="{F489DB0C-0A48-4747-B619-506BA77FC5CB}" srcOrd="1" destOrd="0" presId="urn:microsoft.com/office/officeart/2005/8/layout/cycle4"/>
    <dgm:cxn modelId="{068CB560-D980-454B-A182-09E435579226}" type="presOf" srcId="{913EEAA4-2246-4A41-9B33-80CE91BB87D3}" destId="{8C5BAE98-CE33-4050-9F59-2144EB07E325}" srcOrd="0" destOrd="0" presId="urn:microsoft.com/office/officeart/2005/8/layout/cycle4"/>
    <dgm:cxn modelId="{824C1F0F-4486-4857-8FF7-71703F7D0016}" srcId="{B3D43D9B-A0B8-4E7F-AF30-69BD763847E7}" destId="{913EEAA4-2246-4A41-9B33-80CE91BB87D3}" srcOrd="0" destOrd="0" parTransId="{0581006E-7AA1-45C7-8258-694059E7B5FA}" sibTransId="{D2824EA5-21F5-48A2-90AE-6603EF701652}"/>
    <dgm:cxn modelId="{34C57F03-E844-4E3C-A064-B1666915D7CD}" srcId="{913EEAA4-2246-4A41-9B33-80CE91BB87D3}" destId="{157ABC04-A6C5-4E0C-B73B-3BFED122326E}" srcOrd="0" destOrd="0" parTransId="{CCE66C1D-AC52-47D4-BCE1-0744FDC99305}" sibTransId="{EC2D6660-E643-494A-A84A-96D633F80B71}"/>
    <dgm:cxn modelId="{5ABA5B70-A46F-44F3-A7CE-EF09BD23138D}" srcId="{6197ACFB-C3F0-4D06-8CC7-4719A81CB1B9}" destId="{B80425BC-ACD4-4778-BEAF-406E086BA0B0}" srcOrd="0" destOrd="0" parTransId="{86AFF9CB-1F96-4F5D-AED0-17222B234156}" sibTransId="{6C23D2DD-31E1-4221-BA46-1094EA561674}"/>
    <dgm:cxn modelId="{2FF1F9A6-A744-4F3A-B1EB-63C75F39E285}" type="presOf" srcId="{6BF4FD23-E048-42B1-9279-1D1F67787FE1}" destId="{9FBE401C-270F-43F9-A698-AE4425240544}" srcOrd="0" destOrd="0" presId="urn:microsoft.com/office/officeart/2005/8/layout/cycle4"/>
    <dgm:cxn modelId="{301B4F24-D82B-492E-9C73-D20E40350524}" type="presParOf" srcId="{419AE79D-4764-40FC-BF94-4649C679E42E}" destId="{A7AEABEB-328C-45AC-A25A-B0C424CF7087}" srcOrd="0" destOrd="0" presId="urn:microsoft.com/office/officeart/2005/8/layout/cycle4"/>
    <dgm:cxn modelId="{81D3B38B-5658-4130-8E6C-8278497589C2}" type="presParOf" srcId="{A7AEABEB-328C-45AC-A25A-B0C424CF7087}" destId="{21A5F13A-0457-489D-A641-7B7F9D2791B7}" srcOrd="0" destOrd="0" presId="urn:microsoft.com/office/officeart/2005/8/layout/cycle4"/>
    <dgm:cxn modelId="{46E624DB-F1DF-4494-84E8-3EF1BCEBEF75}" type="presParOf" srcId="{21A5F13A-0457-489D-A641-7B7F9D2791B7}" destId="{FD6A6DF4-BDD8-4DEC-BC02-307A9662F6F3}" srcOrd="0" destOrd="0" presId="urn:microsoft.com/office/officeart/2005/8/layout/cycle4"/>
    <dgm:cxn modelId="{73DB6E58-265B-422F-8B3E-C2B7C3DB2378}" type="presParOf" srcId="{21A5F13A-0457-489D-A641-7B7F9D2791B7}" destId="{D7E4242C-C647-4E75-B3D9-8DC345495F83}" srcOrd="1" destOrd="0" presId="urn:microsoft.com/office/officeart/2005/8/layout/cycle4"/>
    <dgm:cxn modelId="{0C2D7795-F709-4FBE-BA91-DFBC42E9AD6C}" type="presParOf" srcId="{A7AEABEB-328C-45AC-A25A-B0C424CF7087}" destId="{6B5D2A83-A2A2-455A-BFC5-D13BC2E1FDC0}" srcOrd="1" destOrd="0" presId="urn:microsoft.com/office/officeart/2005/8/layout/cycle4"/>
    <dgm:cxn modelId="{976912C1-B89F-4F7D-840F-64C8E9EB060A}" type="presParOf" srcId="{6B5D2A83-A2A2-455A-BFC5-D13BC2E1FDC0}" destId="{C65BB2A9-B4EB-4C4B-9F64-2A3D677E183E}" srcOrd="0" destOrd="0" presId="urn:microsoft.com/office/officeart/2005/8/layout/cycle4"/>
    <dgm:cxn modelId="{6DB6F7A6-D3BC-418C-BC3E-C1A90733C8DE}" type="presParOf" srcId="{6B5D2A83-A2A2-455A-BFC5-D13BC2E1FDC0}" destId="{57BC76A3-3BDC-44CA-A253-301C3762484D}" srcOrd="1" destOrd="0" presId="urn:microsoft.com/office/officeart/2005/8/layout/cycle4"/>
    <dgm:cxn modelId="{12628E30-9AE1-4A64-BEC9-451A372F718E}" type="presParOf" srcId="{A7AEABEB-328C-45AC-A25A-B0C424CF7087}" destId="{FA89AD48-D6A9-43DD-9B60-03E5A6AE93F6}" srcOrd="2" destOrd="0" presId="urn:microsoft.com/office/officeart/2005/8/layout/cycle4"/>
    <dgm:cxn modelId="{340D61C9-7042-4294-8050-15F2BEDBF854}" type="presParOf" srcId="{FA89AD48-D6A9-43DD-9B60-03E5A6AE93F6}" destId="{504C4CF1-BB39-413D-AEE7-C3593F01359C}" srcOrd="0" destOrd="0" presId="urn:microsoft.com/office/officeart/2005/8/layout/cycle4"/>
    <dgm:cxn modelId="{D08F0DAC-AA1A-4A51-B963-3A3886294581}" type="presParOf" srcId="{FA89AD48-D6A9-43DD-9B60-03E5A6AE93F6}" destId="{D239C38F-95C6-449F-9C68-E21950E8FA0C}" srcOrd="1" destOrd="0" presId="urn:microsoft.com/office/officeart/2005/8/layout/cycle4"/>
    <dgm:cxn modelId="{651B68F2-065D-422B-8058-A6AC8F75E58F}" type="presParOf" srcId="{A7AEABEB-328C-45AC-A25A-B0C424CF7087}" destId="{4B45C627-F465-47DF-8BCF-D955918E258C}" srcOrd="3" destOrd="0" presId="urn:microsoft.com/office/officeart/2005/8/layout/cycle4"/>
    <dgm:cxn modelId="{72AAD370-047C-45B7-AB20-2A4DD315D04B}" type="presParOf" srcId="{4B45C627-F465-47DF-8BCF-D955918E258C}" destId="{B6575C2F-CD7F-4801-95E2-80D323C7DA4A}" srcOrd="0" destOrd="0" presId="urn:microsoft.com/office/officeart/2005/8/layout/cycle4"/>
    <dgm:cxn modelId="{12D0E85A-C857-403A-80E7-FDA35F561E1B}" type="presParOf" srcId="{4B45C627-F465-47DF-8BCF-D955918E258C}" destId="{F489DB0C-0A48-4747-B619-506BA77FC5CB}" srcOrd="1" destOrd="0" presId="urn:microsoft.com/office/officeart/2005/8/layout/cycle4"/>
    <dgm:cxn modelId="{FC44A5B1-71C6-4A84-ADD1-2E4B1EDC7525}" type="presParOf" srcId="{A7AEABEB-328C-45AC-A25A-B0C424CF7087}" destId="{228B5C5D-4FDD-4E2F-8C47-7941BAD7EC2D}" srcOrd="4" destOrd="0" presId="urn:microsoft.com/office/officeart/2005/8/layout/cycle4"/>
    <dgm:cxn modelId="{E4189470-0230-4656-8723-4187B502B2FA}" type="presParOf" srcId="{419AE79D-4764-40FC-BF94-4649C679E42E}" destId="{9F639A9B-5B5D-4C27-9BBC-EDE489DF9712}" srcOrd="1" destOrd="0" presId="urn:microsoft.com/office/officeart/2005/8/layout/cycle4"/>
    <dgm:cxn modelId="{62EA230C-09FF-4B7A-A735-FA842234D081}" type="presParOf" srcId="{9F639A9B-5B5D-4C27-9BBC-EDE489DF9712}" destId="{8C5BAE98-CE33-4050-9F59-2144EB07E325}" srcOrd="0" destOrd="0" presId="urn:microsoft.com/office/officeart/2005/8/layout/cycle4"/>
    <dgm:cxn modelId="{D2AF337E-DB27-4073-971D-8FCFB3480625}" type="presParOf" srcId="{9F639A9B-5B5D-4C27-9BBC-EDE489DF9712}" destId="{9C3989F2-5C9E-4710-A522-2B67908B58DB}" srcOrd="1" destOrd="0" presId="urn:microsoft.com/office/officeart/2005/8/layout/cycle4"/>
    <dgm:cxn modelId="{AFCBE9C1-F59E-49FA-A6D7-99ADA40E51D1}" type="presParOf" srcId="{9F639A9B-5B5D-4C27-9BBC-EDE489DF9712}" destId="{D4E9F61C-1D56-46A5-9951-A2FF43CD79ED}" srcOrd="2" destOrd="0" presId="urn:microsoft.com/office/officeart/2005/8/layout/cycle4"/>
    <dgm:cxn modelId="{34544201-C69C-41F6-A780-68022DC6E3BD}" type="presParOf" srcId="{9F639A9B-5B5D-4C27-9BBC-EDE489DF9712}" destId="{9FBE401C-270F-43F9-A698-AE4425240544}" srcOrd="3" destOrd="0" presId="urn:microsoft.com/office/officeart/2005/8/layout/cycle4"/>
    <dgm:cxn modelId="{22AA7BE9-ADAE-4B30-A5BD-2434F5946F19}" type="presParOf" srcId="{9F639A9B-5B5D-4C27-9BBC-EDE489DF9712}" destId="{A54CE3BC-5F15-40CA-8FFC-158012A7B170}" srcOrd="4" destOrd="0" presId="urn:microsoft.com/office/officeart/2005/8/layout/cycle4"/>
    <dgm:cxn modelId="{165E3AAA-9345-402B-B024-F7C595558B40}" type="presParOf" srcId="{419AE79D-4764-40FC-BF94-4649C679E42E}" destId="{A85A8871-5E25-4528-888B-90C5A14C3723}" srcOrd="2" destOrd="0" presId="urn:microsoft.com/office/officeart/2005/8/layout/cycle4"/>
    <dgm:cxn modelId="{C89EEF1B-6AA3-40C7-A4C4-0EB5FE880DD3}" type="presParOf" srcId="{419AE79D-4764-40FC-BF94-4649C679E42E}" destId="{A8A6E2AB-3606-47AA-9637-E960C2DA36B3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4C4CF1-BB39-413D-AEE7-C3593F01359C}">
      <dsp:nvSpPr>
        <dsp:cNvPr id="0" name=""/>
        <dsp:cNvSpPr/>
      </dsp:nvSpPr>
      <dsp:spPr>
        <a:xfrm>
          <a:off x="5211009" y="3684693"/>
          <a:ext cx="2676821" cy="173397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12700" extrusionH="1700"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BH" sz="2000" b="1" kern="1200" dirty="0" smtClean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مكان </a:t>
          </a:r>
          <a:r>
            <a:rPr lang="ar-AE" sz="2000" b="1" kern="1200" dirty="0" smtClean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إ</a:t>
          </a:r>
          <a:r>
            <a:rPr lang="ar-BH" sz="2000" b="1" kern="1200" dirty="0" smtClean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نتاج </a:t>
          </a:r>
          <a:r>
            <a:rPr lang="ar-BH" sz="2000" b="1" kern="1200" dirty="0" smtClean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و تصنيع السلعة او الخدمة</a:t>
          </a:r>
          <a:endParaRPr lang="en-US" sz="2000" b="1" kern="1200" dirty="0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052146" y="4156276"/>
        <a:ext cx="1797595" cy="1224300"/>
      </dsp:txXfrm>
    </dsp:sp>
    <dsp:sp modelId="{B6575C2F-CD7F-4801-95E2-80D323C7DA4A}">
      <dsp:nvSpPr>
        <dsp:cNvPr id="0" name=""/>
        <dsp:cNvSpPr/>
      </dsp:nvSpPr>
      <dsp:spPr>
        <a:xfrm>
          <a:off x="843564" y="3684693"/>
          <a:ext cx="2676821" cy="173397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lumMod val="110000"/>
                <a:satMod val="105000"/>
                <a:tint val="67000"/>
              </a:schemeClr>
            </a:gs>
            <a:gs pos="50000">
              <a:schemeClr val="accent3">
                <a:lumMod val="105000"/>
                <a:satMod val="103000"/>
                <a:tint val="73000"/>
              </a:schemeClr>
            </a:gs>
            <a:gs pos="100000">
              <a:schemeClr val="accent3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/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12700" extrusionH="1700"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BH" sz="2000" b="1" kern="1200" dirty="0" smtClean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وصف السلعة أو الاعلان عنها أو عرضها بصور أو بيانات كاذبة.</a:t>
          </a:r>
          <a:endParaRPr lang="en-US" sz="2000" b="1" kern="1200" dirty="0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881654" y="4156276"/>
        <a:ext cx="1797595" cy="1224300"/>
      </dsp:txXfrm>
    </dsp:sp>
    <dsp:sp modelId="{C65BB2A9-B4EB-4C4B-9F64-2A3D677E183E}">
      <dsp:nvSpPr>
        <dsp:cNvPr id="0" name=""/>
        <dsp:cNvSpPr/>
      </dsp:nvSpPr>
      <dsp:spPr>
        <a:xfrm>
          <a:off x="5211009" y="0"/>
          <a:ext cx="2676821" cy="1733973"/>
        </a:xfrm>
        <a:prstGeom prst="roundRect">
          <a:avLst>
            <a:gd name="adj" fmla="val 10000"/>
          </a:avLst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12700" extrusionH="1700"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BH" sz="2000" b="1" kern="1200" dirty="0" smtClean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طبيعتها, جنسها, نوعها, عناصرها, أو صفاتها الجوهرية</a:t>
          </a:r>
          <a:endParaRPr lang="en-US" sz="2000" b="1" kern="1200" dirty="0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052146" y="38090"/>
        <a:ext cx="1797595" cy="1224300"/>
      </dsp:txXfrm>
    </dsp:sp>
    <dsp:sp modelId="{FD6A6DF4-BDD8-4DEC-BC02-307A9662F6F3}">
      <dsp:nvSpPr>
        <dsp:cNvPr id="0" name=""/>
        <dsp:cNvSpPr/>
      </dsp:nvSpPr>
      <dsp:spPr>
        <a:xfrm>
          <a:off x="240168" y="0"/>
          <a:ext cx="3883612" cy="1733973"/>
        </a:xfrm>
        <a:prstGeom prst="roundRect">
          <a:avLst>
            <a:gd name="adj" fmla="val 10000"/>
          </a:avLst>
        </a:prstGeom>
        <a:solidFill>
          <a:schemeClr val="accent4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12700" extrusionH="1700"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BH" sz="2000" b="1" kern="1200" dirty="0" smtClean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سواء في الوزن او الكيل أو العدد أو المقاس أو الطاقة أو العيار و استعمال طرق أو وسائل من شانها جعل ذلك غير صحيح.</a:t>
          </a:r>
          <a:endParaRPr lang="en-US" sz="2000" b="1" kern="1200" dirty="0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78258" y="38090"/>
        <a:ext cx="2642349" cy="1224300"/>
      </dsp:txXfrm>
    </dsp:sp>
    <dsp:sp modelId="{8C5BAE98-CE33-4050-9F59-2144EB07E325}">
      <dsp:nvSpPr>
        <dsp:cNvPr id="0" name=""/>
        <dsp:cNvSpPr/>
      </dsp:nvSpPr>
      <dsp:spPr>
        <a:xfrm>
          <a:off x="1663530" y="308864"/>
          <a:ext cx="2346282" cy="2346282"/>
        </a:xfrm>
        <a:prstGeom prst="pieWedg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000" b="1" kern="1200" dirty="0" smtClean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قدر السلعةأو وزنها</a:t>
          </a:r>
          <a:endParaRPr lang="en-US" sz="2000" b="1" kern="1200" dirty="0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350740" y="996074"/>
        <a:ext cx="1659072" cy="1659072"/>
      </dsp:txXfrm>
    </dsp:sp>
    <dsp:sp modelId="{9C3989F2-5C9E-4710-A522-2B67908B58DB}">
      <dsp:nvSpPr>
        <dsp:cNvPr id="0" name=""/>
        <dsp:cNvSpPr/>
      </dsp:nvSpPr>
      <dsp:spPr>
        <a:xfrm rot="5400000">
          <a:off x="4118186" y="308864"/>
          <a:ext cx="2346282" cy="2346282"/>
        </a:xfrm>
        <a:prstGeom prst="pieWedge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000" b="1" kern="1200" dirty="0" smtClean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ذاتية السلعة أو الخدمة</a:t>
          </a:r>
          <a:endParaRPr lang="en-US" sz="2000" b="1" kern="1200" dirty="0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5400000">
        <a:off x="4118186" y="996074"/>
        <a:ext cx="1659072" cy="1659072"/>
      </dsp:txXfrm>
    </dsp:sp>
    <dsp:sp modelId="{D4E9F61C-1D56-46A5-9951-A2FF43CD79ED}">
      <dsp:nvSpPr>
        <dsp:cNvPr id="0" name=""/>
        <dsp:cNvSpPr/>
      </dsp:nvSpPr>
      <dsp:spPr>
        <a:xfrm rot="10800000">
          <a:off x="4118186" y="2763520"/>
          <a:ext cx="2346282" cy="2346282"/>
        </a:xfrm>
        <a:prstGeom prst="pieWedge">
          <a:avLst/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000" b="1" kern="1200" dirty="0" smtClean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مصدر السلعة</a:t>
          </a:r>
          <a:endParaRPr lang="en-US" sz="2000" b="1" kern="1200" dirty="0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10800000">
        <a:off x="4118186" y="2763520"/>
        <a:ext cx="1659072" cy="1659072"/>
      </dsp:txXfrm>
    </dsp:sp>
    <dsp:sp modelId="{9FBE401C-270F-43F9-A698-AE4425240544}">
      <dsp:nvSpPr>
        <dsp:cNvPr id="0" name=""/>
        <dsp:cNvSpPr/>
      </dsp:nvSpPr>
      <dsp:spPr>
        <a:xfrm rot="16200000">
          <a:off x="1663530" y="2763520"/>
          <a:ext cx="2346282" cy="2346282"/>
        </a:xfrm>
        <a:prstGeom prst="pieWedge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000" b="1" kern="1200" dirty="0" smtClean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وصف أو اعلان عن السلعةأو الخدمة</a:t>
          </a:r>
          <a:endParaRPr lang="en-US" sz="2000" b="1" kern="1200" dirty="0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5400000">
        <a:off x="2350740" y="2763520"/>
        <a:ext cx="1659072" cy="1659072"/>
      </dsp:txXfrm>
    </dsp:sp>
    <dsp:sp modelId="{A85A8871-5E25-4528-888B-90C5A14C3723}">
      <dsp:nvSpPr>
        <dsp:cNvPr id="0" name=""/>
        <dsp:cNvSpPr/>
      </dsp:nvSpPr>
      <dsp:spPr>
        <a:xfrm>
          <a:off x="3658954" y="2221653"/>
          <a:ext cx="810090" cy="704426"/>
        </a:xfrm>
        <a:prstGeom prst="circular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A6E2AB-3606-47AA-9637-E960C2DA36B3}">
      <dsp:nvSpPr>
        <dsp:cNvPr id="0" name=""/>
        <dsp:cNvSpPr/>
      </dsp:nvSpPr>
      <dsp:spPr>
        <a:xfrm rot="10800000">
          <a:off x="3658954" y="2492586"/>
          <a:ext cx="810090" cy="704426"/>
        </a:xfrm>
        <a:prstGeom prst="circular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DA3518-C2B0-4F36-9EFB-81C24DD36D6B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175BF5-8DD2-44A9-A0BF-5BE5FF308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968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75BF5-8DD2-44A9-A0BF-5BE5FF3082E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541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8/16/2020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636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8/16/2020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06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8/16/2020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229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8/16/2020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749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8/16/2020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7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8/16/2020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56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8/16/2020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30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8/16/2020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030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8/16/2020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59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8/16/2020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51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8/16/2020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427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/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8/16/2020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76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keetsa.com/blog/wp-content/uploads/2009/09/MoneyInWasher.jp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keetsa.com/blog/wp-content/uploads/2009/09/MoneyInWasher.jpg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1890657" y="625682"/>
            <a:ext cx="7162800" cy="118221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0" y="6498164"/>
            <a:ext cx="12192000" cy="521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9586608" y="6550223"/>
            <a:ext cx="19559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BH" sz="1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الدراسي الأول 2020-2021</a:t>
            </a:r>
          </a:p>
        </p:txBody>
      </p:sp>
      <p:sp>
        <p:nvSpPr>
          <p:cNvPr id="3" name="Rectangle 2"/>
          <p:cNvSpPr/>
          <p:nvPr/>
        </p:nvSpPr>
        <p:spPr>
          <a:xfrm>
            <a:off x="5052858" y="6537397"/>
            <a:ext cx="18149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BH" sz="1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المرحلة الثانوية - المستوى الثاني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14156" y="6530258"/>
            <a:ext cx="11881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BH" sz="1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الصفحات 71 – 90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269" y="2436037"/>
            <a:ext cx="3383280" cy="3287964"/>
          </a:xfrm>
          <a:prstGeom prst="rect">
            <a:avLst/>
          </a:prstGeom>
        </p:spPr>
      </p:pic>
      <p:sp>
        <p:nvSpPr>
          <p:cNvPr id="10" name="Content Placeholder 1"/>
          <p:cNvSpPr>
            <a:spLocks noGrp="1"/>
          </p:cNvSpPr>
          <p:nvPr>
            <p:ph idx="1"/>
          </p:nvPr>
        </p:nvSpPr>
        <p:spPr>
          <a:xfrm>
            <a:off x="777200" y="2792131"/>
            <a:ext cx="5728104" cy="2575775"/>
          </a:xfrm>
        </p:spPr>
        <p:txBody>
          <a:bodyPr>
            <a:noAutofit/>
          </a:bodyPr>
          <a:lstStyle/>
          <a:p>
            <a:pPr marL="0" indent="0" algn="ctr" rtl="1">
              <a:buNone/>
            </a:pPr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القانون التجاري</a:t>
            </a:r>
          </a:p>
          <a:p>
            <a:pPr marL="0" indent="0" algn="ctr" rtl="1">
              <a:buNone/>
            </a:pPr>
            <a:r>
              <a:rPr lang="ar-BH" sz="32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قان 211-803</a:t>
            </a:r>
          </a:p>
          <a:p>
            <a:pPr marL="0" indent="0" algn="ctr" rtl="1">
              <a:buNone/>
            </a:pPr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الثالث</a:t>
            </a:r>
            <a:endParaRPr lang="en-GB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ctr" rtl="1">
              <a:buNone/>
            </a:pPr>
            <a:r>
              <a:rPr lang="ar-BH" sz="32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الوحدة الثالثة «المشكلات التجارية المعاصرة»</a:t>
            </a:r>
            <a:endParaRPr lang="en-GB" sz="32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8806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Stored Data 3"/>
          <p:cNvSpPr/>
          <p:nvPr/>
        </p:nvSpPr>
        <p:spPr>
          <a:xfrm>
            <a:off x="156754" y="673317"/>
            <a:ext cx="11665131" cy="3518267"/>
          </a:xfrm>
          <a:prstGeom prst="flowChartOnlineStorage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400" b="1" u="sng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شروط الصلح الواقي من </a:t>
            </a:r>
            <a:r>
              <a:rPr lang="ar-BH" sz="2400" b="1" u="sng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lang="ar-AE" sz="2400" b="1" u="sng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</a:t>
            </a:r>
            <a:r>
              <a:rPr lang="ar-BH" sz="2400" b="1" u="sng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فلاس</a:t>
            </a:r>
            <a:r>
              <a:rPr lang="ar-BH" sz="2400" b="1" u="sng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</a:t>
            </a:r>
            <a:endParaRPr lang="ar-BH" sz="2400" b="1" u="sng" dirty="0" smtClean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endParaRPr lang="en-US" sz="2400" b="1" i="1" u="sng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ar-BH" sz="2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r>
              <a:rPr lang="ar-BH" sz="2400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 أن </a:t>
            </a:r>
            <a:r>
              <a:rPr lang="ar-BH" sz="2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يكون </a:t>
            </a:r>
            <a:r>
              <a:rPr lang="ar-BH" sz="2400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تاجر</a:t>
            </a:r>
            <a:r>
              <a:rPr lang="ar-AE" sz="2400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ً</a:t>
            </a:r>
            <a:r>
              <a:rPr lang="ar-BH" sz="2400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BH" sz="2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br>
              <a:rPr lang="ar-BH" sz="2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2400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2.أن </a:t>
            </a:r>
            <a:r>
              <a:rPr lang="ar-BH" sz="2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يقدم صورة من الميزانية و </a:t>
            </a:r>
            <a:r>
              <a:rPr lang="ar-BH" sz="2400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lang="ar-AE" sz="2400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BH" sz="2400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رباح </a:t>
            </a:r>
            <a:r>
              <a:rPr lang="ar-BH" sz="2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والخسائر مع البيان التفصيلي لمصروفاته الشخصية. </a:t>
            </a:r>
            <a:br>
              <a:rPr lang="ar-BH" sz="2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2400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3.أن </a:t>
            </a:r>
            <a:r>
              <a:rPr lang="ar-BH" sz="2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يقدم شهادة من مكتب السجل التجاري تثبت التزامه بشروط السجل.</a:t>
            </a:r>
            <a:br>
              <a:rPr lang="ar-BH" sz="2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2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4. </a:t>
            </a:r>
            <a:r>
              <a:rPr lang="ar-BH" sz="2400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أن </a:t>
            </a:r>
            <a:r>
              <a:rPr lang="ar-BH" sz="2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يقدم </a:t>
            </a:r>
            <a:r>
              <a:rPr lang="ar-BH" sz="2400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كشف</a:t>
            </a:r>
            <a:r>
              <a:rPr lang="ar-AE" sz="2400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ًا</a:t>
            </a:r>
            <a:r>
              <a:rPr lang="ar-BH" sz="2400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بجميع دائنيه و مبالغهم.</a:t>
            </a:r>
            <a:br>
              <a:rPr lang="ar-BH" sz="2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2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5. </a:t>
            </a:r>
            <a:r>
              <a:rPr lang="ar-BH" sz="2400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أن </a:t>
            </a:r>
            <a:r>
              <a:rPr lang="ar-BH" sz="2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يقدم </a:t>
            </a:r>
            <a:r>
              <a:rPr lang="ar-AE" sz="2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BH" sz="2400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سباب </a:t>
            </a:r>
            <a:r>
              <a:rPr lang="ar-AE" sz="2400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</a:t>
            </a:r>
            <a:r>
              <a:rPr lang="ar-BH" sz="2400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فلاسه</a:t>
            </a:r>
            <a:r>
              <a:rPr lang="ar-AE" sz="2400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 </a:t>
            </a:r>
            <a:r>
              <a:rPr lang="ar-BH" sz="2400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ظروف</a:t>
            </a:r>
            <a:r>
              <a:rPr lang="ar-AE" sz="2400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الإفلاس</a:t>
            </a:r>
            <a:r>
              <a:rPr lang="ar-BH" sz="2400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r>
              <a:rPr lang="ar-BH" sz="2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BH" sz="2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2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6. </a:t>
            </a:r>
            <a:r>
              <a:rPr lang="ar-BH" sz="2400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أن </a:t>
            </a:r>
            <a:r>
              <a:rPr lang="ar-BH" sz="2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يقدم مقترحا لتعديل وضعه.</a:t>
            </a:r>
            <a:br>
              <a:rPr lang="ar-BH" sz="2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2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7. </a:t>
            </a:r>
            <a:r>
              <a:rPr lang="ar-BH" sz="2400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أن </a:t>
            </a:r>
            <a:r>
              <a:rPr lang="ar-BH" sz="2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يقدم ضمانات تنفيذها.</a:t>
            </a:r>
            <a:endParaRPr lang="en-US" sz="24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5123" t="53653" r="15684" b="32438"/>
          <a:stretch/>
        </p:blipFill>
        <p:spPr>
          <a:xfrm>
            <a:off x="2729765" y="4590581"/>
            <a:ext cx="8487179" cy="11212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12192000" cy="27432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BH" sz="1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القانون التجاري                                                                                                                                                                     المشكلات التجارية المعاصرة                                                                                                       قان 211-803     </a:t>
            </a:r>
            <a:r>
              <a:rPr lang="ar-BH" sz="1400" b="1" dirty="0" smtClean="0">
                <a:solidFill>
                  <a:srgbClr val="002060"/>
                </a:solidFill>
              </a:rPr>
              <a:t>    </a:t>
            </a:r>
            <a:r>
              <a:rPr lang="ar-BH" sz="1800" b="1" dirty="0" smtClean="0">
                <a:solidFill>
                  <a:srgbClr val="002060"/>
                </a:solidFill>
              </a:rPr>
              <a:t>                          </a:t>
            </a:r>
            <a:endParaRPr lang="ar-BH" sz="1800" b="1" dirty="0">
              <a:solidFill>
                <a:srgbClr val="00206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6478265"/>
            <a:ext cx="12192000" cy="338554"/>
            <a:chOff x="0" y="6501793"/>
            <a:chExt cx="12192000" cy="338554"/>
          </a:xfrm>
        </p:grpSpPr>
        <p:cxnSp>
          <p:nvCxnSpPr>
            <p:cNvPr id="9" name="Straight Connector 8"/>
            <p:cNvCxnSpPr/>
            <p:nvPr/>
          </p:nvCxnSpPr>
          <p:spPr>
            <a:xfrm flipV="1">
              <a:off x="0" y="6521692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3048000" y="6501793"/>
              <a:ext cx="9144000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/>
              <a:r>
                <a:rPr lang="ar-BH" sz="1600" dirty="0" smtClean="0">
                  <a:solidFill>
                    <a:prstClr val="black"/>
                  </a:solidFill>
                </a:rPr>
                <a:t>وزارة التربية والتعليم – 2020م</a:t>
              </a:r>
              <a:endParaRPr lang="en-US" sz="1600" dirty="0">
                <a:solidFill>
                  <a:prstClr val="black"/>
                </a:solidFill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23F54E05-3108-49F9-8904-4EF4A0D3BE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441" y="1481878"/>
            <a:ext cx="1909817" cy="18844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3E7A7A8-A949-4A49-9894-03052A6493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81" y="4327560"/>
            <a:ext cx="1784736" cy="1777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358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ave 3"/>
          <p:cNvSpPr/>
          <p:nvPr/>
        </p:nvSpPr>
        <p:spPr>
          <a:xfrm>
            <a:off x="9836148" y="571910"/>
            <a:ext cx="2120721" cy="1011288"/>
          </a:xfrm>
          <a:prstGeom prst="wave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غسيل </a:t>
            </a: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lang="ar-AE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موال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Plaque 4"/>
          <p:cNvSpPr/>
          <p:nvPr/>
        </p:nvSpPr>
        <p:spPr>
          <a:xfrm>
            <a:off x="979715" y="1599600"/>
            <a:ext cx="8699679" cy="1803043"/>
          </a:xfrm>
          <a:prstGeom prst="plaque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Low" rtl="1"/>
            <a:r>
              <a:rPr lang="ar-BH" sz="2800" b="1" u="sng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غسيل </a:t>
            </a:r>
            <a:r>
              <a:rPr lang="ar-BH" sz="2800" b="1" u="sng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lang="ar-AE" sz="2800" b="1" u="sng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BH" sz="2800" b="1" u="sng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موال</a:t>
            </a:r>
            <a:endParaRPr lang="ar-BH" sz="2800" b="1" u="sng" dirty="0" smtClean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Low" rtl="1"/>
            <a:endParaRPr lang="ar-BH" sz="2800" b="1" u="sng" dirty="0" smtClean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Low" rtl="1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مجموعة من العمليات المالية التي يجريها </a:t>
            </a:r>
            <a:r>
              <a:rPr lang="ar-BH" sz="2800" b="1" dirty="0" err="1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حائ</a:t>
            </a:r>
            <a:r>
              <a:rPr lang="ar-AE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ز</a:t>
            </a: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 </a:t>
            </a: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الأموال </a:t>
            </a: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غير </a:t>
            </a:r>
            <a:r>
              <a:rPr lang="ar-AE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</a:t>
            </a: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مشروعة </a:t>
            </a: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لإعطاء الصفة الشرعية للأموال الناتجة عن نشاطات غير قانونية </a:t>
            </a: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BH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12192000" cy="27432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BH" sz="1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القانون التجاري                                                                                                                                                                     المشكلات التجارية المعاصرة                                                                                                       قان 211-803     </a:t>
            </a:r>
            <a:r>
              <a:rPr lang="ar-BH" sz="1400" b="1" dirty="0" smtClean="0">
                <a:solidFill>
                  <a:srgbClr val="002060"/>
                </a:solidFill>
              </a:rPr>
              <a:t>    </a:t>
            </a:r>
            <a:r>
              <a:rPr lang="ar-BH" sz="1800" b="1" dirty="0" smtClean="0">
                <a:solidFill>
                  <a:srgbClr val="002060"/>
                </a:solidFill>
              </a:rPr>
              <a:t>                          </a:t>
            </a:r>
            <a:endParaRPr lang="ar-BH" sz="1800" b="1" dirty="0">
              <a:solidFill>
                <a:srgbClr val="00206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6478265"/>
            <a:ext cx="12192000" cy="338554"/>
            <a:chOff x="0" y="6501793"/>
            <a:chExt cx="12192000" cy="338554"/>
          </a:xfrm>
        </p:grpSpPr>
        <p:cxnSp>
          <p:nvCxnSpPr>
            <p:cNvPr id="9" name="Straight Connector 8"/>
            <p:cNvCxnSpPr/>
            <p:nvPr/>
          </p:nvCxnSpPr>
          <p:spPr>
            <a:xfrm flipV="1">
              <a:off x="0" y="6521692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3048000" y="6501793"/>
              <a:ext cx="9144000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/>
              <a:r>
                <a:rPr lang="ar-BH" sz="1600" dirty="0" smtClean="0">
                  <a:solidFill>
                    <a:prstClr val="black"/>
                  </a:solidFill>
                </a:rPr>
                <a:t>وزارة التربية والتعليم – 2020م</a:t>
              </a:r>
              <a:endParaRPr lang="en-US" sz="1600" dirty="0">
                <a:solidFill>
                  <a:prstClr val="black"/>
                </a:solidFill>
              </a:endParaRPr>
            </a:p>
          </p:txBody>
        </p:sp>
      </p:grpSp>
      <p:pic>
        <p:nvPicPr>
          <p:cNvPr id="11" name="Picture 2" descr="EcoTex Advanced Oxidation Laundry System 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3810000"/>
            <a:ext cx="8917394" cy="21562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66883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9381" t="24956" r="4402" b="22984"/>
          <a:stretch/>
        </p:blipFill>
        <p:spPr>
          <a:xfrm>
            <a:off x="409303" y="1385881"/>
            <a:ext cx="11216640" cy="3302519"/>
          </a:xfrm>
          <a:prstGeom prst="rect">
            <a:avLst/>
          </a:prstGeom>
        </p:spPr>
      </p:pic>
      <p:sp>
        <p:nvSpPr>
          <p:cNvPr id="5" name="Wave 4"/>
          <p:cNvSpPr/>
          <p:nvPr/>
        </p:nvSpPr>
        <p:spPr>
          <a:xfrm>
            <a:off x="9672279" y="463852"/>
            <a:ext cx="2120721" cy="859828"/>
          </a:xfrm>
          <a:prstGeom prst="wave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4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مراحل غسيل </a:t>
            </a:r>
            <a:r>
              <a:rPr lang="ar-BH" sz="24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lang="ar-AE" sz="24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BH" sz="24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موال</a:t>
            </a:r>
            <a:endParaRPr lang="en-US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12192000" cy="27432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BH" sz="1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القانون التجاري                                                                                                                                                                     المشكلات التجارية المعاصرة                                                                                                       قان 211-803     </a:t>
            </a:r>
            <a:r>
              <a:rPr lang="ar-BH" sz="1400" b="1" dirty="0" smtClean="0">
                <a:solidFill>
                  <a:srgbClr val="002060"/>
                </a:solidFill>
              </a:rPr>
              <a:t>    </a:t>
            </a:r>
            <a:r>
              <a:rPr lang="ar-BH" sz="1800" b="1" dirty="0" smtClean="0">
                <a:solidFill>
                  <a:srgbClr val="002060"/>
                </a:solidFill>
              </a:rPr>
              <a:t>                          </a:t>
            </a:r>
            <a:endParaRPr lang="ar-BH" sz="1800" b="1" dirty="0">
              <a:solidFill>
                <a:srgbClr val="00206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6478265"/>
            <a:ext cx="12192000" cy="338554"/>
            <a:chOff x="0" y="6501793"/>
            <a:chExt cx="12192000" cy="338554"/>
          </a:xfrm>
        </p:grpSpPr>
        <p:cxnSp>
          <p:nvCxnSpPr>
            <p:cNvPr id="9" name="Straight Connector 8"/>
            <p:cNvCxnSpPr/>
            <p:nvPr/>
          </p:nvCxnSpPr>
          <p:spPr>
            <a:xfrm flipV="1">
              <a:off x="0" y="6521692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3048000" y="6501793"/>
              <a:ext cx="9144000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/>
              <a:r>
                <a:rPr lang="ar-BH" sz="1600" dirty="0" smtClean="0">
                  <a:solidFill>
                    <a:prstClr val="black"/>
                  </a:solidFill>
                </a:rPr>
                <a:t>وزارة التربية والتعليم – 2020م</a:t>
              </a:r>
              <a:endParaRPr lang="en-US" sz="1600" dirty="0">
                <a:solidFill>
                  <a:prstClr val="black"/>
                </a:solidFill>
              </a:endParaRPr>
            </a:p>
          </p:txBody>
        </p:sp>
      </p:grpSp>
      <p:pic>
        <p:nvPicPr>
          <p:cNvPr id="11" name="Picture 10" descr="thSYP4JAA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303" y="4812804"/>
            <a:ext cx="3605348" cy="154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801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ave 3"/>
          <p:cNvSpPr/>
          <p:nvPr/>
        </p:nvSpPr>
        <p:spPr>
          <a:xfrm>
            <a:off x="8647611" y="836022"/>
            <a:ext cx="2878183" cy="1030435"/>
          </a:xfrm>
          <a:prstGeom prst="wave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آثار غسيل </a:t>
            </a: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lang="ar-AE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موال </a:t>
            </a: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السلبية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9445" t="18618" r="12419" b="18354"/>
          <a:stretch/>
        </p:blipFill>
        <p:spPr>
          <a:xfrm>
            <a:off x="777026" y="2179896"/>
            <a:ext cx="10354613" cy="4147843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12192000" cy="27432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BH" sz="1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القانون التجاري                                                                                                                                                                     المشكلات التجارية المعاصرة                                                                                                       قان 211-803     </a:t>
            </a:r>
            <a:r>
              <a:rPr lang="ar-BH" sz="1400" b="1" dirty="0" smtClean="0">
                <a:solidFill>
                  <a:srgbClr val="002060"/>
                </a:solidFill>
              </a:rPr>
              <a:t>    </a:t>
            </a:r>
            <a:r>
              <a:rPr lang="ar-BH" sz="1800" b="1" dirty="0" smtClean="0">
                <a:solidFill>
                  <a:srgbClr val="002060"/>
                </a:solidFill>
              </a:rPr>
              <a:t>                          </a:t>
            </a:r>
            <a:endParaRPr lang="ar-BH" sz="1800" b="1" dirty="0">
              <a:solidFill>
                <a:srgbClr val="00206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6478265"/>
            <a:ext cx="12192000" cy="338554"/>
            <a:chOff x="0" y="6501793"/>
            <a:chExt cx="12192000" cy="338554"/>
          </a:xfrm>
        </p:grpSpPr>
        <p:cxnSp>
          <p:nvCxnSpPr>
            <p:cNvPr id="12" name="Straight Connector 11"/>
            <p:cNvCxnSpPr/>
            <p:nvPr/>
          </p:nvCxnSpPr>
          <p:spPr>
            <a:xfrm flipV="1">
              <a:off x="0" y="6521692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3048000" y="6501793"/>
              <a:ext cx="9144000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/>
              <a:r>
                <a:rPr lang="ar-BH" sz="1600" dirty="0" smtClean="0">
                  <a:solidFill>
                    <a:prstClr val="black"/>
                  </a:solidFill>
                </a:rPr>
                <a:t>وزارة التربية والتعليم – 2020م</a:t>
              </a:r>
              <a:endParaRPr lang="en-US" sz="1600" dirty="0">
                <a:solidFill>
                  <a:prstClr val="black"/>
                </a:solidFill>
              </a:endParaRPr>
            </a:p>
          </p:txBody>
        </p:sp>
      </p:grpSp>
      <p:pic>
        <p:nvPicPr>
          <p:cNvPr id="14" name="Picture 2" descr="EcoTex Advanced Oxidation Laundry System 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1737" y="536936"/>
            <a:ext cx="4188823" cy="16286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433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457303" y="749481"/>
            <a:ext cx="8325393" cy="487244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BH" sz="3200" b="1" u="sng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طرق مكافحة غسيل </a:t>
            </a:r>
            <a:r>
              <a:rPr lang="ar-BH" sz="3200" b="1" u="sng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lang="ar-AE" sz="3200" b="1" u="sng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BH" sz="3200" b="1" u="sng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موال</a:t>
            </a:r>
            <a:endParaRPr lang="ar-BH" sz="3200" b="1" u="sng" dirty="0" smtClean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endParaRPr lang="ar-BH" sz="3200" b="1" u="sng" dirty="0" smtClean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BH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أولا: فريق العمل المالي لمكافحة غسيل </a:t>
            </a:r>
            <a:r>
              <a:rPr lang="ar-BH" sz="32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lang="ar-AE" sz="32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BH" sz="32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موال</a:t>
            </a:r>
            <a:r>
              <a:rPr lang="ar-AE" sz="32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BH" sz="32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BH" sz="32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ثانيا: مكافحة غسيل </a:t>
            </a:r>
            <a:r>
              <a:rPr lang="ar-BH" sz="32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lang="ar-AE" sz="32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BH" sz="32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موال </a:t>
            </a:r>
            <a:r>
              <a:rPr lang="ar-BH" sz="32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 </a:t>
            </a:r>
            <a:r>
              <a:rPr lang="ar-BH" sz="32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البنك</a:t>
            </a:r>
            <a:r>
              <a:rPr lang="ar-AE" sz="32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BH" sz="3200" b="1" dirty="0" smtClean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742950" indent="-742950" algn="r" rtl="1">
              <a:buFont typeface="+mj-lt"/>
              <a:buAutoNum type="alphaUcPeriod"/>
            </a:pPr>
            <a:r>
              <a:rPr lang="ar-BH" sz="32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تطبيق </a:t>
            </a:r>
            <a:r>
              <a:rPr lang="ar-BH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سياسة اعرف </a:t>
            </a:r>
            <a:r>
              <a:rPr lang="ar-BH" sz="32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عميلك</a:t>
            </a:r>
            <a:r>
              <a:rPr lang="ar-AE" sz="32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BH" sz="32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742950" indent="-742950" algn="r" rtl="1">
              <a:buFont typeface="+mj-lt"/>
              <a:buAutoNum type="alphaUcPeriod"/>
            </a:pPr>
            <a:r>
              <a:rPr lang="ar-BH" sz="32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مراقبة </a:t>
            </a:r>
            <a:r>
              <a:rPr lang="ar-BH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التحويلات المالية العالية </a:t>
            </a:r>
            <a:r>
              <a:rPr lang="ar-BH" sz="32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القيمة</a:t>
            </a:r>
            <a:r>
              <a:rPr lang="ar-AE" sz="32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BH" sz="32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742950" indent="-742950" algn="r" rtl="1">
              <a:buFont typeface="+mj-lt"/>
              <a:buAutoNum type="alphaUcPeriod"/>
            </a:pPr>
            <a:r>
              <a:rPr lang="ar-BH" sz="32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تعريف </a:t>
            </a:r>
            <a:r>
              <a:rPr lang="ar-BH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العمليات التي لا علاقة لها بنشاط العميل</a:t>
            </a:r>
            <a:r>
              <a:rPr lang="ar-BH" sz="32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  <a:p>
            <a:pPr algn="ctr"/>
            <a:endParaRPr lang="en-US" sz="32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12192000" cy="27432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BH" sz="1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القانون التجاري                                                                                                                                                                     المشكلات التجارية المعاصرة                                                                                                       قان 211-803     </a:t>
            </a:r>
            <a:r>
              <a:rPr lang="ar-BH" sz="1400" b="1" dirty="0" smtClean="0">
                <a:solidFill>
                  <a:srgbClr val="002060"/>
                </a:solidFill>
              </a:rPr>
              <a:t>    </a:t>
            </a:r>
            <a:r>
              <a:rPr lang="ar-BH" sz="1800" b="1" dirty="0" smtClean="0">
                <a:solidFill>
                  <a:srgbClr val="002060"/>
                </a:solidFill>
              </a:rPr>
              <a:t>                          </a:t>
            </a:r>
            <a:endParaRPr lang="ar-BH" sz="1800" b="1" dirty="0">
              <a:solidFill>
                <a:srgbClr val="00206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6478265"/>
            <a:ext cx="12192000" cy="338554"/>
            <a:chOff x="0" y="6501793"/>
            <a:chExt cx="12192000" cy="338554"/>
          </a:xfrm>
        </p:grpSpPr>
        <p:cxnSp>
          <p:nvCxnSpPr>
            <p:cNvPr id="8" name="Straight Connector 7"/>
            <p:cNvCxnSpPr/>
            <p:nvPr/>
          </p:nvCxnSpPr>
          <p:spPr>
            <a:xfrm flipV="1">
              <a:off x="0" y="6521692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3048000" y="6501793"/>
              <a:ext cx="9144000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/>
              <a:r>
                <a:rPr lang="ar-BH" sz="1600" dirty="0" smtClean="0">
                  <a:solidFill>
                    <a:prstClr val="black"/>
                  </a:solidFill>
                </a:rPr>
                <a:t>وزارة التربية والتعليم – 2020م</a:t>
              </a:r>
              <a:endParaRPr lang="en-US" sz="1600" dirty="0">
                <a:solidFill>
                  <a:prstClr val="black"/>
                </a:solidFill>
              </a:endParaRPr>
            </a:p>
          </p:txBody>
        </p:sp>
      </p:grpSp>
      <p:pic>
        <p:nvPicPr>
          <p:cNvPr id="10" name="Picture 9" descr="thSYP4JAA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926" y="4462046"/>
            <a:ext cx="3605348" cy="154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382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ave 3"/>
          <p:cNvSpPr/>
          <p:nvPr/>
        </p:nvSpPr>
        <p:spPr>
          <a:xfrm>
            <a:off x="8715969" y="906229"/>
            <a:ext cx="2342606" cy="928799"/>
          </a:xfrm>
          <a:prstGeom prst="wave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2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الغش التجاري</a:t>
            </a:r>
          </a:p>
        </p:txBody>
      </p:sp>
      <p:sp>
        <p:nvSpPr>
          <p:cNvPr id="5" name="Snip Diagonal Corner Rectangle 4"/>
          <p:cNvSpPr/>
          <p:nvPr/>
        </p:nvSpPr>
        <p:spPr>
          <a:xfrm>
            <a:off x="1067535" y="2391679"/>
            <a:ext cx="10056930" cy="2203391"/>
          </a:xfrm>
          <a:prstGeom prst="snip2DiagRect">
            <a:avLst/>
          </a:prstGeom>
          <a:solidFill>
            <a:srgbClr val="F33DA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الغش التجاري: هو خداع المشتري بتبديل ماهية السلعة </a:t>
            </a:r>
            <a:r>
              <a:rPr lang="ar-BH" sz="32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أو </a:t>
            </a:r>
            <a:r>
              <a:rPr lang="ar-BH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الخدمة </a:t>
            </a:r>
            <a:r>
              <a:rPr lang="ar-BH" sz="32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أو </a:t>
            </a:r>
            <a:r>
              <a:rPr lang="ar-BH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تبديل صفاتها فهو كتقديم الباطل في صورة </a:t>
            </a:r>
            <a:r>
              <a:rPr lang="ar-BH" sz="32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الحق</a:t>
            </a:r>
            <a:r>
              <a:rPr lang="ar-AE" sz="32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2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 </a:t>
            </a:r>
            <a:r>
              <a:rPr lang="ar-BH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يعرف </a:t>
            </a:r>
            <a:r>
              <a:rPr lang="ar-BH" sz="32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أيض</a:t>
            </a:r>
            <a:r>
              <a:rPr lang="ar-AE" sz="32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ً</a:t>
            </a:r>
            <a:r>
              <a:rPr lang="ar-BH" sz="32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 </a:t>
            </a:r>
            <a:r>
              <a:rPr lang="ar-BH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ببيع الغرر و هو كل بيع احتوى جهالة </a:t>
            </a:r>
            <a:r>
              <a:rPr lang="ar-BH" sz="32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أو </a:t>
            </a:r>
            <a:r>
              <a:rPr lang="ar-BH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تضمن مخاطرة </a:t>
            </a:r>
            <a:r>
              <a:rPr lang="ar-BH" sz="32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أو </a:t>
            </a:r>
            <a:r>
              <a:rPr lang="ar-BH" sz="32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قمار</a:t>
            </a:r>
            <a:r>
              <a:rPr lang="ar-AE" sz="32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ً</a:t>
            </a:r>
            <a:r>
              <a:rPr lang="ar-BH" sz="32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ا.</a:t>
            </a:r>
            <a:endParaRPr lang="en-US" sz="32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9673" t="21610" r="20041" b="69939"/>
          <a:stretch/>
        </p:blipFill>
        <p:spPr>
          <a:xfrm>
            <a:off x="1329368" y="4779574"/>
            <a:ext cx="9282186" cy="1094705"/>
          </a:xfrm>
          <a:prstGeom prst="rect">
            <a:avLst/>
          </a:prstGeom>
          <a:ln w="38100">
            <a:solidFill>
              <a:srgbClr val="F33DA5"/>
            </a:solidFill>
          </a:ln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12192000" cy="27432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BH" sz="1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القانون التجاري                                                                                                                                                                     المشكلات التجارية المعاصرة                                                                                                       قان 211-803     </a:t>
            </a:r>
            <a:r>
              <a:rPr lang="ar-BH" sz="1400" b="1" dirty="0" smtClean="0">
                <a:solidFill>
                  <a:srgbClr val="002060"/>
                </a:solidFill>
              </a:rPr>
              <a:t>    </a:t>
            </a:r>
            <a:r>
              <a:rPr lang="ar-BH" sz="1800" b="1" dirty="0" smtClean="0">
                <a:solidFill>
                  <a:srgbClr val="002060"/>
                </a:solidFill>
              </a:rPr>
              <a:t>                          </a:t>
            </a:r>
            <a:endParaRPr lang="ar-BH" sz="1800" b="1" dirty="0">
              <a:solidFill>
                <a:srgbClr val="00206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6478265"/>
            <a:ext cx="12192000" cy="338554"/>
            <a:chOff x="0" y="6501793"/>
            <a:chExt cx="12192000" cy="338554"/>
          </a:xfrm>
        </p:grpSpPr>
        <p:cxnSp>
          <p:nvCxnSpPr>
            <p:cNvPr id="10" name="Straight Connector 9"/>
            <p:cNvCxnSpPr/>
            <p:nvPr/>
          </p:nvCxnSpPr>
          <p:spPr>
            <a:xfrm flipV="1">
              <a:off x="0" y="6521692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3048000" y="6501793"/>
              <a:ext cx="9144000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/>
              <a:r>
                <a:rPr lang="ar-BH" sz="1600" dirty="0" smtClean="0">
                  <a:solidFill>
                    <a:prstClr val="black"/>
                  </a:solidFill>
                </a:rPr>
                <a:t>وزارة التربية والتعليم – 2020م</a:t>
              </a:r>
              <a:endParaRPr lang="en-US" sz="1600" dirty="0">
                <a:solidFill>
                  <a:prstClr val="black"/>
                </a:solidFill>
              </a:endParaRPr>
            </a:p>
          </p:txBody>
        </p:sp>
      </p:grpSp>
      <p:pic>
        <p:nvPicPr>
          <p:cNvPr id="13" name="Content Placeholder 3" descr="download (2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9579" y="318320"/>
            <a:ext cx="2878421" cy="2666999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507179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045068459"/>
              </p:ext>
            </p:extLst>
          </p:nvPr>
        </p:nvGraphicFramePr>
        <p:xfrm>
          <a:off x="293352" y="102875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/>
          <p:cNvSpPr/>
          <p:nvPr/>
        </p:nvSpPr>
        <p:spPr>
          <a:xfrm>
            <a:off x="9666854" y="767149"/>
            <a:ext cx="1388522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2800" u="sng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صور الغش:</a:t>
            </a:r>
            <a:endParaRPr lang="en-US" sz="2800" u="sng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12192000" cy="27432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BH" sz="1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القانون التجاري                                                                                                                                                                     المشكلات التجارية المعاصرة                                                                                                       قان 211-803     </a:t>
            </a:r>
            <a:r>
              <a:rPr lang="ar-BH" sz="1400" b="1" dirty="0" smtClean="0">
                <a:solidFill>
                  <a:srgbClr val="002060"/>
                </a:solidFill>
              </a:rPr>
              <a:t>    </a:t>
            </a:r>
            <a:r>
              <a:rPr lang="ar-BH" sz="1800" b="1" dirty="0" smtClean="0">
                <a:solidFill>
                  <a:srgbClr val="002060"/>
                </a:solidFill>
              </a:rPr>
              <a:t>                          </a:t>
            </a:r>
            <a:endParaRPr lang="ar-BH" sz="1800" b="1" dirty="0">
              <a:solidFill>
                <a:srgbClr val="00206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6478265"/>
            <a:ext cx="12192000" cy="338554"/>
            <a:chOff x="0" y="6501793"/>
            <a:chExt cx="12192000" cy="338554"/>
          </a:xfrm>
        </p:grpSpPr>
        <p:cxnSp>
          <p:nvCxnSpPr>
            <p:cNvPr id="9" name="Straight Connector 8"/>
            <p:cNvCxnSpPr/>
            <p:nvPr/>
          </p:nvCxnSpPr>
          <p:spPr>
            <a:xfrm flipV="1">
              <a:off x="0" y="6521692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3048000" y="6501793"/>
              <a:ext cx="9144000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/>
              <a:r>
                <a:rPr lang="ar-BH" sz="1600" dirty="0" smtClean="0">
                  <a:solidFill>
                    <a:prstClr val="black"/>
                  </a:solidFill>
                </a:rPr>
                <a:t>وزارة التربية والتعليم – 2020م</a:t>
              </a:r>
              <a:endParaRPr lang="en-US" sz="1600" dirty="0">
                <a:solidFill>
                  <a:prstClr val="black"/>
                </a:solidFill>
              </a:endParaRPr>
            </a:p>
          </p:txBody>
        </p:sp>
      </p:grpSp>
      <p:pic>
        <p:nvPicPr>
          <p:cNvPr id="11" name="Content Placeholder 3" descr="download (2).jpg"/>
          <p:cNvPicPr>
            <a:picLocks noGrp="1" noChangeAspect="1"/>
          </p:cNvPicPr>
          <p:nvPr>
            <p:ph idx="1"/>
          </p:nvPr>
        </p:nvPicPr>
        <p:blipFill>
          <a:blip r:embed="rId8" cstate="print"/>
          <a:stretch>
            <a:fillRect/>
          </a:stretch>
        </p:blipFill>
        <p:spPr>
          <a:xfrm>
            <a:off x="8542870" y="2926081"/>
            <a:ext cx="3161450" cy="2998382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3523446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771590" y="711994"/>
            <a:ext cx="2023311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ar-BH" sz="2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إدارة حماية المستهلك</a:t>
            </a:r>
            <a:endParaRPr lang="en-US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7099" y="1305342"/>
            <a:ext cx="11397802" cy="452431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>
              <a:buNone/>
            </a:pPr>
            <a:r>
              <a:rPr lang="ar-BH" sz="2400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إدارة </a:t>
            </a:r>
            <a:r>
              <a:rPr lang="ar-BH" sz="24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حماية المستهلك: </a:t>
            </a:r>
            <a:br>
              <a:rPr lang="ar-BH" sz="24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تقوم بالتحقيق و البحث و التحليل و تطوير برامج و مواد  توعية المستهلك و الرد على الشكاوي الفردية و حل النزاعات بين المستهلكين </a:t>
            </a:r>
            <a:r>
              <a:rPr lang="ar-AE" sz="24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و</a:t>
            </a:r>
            <a:r>
              <a:rPr lang="ar-BH" sz="24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التجار</a:t>
            </a:r>
            <a:r>
              <a:rPr lang="ar-BH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br>
              <a:rPr lang="ar-BH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BH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24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مهام </a:t>
            </a:r>
            <a:r>
              <a:rPr lang="ar-BH" sz="2400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إدارة </a:t>
            </a:r>
            <a:r>
              <a:rPr lang="ar-BH" sz="24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حماية المستهلك:</a:t>
            </a:r>
            <a:br>
              <a:rPr lang="ar-BH" sz="24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24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BH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المتابعة المستمرة واقتراح التوصيات بشأن التغييرات اللازمة في قوانين حماية المستهلك .</a:t>
            </a:r>
            <a:br>
              <a:rPr lang="ar-BH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24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BH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توفير مستوى مناسب من الحماية للمستهلك </a:t>
            </a:r>
            <a:r>
              <a:rPr lang="ar-BH" sz="24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و</a:t>
            </a:r>
            <a:r>
              <a:rPr lang="ar-AE" sz="24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فقًا</a:t>
            </a:r>
            <a:r>
              <a:rPr lang="ar-BH" sz="24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للشروط المحلية و الدولية.</a:t>
            </a:r>
            <a:br>
              <a:rPr lang="ar-BH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24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BH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نشر الوعي الاستهلاكي .</a:t>
            </a:r>
            <a:r>
              <a:rPr lang="ar-BH" sz="24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BH" sz="24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24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BH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التركيز بشكل خاص على القضايا الخاصة بحماية المستهلك .</a:t>
            </a:r>
            <a:br>
              <a:rPr lang="ar-BH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24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BH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مراقبة </a:t>
            </a:r>
            <a:r>
              <a:rPr lang="ar-BH" sz="24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lang="ar-AE" sz="24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BH" sz="24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سواق </a:t>
            </a:r>
            <a:r>
              <a:rPr lang="ar-BH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 </a:t>
            </a:r>
            <a:r>
              <a:rPr lang="ar-AE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إ</a:t>
            </a:r>
            <a:r>
              <a:rPr lang="ar-BH" sz="24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عداد </a:t>
            </a:r>
            <a:r>
              <a:rPr lang="ar-BH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تقارير دورية بهذا الخصوص.</a:t>
            </a:r>
            <a:br>
              <a:rPr lang="ar-BH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24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BH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المشاركة في </a:t>
            </a:r>
            <a:r>
              <a:rPr lang="ar-BH" sz="24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إعداد </a:t>
            </a:r>
            <a:r>
              <a:rPr lang="ar-BH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دراسات الانفاق العائلي بالتعاون مع (سي </a:t>
            </a:r>
            <a:r>
              <a:rPr lang="ar-AE" sz="24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إ</a:t>
            </a:r>
            <a:r>
              <a:rPr lang="ar-BH" sz="24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س </a:t>
            </a:r>
            <a:r>
              <a:rPr lang="ar-AE" sz="24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BH" sz="24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و</a:t>
            </a:r>
            <a:r>
              <a:rPr lang="ar-BH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) .</a:t>
            </a:r>
            <a:br>
              <a:rPr lang="ar-BH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24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BH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التعاون مع جميع المؤسسات ذات العلاقة لضمان تطبيق قوانين حماية المستهلك.</a:t>
            </a:r>
            <a:endParaRPr lang="ar-BH" sz="2400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12192000" cy="27432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BH" sz="1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القانون التجاري                                                                                                                                                                     المشكلات التجارية المعاصرة                                                                                                       قان 211-803     </a:t>
            </a:r>
            <a:r>
              <a:rPr lang="ar-BH" sz="1400" b="1" dirty="0" smtClean="0">
                <a:solidFill>
                  <a:srgbClr val="002060"/>
                </a:solidFill>
              </a:rPr>
              <a:t>    </a:t>
            </a:r>
            <a:r>
              <a:rPr lang="ar-BH" sz="1800" b="1" dirty="0" smtClean="0">
                <a:solidFill>
                  <a:srgbClr val="002060"/>
                </a:solidFill>
              </a:rPr>
              <a:t>                          </a:t>
            </a:r>
            <a:endParaRPr lang="ar-BH" sz="1800" b="1" dirty="0">
              <a:solidFill>
                <a:srgbClr val="00206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6478265"/>
            <a:ext cx="12192000" cy="338554"/>
            <a:chOff x="0" y="6501793"/>
            <a:chExt cx="12192000" cy="338554"/>
          </a:xfrm>
        </p:grpSpPr>
        <p:cxnSp>
          <p:nvCxnSpPr>
            <p:cNvPr id="9" name="Straight Connector 8"/>
            <p:cNvCxnSpPr/>
            <p:nvPr/>
          </p:nvCxnSpPr>
          <p:spPr>
            <a:xfrm flipV="1">
              <a:off x="0" y="6521692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3048000" y="6501793"/>
              <a:ext cx="9144000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/>
              <a:r>
                <a:rPr lang="ar-BH" sz="1600" dirty="0" smtClean="0">
                  <a:solidFill>
                    <a:prstClr val="black"/>
                  </a:solidFill>
                </a:rPr>
                <a:t>وزارة التربية والتعليم – 2020م</a:t>
              </a:r>
              <a:endParaRPr lang="en-US" sz="1600" dirty="0">
                <a:solidFill>
                  <a:prstClr val="black"/>
                </a:solidFill>
              </a:endParaRPr>
            </a:p>
          </p:txBody>
        </p:sp>
      </p:grpSp>
      <p:pic>
        <p:nvPicPr>
          <p:cNvPr id="11" name="Content Placeholder 3" descr="download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7099" y="2831275"/>
            <a:ext cx="3161450" cy="2998382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697617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6701224"/>
              </p:ext>
            </p:extLst>
          </p:nvPr>
        </p:nvGraphicFramePr>
        <p:xfrm>
          <a:off x="400595" y="1224973"/>
          <a:ext cx="10058398" cy="5123818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69521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54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54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54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1099">
                <a:tc rowSpan="2">
                  <a:txBody>
                    <a:bodyPr/>
                    <a:lstStyle/>
                    <a:p>
                      <a:pPr algn="ctr" rtl="1"/>
                      <a:r>
                        <a:rPr lang="ar-BH" sz="2800" b="1" dirty="0" smtClean="0">
                          <a:solidFill>
                            <a:srgbClr val="0020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العبارة</a:t>
                      </a:r>
                      <a:endParaRPr lang="ar-BH" sz="2800" b="1" dirty="0">
                        <a:solidFill>
                          <a:srgbClr val="00206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1"/>
                      <a:r>
                        <a:rPr lang="ar-BH" sz="2800" b="1" dirty="0" smtClean="0">
                          <a:solidFill>
                            <a:srgbClr val="0020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نوع</a:t>
                      </a:r>
                      <a:r>
                        <a:rPr lang="ar-BH" sz="2800" b="1" baseline="0" dirty="0" smtClean="0">
                          <a:solidFill>
                            <a:srgbClr val="0020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BH" sz="2800" b="1" baseline="0" dirty="0" smtClean="0">
                          <a:solidFill>
                            <a:srgbClr val="0020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</a:t>
                      </a:r>
                      <a:r>
                        <a:rPr lang="ar-AE" sz="2800" b="1" baseline="0" dirty="0" smtClean="0">
                          <a:solidFill>
                            <a:srgbClr val="0020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إ</a:t>
                      </a:r>
                      <a:r>
                        <a:rPr lang="ar-BH" sz="2800" b="1" baseline="0" dirty="0" smtClean="0">
                          <a:solidFill>
                            <a:srgbClr val="0020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فلاس</a:t>
                      </a:r>
                      <a:endParaRPr lang="ar-BH" sz="2800" b="1" dirty="0">
                        <a:solidFill>
                          <a:srgbClr val="00206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BH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B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1099">
                <a:tc vMerge="1">
                  <a:txBody>
                    <a:bodyPr/>
                    <a:lstStyle/>
                    <a:p>
                      <a:pPr rtl="1"/>
                      <a:endParaRPr lang="ar-B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BH" sz="2800" b="1" dirty="0" smtClean="0">
                          <a:solidFill>
                            <a:srgbClr val="0020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حقيقي</a:t>
                      </a:r>
                      <a:endParaRPr lang="ar-BH" sz="2800" b="1" dirty="0">
                        <a:solidFill>
                          <a:srgbClr val="00206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BH" sz="2800" b="1" dirty="0" smtClean="0">
                          <a:solidFill>
                            <a:srgbClr val="0020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احتيالي</a:t>
                      </a:r>
                      <a:endParaRPr lang="ar-BH" sz="2800" b="1" dirty="0">
                        <a:solidFill>
                          <a:srgbClr val="00206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BH" sz="2800" b="1" dirty="0" smtClean="0">
                          <a:solidFill>
                            <a:srgbClr val="0020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تقصيري</a:t>
                      </a:r>
                      <a:endParaRPr lang="ar-BH" sz="2800" b="1" dirty="0">
                        <a:solidFill>
                          <a:srgbClr val="00206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0418">
                <a:tc>
                  <a:txBody>
                    <a:bodyPr/>
                    <a:lstStyle/>
                    <a:p>
                      <a:pPr algn="r" rtl="1"/>
                      <a:r>
                        <a:rPr lang="ar-BH" sz="28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حكم ضد التاجر</a:t>
                      </a:r>
                      <a:r>
                        <a:rPr lang="ar-BH" sz="28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سلطان بسبب مبالغته </a:t>
                      </a:r>
                      <a:r>
                        <a:rPr lang="ar-AE" sz="28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في </a:t>
                      </a:r>
                      <a:r>
                        <a:rPr lang="ar-BH" sz="28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</a:t>
                      </a:r>
                      <a:r>
                        <a:rPr lang="ar-AE" sz="28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إ</a:t>
                      </a:r>
                      <a:r>
                        <a:rPr lang="ar-BH" sz="28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نفاق </a:t>
                      </a:r>
                      <a:r>
                        <a:rPr lang="ar-BH" sz="28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على أسرته.</a:t>
                      </a:r>
                      <a:endParaRPr lang="ar-BH" sz="28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sz="28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sz="28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BH" sz="28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7677">
                <a:tc>
                  <a:txBody>
                    <a:bodyPr/>
                    <a:lstStyle/>
                    <a:p>
                      <a:pPr algn="r" rtl="1"/>
                      <a:r>
                        <a:rPr lang="ar-BH" sz="28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حكم</a:t>
                      </a:r>
                      <a:r>
                        <a:rPr lang="ar-BH" sz="28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ضد التاجر قاسم بسبب تدوينه لأرقام مغايرة لحقيقة قيمة الصفقات التي كان يتعاقد عليها.</a:t>
                      </a:r>
                      <a:endParaRPr lang="ar-BH" sz="28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sz="28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BH" sz="28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sz="28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5533">
                <a:tc>
                  <a:txBody>
                    <a:bodyPr/>
                    <a:lstStyle/>
                    <a:p>
                      <a:pPr algn="r" rtl="1"/>
                      <a:r>
                        <a:rPr lang="ar-BH" sz="28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حكم ضد</a:t>
                      </a:r>
                      <a:r>
                        <a:rPr lang="ar-BH" sz="28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التاجر اسماعيل بسبب خسارته في التجارة الناتج عن تغير بعض الظروف الاقتصادية الطارئة.</a:t>
                      </a:r>
                      <a:endParaRPr lang="ar-BH" sz="28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BH" sz="28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sz="28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sz="28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95533">
                <a:tc>
                  <a:txBody>
                    <a:bodyPr/>
                    <a:lstStyle/>
                    <a:p>
                      <a:pPr algn="r" rtl="1"/>
                      <a:r>
                        <a:rPr lang="ar-BH" sz="28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حكم ضد التاجر</a:t>
                      </a:r>
                      <a:r>
                        <a:rPr lang="ar-BH" sz="28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عبد السلام بسبب قيامه المستمر </a:t>
                      </a:r>
                      <a:r>
                        <a:rPr lang="ar-AE" sz="2800" b="1" baseline="0" dirty="0" err="1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با</a:t>
                      </a:r>
                      <a:r>
                        <a:rPr lang="ar-BH" sz="28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لمضاربات </a:t>
                      </a:r>
                      <a:r>
                        <a:rPr lang="ar-BH" sz="28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في </a:t>
                      </a:r>
                      <a:r>
                        <a:rPr lang="ar-BH" sz="28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</a:t>
                      </a:r>
                      <a:r>
                        <a:rPr lang="ar-AE" sz="28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</a:t>
                      </a:r>
                      <a:r>
                        <a:rPr lang="ar-BH" sz="28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سواق </a:t>
                      </a:r>
                      <a:r>
                        <a:rPr lang="ar-BH" sz="28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المالية(البورصة).</a:t>
                      </a:r>
                      <a:endParaRPr lang="ar-BH" sz="28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sz="28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sz="28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BH" sz="28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2440">
                <a:tc>
                  <a:txBody>
                    <a:bodyPr/>
                    <a:lstStyle/>
                    <a:p>
                      <a:pPr algn="r" rtl="1"/>
                      <a:r>
                        <a:rPr lang="ar-BH" sz="28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حكم ضد التاجر لؤي بسبب </a:t>
                      </a:r>
                      <a:r>
                        <a:rPr lang="ar-AE" sz="28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إ</a:t>
                      </a:r>
                      <a:r>
                        <a:rPr lang="ar-BH" sz="28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خفاء</a:t>
                      </a:r>
                      <a:r>
                        <a:rPr lang="ar-BH" sz="28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BH" sz="28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دفاتره وارتكاب التزوير فيها.</a:t>
                      </a:r>
                      <a:endParaRPr lang="ar-BH" sz="28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sz="28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BH" sz="28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sz="28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12192000" cy="27432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BH" sz="1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القانون التجاري                                                                                                                                                                     المشكلات التجارية المعاصرة                                                                                                       قان 211-803         </a:t>
            </a:r>
            <a:r>
              <a:rPr lang="ar-BH" sz="18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</a:t>
            </a:r>
            <a:endParaRPr lang="ar-BH" sz="18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6478265"/>
            <a:ext cx="12192000" cy="338554"/>
            <a:chOff x="0" y="6501793"/>
            <a:chExt cx="12192000" cy="338554"/>
          </a:xfrm>
        </p:grpSpPr>
        <p:cxnSp>
          <p:nvCxnSpPr>
            <p:cNvPr id="9" name="Straight Connector 8"/>
            <p:cNvCxnSpPr/>
            <p:nvPr/>
          </p:nvCxnSpPr>
          <p:spPr>
            <a:xfrm flipV="1">
              <a:off x="0" y="6521692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3048000" y="6501793"/>
              <a:ext cx="9144000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/>
              <a:r>
                <a:rPr lang="ar-BH" sz="1600" dirty="0" smtClean="0">
                  <a:solidFill>
                    <a:prstClr val="black"/>
                  </a:solidFill>
                </a:rPr>
                <a:t>وزارة التربية والتعليم – 2020م</a:t>
              </a:r>
              <a:endParaRPr lang="en-US" sz="1600" dirty="0">
                <a:solidFill>
                  <a:prstClr val="black"/>
                </a:solidFill>
              </a:endParaRPr>
            </a:p>
          </p:txBody>
        </p:sp>
      </p:grpSp>
      <p:sp>
        <p:nvSpPr>
          <p:cNvPr id="11" name="Rounded Rectangular Callout 10"/>
          <p:cNvSpPr/>
          <p:nvPr/>
        </p:nvSpPr>
        <p:spPr>
          <a:xfrm>
            <a:off x="10214245" y="496090"/>
            <a:ext cx="1658982" cy="677133"/>
          </a:xfrm>
          <a:prstGeom prst="wedgeRoundRectCallout">
            <a:avLst>
              <a:gd name="adj1" fmla="val -57054"/>
              <a:gd name="adj2" fmla="val 93366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32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نشاط 1</a:t>
            </a:r>
            <a:endParaRPr lang="en-US" sz="32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96787" y="656496"/>
            <a:ext cx="6335487" cy="38957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32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حدد نوع </a:t>
            </a:r>
            <a:r>
              <a:rPr lang="ar-BH" sz="32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lang="ar-AE" sz="32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</a:t>
            </a:r>
            <a:r>
              <a:rPr lang="ar-BH" sz="32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فلاس </a:t>
            </a:r>
            <a:r>
              <a:rPr lang="ar-BH" sz="32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 كل حالة من الحالات </a:t>
            </a:r>
            <a:r>
              <a:rPr lang="ar-AE" sz="32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الآتية</a:t>
            </a:r>
            <a:r>
              <a:rPr lang="ar-BH" sz="32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endParaRPr lang="en-GB" sz="32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88022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2110424"/>
              </p:ext>
            </p:extLst>
          </p:nvPr>
        </p:nvGraphicFramePr>
        <p:xfrm>
          <a:off x="400595" y="1254330"/>
          <a:ext cx="10058398" cy="5094461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69521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54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54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54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9173">
                <a:tc rowSpan="2">
                  <a:txBody>
                    <a:bodyPr/>
                    <a:lstStyle/>
                    <a:p>
                      <a:pPr algn="ctr" rtl="1"/>
                      <a:r>
                        <a:rPr lang="ar-BH" sz="2800" b="1" dirty="0" smtClean="0">
                          <a:solidFill>
                            <a:srgbClr val="0020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العبارة</a:t>
                      </a:r>
                      <a:endParaRPr lang="ar-BH" sz="2800" b="1" dirty="0">
                        <a:solidFill>
                          <a:srgbClr val="00206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1"/>
                      <a:r>
                        <a:rPr lang="ar-BH" sz="2800" b="1" dirty="0" smtClean="0">
                          <a:solidFill>
                            <a:srgbClr val="0020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نوع</a:t>
                      </a:r>
                      <a:r>
                        <a:rPr lang="ar-BH" sz="2800" b="1" baseline="0" dirty="0" smtClean="0">
                          <a:solidFill>
                            <a:srgbClr val="0020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الافلاس</a:t>
                      </a:r>
                      <a:endParaRPr lang="ar-BH" sz="2800" b="1" dirty="0">
                        <a:solidFill>
                          <a:srgbClr val="00206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BH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B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9173">
                <a:tc vMerge="1">
                  <a:txBody>
                    <a:bodyPr/>
                    <a:lstStyle/>
                    <a:p>
                      <a:pPr rtl="1"/>
                      <a:endParaRPr lang="ar-B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BH" sz="2800" b="1" dirty="0" smtClean="0">
                          <a:solidFill>
                            <a:srgbClr val="0020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حقيقي</a:t>
                      </a:r>
                      <a:endParaRPr lang="ar-BH" sz="2800" b="1" dirty="0">
                        <a:solidFill>
                          <a:srgbClr val="00206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BH" sz="2800" b="1" dirty="0" smtClean="0">
                          <a:solidFill>
                            <a:srgbClr val="0020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احتيالي</a:t>
                      </a:r>
                      <a:endParaRPr lang="ar-BH" sz="2800" b="1" dirty="0">
                        <a:solidFill>
                          <a:srgbClr val="00206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BH" sz="2800" b="1" dirty="0" smtClean="0">
                          <a:solidFill>
                            <a:srgbClr val="0020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تقصيري</a:t>
                      </a:r>
                      <a:endParaRPr lang="ar-BH" sz="2800" b="1" dirty="0">
                        <a:solidFill>
                          <a:srgbClr val="00206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4381">
                <a:tc>
                  <a:txBody>
                    <a:bodyPr/>
                    <a:lstStyle/>
                    <a:p>
                      <a:pPr algn="r" rtl="1"/>
                      <a:r>
                        <a:rPr lang="ar-BH" sz="28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حكم ضد التاجر</a:t>
                      </a:r>
                      <a:r>
                        <a:rPr lang="ar-BH" sz="28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سلطان بسبب مبالغته </a:t>
                      </a:r>
                      <a:r>
                        <a:rPr lang="ar-AE" sz="28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في </a:t>
                      </a:r>
                      <a:r>
                        <a:rPr lang="ar-BH" sz="28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</a:t>
                      </a:r>
                      <a:r>
                        <a:rPr lang="ar-AE" sz="28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إ</a:t>
                      </a:r>
                      <a:r>
                        <a:rPr lang="ar-BH" sz="28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نفاق </a:t>
                      </a:r>
                      <a:r>
                        <a:rPr lang="ar-BH" sz="28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على أسرته.</a:t>
                      </a:r>
                      <a:endParaRPr lang="ar-BH" sz="28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BH" sz="3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BH" sz="3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3200" b="1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√</a:t>
                      </a:r>
                      <a:endParaRPr lang="ar-BH" sz="3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5149">
                <a:tc>
                  <a:txBody>
                    <a:bodyPr/>
                    <a:lstStyle/>
                    <a:p>
                      <a:pPr algn="r" rtl="1"/>
                      <a:r>
                        <a:rPr lang="ar-BH" sz="28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حكم</a:t>
                      </a:r>
                      <a:r>
                        <a:rPr lang="ar-BH" sz="28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ضد التاجر قاسم بسبب تدوينه لأرقام مغايرة لحقيقة قيمة الصفقات التي كان يتعاقد عليها.</a:t>
                      </a:r>
                      <a:endParaRPr lang="ar-BH" sz="28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BH" sz="3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3200" b="1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√</a:t>
                      </a:r>
                      <a:endParaRPr lang="ar-BH" sz="3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BH" sz="3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3786">
                <a:tc>
                  <a:txBody>
                    <a:bodyPr/>
                    <a:lstStyle/>
                    <a:p>
                      <a:pPr algn="r" rtl="1"/>
                      <a:r>
                        <a:rPr lang="ar-BH" sz="28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حكم ضد</a:t>
                      </a:r>
                      <a:r>
                        <a:rPr lang="ar-BH" sz="28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التاجر اسماعيل بسبب خسارته في التجارة الناتج عن تغير بعض الظروف الاقتصادية الطارئة.</a:t>
                      </a:r>
                      <a:endParaRPr lang="ar-BH" sz="28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3200" b="1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√</a:t>
                      </a:r>
                      <a:endParaRPr lang="ar-BH" sz="3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BH" sz="3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BH" sz="3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73786">
                <a:tc>
                  <a:txBody>
                    <a:bodyPr/>
                    <a:lstStyle/>
                    <a:p>
                      <a:pPr algn="r" rtl="1"/>
                      <a:r>
                        <a:rPr lang="ar-BH" sz="28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حكم ضد التاجر</a:t>
                      </a:r>
                      <a:r>
                        <a:rPr lang="ar-BH" sz="28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عبد السلام بسبب قيامه المستمر </a:t>
                      </a:r>
                      <a:r>
                        <a:rPr lang="ar-AE" sz="2800" b="1" baseline="0" dirty="0" err="1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با</a:t>
                      </a:r>
                      <a:r>
                        <a:rPr lang="ar-BH" sz="28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لمضاربات </a:t>
                      </a:r>
                      <a:r>
                        <a:rPr lang="ar-BH" sz="28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في </a:t>
                      </a:r>
                      <a:r>
                        <a:rPr lang="ar-BH" sz="28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</a:t>
                      </a:r>
                      <a:r>
                        <a:rPr lang="ar-AE" sz="28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</a:t>
                      </a:r>
                      <a:r>
                        <a:rPr lang="ar-BH" sz="28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سواق </a:t>
                      </a:r>
                      <a:r>
                        <a:rPr lang="ar-BH" sz="28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المالية(البورصة).</a:t>
                      </a:r>
                      <a:endParaRPr lang="ar-BH" sz="28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BH" sz="3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BH" sz="3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3200" b="1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√</a:t>
                      </a:r>
                      <a:endParaRPr lang="ar-BH" sz="3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8053">
                <a:tc>
                  <a:txBody>
                    <a:bodyPr/>
                    <a:lstStyle/>
                    <a:p>
                      <a:pPr algn="r" rtl="1"/>
                      <a:r>
                        <a:rPr lang="ar-BH" sz="28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حكم ضد التاجر لؤي بسبب </a:t>
                      </a:r>
                      <a:r>
                        <a:rPr lang="ar-AE" sz="28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إ</a:t>
                      </a:r>
                      <a:r>
                        <a:rPr lang="ar-BH" sz="28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خفاء</a:t>
                      </a:r>
                      <a:r>
                        <a:rPr lang="ar-BH" sz="28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BH" sz="28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دفاتره وارتكاب التزوير فيها.</a:t>
                      </a:r>
                      <a:endParaRPr lang="ar-BH" sz="28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BH" sz="3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3200" b="1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√</a:t>
                      </a:r>
                      <a:endParaRPr lang="ar-BH" sz="3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BH" sz="3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12192000" cy="27432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BH" sz="1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القانون التجاري                                                                                                                                                                     المشكلات التجارية المعاصرة                                                                                                       قان 211-803         </a:t>
            </a:r>
            <a:r>
              <a:rPr lang="ar-BH" sz="18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</a:t>
            </a:r>
            <a:endParaRPr lang="ar-BH" sz="18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6478265"/>
            <a:ext cx="12192000" cy="338554"/>
            <a:chOff x="0" y="6501793"/>
            <a:chExt cx="12192000" cy="338554"/>
          </a:xfrm>
        </p:grpSpPr>
        <p:cxnSp>
          <p:nvCxnSpPr>
            <p:cNvPr id="9" name="Straight Connector 8"/>
            <p:cNvCxnSpPr/>
            <p:nvPr/>
          </p:nvCxnSpPr>
          <p:spPr>
            <a:xfrm flipV="1">
              <a:off x="0" y="6521692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3048000" y="6501793"/>
              <a:ext cx="9144000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/>
              <a:r>
                <a:rPr lang="ar-BH" sz="1600" dirty="0" smtClean="0">
                  <a:solidFill>
                    <a:prstClr val="black"/>
                  </a:solidFill>
                </a:rPr>
                <a:t>وزارة التربية والتعليم – 2020م</a:t>
              </a:r>
              <a:endParaRPr lang="en-US" sz="1600" dirty="0">
                <a:solidFill>
                  <a:prstClr val="black"/>
                </a:solidFill>
              </a:endParaRPr>
            </a:p>
          </p:txBody>
        </p:sp>
      </p:grpSp>
      <p:sp>
        <p:nvSpPr>
          <p:cNvPr id="11" name="Rounded Rectangular Callout 10"/>
          <p:cNvSpPr/>
          <p:nvPr/>
        </p:nvSpPr>
        <p:spPr>
          <a:xfrm>
            <a:off x="10267405" y="496090"/>
            <a:ext cx="1605821" cy="927761"/>
          </a:xfrm>
          <a:prstGeom prst="wedgeRoundRectCallout">
            <a:avLst>
              <a:gd name="adj1" fmla="val -57054"/>
              <a:gd name="adj2" fmla="val 93366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32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اجابة نشاط 1</a:t>
            </a:r>
            <a:endParaRPr lang="en-US" sz="32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709851" y="619913"/>
            <a:ext cx="6374675" cy="51059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32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حدد نوع الافلاس في كل حالة من الحالات التالية:</a:t>
            </a:r>
            <a:endParaRPr lang="en-GB" sz="32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89812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1314" y="420680"/>
            <a:ext cx="1646183" cy="126806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12192000" cy="27432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BH" sz="1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القانون التجاري                                                                                                                                                                     المشكلات التجارية المعاصرة                                                                                                       قان 211-803     </a:t>
            </a:r>
            <a:r>
              <a:rPr lang="ar-BH" sz="1400" b="1" dirty="0" smtClean="0">
                <a:solidFill>
                  <a:srgbClr val="002060"/>
                </a:solidFill>
              </a:rPr>
              <a:t>    </a:t>
            </a:r>
            <a:r>
              <a:rPr lang="ar-BH" sz="1800" b="1" dirty="0" smtClean="0">
                <a:solidFill>
                  <a:srgbClr val="002060"/>
                </a:solidFill>
              </a:rPr>
              <a:t>                          </a:t>
            </a:r>
            <a:endParaRPr lang="ar-BH" sz="1800" b="1" dirty="0">
              <a:solidFill>
                <a:srgbClr val="002060"/>
              </a:solidFill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8190411" y="1578055"/>
            <a:ext cx="2359586" cy="859321"/>
          </a:xfrm>
          <a:prstGeom prst="wedgeEllipseCallout">
            <a:avLst>
              <a:gd name="adj1" fmla="val -36303"/>
              <a:gd name="adj2" fmla="val 6250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2800" b="1" u="sng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الأهداف:</a:t>
            </a:r>
            <a:endParaRPr lang="en-US" sz="28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Flowchart: Multidocument 7"/>
          <p:cNvSpPr/>
          <p:nvPr/>
        </p:nvSpPr>
        <p:spPr>
          <a:xfrm>
            <a:off x="526431" y="2884747"/>
            <a:ext cx="10267406" cy="3722914"/>
          </a:xfrm>
          <a:prstGeom prst="flowChartMultidocumen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/>
          </a:p>
        </p:txBody>
      </p:sp>
      <p:sp>
        <p:nvSpPr>
          <p:cNvPr id="9" name="Content Placeholder 6"/>
          <p:cNvSpPr>
            <a:spLocks noGrp="1"/>
          </p:cNvSpPr>
          <p:nvPr>
            <p:ph idx="1"/>
          </p:nvPr>
        </p:nvSpPr>
        <p:spPr>
          <a:xfrm>
            <a:off x="1789612" y="3594751"/>
            <a:ext cx="6949440" cy="2541675"/>
          </a:xfrm>
        </p:spPr>
        <p:txBody>
          <a:bodyPr>
            <a:noAutofit/>
          </a:bodyPr>
          <a:lstStyle/>
          <a:p>
            <a:pPr algn="r" rtl="1"/>
            <a:r>
              <a:rPr lang="ar-BH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BH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ن يعرف الطالب </a:t>
            </a:r>
            <a:r>
              <a:rPr lang="ar-BH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lang="ar-AE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إ</a:t>
            </a:r>
            <a:r>
              <a:rPr lang="ar-BH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فلاس </a:t>
            </a:r>
            <a:r>
              <a:rPr lang="ar-BH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وغسيل الأموال والغش التجاري.</a:t>
            </a:r>
          </a:p>
          <a:p>
            <a:pPr algn="r" rtl="1"/>
            <a:r>
              <a:rPr lang="ar-BH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أن يعدد الطالب أحكام التصرف في المتجر التجاري.</a:t>
            </a:r>
          </a:p>
          <a:p>
            <a:pPr algn="r" rtl="1"/>
            <a:r>
              <a:rPr lang="ar-BH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أن يعرف الطالب غسيل الأموال ومراحلة وآثارة.</a:t>
            </a:r>
          </a:p>
          <a:p>
            <a:pPr algn="r" rtl="1"/>
            <a:r>
              <a:rPr lang="ar-BH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أن يعرف الطالب الغش التجاري و يعدد صوره.</a:t>
            </a:r>
          </a:p>
          <a:p>
            <a:pPr algn="r" rtl="1"/>
            <a:r>
              <a:rPr lang="ar-BH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أن يذكر الطالب دور إدارة حماية المستهلك.</a:t>
            </a:r>
            <a:endParaRPr lang="ar-BH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07650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nip Diagonal Corner Rectangle 2"/>
          <p:cNvSpPr/>
          <p:nvPr/>
        </p:nvSpPr>
        <p:spPr>
          <a:xfrm>
            <a:off x="631065" y="1619793"/>
            <a:ext cx="11242162" cy="4545034"/>
          </a:xfrm>
          <a:prstGeom prst="snip2DiagRect">
            <a:avLst>
              <a:gd name="adj1" fmla="val 21452"/>
              <a:gd name="adj2" fmla="val 0"/>
            </a:avLst>
          </a:prstGeom>
          <a:solidFill>
            <a:srgbClr val="FDEDD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r" rtl="1">
              <a:lnSpc>
                <a:spcPct val="150000"/>
              </a:lnSpc>
              <a:buFont typeface="+mj-lt"/>
              <a:buAutoNum type="arabicPeriod"/>
            </a:pPr>
            <a:r>
              <a:rPr lang="ar-BH" sz="32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عد</a:t>
            </a:r>
            <a:r>
              <a:rPr lang="ar-AE" sz="32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ِّ</a:t>
            </a:r>
            <a:r>
              <a:rPr lang="ar-BH" sz="32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 </a:t>
            </a:r>
            <a:r>
              <a:rPr lang="ar-BH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شروط الصلح الواقي من </a:t>
            </a:r>
            <a:r>
              <a:rPr lang="ar-BH" sz="32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lang="ar-AE" sz="32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</a:t>
            </a:r>
            <a:r>
              <a:rPr lang="ar-BH" sz="32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فلاس</a:t>
            </a:r>
            <a:r>
              <a:rPr lang="ar-BH" sz="32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؟</a:t>
            </a:r>
          </a:p>
          <a:p>
            <a:pPr marL="457200" indent="-457200" algn="r" rtl="1">
              <a:lnSpc>
                <a:spcPct val="150000"/>
              </a:lnSpc>
              <a:buFont typeface="+mj-lt"/>
              <a:buAutoNum type="arabicPeriod"/>
            </a:pPr>
            <a:r>
              <a:rPr lang="ar-BH" sz="32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عدد مراحل غسيل </a:t>
            </a:r>
            <a:r>
              <a:rPr lang="ar-BH" sz="32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lang="ar-AE" sz="32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BH" sz="32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موال</a:t>
            </a:r>
            <a:r>
              <a:rPr lang="ar-BH" sz="32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؟</a:t>
            </a:r>
          </a:p>
          <a:p>
            <a:pPr marL="457200" indent="-457200" algn="r" rtl="1">
              <a:lnSpc>
                <a:spcPct val="150000"/>
              </a:lnSpc>
              <a:buFont typeface="+mj-lt"/>
              <a:buAutoNum type="arabicPeriod"/>
            </a:pPr>
            <a:r>
              <a:rPr lang="ar-BH" sz="32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قارن بين آثار غسيل </a:t>
            </a:r>
            <a:r>
              <a:rPr lang="ar-BH" sz="32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lang="ar-AE" sz="32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BH" sz="32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موال</a:t>
            </a:r>
            <a:r>
              <a:rPr lang="ar-BH" sz="32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؟</a:t>
            </a:r>
          </a:p>
          <a:p>
            <a:pPr marL="457200" indent="-457200" algn="r" rtl="1">
              <a:lnSpc>
                <a:spcPct val="150000"/>
              </a:lnSpc>
              <a:buFont typeface="+mj-lt"/>
              <a:buAutoNum type="arabicPeriod"/>
            </a:pPr>
            <a:r>
              <a:rPr lang="ar-BH" sz="32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عرف الغش التجاري؟</a:t>
            </a:r>
          </a:p>
          <a:p>
            <a:pPr marL="457200" indent="-457200" algn="r" rtl="1">
              <a:lnSpc>
                <a:spcPct val="150000"/>
              </a:lnSpc>
              <a:buFont typeface="+mj-lt"/>
              <a:buAutoNum type="arabicPeriod"/>
            </a:pPr>
            <a:r>
              <a:rPr lang="ar-AE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BH" sz="32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ذكر </a:t>
            </a:r>
            <a:r>
              <a:rPr lang="ar-BH" sz="32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صور الغش؟</a:t>
            </a:r>
          </a:p>
          <a:p>
            <a:pPr marL="457200" indent="-457200" algn="r" rtl="1">
              <a:lnSpc>
                <a:spcPct val="150000"/>
              </a:lnSpc>
              <a:buFont typeface="+mj-lt"/>
              <a:buAutoNum type="arabicPeriod"/>
            </a:pPr>
            <a:r>
              <a:rPr lang="ar-AE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BH" sz="32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ذكر</a:t>
            </a:r>
            <a:r>
              <a:rPr lang="ar-AE" sz="32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2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2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 </a:t>
            </a:r>
            <a:r>
              <a:rPr lang="ar-AE" sz="32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2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من </a:t>
            </a:r>
            <a:r>
              <a:rPr lang="ar-BH" sz="32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مهام </a:t>
            </a:r>
            <a:r>
              <a:rPr lang="ar-AE" sz="32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</a:t>
            </a:r>
            <a:r>
              <a:rPr lang="ar-BH" sz="32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دارة </a:t>
            </a:r>
            <a:r>
              <a:rPr lang="ar-BH" sz="32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حماية المستهلك؟</a:t>
            </a:r>
            <a:endParaRPr lang="ar-BH" sz="3600" b="1" dirty="0" smtClean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12192000" cy="27432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BH" sz="1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القانون التجاري                                                                                                                                                                     المشكلات التجارية المعاصرة                                                                                                       قان 211-803     </a:t>
            </a:r>
            <a:r>
              <a:rPr lang="ar-BH" sz="1400" b="1" dirty="0" smtClean="0">
                <a:solidFill>
                  <a:srgbClr val="002060"/>
                </a:solidFill>
              </a:rPr>
              <a:t>    </a:t>
            </a:r>
            <a:r>
              <a:rPr lang="ar-BH" sz="1800" b="1" dirty="0" smtClean="0">
                <a:solidFill>
                  <a:srgbClr val="002060"/>
                </a:solidFill>
              </a:rPr>
              <a:t>                          </a:t>
            </a:r>
            <a:endParaRPr lang="ar-BH" sz="1800" b="1" dirty="0">
              <a:solidFill>
                <a:srgbClr val="00206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6478265"/>
            <a:ext cx="12192000" cy="338554"/>
            <a:chOff x="0" y="6501793"/>
            <a:chExt cx="12192000" cy="338554"/>
          </a:xfrm>
        </p:grpSpPr>
        <p:cxnSp>
          <p:nvCxnSpPr>
            <p:cNvPr id="8" name="Straight Connector 7"/>
            <p:cNvCxnSpPr/>
            <p:nvPr/>
          </p:nvCxnSpPr>
          <p:spPr>
            <a:xfrm flipV="1">
              <a:off x="0" y="6521692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3048000" y="6501793"/>
              <a:ext cx="9144000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/>
              <a:r>
                <a:rPr lang="ar-BH" sz="1600" dirty="0" smtClean="0">
                  <a:solidFill>
                    <a:prstClr val="black"/>
                  </a:solidFill>
                </a:rPr>
                <a:t>وزارة التربية والتعليم – 2020م</a:t>
              </a:r>
              <a:endParaRPr lang="en-US" sz="1600" dirty="0">
                <a:solidFill>
                  <a:prstClr val="black"/>
                </a:solidFill>
              </a:endParaRPr>
            </a:p>
          </p:txBody>
        </p:sp>
      </p:grpSp>
      <p:sp>
        <p:nvSpPr>
          <p:cNvPr id="10" name="Rounded Rectangular Callout 9"/>
          <p:cNvSpPr/>
          <p:nvPr/>
        </p:nvSpPr>
        <p:spPr>
          <a:xfrm>
            <a:off x="10436314" y="843165"/>
            <a:ext cx="1658982" cy="677133"/>
          </a:xfrm>
          <a:prstGeom prst="wedgeRoundRectCallout">
            <a:avLst>
              <a:gd name="adj1" fmla="val -57054"/>
              <a:gd name="adj2" fmla="val 93366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32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نشاط 1</a:t>
            </a:r>
            <a:endParaRPr lang="en-US" sz="32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02136" y="892839"/>
            <a:ext cx="2704013" cy="54278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32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أجب </a:t>
            </a:r>
            <a:r>
              <a:rPr lang="ar-AE" sz="32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 ما يأتي</a:t>
            </a:r>
            <a:r>
              <a:rPr lang="ar-BH" sz="32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endParaRPr lang="en-GB" sz="32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15799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nip Diagonal Corner Rectangle 2"/>
          <p:cNvSpPr/>
          <p:nvPr/>
        </p:nvSpPr>
        <p:spPr>
          <a:xfrm>
            <a:off x="631065" y="1173222"/>
            <a:ext cx="11242162" cy="5163183"/>
          </a:xfrm>
          <a:prstGeom prst="snip2DiagRect">
            <a:avLst>
              <a:gd name="adj1" fmla="val 21452"/>
              <a:gd name="adj2" fmla="val 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r" rtl="1">
              <a:lnSpc>
                <a:spcPct val="150000"/>
              </a:lnSpc>
              <a:buFont typeface="+mj-lt"/>
              <a:buAutoNum type="arabicPeriod"/>
            </a:pP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عدد </a:t>
            </a: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شروط الصلح الواقي من </a:t>
            </a: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lang="ar-AE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</a:t>
            </a: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فلاس</a:t>
            </a: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؟</a:t>
            </a:r>
          </a:p>
          <a:p>
            <a:pPr algn="r" rtl="1"/>
            <a:r>
              <a:rPr lang="ar-BH" sz="28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1.أن </a:t>
            </a:r>
            <a:r>
              <a:rPr lang="ar-BH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يكون </a:t>
            </a:r>
            <a:r>
              <a:rPr lang="ar-BH" sz="28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تاجر</a:t>
            </a:r>
            <a:r>
              <a:rPr lang="ar-AE" sz="28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ً</a:t>
            </a:r>
            <a:r>
              <a:rPr lang="ar-BH" sz="28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BH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br>
              <a:rPr lang="ar-BH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28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2.أن </a:t>
            </a:r>
            <a:r>
              <a:rPr lang="ar-BH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يقدم صورة من الميزانية و </a:t>
            </a:r>
            <a:r>
              <a:rPr lang="ar-BH" sz="28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lang="ar-AE" sz="28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أر</a:t>
            </a:r>
            <a:r>
              <a:rPr lang="ar-BH" sz="28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باح </a:t>
            </a:r>
            <a:r>
              <a:rPr lang="ar-BH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والخسائر مع البيان التفصيلي لمصروفاته الشخصية. </a:t>
            </a:r>
            <a:br>
              <a:rPr lang="ar-BH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28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3.أن </a:t>
            </a:r>
            <a:r>
              <a:rPr lang="ar-BH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يقدم شهادة من مكتب السجل التجاري تثبت التزامه بشروط السجل.</a:t>
            </a:r>
            <a:br>
              <a:rPr lang="ar-BH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4. </a:t>
            </a:r>
            <a:r>
              <a:rPr lang="ar-BH" sz="28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أن </a:t>
            </a:r>
            <a:r>
              <a:rPr lang="ar-BH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يقدم </a:t>
            </a:r>
            <a:r>
              <a:rPr lang="ar-BH" sz="28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كشف</a:t>
            </a:r>
            <a:r>
              <a:rPr lang="ar-AE" sz="28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ًا</a:t>
            </a:r>
            <a:r>
              <a:rPr lang="ar-BH" sz="28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بجميع دائنيه و مبالغهم.</a:t>
            </a:r>
            <a:br>
              <a:rPr lang="ar-BH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5. </a:t>
            </a:r>
            <a:r>
              <a:rPr lang="ar-BH" sz="28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أن </a:t>
            </a:r>
            <a:r>
              <a:rPr lang="ar-BH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يقدم </a:t>
            </a:r>
            <a:r>
              <a:rPr lang="ar-AE" sz="28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BH" sz="28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سباب </a:t>
            </a:r>
            <a:r>
              <a:rPr lang="ar-AE" sz="28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</a:t>
            </a:r>
            <a:r>
              <a:rPr lang="ar-BH" sz="28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فلاسه</a:t>
            </a:r>
            <a:r>
              <a:rPr lang="ar-AE" sz="28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 ظروف </a:t>
            </a:r>
            <a:r>
              <a:rPr lang="ar-AE" sz="28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الإفلاس</a:t>
            </a:r>
            <a:r>
              <a:rPr lang="ar-BH" sz="28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r>
              <a:rPr lang="ar-BH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BH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6. </a:t>
            </a:r>
            <a:r>
              <a:rPr lang="ar-BH" sz="28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أن </a:t>
            </a:r>
            <a:r>
              <a:rPr lang="ar-BH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يقدم </a:t>
            </a:r>
            <a:r>
              <a:rPr lang="ar-BH" sz="28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مقترح</a:t>
            </a:r>
            <a:r>
              <a:rPr lang="ar-AE" sz="28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ً</a:t>
            </a:r>
            <a:r>
              <a:rPr lang="ar-BH" sz="28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 </a:t>
            </a:r>
            <a:r>
              <a:rPr lang="ar-BH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لتعديل وضعه.</a:t>
            </a:r>
            <a:br>
              <a:rPr lang="ar-BH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7. </a:t>
            </a:r>
            <a:r>
              <a:rPr lang="ar-BH" sz="28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أن </a:t>
            </a:r>
            <a:r>
              <a:rPr lang="ar-BH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يقدم ضمانات تنفيذها</a:t>
            </a:r>
            <a:r>
              <a:rPr lang="ar-BH" sz="28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  <a:p>
            <a:pPr algn="r" rtl="1">
              <a:lnSpc>
                <a:spcPct val="150000"/>
              </a:lnSpc>
            </a:pP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2. </a:t>
            </a: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عد</a:t>
            </a:r>
            <a:r>
              <a:rPr lang="ar-AE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 </a:t>
            </a: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مراحل غسيل الاموال؟</a:t>
            </a:r>
          </a:p>
          <a:p>
            <a:pPr algn="r" rtl="1">
              <a:lnSpc>
                <a:spcPct val="150000"/>
              </a:lnSpc>
            </a:pPr>
            <a:r>
              <a:rPr lang="ar-BH" sz="28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مرحلة التوظيف \ مرحلة الترقيد </a:t>
            </a:r>
            <a:r>
              <a:rPr lang="ar-AE" sz="28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BH" sz="28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 </a:t>
            </a:r>
            <a:r>
              <a:rPr lang="ar-BH" sz="28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التجميد \ مرحلة الدمج.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12192000" cy="27432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BH" sz="1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القانون التجاري                                                                                                                                                                     المشكلات التجارية المعاصرة                                                                                                       قان 211-803     </a:t>
            </a:r>
            <a:r>
              <a:rPr lang="ar-BH" sz="1400" b="1" dirty="0" smtClean="0">
                <a:solidFill>
                  <a:srgbClr val="002060"/>
                </a:solidFill>
              </a:rPr>
              <a:t>    </a:t>
            </a:r>
            <a:r>
              <a:rPr lang="ar-BH" sz="1800" b="1" dirty="0" smtClean="0">
                <a:solidFill>
                  <a:srgbClr val="002060"/>
                </a:solidFill>
              </a:rPr>
              <a:t>                          </a:t>
            </a:r>
            <a:endParaRPr lang="ar-BH" sz="1800" b="1" dirty="0">
              <a:solidFill>
                <a:srgbClr val="00206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6478265"/>
            <a:ext cx="12192000" cy="338554"/>
            <a:chOff x="0" y="6501793"/>
            <a:chExt cx="12192000" cy="338554"/>
          </a:xfrm>
        </p:grpSpPr>
        <p:cxnSp>
          <p:nvCxnSpPr>
            <p:cNvPr id="8" name="Straight Connector 7"/>
            <p:cNvCxnSpPr/>
            <p:nvPr/>
          </p:nvCxnSpPr>
          <p:spPr>
            <a:xfrm flipV="1">
              <a:off x="0" y="6521692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3048000" y="6501793"/>
              <a:ext cx="9144000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/>
              <a:r>
                <a:rPr lang="ar-BH" sz="1600" dirty="0" smtClean="0">
                  <a:solidFill>
                    <a:prstClr val="black"/>
                  </a:solidFill>
                </a:rPr>
                <a:t>وزارة التربية والتعليم – 2020م</a:t>
              </a:r>
              <a:endParaRPr lang="en-US" sz="1600" dirty="0">
                <a:solidFill>
                  <a:prstClr val="black"/>
                </a:solidFill>
              </a:endParaRPr>
            </a:p>
          </p:txBody>
        </p:sp>
      </p:grpSp>
      <p:sp>
        <p:nvSpPr>
          <p:cNvPr id="10" name="Rounded Rectangular Callout 9"/>
          <p:cNvSpPr/>
          <p:nvPr/>
        </p:nvSpPr>
        <p:spPr>
          <a:xfrm>
            <a:off x="10019211" y="577001"/>
            <a:ext cx="1854016" cy="565565"/>
          </a:xfrm>
          <a:prstGeom prst="wedgeRoundRectCallout">
            <a:avLst>
              <a:gd name="adj1" fmla="val -57054"/>
              <a:gd name="adj2" fmla="val 93366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2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اجابة نشاط 2</a:t>
            </a:r>
            <a:endParaRPr lang="en-US" sz="28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80018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nip Diagonal Corner Rectangle 2"/>
          <p:cNvSpPr/>
          <p:nvPr/>
        </p:nvSpPr>
        <p:spPr>
          <a:xfrm>
            <a:off x="317555" y="1460604"/>
            <a:ext cx="11399526" cy="4678938"/>
          </a:xfrm>
          <a:prstGeom prst="snip2DiagRect">
            <a:avLst>
              <a:gd name="adj1" fmla="val 21452"/>
              <a:gd name="adj2" fmla="val 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>
              <a:lnSpc>
                <a:spcPct val="150000"/>
              </a:lnSpc>
            </a:pPr>
            <a:endParaRPr lang="ar-BH" sz="2400" b="1" dirty="0" smtClean="0">
              <a:solidFill>
                <a:srgbClr val="00B0F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7555" y="1645621"/>
            <a:ext cx="11242162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r>
              <a:rPr lang="ar-BH" sz="2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.  قارن </a:t>
            </a: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بين آثار غسيل </a:t>
            </a:r>
            <a:r>
              <a:rPr lang="ar-BH" sz="2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lang="ar-AE" sz="2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BH" sz="2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موال</a:t>
            </a: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؟</a:t>
            </a:r>
          </a:p>
          <a:p>
            <a:pPr algn="r" rtl="1"/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الصعيد الاقتصادي:  نقص في الاستثمارات المشروعه \ عجز ميزان المدفوعات \ ارتفاع سعر صرف العملات </a:t>
            </a:r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lang="ar-AE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جنبية </a:t>
            </a:r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وانخفاض سعر العملات المحلية \ ظهور مشكلة الانفاق غير الرشيد \ ظهور مشكلة التضخم \ فرض الضرائب أو زيادتها \ </a:t>
            </a:r>
            <a:r>
              <a:rPr lang="ar-AE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BH" sz="2400" b="1" dirty="0" err="1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نهيار</a:t>
            </a:r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سوق البورصات والمال.</a:t>
            </a:r>
          </a:p>
          <a:p>
            <a:pPr algn="r" rtl="1"/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الصعيد الاجتماعي:  تشوية المناخ الديمقراطي للدولة \ قلب البناء الاجتماعي \ </a:t>
            </a:r>
            <a:r>
              <a:rPr lang="ar-AE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BH" sz="2400" b="1" dirty="0" err="1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هتزاز</a:t>
            </a:r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القيم </a:t>
            </a:r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lang="ar-AE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BH" sz="2400" b="1" dirty="0" err="1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خلاقية</a:t>
            </a:r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والاجتماعية.</a:t>
            </a:r>
          </a:p>
          <a:p>
            <a:pPr algn="r" rtl="1"/>
            <a:endParaRPr lang="ar-BH" sz="24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r>
            <a:r>
              <a:rPr lang="ar-BH" sz="2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.  عرف </a:t>
            </a: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الغش التجاري؟</a:t>
            </a:r>
          </a:p>
          <a:p>
            <a:pPr algn="r" rtl="1"/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هو خداع المشتري بتبديل ماهية السلعة </a:t>
            </a:r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أو </a:t>
            </a: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الخدمة </a:t>
            </a:r>
            <a:r>
              <a:rPr lang="ar-AE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 </a:t>
            </a: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تبديل صفاتها فهو كتقديم الباطل في صورة </a:t>
            </a:r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الحق</a:t>
            </a:r>
            <a:r>
              <a:rPr lang="ar-AE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 </a:t>
            </a: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يعرف </a:t>
            </a:r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أيض</a:t>
            </a:r>
            <a:r>
              <a:rPr lang="ar-AE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ً</a:t>
            </a:r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 </a:t>
            </a: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ببيع </a:t>
            </a:r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الغرر</a:t>
            </a:r>
          </a:p>
          <a:p>
            <a:pPr algn="r" rtl="1"/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 هو كل بيع احتوى جهالة </a:t>
            </a:r>
            <a:r>
              <a:rPr lang="ar-AE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 </a:t>
            </a: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تضمن مخاطرة </a:t>
            </a:r>
            <a:r>
              <a:rPr lang="ar-AE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 قمارً</a:t>
            </a:r>
            <a:r>
              <a:rPr lang="ar-AE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BH" sz="2400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12192000" cy="27432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BH" sz="1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القانون التجاري                                                                                                                                                                     المشكلات التجارية المعاصرة                                                                                                       قان 211-803     </a:t>
            </a:r>
            <a:r>
              <a:rPr lang="ar-BH" sz="1400" b="1" dirty="0" smtClean="0">
                <a:solidFill>
                  <a:srgbClr val="002060"/>
                </a:solidFill>
              </a:rPr>
              <a:t>    </a:t>
            </a:r>
            <a:r>
              <a:rPr lang="ar-BH" sz="1800" b="1" dirty="0" smtClean="0">
                <a:solidFill>
                  <a:srgbClr val="002060"/>
                </a:solidFill>
              </a:rPr>
              <a:t>                          </a:t>
            </a:r>
            <a:endParaRPr lang="ar-BH" sz="1800" b="1" dirty="0">
              <a:solidFill>
                <a:srgbClr val="00206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6478265"/>
            <a:ext cx="12192000" cy="338554"/>
            <a:chOff x="0" y="6501793"/>
            <a:chExt cx="12192000" cy="338554"/>
          </a:xfrm>
        </p:grpSpPr>
        <p:cxnSp>
          <p:nvCxnSpPr>
            <p:cNvPr id="9" name="Straight Connector 8"/>
            <p:cNvCxnSpPr/>
            <p:nvPr/>
          </p:nvCxnSpPr>
          <p:spPr>
            <a:xfrm flipV="1">
              <a:off x="0" y="6521692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3048000" y="6501793"/>
              <a:ext cx="9144000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/>
              <a:r>
                <a:rPr lang="ar-BH" sz="1600" dirty="0" smtClean="0">
                  <a:solidFill>
                    <a:prstClr val="black"/>
                  </a:solidFill>
                </a:rPr>
                <a:t>وزارة التربية والتعليم – 2020م</a:t>
              </a:r>
              <a:endParaRPr lang="en-US" sz="1600" dirty="0">
                <a:solidFill>
                  <a:prstClr val="black"/>
                </a:solidFill>
              </a:endParaRPr>
            </a:p>
          </p:txBody>
        </p:sp>
      </p:grpSp>
      <p:sp>
        <p:nvSpPr>
          <p:cNvPr id="11" name="Rounded Rectangular Callout 10"/>
          <p:cNvSpPr/>
          <p:nvPr/>
        </p:nvSpPr>
        <p:spPr>
          <a:xfrm>
            <a:off x="10293531" y="627708"/>
            <a:ext cx="1605821" cy="722011"/>
          </a:xfrm>
          <a:prstGeom prst="wedgeRoundRectCallout">
            <a:avLst>
              <a:gd name="adj1" fmla="val -57054"/>
              <a:gd name="adj2" fmla="val 93366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اجابة نشاط 1</a:t>
            </a:r>
            <a:endParaRPr lang="en-US" sz="24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72063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nip Diagonal Corner Rectangle 2"/>
          <p:cNvSpPr/>
          <p:nvPr/>
        </p:nvSpPr>
        <p:spPr>
          <a:xfrm>
            <a:off x="108551" y="1167898"/>
            <a:ext cx="11242162" cy="5163183"/>
          </a:xfrm>
          <a:prstGeom prst="snip2DiagRect">
            <a:avLst>
              <a:gd name="adj1" fmla="val 21452"/>
              <a:gd name="adj2" fmla="val 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>
              <a:lnSpc>
                <a:spcPct val="150000"/>
              </a:lnSpc>
            </a:pPr>
            <a:endParaRPr lang="ar-BH" sz="2400" b="1" dirty="0" smtClean="0">
              <a:solidFill>
                <a:srgbClr val="00B0F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0080" y="1487331"/>
            <a:ext cx="97379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BH" sz="2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5.  اذكر </a:t>
            </a: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صور الغش؟</a:t>
            </a:r>
          </a:p>
          <a:p>
            <a:pPr algn="r" rtl="1">
              <a:lnSpc>
                <a:spcPct val="150000"/>
              </a:lnSpc>
            </a:pP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ذاتية السلعة </a:t>
            </a:r>
            <a:r>
              <a:rPr lang="ar-AE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 </a:t>
            </a: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الخدمة \ مصدر السلعة \ قدر السلعة </a:t>
            </a:r>
            <a:r>
              <a:rPr lang="ar-AE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 </a:t>
            </a:r>
            <a:r>
              <a:rPr lang="ar-AE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وزنها </a:t>
            </a: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\ وصف </a:t>
            </a:r>
            <a:r>
              <a:rPr lang="ar-AE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أو إ</a:t>
            </a:r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علان </a:t>
            </a: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 السلعة </a:t>
            </a:r>
            <a:r>
              <a:rPr lang="ar-AE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 </a:t>
            </a:r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الخدمة.</a:t>
            </a:r>
          </a:p>
          <a:p>
            <a:pPr algn="r" rtl="1">
              <a:lnSpc>
                <a:spcPct val="150000"/>
              </a:lnSpc>
            </a:pPr>
            <a:endParaRPr lang="ar-BH" sz="2400" b="1" dirty="0">
              <a:solidFill>
                <a:srgbClr val="00B0F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6.  </a:t>
            </a:r>
            <a:r>
              <a:rPr lang="ar-BH" sz="2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اذكر</a:t>
            </a:r>
            <a:r>
              <a:rPr lang="ar-AE" sz="2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3 من مهام </a:t>
            </a:r>
            <a:r>
              <a:rPr lang="ar-AE" sz="2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إ</a:t>
            </a:r>
            <a:r>
              <a:rPr lang="ar-BH" sz="2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دارة </a:t>
            </a: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حماية المستهلك؟</a:t>
            </a:r>
          </a:p>
          <a:p>
            <a:pPr algn="r" rtl="1">
              <a:lnSpc>
                <a:spcPct val="150000"/>
              </a:lnSpc>
            </a:pP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1. مراقبة </a:t>
            </a:r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lang="ar-AE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سواق </a:t>
            </a: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 </a:t>
            </a:r>
            <a:r>
              <a:rPr lang="ar-AE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إعداد</a:t>
            </a:r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تقارير دورية بهذا الخصوص.</a:t>
            </a:r>
            <a:b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2. المشاركة في </a:t>
            </a:r>
            <a:r>
              <a:rPr lang="ar-AE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</a:t>
            </a:r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عداد </a:t>
            </a: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دراسات الانفاق العائلي بالتعاون مع (سي </a:t>
            </a:r>
            <a:r>
              <a:rPr lang="ar-AE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</a:t>
            </a:r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 </a:t>
            </a:r>
            <a:r>
              <a:rPr lang="ar-AE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</a:t>
            </a: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 .</a:t>
            </a:r>
            <a:b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3. التعاون مع جميع المؤسسات ذات العلاقة لضمان تطبيق قوانين حماية المستهلك</a:t>
            </a:r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en-US" sz="24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457200" indent="-457200" algn="r" rtl="1">
              <a:lnSpc>
                <a:spcPct val="150000"/>
              </a:lnSpc>
              <a:buFont typeface="+mj-lt"/>
              <a:buAutoNum type="arabicPeriod"/>
            </a:pPr>
            <a:endParaRPr lang="ar-BH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12192000" cy="27432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BH" sz="1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القانون التجاري                                                                                                                                                                     المشكلات التجارية المعاصرة                                                                                                       قان 211-803     </a:t>
            </a:r>
            <a:r>
              <a:rPr lang="ar-BH" sz="1400" b="1" dirty="0" smtClean="0">
                <a:solidFill>
                  <a:srgbClr val="002060"/>
                </a:solidFill>
              </a:rPr>
              <a:t>    </a:t>
            </a:r>
            <a:r>
              <a:rPr lang="ar-BH" sz="1800" b="1" dirty="0" smtClean="0">
                <a:solidFill>
                  <a:srgbClr val="002060"/>
                </a:solidFill>
              </a:rPr>
              <a:t>                          </a:t>
            </a:r>
            <a:endParaRPr lang="ar-BH" sz="1800" b="1" dirty="0">
              <a:solidFill>
                <a:srgbClr val="00206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6478265"/>
            <a:ext cx="12192000" cy="338554"/>
            <a:chOff x="0" y="6501793"/>
            <a:chExt cx="12192000" cy="338554"/>
          </a:xfrm>
        </p:grpSpPr>
        <p:cxnSp>
          <p:nvCxnSpPr>
            <p:cNvPr id="9" name="Straight Connector 8"/>
            <p:cNvCxnSpPr/>
            <p:nvPr/>
          </p:nvCxnSpPr>
          <p:spPr>
            <a:xfrm flipV="1">
              <a:off x="0" y="6521692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3048000" y="6501793"/>
              <a:ext cx="9144000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/>
              <a:r>
                <a:rPr lang="ar-BH" sz="1600" dirty="0" smtClean="0">
                  <a:solidFill>
                    <a:prstClr val="black"/>
                  </a:solidFill>
                </a:rPr>
                <a:t>وزارة التربية والتعليم – 2020م</a:t>
              </a:r>
              <a:endParaRPr lang="en-US" sz="1600" dirty="0">
                <a:solidFill>
                  <a:prstClr val="black"/>
                </a:solidFill>
              </a:endParaRPr>
            </a:p>
          </p:txBody>
        </p:sp>
      </p:grpSp>
      <p:sp>
        <p:nvSpPr>
          <p:cNvPr id="11" name="Rounded Rectangular Callout 10"/>
          <p:cNvSpPr/>
          <p:nvPr/>
        </p:nvSpPr>
        <p:spPr>
          <a:xfrm>
            <a:off x="10149839" y="485979"/>
            <a:ext cx="1605821" cy="681920"/>
          </a:xfrm>
          <a:prstGeom prst="wedgeRoundRectCallout">
            <a:avLst>
              <a:gd name="adj1" fmla="val -57054"/>
              <a:gd name="adj2" fmla="val 93366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اجابة نشاط 1</a:t>
            </a:r>
            <a:endParaRPr lang="en-US" sz="24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1879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48000" y="6519446"/>
            <a:ext cx="9144000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وزارة التربية والتعليم – 2020م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0" y="6539345"/>
            <a:ext cx="12192000" cy="521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DD41B4E8-A5E3-4108-8CE7-CD9102958A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278" t="8769" r="3248" b="83713"/>
          <a:stretch/>
        </p:blipFill>
        <p:spPr>
          <a:xfrm>
            <a:off x="818063" y="3721038"/>
            <a:ext cx="2620462" cy="5155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41" y="4346408"/>
            <a:ext cx="2229259" cy="2083069"/>
          </a:xfrm>
          <a:prstGeom prst="rect">
            <a:avLst/>
          </a:prstGeom>
        </p:spPr>
      </p:pic>
      <p:sp>
        <p:nvSpPr>
          <p:cNvPr id="15" name="Horizontal Scroll 14"/>
          <p:cNvSpPr/>
          <p:nvPr/>
        </p:nvSpPr>
        <p:spPr>
          <a:xfrm>
            <a:off x="9692640" y="384188"/>
            <a:ext cx="2189415" cy="1087912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000" b="1" u="sng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إنتهاء الدرس:</a:t>
            </a:r>
            <a:endParaRPr lang="en-GB" sz="2000" b="1" u="sng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Content Placeholder 6"/>
          <p:cNvSpPr>
            <a:spLocks noGrp="1"/>
          </p:cNvSpPr>
          <p:nvPr>
            <p:ph idx="1"/>
          </p:nvPr>
        </p:nvSpPr>
        <p:spPr>
          <a:xfrm>
            <a:off x="5046221" y="1595858"/>
            <a:ext cx="6835834" cy="243711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 rtl="1"/>
            <a:r>
              <a:rPr lang="ar-BH" sz="20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أن يكون </a:t>
            </a:r>
            <a:r>
              <a:rPr lang="ar-BH" sz="20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الطالب </a:t>
            </a:r>
            <a:r>
              <a:rPr lang="ar-AE" sz="20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قد حقّق </a:t>
            </a:r>
            <a:r>
              <a:rPr lang="ar-BH" sz="20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أهداف </a:t>
            </a:r>
            <a:r>
              <a:rPr lang="ar-BH" sz="20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</a:t>
            </a:r>
          </a:p>
          <a:p>
            <a:pPr algn="r" rtl="1"/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أن 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يعرف الطالب </a:t>
            </a:r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lang="ar-AE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إ</a:t>
            </a:r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فلاس 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وغسيل </a:t>
            </a:r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lang="ar-AE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موال 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والغش التجاري.</a:t>
            </a:r>
          </a:p>
          <a:p>
            <a:pPr algn="r" rtl="1"/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أن 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يعدد الطالب </a:t>
            </a:r>
            <a:r>
              <a:rPr lang="ar-AE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حكام 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التصرف في المتجر التجاري.</a:t>
            </a:r>
          </a:p>
          <a:p>
            <a:pPr algn="r" rtl="1"/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أن 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يعرف الطالب غسيل </a:t>
            </a:r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lang="ar-AE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موال 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ومراحلة وآثارة.</a:t>
            </a:r>
          </a:p>
          <a:p>
            <a:pPr algn="r" rtl="1"/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أن 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يعرف الطالب الغش التجاري و يعدد صوره.</a:t>
            </a:r>
          </a:p>
          <a:p>
            <a:pPr algn="r" rtl="1"/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أن 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يذكر الطالب دور </a:t>
            </a:r>
            <a:r>
              <a:rPr lang="ar-AE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إ</a:t>
            </a:r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دارة 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حماية المستهلك.</a:t>
            </a:r>
          </a:p>
        </p:txBody>
      </p:sp>
      <p:sp>
        <p:nvSpPr>
          <p:cNvPr id="13" name="Rectangular Callout 12"/>
          <p:cNvSpPr/>
          <p:nvPr/>
        </p:nvSpPr>
        <p:spPr>
          <a:xfrm>
            <a:off x="5602945" y="4346408"/>
            <a:ext cx="6279110" cy="1936514"/>
          </a:xfrm>
          <a:prstGeom prst="wedgeRectCallout">
            <a:avLst>
              <a:gd name="adj1" fmla="val -90011"/>
              <a:gd name="adj2" fmla="val 9546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BH" sz="2000" b="1" u="sng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لمزيد من المعلومات:</a:t>
            </a:r>
            <a:endParaRPr lang="en-US" sz="2000" b="1" dirty="0" smtClean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endParaRPr lang="en-US" sz="2000" b="1" dirty="0" smtClean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www.Edunet.com</a:t>
            </a:r>
            <a:r>
              <a:rPr lang="ar-BH" sz="2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1-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زيارة البوابة التعليمية </a:t>
            </a:r>
            <a:endParaRPr lang="en-US" sz="2000" b="1" dirty="0" smtClean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ar-BH" sz="2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2- حل أسئلة </a:t>
            </a:r>
            <a:r>
              <a:rPr lang="ar-BH" sz="2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الكتاب المدرسي</a:t>
            </a:r>
            <a:r>
              <a:rPr lang="ar-AE" sz="2000" b="1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وأنشطته</a:t>
            </a:r>
            <a:r>
              <a:rPr lang="ar-BH" sz="2000" b="1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en-US" sz="2000" b="1" dirty="0" smtClean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endParaRPr lang="en-GB" sz="1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0"/>
            <a:ext cx="12192000" cy="27432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BH" sz="1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القانون التجاري                                                                                                                                                                     المشكلات التجارية المعاصرة                                                                                                       قان 211-803     </a:t>
            </a:r>
            <a:r>
              <a:rPr lang="ar-BH" sz="1400" b="1" dirty="0" smtClean="0">
                <a:solidFill>
                  <a:srgbClr val="002060"/>
                </a:solidFill>
              </a:rPr>
              <a:t>    </a:t>
            </a:r>
            <a:r>
              <a:rPr lang="ar-BH" sz="1800" b="1" dirty="0" smtClean="0">
                <a:solidFill>
                  <a:srgbClr val="002060"/>
                </a:solidFill>
              </a:rPr>
              <a:t>                          </a:t>
            </a:r>
            <a:endParaRPr lang="ar-BH" sz="1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360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1" grpId="0" build="p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9129" y="966587"/>
            <a:ext cx="3799270" cy="746974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ar-BH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النشاط </a:t>
            </a:r>
            <a:r>
              <a:rPr lang="ar-BH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lang="ar-AE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BH" b="1" dirty="0" err="1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ستهلالي</a:t>
            </a:r>
            <a:endParaRPr lang="en-US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2473" y="384322"/>
            <a:ext cx="1638843" cy="21722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58648" y="5472093"/>
            <a:ext cx="8594020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justLow" rtl="1"/>
            <a:r>
              <a:rPr lang="ar-BH" sz="44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من خلال الصور </a:t>
            </a:r>
            <a:r>
              <a:rPr lang="ar-BH" sz="44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أستنتج</a:t>
            </a:r>
            <a:r>
              <a:rPr lang="ar-AE" sz="44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BH" sz="44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44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المشكلات التجارية المعاصرة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38623" t="27676" r="47905" b="43467"/>
          <a:stretch/>
        </p:blipFill>
        <p:spPr>
          <a:xfrm>
            <a:off x="1422021" y="2371953"/>
            <a:ext cx="2819794" cy="29901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66150" t="30790" r="20111" b="44655"/>
          <a:stretch/>
        </p:blipFill>
        <p:spPr>
          <a:xfrm>
            <a:off x="7839129" y="2472745"/>
            <a:ext cx="2875722" cy="28893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52741" t="29435" r="33945" b="44603"/>
          <a:stretch/>
        </p:blipFill>
        <p:spPr>
          <a:xfrm>
            <a:off x="4562314" y="2472745"/>
            <a:ext cx="2786689" cy="28893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9" name="Group 8"/>
          <p:cNvGrpSpPr/>
          <p:nvPr/>
        </p:nvGrpSpPr>
        <p:grpSpPr>
          <a:xfrm>
            <a:off x="0" y="6478265"/>
            <a:ext cx="12192000" cy="338554"/>
            <a:chOff x="0" y="6501793"/>
            <a:chExt cx="12192000" cy="338554"/>
          </a:xfrm>
        </p:grpSpPr>
        <p:cxnSp>
          <p:nvCxnSpPr>
            <p:cNvPr id="10" name="Straight Connector 9"/>
            <p:cNvCxnSpPr/>
            <p:nvPr/>
          </p:nvCxnSpPr>
          <p:spPr>
            <a:xfrm flipV="1">
              <a:off x="0" y="6521692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9"/>
            <p:cNvSpPr txBox="1"/>
            <p:nvPr/>
          </p:nvSpPr>
          <p:spPr>
            <a:xfrm>
              <a:off x="3048000" y="6501793"/>
              <a:ext cx="9144000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/>
              <a:r>
                <a:rPr lang="ar-BH" sz="1600" dirty="0" smtClean="0">
                  <a:solidFill>
                    <a:prstClr val="black"/>
                  </a:solidFill>
                </a:rPr>
                <a:t>وزارة التربية والتعليم – 2020م</a:t>
              </a:r>
              <a:endParaRPr lang="en-US" sz="1600" dirty="0">
                <a:solidFill>
                  <a:prstClr val="black"/>
                </a:solidFill>
              </a:endParaRPr>
            </a:p>
          </p:txBody>
        </p:sp>
      </p:grpSp>
      <p:sp>
        <p:nvSpPr>
          <p:cNvPr id="15" name="Title 1"/>
          <p:cNvSpPr txBox="1">
            <a:spLocks/>
          </p:cNvSpPr>
          <p:nvPr/>
        </p:nvSpPr>
        <p:spPr>
          <a:xfrm>
            <a:off x="0" y="0"/>
            <a:ext cx="12192000" cy="27432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BH" sz="1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القانون التجاري                                                                                                                                                                     المشكلات التجارية المعاصرة                                                                                                       قان 211-803     </a:t>
            </a:r>
            <a:r>
              <a:rPr lang="ar-BH" sz="1400" b="1" dirty="0" smtClean="0">
                <a:solidFill>
                  <a:srgbClr val="002060"/>
                </a:solidFill>
              </a:rPr>
              <a:t>    </a:t>
            </a:r>
            <a:r>
              <a:rPr lang="ar-BH" sz="1800" b="1" dirty="0" smtClean="0">
                <a:solidFill>
                  <a:srgbClr val="002060"/>
                </a:solidFill>
              </a:rPr>
              <a:t>                          </a:t>
            </a:r>
            <a:endParaRPr lang="ar-BH" sz="1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120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4308" y="510267"/>
            <a:ext cx="3431412" cy="704580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ar-BH" sz="4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النشاط </a:t>
            </a:r>
            <a:r>
              <a:rPr lang="ar-BH" sz="4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lang="ar-AE" sz="4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BH" sz="4000" b="1" dirty="0" err="1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ستهلالي</a:t>
            </a:r>
            <a:endParaRPr lang="en-US" sz="4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503" y="414091"/>
            <a:ext cx="1847850" cy="19814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7989" t="27420" r="18754" b="21348"/>
          <a:stretch/>
        </p:blipFill>
        <p:spPr>
          <a:xfrm>
            <a:off x="2112133" y="1773185"/>
            <a:ext cx="7782595" cy="4078975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0" y="6478265"/>
            <a:ext cx="12192000" cy="338554"/>
            <a:chOff x="0" y="6501793"/>
            <a:chExt cx="12192000" cy="338554"/>
          </a:xfrm>
        </p:grpSpPr>
        <p:cxnSp>
          <p:nvCxnSpPr>
            <p:cNvPr id="9" name="Straight Connector 8"/>
            <p:cNvCxnSpPr/>
            <p:nvPr/>
          </p:nvCxnSpPr>
          <p:spPr>
            <a:xfrm flipV="1">
              <a:off x="0" y="6521692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3048000" y="6501793"/>
              <a:ext cx="9144000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/>
              <a:r>
                <a:rPr lang="ar-BH" sz="1600" dirty="0" smtClean="0">
                  <a:solidFill>
                    <a:prstClr val="black"/>
                  </a:solidFill>
                </a:rPr>
                <a:t>وزارة التربية والتعليم – 2020م</a:t>
              </a:r>
              <a:endParaRPr lang="en-US" sz="1600" dirty="0">
                <a:solidFill>
                  <a:prstClr val="black"/>
                </a:solidFill>
              </a:endParaRPr>
            </a:p>
          </p:txBody>
        </p:sp>
      </p:grpSp>
      <p:sp>
        <p:nvSpPr>
          <p:cNvPr id="11" name="Title 1"/>
          <p:cNvSpPr txBox="1">
            <a:spLocks/>
          </p:cNvSpPr>
          <p:nvPr/>
        </p:nvSpPr>
        <p:spPr>
          <a:xfrm>
            <a:off x="0" y="0"/>
            <a:ext cx="12192000" cy="27432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BH" sz="1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القانون التجاري                                                                                                                                                                     المشكلات التجارية المعاصرة                                                                                                       قان 211-803     </a:t>
            </a:r>
            <a:r>
              <a:rPr lang="ar-BH" sz="1400" b="1" dirty="0" smtClean="0">
                <a:solidFill>
                  <a:srgbClr val="002060"/>
                </a:solidFill>
              </a:rPr>
              <a:t>    </a:t>
            </a:r>
            <a:r>
              <a:rPr lang="ar-BH" sz="1800" b="1" dirty="0" smtClean="0">
                <a:solidFill>
                  <a:srgbClr val="002060"/>
                </a:solidFill>
              </a:rPr>
              <a:t>                          </a:t>
            </a:r>
            <a:endParaRPr lang="ar-BH" sz="1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129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Wave 7"/>
          <p:cNvSpPr/>
          <p:nvPr/>
        </p:nvSpPr>
        <p:spPr>
          <a:xfrm>
            <a:off x="9117874" y="514309"/>
            <a:ext cx="2588531" cy="1120461"/>
          </a:xfrm>
          <a:prstGeom prst="wave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الإفلاس والهدف </a:t>
            </a: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منه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Plaque 1"/>
          <p:cNvSpPr/>
          <p:nvPr/>
        </p:nvSpPr>
        <p:spPr>
          <a:xfrm>
            <a:off x="1058092" y="1706855"/>
            <a:ext cx="9587953" cy="1526294"/>
          </a:xfrm>
          <a:prstGeom prst="plaqu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BH" sz="2800" b="1" u="sng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lang="ar-AE" sz="2800" b="1" u="sng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</a:t>
            </a:r>
            <a:r>
              <a:rPr lang="ar-BH" sz="2800" b="1" u="sng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فلاس</a:t>
            </a:r>
            <a:endParaRPr lang="ar-BH" sz="2800" b="1" u="sng" dirty="0" smtClean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نظام خاص بالتجار وهو اضطراب أحوال التاجر المالية بحيث </a:t>
            </a:r>
            <a:r>
              <a:rPr lang="ar-BH" sz="2800" b="1" dirty="0" err="1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لايكون</a:t>
            </a: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قادر</a:t>
            </a:r>
            <a:r>
              <a:rPr lang="ar-AE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ً</a:t>
            </a: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 </a:t>
            </a: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على الوفاء </a:t>
            </a: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بالتزامات</a:t>
            </a:r>
            <a:r>
              <a:rPr lang="ar-AE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</a:t>
            </a: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التجارية ويتوقف عن سداد ديونه</a:t>
            </a: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Plaque 8"/>
          <p:cNvSpPr/>
          <p:nvPr/>
        </p:nvSpPr>
        <p:spPr>
          <a:xfrm>
            <a:off x="524600" y="3596006"/>
            <a:ext cx="11181805" cy="2139356"/>
          </a:xfrm>
          <a:prstGeom prst="plaque">
            <a:avLst/>
          </a:prstGeom>
          <a:solidFill>
            <a:srgbClr val="FF9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BH" sz="2800" b="1" u="sng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</a:t>
            </a:r>
            <a:r>
              <a:rPr lang="ar-BH" sz="2800" b="1" u="sng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الهدف </a:t>
            </a:r>
            <a:r>
              <a:rPr lang="ar-BH" sz="2800" b="1" u="sng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من نظام الافلاس؟</a:t>
            </a:r>
          </a:p>
          <a:p>
            <a:pPr algn="ctr" rtl="1"/>
            <a:endParaRPr lang="ar-BH" sz="2800" b="1" u="sng" dirty="0" smtClean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342900" lvl="0" indent="-342900" algn="r" rtl="1">
              <a:buFont typeface="+mj-lt"/>
              <a:buAutoNum type="arabicPeriod"/>
            </a:pP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رفع يد التاجر المدين ( المفلس) عن إدارة أمواله وتصفيتها وبيعها </a:t>
            </a: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تمهيد</a:t>
            </a:r>
            <a:r>
              <a:rPr lang="ar-AE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ً</a:t>
            </a: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 </a:t>
            </a: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لتوزيعها على جماعة </a:t>
            </a: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الدائنين.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342900" lvl="0" indent="-342900" algn="r" rtl="1">
              <a:buFont typeface="+mj-lt"/>
              <a:buAutoNum type="arabicPeriod"/>
            </a:pP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تكون المطالبة جماعية لضمان حصول كل واحد منهم على حقه </a:t>
            </a: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بالتساوي.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6478265"/>
            <a:ext cx="12192000" cy="338554"/>
            <a:chOff x="0" y="6501793"/>
            <a:chExt cx="12192000" cy="338554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0" y="6521692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3048000" y="6501793"/>
              <a:ext cx="9144000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/>
              <a:r>
                <a:rPr lang="ar-BH" sz="1600" b="1" dirty="0" smtClean="0">
                  <a:solidFill>
                    <a:prstClr val="black"/>
                  </a:solidFill>
                </a:rPr>
                <a:t>وزارة التربية والتعليم – 2020م</a:t>
              </a:r>
              <a:endParaRPr lang="en-US" sz="16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11" name="Title 1"/>
          <p:cNvSpPr txBox="1">
            <a:spLocks/>
          </p:cNvSpPr>
          <p:nvPr/>
        </p:nvSpPr>
        <p:spPr>
          <a:xfrm>
            <a:off x="0" y="0"/>
            <a:ext cx="12192000" cy="27432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BH" sz="1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القانون التجاري                                                                                                                                                                     المشكلات التجارية المعاصرة                                                                                                       قان 211-803     </a:t>
            </a:r>
            <a:r>
              <a:rPr lang="ar-BH" sz="1400" b="1" dirty="0" smtClean="0">
                <a:solidFill>
                  <a:srgbClr val="002060"/>
                </a:solidFill>
              </a:rPr>
              <a:t>    </a:t>
            </a:r>
            <a:r>
              <a:rPr lang="ar-BH" sz="1800" b="1" dirty="0" smtClean="0">
                <a:solidFill>
                  <a:srgbClr val="002060"/>
                </a:solidFill>
              </a:rPr>
              <a:t>                          </a:t>
            </a:r>
            <a:endParaRPr lang="ar-BH" sz="1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12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nip Diagonal Corner Rectangle 7"/>
          <p:cNvSpPr/>
          <p:nvPr/>
        </p:nvSpPr>
        <p:spPr>
          <a:xfrm>
            <a:off x="412125" y="888642"/>
            <a:ext cx="10856890" cy="4649273"/>
          </a:xfrm>
          <a:prstGeom prst="snip2Diag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200" b="1" u="sng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شروط </a:t>
            </a:r>
            <a:r>
              <a:rPr lang="ar-BH" sz="3200" b="1" u="sng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lang="ar-AE" sz="3200" b="1" u="sng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</a:t>
            </a:r>
            <a:r>
              <a:rPr lang="ar-BH" sz="3200" b="1" u="sng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فلاس </a:t>
            </a:r>
            <a:r>
              <a:rPr lang="ar-BH" sz="3200" b="1" u="sng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القانوني</a:t>
            </a:r>
            <a:r>
              <a:rPr lang="ar-BH" sz="3200" b="1" u="sng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endParaRPr lang="en-US" sz="3200" b="1" u="sng" dirty="0" smtClean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endParaRPr lang="en-US" sz="3200" b="1" u="sng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342900" lvl="0" indent="-342900" algn="r" rtl="1">
              <a:buFont typeface="+mj-lt"/>
              <a:buAutoNum type="arabicPeriod"/>
            </a:pPr>
            <a:r>
              <a:rPr lang="ar-BH" sz="3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أن يكون المدين </a:t>
            </a:r>
            <a:r>
              <a:rPr lang="ar-BH" sz="3200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تاجر</a:t>
            </a:r>
            <a:r>
              <a:rPr lang="ar-AE" sz="3200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ً</a:t>
            </a:r>
            <a:r>
              <a:rPr lang="ar-BH" sz="3200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ا.</a:t>
            </a:r>
            <a:endParaRPr lang="ar-BH" sz="3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342900" lvl="0" indent="-342900" algn="r" rtl="1">
              <a:buFont typeface="+mj-lt"/>
              <a:buAutoNum type="arabicPeriod"/>
            </a:pPr>
            <a:r>
              <a:rPr lang="ar-BH" sz="3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أن يكون المدين </a:t>
            </a:r>
            <a:r>
              <a:rPr lang="ar-BH" sz="3200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متوقف</a:t>
            </a:r>
            <a:r>
              <a:rPr lang="ar-AE" sz="3200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ً</a:t>
            </a:r>
            <a:r>
              <a:rPr lang="ar-BH" sz="3200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AE" sz="3200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200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 </a:t>
            </a:r>
            <a:r>
              <a:rPr lang="ar-BH" sz="3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دفع ديونه التجارية </a:t>
            </a:r>
            <a:r>
              <a:rPr lang="ar-BH" sz="3200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المستحقة.</a:t>
            </a:r>
            <a:endParaRPr lang="ar-BH" sz="3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342900" lvl="0" indent="-342900" algn="r" rtl="1">
              <a:buFont typeface="+mj-lt"/>
              <a:buAutoNum type="arabicPeriod"/>
            </a:pPr>
            <a:r>
              <a:rPr lang="ar-BH" sz="3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أن يصدر الحكم من المحكمة بشهر </a:t>
            </a:r>
            <a:r>
              <a:rPr lang="ar-BH" sz="3200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lang="ar-AE" sz="3200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</a:t>
            </a:r>
            <a:r>
              <a:rPr lang="ar-BH" sz="3200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فلاس </a:t>
            </a:r>
            <a:r>
              <a:rPr lang="ar-BH" sz="3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بطلب من المدين نفسه أو من قبل </a:t>
            </a:r>
            <a:r>
              <a:rPr lang="ar-BH" sz="3200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المحكمة.</a:t>
            </a:r>
            <a:endParaRPr lang="ar-BH" sz="3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endParaRPr lang="en-US" sz="3200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BH" sz="3200" b="1" u="sng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إذا توافرت هذه الشروط </a:t>
            </a:r>
            <a:r>
              <a:rPr lang="ar-BH" sz="3200" b="1" u="sng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الثلاث</a:t>
            </a:r>
            <a:r>
              <a:rPr lang="ar-AE" sz="3200" b="1" u="sng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ة</a:t>
            </a:r>
            <a:r>
              <a:rPr lang="ar-BH" sz="3200" b="1" u="sng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200" b="1" u="sng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يسمى </a:t>
            </a:r>
            <a:r>
              <a:rPr lang="ar-BH" sz="3200" b="1" u="sng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lang="ar-AE" sz="3200" b="1" u="sng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</a:t>
            </a:r>
            <a:r>
              <a:rPr lang="ar-BH" sz="3200" b="1" u="sng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فلاس</a:t>
            </a:r>
            <a:r>
              <a:rPr lang="ar-BH" sz="3200" b="1" u="sng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 </a:t>
            </a:r>
            <a:r>
              <a:rPr lang="ar-BH" sz="3200" b="1" u="sng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بال</a:t>
            </a:r>
            <a:r>
              <a:rPr lang="ar-AE" sz="3200" b="1" u="sng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</a:t>
            </a:r>
            <a:r>
              <a:rPr lang="ar-BH" sz="3200" b="1" u="sng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فلاس </a:t>
            </a:r>
            <a:r>
              <a:rPr lang="ar-BH" sz="3200" b="1" u="sng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القانوني</a:t>
            </a:r>
            <a:r>
              <a:rPr lang="ar-BH" sz="3200" b="1" u="sng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  <a:r>
              <a:rPr lang="ar-BH" sz="3200" b="1" i="1" u="sng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BH" sz="3200" b="1" i="1" u="sng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endParaRPr lang="en-US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27432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BH" sz="1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القانون التجاري                                                                                                                                                                     المشكلات التجارية المعاصرة                                                                                                       قان 211-803     </a:t>
            </a:r>
            <a:r>
              <a:rPr lang="ar-BH" sz="1400" b="1" dirty="0" smtClean="0">
                <a:solidFill>
                  <a:srgbClr val="002060"/>
                </a:solidFill>
              </a:rPr>
              <a:t>    </a:t>
            </a:r>
            <a:r>
              <a:rPr lang="ar-BH" sz="1800" b="1" dirty="0" smtClean="0">
                <a:solidFill>
                  <a:srgbClr val="002060"/>
                </a:solidFill>
              </a:rPr>
              <a:t>                          </a:t>
            </a:r>
            <a:endParaRPr lang="ar-BH" sz="1800" b="1" dirty="0">
              <a:solidFill>
                <a:srgbClr val="00206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0" y="6478265"/>
            <a:ext cx="12192000" cy="338554"/>
            <a:chOff x="0" y="6501793"/>
            <a:chExt cx="12192000" cy="338554"/>
          </a:xfrm>
        </p:grpSpPr>
        <p:cxnSp>
          <p:nvCxnSpPr>
            <p:cNvPr id="11" name="Straight Connector 10"/>
            <p:cNvCxnSpPr/>
            <p:nvPr/>
          </p:nvCxnSpPr>
          <p:spPr>
            <a:xfrm flipV="1">
              <a:off x="0" y="6521692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3048000" y="6501793"/>
              <a:ext cx="9144000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/>
              <a:r>
                <a:rPr lang="ar-BH" sz="1600" dirty="0" smtClean="0">
                  <a:solidFill>
                    <a:prstClr val="black"/>
                  </a:solidFill>
                </a:rPr>
                <a:t>وزارة التربية والتعليم – 2020م</a:t>
              </a:r>
              <a:endParaRPr lang="en-US" sz="1600" dirty="0">
                <a:solidFill>
                  <a:prstClr val="black"/>
                </a:solidFill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43E7A7A8-A949-4A49-9894-03052A6493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51" y="657766"/>
            <a:ext cx="1784736" cy="22287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93DC3FA-6F7D-491D-B2CC-63184E92D8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6972" y="4805829"/>
            <a:ext cx="1784737" cy="1503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916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que 7"/>
          <p:cNvSpPr/>
          <p:nvPr/>
        </p:nvSpPr>
        <p:spPr>
          <a:xfrm>
            <a:off x="3147282" y="1442327"/>
            <a:ext cx="8099837" cy="1496817"/>
          </a:xfrm>
          <a:prstGeom prst="plaqu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Low" rtl="1"/>
            <a:r>
              <a:rPr lang="ar-BH" sz="2000" b="1" u="sng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1- </a:t>
            </a:r>
            <a:r>
              <a:rPr lang="ar-BH" sz="2000" b="1" u="sng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lang="ar-AE" sz="2000" b="1" u="sng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</a:t>
            </a:r>
            <a:r>
              <a:rPr lang="ar-BH" sz="2000" b="1" u="sng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فلاس </a:t>
            </a:r>
            <a:r>
              <a:rPr lang="ar-BH" sz="2000" b="1" u="sng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الحقيقي(البسيط):</a:t>
            </a:r>
          </a:p>
          <a:p>
            <a:pPr algn="justLow" rtl="1"/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عندما يتوقف التاجر عن دفع ديونه التجارية بسبب ظروف سياسية أو </a:t>
            </a:r>
            <a:r>
              <a:rPr lang="ar-BH" sz="2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اقتصادية 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أو أحداث طارئة كالغرق أو الحرق تؤدي إلى نقص أو صعف في قيمة موجوداته, مع العلم </a:t>
            </a:r>
            <a:r>
              <a:rPr lang="ar-AE" sz="2000" b="1" dirty="0" err="1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بأ</a:t>
            </a:r>
            <a:r>
              <a:rPr lang="ar-BH" sz="2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 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التاجر كانت له دفاتر منظمة ولم يبذر في مصروفاته.</a:t>
            </a:r>
          </a:p>
          <a:p>
            <a:pPr algn="ctr"/>
            <a:endParaRPr lang="en-US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Plaque 8"/>
          <p:cNvSpPr/>
          <p:nvPr/>
        </p:nvSpPr>
        <p:spPr>
          <a:xfrm>
            <a:off x="1809597" y="3101208"/>
            <a:ext cx="8379432" cy="1509668"/>
          </a:xfrm>
          <a:prstGeom prst="plaque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Low" rtl="1"/>
            <a:r>
              <a:rPr lang="ar-BH" sz="2000" b="1" u="sng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2- </a:t>
            </a:r>
            <a:r>
              <a:rPr lang="ar-BH" sz="2000" b="1" u="sng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lang="ar-AE" sz="2000" b="1" u="sng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</a:t>
            </a:r>
            <a:r>
              <a:rPr lang="ar-BH" sz="2000" b="1" u="sng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فلاس </a:t>
            </a:r>
            <a:r>
              <a:rPr lang="ar-BH" sz="2000" b="1" u="sng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التقصيري :</a:t>
            </a:r>
          </a:p>
          <a:p>
            <a:pPr algn="justLow" rtl="1"/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هو الذي ينجم عن أخطاء يرتبكها التاجر كأن يسئ أو يبالغ في </a:t>
            </a:r>
            <a:r>
              <a:rPr lang="ar-AE" sz="2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الإنفاق</a:t>
            </a:r>
            <a:r>
              <a:rPr lang="ar-BH" sz="2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على نفسه وعائلته أو </a:t>
            </a:r>
            <a:r>
              <a:rPr lang="ar-AE" sz="2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BH" sz="2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نه 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قد يعمد إلى المضاربات في </a:t>
            </a:r>
            <a:r>
              <a:rPr lang="ar-BH" sz="2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lang="ar-AE" sz="2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BH" sz="2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سواق 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المالية أو سحب شيكات بدون رصيد فيصل إلى مرحلة العجز, ولا يفصح عن موقفه المالي ويستمر في مزاولة تجارته حتى ينفذ رأسماله وإن وجدت له دفاتر منظمة.</a:t>
            </a:r>
          </a:p>
          <a:p>
            <a:pPr algn="ctr"/>
            <a:endParaRPr lang="en-US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Plaque 9"/>
          <p:cNvSpPr/>
          <p:nvPr/>
        </p:nvSpPr>
        <p:spPr>
          <a:xfrm>
            <a:off x="406351" y="4772941"/>
            <a:ext cx="8502517" cy="1490582"/>
          </a:xfrm>
          <a:prstGeom prst="plaqu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Low" rtl="1">
              <a:buNone/>
            </a:pPr>
            <a:r>
              <a:rPr lang="ar-BH" sz="2000" b="1" u="sng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3- </a:t>
            </a:r>
            <a:r>
              <a:rPr lang="ar-BH" sz="2000" b="1" u="sng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lang="ar-AE" sz="2000" b="1" u="sng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</a:t>
            </a:r>
            <a:r>
              <a:rPr lang="ar-BH" sz="2000" b="1" u="sng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فلاس </a:t>
            </a:r>
            <a:r>
              <a:rPr lang="ar-BH" sz="2000" b="1" u="sng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الاحتيالي : </a:t>
            </a:r>
          </a:p>
          <a:p>
            <a:pPr algn="justLow" rtl="1"/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هو </a:t>
            </a:r>
            <a:r>
              <a:rPr lang="ar-BH" sz="2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lang="ar-AE" sz="2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</a:t>
            </a:r>
            <a:r>
              <a:rPr lang="ar-BH" sz="2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فلاس 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الذي يحدث نتيجة استخدام التاجر للحيل والدسائس في رأس ماله أو قيد بدفاتره </a:t>
            </a:r>
            <a:r>
              <a:rPr lang="ar-BH" sz="2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ديون</a:t>
            </a:r>
            <a:r>
              <a:rPr lang="ar-AE" sz="2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ً</a:t>
            </a:r>
            <a:r>
              <a:rPr lang="ar-BH" sz="2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 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عليه باسم شخص أخر بصورة كاذبة أو </a:t>
            </a:r>
            <a:r>
              <a:rPr lang="ar-BH" sz="2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AE" sz="2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</a:t>
            </a:r>
            <a:r>
              <a:rPr lang="ar-BH" sz="2000" b="1" dirty="0" err="1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فى</a:t>
            </a:r>
            <a:r>
              <a:rPr lang="ar-BH" sz="2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 err="1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شيئ</a:t>
            </a:r>
            <a:r>
              <a:rPr lang="ar-AE" sz="2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ً</a:t>
            </a:r>
            <a:r>
              <a:rPr lang="ar-BH" sz="2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 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من أمواله </a:t>
            </a:r>
            <a:r>
              <a:rPr lang="ar-BH" sz="2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</a:t>
            </a:r>
            <a:r>
              <a:rPr lang="ar-AE" sz="2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BH" sz="2000" b="1" dirty="0" err="1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شتغل</a:t>
            </a:r>
            <a:r>
              <a:rPr lang="ar-BH" sz="2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بالتجارة بطريقة التمويه </a:t>
            </a:r>
            <a:r>
              <a:rPr lang="ar-BH" sz="2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والاحتيال 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أو تغفيل التجار ولا توجد له دفاتر, وإن وجدت كانت غير قانونية</a:t>
            </a:r>
            <a:r>
              <a:rPr lang="ar-BH" sz="2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BH" sz="2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endParaRPr lang="en-US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189029" y="723086"/>
            <a:ext cx="1199367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2000" b="1" u="sng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أنواع الافلاس</a:t>
            </a:r>
            <a:endParaRPr lang="en-US" sz="2000" b="1" u="sng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12192000" cy="27432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BH" sz="1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القانون التجاري                                                                                                                                                                     المشكلات التجارية المعاصرة                                                                                                       قان 211-803     </a:t>
            </a:r>
            <a:r>
              <a:rPr lang="ar-BH" sz="1400" b="1" dirty="0" smtClean="0">
                <a:solidFill>
                  <a:srgbClr val="002060"/>
                </a:solidFill>
              </a:rPr>
              <a:t>    </a:t>
            </a:r>
            <a:r>
              <a:rPr lang="ar-BH" sz="1800" b="1" dirty="0" smtClean="0">
                <a:solidFill>
                  <a:srgbClr val="002060"/>
                </a:solidFill>
              </a:rPr>
              <a:t>                          </a:t>
            </a:r>
            <a:endParaRPr lang="ar-BH" sz="1800" b="1" dirty="0">
              <a:solidFill>
                <a:srgbClr val="00206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0" y="6478265"/>
            <a:ext cx="12192000" cy="338554"/>
            <a:chOff x="0" y="6501793"/>
            <a:chExt cx="12192000" cy="338554"/>
          </a:xfrm>
        </p:grpSpPr>
        <p:cxnSp>
          <p:nvCxnSpPr>
            <p:cNvPr id="13" name="Straight Connector 12"/>
            <p:cNvCxnSpPr/>
            <p:nvPr/>
          </p:nvCxnSpPr>
          <p:spPr>
            <a:xfrm flipV="1">
              <a:off x="0" y="6521692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3048000" y="6501793"/>
              <a:ext cx="9144000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/>
              <a:r>
                <a:rPr lang="ar-BH" sz="1600" dirty="0" smtClean="0">
                  <a:solidFill>
                    <a:prstClr val="black"/>
                  </a:solidFill>
                </a:rPr>
                <a:t>وزارة التربية والتعليم – 2020م</a:t>
              </a:r>
              <a:endParaRPr lang="en-US" sz="1600" dirty="0">
                <a:solidFill>
                  <a:prstClr val="black"/>
                </a:solidFill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43E7A7A8-A949-4A49-9894-03052A6493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51" y="657766"/>
            <a:ext cx="1784736" cy="22287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93DC3FA-6F7D-491D-B2CC-63184E92D8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6343" y="4759554"/>
            <a:ext cx="1784737" cy="1503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07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8069540"/>
              </p:ext>
            </p:extLst>
          </p:nvPr>
        </p:nvGraphicFramePr>
        <p:xfrm>
          <a:off x="1410789" y="2508867"/>
          <a:ext cx="9222376" cy="3358530"/>
        </p:xfrm>
        <a:graphic>
          <a:graphicData uri="http://schemas.openxmlformats.org/drawingml/2006/table">
            <a:tbl>
              <a:tblPr rtl="1" firstRow="1" bandRow="1">
                <a:tableStyleId>{93296810-A885-4BE3-A3E7-6D5BEEA58F35}</a:tableStyleId>
              </a:tblPr>
              <a:tblGrid>
                <a:gridCol w="4611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11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23945">
                <a:tc>
                  <a:txBody>
                    <a:bodyPr/>
                    <a:lstStyle/>
                    <a:p>
                      <a:pPr algn="ctr" rtl="1"/>
                      <a:r>
                        <a:rPr lang="ar-BH" sz="4000" dirty="0" smtClean="0">
                          <a:solidFill>
                            <a:srgbClr val="0020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شخص</a:t>
                      </a:r>
                      <a:r>
                        <a:rPr lang="ar-BH" sz="4000" baseline="0" dirty="0" smtClean="0">
                          <a:solidFill>
                            <a:srgbClr val="0020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المدين</a:t>
                      </a:r>
                      <a:endParaRPr lang="ar-BH" sz="4000" dirty="0">
                        <a:solidFill>
                          <a:srgbClr val="00206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4000" dirty="0" smtClean="0">
                          <a:solidFill>
                            <a:srgbClr val="0020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أموال المدين </a:t>
                      </a:r>
                      <a:endParaRPr lang="ar-BH" sz="4000" dirty="0">
                        <a:solidFill>
                          <a:srgbClr val="00206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3945">
                <a:tc>
                  <a:txBody>
                    <a:bodyPr/>
                    <a:lstStyle/>
                    <a:p>
                      <a:pPr algn="ctr" rtl="1"/>
                      <a:r>
                        <a:rPr lang="ar-BH" sz="400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تسقط بعض حقوقه السياسية والمدنية </a:t>
                      </a:r>
                      <a:endParaRPr lang="ar-BH" sz="40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400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تقرير إعانة عائلية </a:t>
                      </a:r>
                      <a:endParaRPr lang="ar-BH" sz="40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3945">
                <a:tc>
                  <a:txBody>
                    <a:bodyPr/>
                    <a:lstStyle/>
                    <a:p>
                      <a:pPr algn="ctr" rtl="1"/>
                      <a:endParaRPr lang="ar-BH" sz="40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400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تغل يد المفلس عن إدارة أمواله</a:t>
                      </a:r>
                      <a:endParaRPr lang="ar-BH" sz="40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12192000" cy="27432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BH" sz="1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القانون التجاري                                                                                                                                                                     المشكلات التجارية المعاصرة                                                                                                       قان 211-803     </a:t>
            </a:r>
            <a:r>
              <a:rPr lang="ar-BH" sz="1400" b="1" dirty="0" smtClean="0">
                <a:solidFill>
                  <a:srgbClr val="002060"/>
                </a:solidFill>
              </a:rPr>
              <a:t>    </a:t>
            </a:r>
            <a:r>
              <a:rPr lang="ar-BH" sz="1800" b="1" dirty="0" smtClean="0">
                <a:solidFill>
                  <a:srgbClr val="002060"/>
                </a:solidFill>
              </a:rPr>
              <a:t>                          </a:t>
            </a:r>
            <a:endParaRPr lang="ar-BH" sz="1800" b="1" dirty="0">
              <a:solidFill>
                <a:srgbClr val="00206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6478265"/>
            <a:ext cx="12192000" cy="338554"/>
            <a:chOff x="0" y="6501793"/>
            <a:chExt cx="12192000" cy="338554"/>
          </a:xfrm>
        </p:grpSpPr>
        <p:cxnSp>
          <p:nvCxnSpPr>
            <p:cNvPr id="9" name="Straight Connector 8"/>
            <p:cNvCxnSpPr/>
            <p:nvPr/>
          </p:nvCxnSpPr>
          <p:spPr>
            <a:xfrm flipV="1">
              <a:off x="0" y="6521692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3048000" y="6501793"/>
              <a:ext cx="9144000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/>
              <a:r>
                <a:rPr lang="ar-BH" sz="1600" dirty="0" smtClean="0">
                  <a:solidFill>
                    <a:prstClr val="black"/>
                  </a:solidFill>
                </a:rPr>
                <a:t>وزارة التربية والتعليم – 2020م</a:t>
              </a:r>
              <a:endParaRPr lang="en-US" sz="1600" dirty="0">
                <a:solidFill>
                  <a:prstClr val="black"/>
                </a:solidFill>
              </a:endParaRPr>
            </a:p>
          </p:txBody>
        </p:sp>
      </p:grpSp>
      <p:sp>
        <p:nvSpPr>
          <p:cNvPr id="2" name="Horizontal Scroll 1"/>
          <p:cNvSpPr/>
          <p:nvPr/>
        </p:nvSpPr>
        <p:spPr>
          <a:xfrm>
            <a:off x="4807131" y="744583"/>
            <a:ext cx="6152606" cy="1436914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36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lang="ar-AE" sz="36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آ</a:t>
            </a:r>
            <a:r>
              <a:rPr lang="ar-BH" sz="36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ثار </a:t>
            </a:r>
            <a:r>
              <a:rPr lang="ar-BH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المتعلقة بشهر </a:t>
            </a:r>
            <a:r>
              <a:rPr lang="ar-BH" sz="36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lang="ar-AE" sz="36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</a:t>
            </a:r>
            <a:r>
              <a:rPr lang="ar-BH" sz="36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فلاس</a:t>
            </a:r>
            <a:endParaRPr lang="ar-BH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3E7A7A8-A949-4A49-9894-03052A6493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90" y="418010"/>
            <a:ext cx="1784736" cy="177741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93DC3FA-6F7D-491D-B2CC-63184E92D8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532" y="4937760"/>
            <a:ext cx="1784737" cy="1422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709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que 3"/>
          <p:cNvSpPr/>
          <p:nvPr/>
        </p:nvSpPr>
        <p:spPr>
          <a:xfrm>
            <a:off x="653142" y="1286985"/>
            <a:ext cx="11064241" cy="4042661"/>
          </a:xfrm>
          <a:prstGeom prst="plaque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BH" sz="3200" b="1" u="sng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الحلول التي يتخذها الدائنون بعد حصر ذمة </a:t>
            </a:r>
            <a:r>
              <a:rPr lang="ar-BH" sz="3200" b="1" u="sng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المدين:</a:t>
            </a:r>
          </a:p>
          <a:p>
            <a:pPr algn="ctr" rtl="1"/>
            <a:endParaRPr lang="ar-BH" sz="3200" b="1" u="sng" dirty="0" smtClean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514350" indent="-514350" algn="r" rtl="1">
              <a:buFont typeface="+mj-lt"/>
              <a:buAutoNum type="arabicParenR"/>
            </a:pPr>
            <a:r>
              <a:rPr lang="ar-BH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يمنح المفلس </a:t>
            </a:r>
            <a:r>
              <a:rPr lang="ar-BH" sz="32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صلح</a:t>
            </a:r>
            <a:r>
              <a:rPr lang="ar-AE" sz="32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ً</a:t>
            </a:r>
            <a:r>
              <a:rPr lang="ar-BH" sz="32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 بسيط</a:t>
            </a:r>
            <a:r>
              <a:rPr lang="ar-AE" sz="32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ً</a:t>
            </a:r>
            <a:r>
              <a:rPr lang="ar-BH" sz="32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 </a:t>
            </a:r>
            <a:r>
              <a:rPr lang="ar-BH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يبقيه على رأس تجارته مع فرض شروط</a:t>
            </a:r>
            <a:r>
              <a:rPr lang="ar-SA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(الصلح الواقي</a:t>
            </a:r>
            <a:r>
              <a:rPr lang="ar-SA" sz="32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  <a:r>
              <a:rPr lang="ar-BH" sz="32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BH" sz="32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514350" indent="-514350" algn="r" rtl="1">
              <a:buFont typeface="+mj-lt"/>
              <a:buAutoNum type="arabicParenR"/>
            </a:pPr>
            <a:r>
              <a:rPr lang="ar-BH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يمنح </a:t>
            </a:r>
            <a:r>
              <a:rPr lang="ar-BH" sz="32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صلح</a:t>
            </a:r>
            <a:r>
              <a:rPr lang="ar-AE" sz="32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ً</a:t>
            </a:r>
            <a:r>
              <a:rPr lang="ar-BH" sz="32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 </a:t>
            </a:r>
            <a:r>
              <a:rPr lang="ar-BH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مع التنازل عن موجوداته على أن </a:t>
            </a:r>
            <a:r>
              <a:rPr lang="ar-BH" sz="32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تبر</a:t>
            </a:r>
            <a:r>
              <a:rPr lang="ar-AE" sz="32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 </a:t>
            </a:r>
            <a:r>
              <a:rPr lang="ar-BH" sz="32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ذمته</a:t>
            </a:r>
            <a:r>
              <a:rPr lang="ar-BH" sz="32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BH" sz="32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514350" indent="-514350" algn="r" rtl="1">
              <a:buFont typeface="+mj-lt"/>
              <a:buAutoNum type="arabicParenR"/>
            </a:pPr>
            <a:r>
              <a:rPr lang="ar-BH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توزيع أمواله على </a:t>
            </a:r>
            <a:r>
              <a:rPr lang="ar-BH" sz="32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الدائنين. </a:t>
            </a:r>
            <a:endParaRPr lang="ar-BH" sz="32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514350" indent="-514350" algn="r" rtl="1">
              <a:buFont typeface="+mj-lt"/>
              <a:buAutoNum type="arabicParenR"/>
            </a:pPr>
            <a:r>
              <a:rPr lang="ar-BH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تحول جميع دعاوي </a:t>
            </a:r>
            <a:r>
              <a:rPr lang="ar-SA" sz="32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lang="ar-AE" sz="32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</a:t>
            </a:r>
            <a:r>
              <a:rPr lang="ar-SA" sz="32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فلاس </a:t>
            </a:r>
            <a:r>
              <a:rPr lang="ar-AE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</a:t>
            </a:r>
            <a:r>
              <a:rPr lang="ar-SA" sz="3200" b="1" dirty="0" err="1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لى</a:t>
            </a:r>
            <a:r>
              <a:rPr lang="ar-SA" sz="32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محكمة </a:t>
            </a:r>
            <a:r>
              <a:rPr lang="ar-SA" sz="32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التفليسة</a:t>
            </a:r>
            <a:r>
              <a:rPr lang="ar-BH" sz="32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en-US" sz="32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12192000" cy="27432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BH" sz="1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القانون التجاري                                                                                                                                                                     المشكلات التجارية المعاصرة                                                                                                       قان 211-803     </a:t>
            </a:r>
            <a:r>
              <a:rPr lang="ar-BH" sz="1400" b="1" dirty="0" smtClean="0">
                <a:solidFill>
                  <a:srgbClr val="002060"/>
                </a:solidFill>
              </a:rPr>
              <a:t>    </a:t>
            </a:r>
            <a:r>
              <a:rPr lang="ar-BH" sz="1800" b="1" dirty="0" smtClean="0">
                <a:solidFill>
                  <a:srgbClr val="002060"/>
                </a:solidFill>
              </a:rPr>
              <a:t>                          </a:t>
            </a:r>
            <a:endParaRPr lang="ar-BH" sz="1800" b="1" dirty="0">
              <a:solidFill>
                <a:srgbClr val="00206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6478265"/>
            <a:ext cx="12192000" cy="338554"/>
            <a:chOff x="0" y="6501793"/>
            <a:chExt cx="12192000" cy="338554"/>
          </a:xfrm>
        </p:grpSpPr>
        <p:cxnSp>
          <p:nvCxnSpPr>
            <p:cNvPr id="8" name="Straight Connector 7"/>
            <p:cNvCxnSpPr/>
            <p:nvPr/>
          </p:nvCxnSpPr>
          <p:spPr>
            <a:xfrm flipV="1">
              <a:off x="0" y="6521692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3048000" y="6501793"/>
              <a:ext cx="9144000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/>
              <a:r>
                <a:rPr lang="ar-BH" sz="1600" dirty="0" smtClean="0">
                  <a:solidFill>
                    <a:prstClr val="black"/>
                  </a:solidFill>
                </a:rPr>
                <a:t>وزارة التربية والتعليم – 2020م</a:t>
              </a:r>
              <a:endParaRPr lang="en-US" sz="1600" dirty="0">
                <a:solidFill>
                  <a:prstClr val="black"/>
                </a:solidFill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43E7A7A8-A949-4A49-9894-03052A6493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90" y="418010"/>
            <a:ext cx="1784736" cy="17774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93DC3FA-6F7D-491D-B2CC-63184E92D8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532" y="4937760"/>
            <a:ext cx="1784737" cy="1422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126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TMPLT (2)</Template>
  <TotalTime>969</TotalTime>
  <Words>1503</Words>
  <Application>Microsoft Office PowerPoint</Application>
  <PresentationFormat>Widescreen</PresentationFormat>
  <Paragraphs>191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Sakkal Majalla</vt:lpstr>
      <vt:lpstr>Times New Roman</vt:lpstr>
      <vt:lpstr>Office Theme</vt:lpstr>
      <vt:lpstr>PowerPoint Presentation</vt:lpstr>
      <vt:lpstr>PowerPoint Presentation</vt:lpstr>
      <vt:lpstr>النشاط الاستهلالي</vt:lpstr>
      <vt:lpstr>النشاط الاستهلالي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Mahdi Salah Ali Hassan</cp:lastModifiedBy>
  <cp:revision>117</cp:revision>
  <dcterms:created xsi:type="dcterms:W3CDTF">2020-03-09T08:29:54Z</dcterms:created>
  <dcterms:modified xsi:type="dcterms:W3CDTF">2020-08-16T08:19:12Z</dcterms:modified>
</cp:coreProperties>
</file>