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272" r:id="rId4"/>
    <p:sldId id="308" r:id="rId5"/>
    <p:sldId id="262" r:id="rId6"/>
    <p:sldId id="302" r:id="rId7"/>
    <p:sldId id="311" r:id="rId8"/>
    <p:sldId id="305" r:id="rId9"/>
    <p:sldId id="306" r:id="rId10"/>
    <p:sldId id="307" r:id="rId11"/>
    <p:sldId id="3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  <a:srgbClr val="FF0066"/>
    <a:srgbClr val="CCECFF"/>
    <a:srgbClr val="99CCFF"/>
    <a:srgbClr val="CCFFCC"/>
    <a:srgbClr val="CC99FF"/>
    <a:srgbClr val="FFCCCC"/>
    <a:srgbClr val="FFFF6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3" b="68079"/>
          <a:stretch>
            <a:fillRect/>
          </a:stretch>
        </p:blipFill>
        <p:spPr bwMode="auto">
          <a:xfrm>
            <a:off x="0" y="5911850"/>
            <a:ext cx="3048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514600"/>
            <a:ext cx="10363200" cy="3581400"/>
          </a:xfrm>
        </p:spPr>
        <p:txBody>
          <a:bodyPr rtlCol="0">
            <a:normAutofit/>
          </a:bodyPr>
          <a:lstStyle/>
          <a:p>
            <a:pPr lvl="0"/>
            <a:endParaRPr lang="ar-BH" noProof="0"/>
          </a:p>
        </p:txBody>
      </p:sp>
      <p:sp>
        <p:nvSpPr>
          <p:cNvPr id="5" name="Date Placeholder 4">
            <a:extLst/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5EE6-B768-4D6E-A7B5-D8DE24771440}" type="datetime1">
              <a:rPr lang="en-US"/>
              <a:pPr>
                <a:defRPr/>
              </a:pPr>
              <a:t>8/16/2020</a:t>
            </a:fld>
            <a:endParaRPr lang="en-US"/>
          </a:p>
        </p:txBody>
      </p:sp>
      <p:sp>
        <p:nvSpPr>
          <p:cNvPr id="6" name="Footer Placeholder 5">
            <a:extLst/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Amina Mansoori                                               ACC 703</a:t>
            </a:r>
          </a:p>
        </p:txBody>
      </p:sp>
      <p:sp>
        <p:nvSpPr>
          <p:cNvPr id="7" name="Slide Number Placeholder 6">
            <a:extLst/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9BB1-9B68-4796-921C-E842475C55EC}" type="slidenum">
              <a:rPr lang="ar-SA" altLang="ar-BH"/>
              <a:pPr>
                <a:defRPr/>
              </a:pPr>
              <a:t>‹#›</a:t>
            </a:fld>
            <a:endParaRPr lang="en-US" altLang="ar-BH"/>
          </a:p>
        </p:txBody>
      </p:sp>
    </p:spTree>
    <p:extLst>
      <p:ext uri="{BB962C8B-B14F-4D97-AF65-F5344CB8AC3E}">
        <p14:creationId xmlns:p14="http://schemas.microsoft.com/office/powerpoint/2010/main" val="222693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890657" y="625682"/>
            <a:ext cx="7162800" cy="118221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0" y="6498164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586608" y="6550223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الأول 2020-2021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5052858" y="6537397"/>
            <a:ext cx="1814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- المستوى الثاني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1826" y="6530258"/>
            <a:ext cx="11128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27- 30</a:t>
            </a:r>
            <a:endParaRPr lang="en-GB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69" y="2436037"/>
            <a:ext cx="3383280" cy="3287964"/>
          </a:xfrm>
          <a:prstGeom prst="rect">
            <a:avLst/>
          </a:prstGeom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629195" y="2916939"/>
            <a:ext cx="5797732" cy="21294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BH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قان 803</a:t>
            </a:r>
            <a:r>
              <a:rPr lang="en-GB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-211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BH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الثاني</a:t>
            </a:r>
            <a:endParaRPr lang="en-US" b="1" dirty="0" smtClean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SA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الثانية :</a:t>
            </a:r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«الاعمال التجارية المطلقة 1»</a:t>
            </a:r>
            <a:endParaRPr lang="en-GB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707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8" y="2507814"/>
            <a:ext cx="10515600" cy="35562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BH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الاجابة الصحيحة:</a:t>
            </a:r>
          </a:p>
          <a:p>
            <a:pPr marL="0" indent="0" algn="r" rtl="1">
              <a:buNone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تعرف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السمسرة أو الدلالة بأنها:</a:t>
            </a:r>
          </a:p>
          <a:p>
            <a:pPr marL="514350" indent="-514350" algn="r" rtl="1">
              <a:buFont typeface="+mj-lt"/>
              <a:buAutoNum type="alphaLcParenR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عقد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يتعهد بموجبه لشخص بالبحث عن طرف آخر لإبرام عقد معين والتوسط لإتمامه بأجر.</a:t>
            </a:r>
          </a:p>
          <a:p>
            <a:pPr marL="514350" indent="-514350" algn="r" rtl="1">
              <a:buFont typeface="+mj-lt"/>
              <a:buAutoNum type="alphaLcParenR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عقد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تنتقل بموجبه ملكية شيء من طرف إلى آخر.</a:t>
            </a:r>
          </a:p>
          <a:p>
            <a:pPr marL="514350" indent="-514350" algn="r" rtl="1">
              <a:buFont typeface="+mj-lt"/>
              <a:buAutoNum type="alphaLcParenR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تعهد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مكتوب يلتزم فيه شخص معين بدفع مبلغ معين لأمر شخص آخر (المستفيد) في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تاريخ.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661652" y="3446156"/>
            <a:ext cx="10365576" cy="57369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pic>
        <p:nvPicPr>
          <p:cNvPr id="8" name="Picture 87" descr="cart11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2047" y="2345885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9" descr="cart2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8" y="5261001"/>
            <a:ext cx="852152" cy="80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0423194" y="667792"/>
            <a:ext cx="1580882" cy="1446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إجابة</a:t>
            </a:r>
          </a:p>
          <a:p>
            <a:pPr algn="ctr"/>
            <a:r>
              <a:rPr lang="ar-BH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نشاط 2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الأعمال التجارية المطلقة 1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3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6519446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وزارة التربية والتعليم – 2020م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39345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818063" y="3721038"/>
            <a:ext cx="2620462" cy="515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41" y="4346408"/>
            <a:ext cx="2229259" cy="2083069"/>
          </a:xfrm>
          <a:prstGeom prst="rect">
            <a:avLst/>
          </a:prstGeom>
        </p:spPr>
      </p:pic>
      <p:sp>
        <p:nvSpPr>
          <p:cNvPr id="15" name="Horizontal Scroll 14"/>
          <p:cNvSpPr/>
          <p:nvPr/>
        </p:nvSpPr>
        <p:spPr>
          <a:xfrm>
            <a:off x="9108770" y="536772"/>
            <a:ext cx="2743201" cy="10879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إنتهاء الدرس:</a:t>
            </a:r>
            <a:endParaRPr lang="en-GB" sz="28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5016137" y="1938121"/>
            <a:ext cx="6835834" cy="198936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حقق الطالب أهداف الدرس:</a:t>
            </a:r>
          </a:p>
          <a:p>
            <a:pPr algn="r" rtl="1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يعرف الطالب القانون التجاري و المضاربة والاحتراف.</a:t>
            </a:r>
          </a:p>
          <a:p>
            <a:pPr algn="r" rtl="1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يقارن الطالب بين انواع الأعمال التجارية.</a:t>
            </a:r>
          </a:p>
          <a:p>
            <a:pPr algn="r" rtl="1"/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يعرف الطالب السمسرة(الدلالة).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5572861" y="4200826"/>
            <a:ext cx="6279110" cy="1936514"/>
          </a:xfrm>
          <a:prstGeom prst="wedgeRectCallout">
            <a:avLst>
              <a:gd name="adj1" fmla="val -90011"/>
              <a:gd name="adj2" fmla="val 95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يعرف الطالب القانون التجاري و المضاربة والاحتراف.</a:t>
            </a:r>
          </a:p>
          <a:p>
            <a:pPr algn="r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يقارن الطالب بين انواع الأعمال التجارية.</a:t>
            </a:r>
          </a:p>
          <a:p>
            <a:pPr algn="r" rtl="1"/>
            <a:r>
              <a:rPr lang="ar-BH" sz="28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يعرف الطالب السمسرة(الدلالة).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الأعمال التجارية المطلقة 1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1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349019"/>
            <a:ext cx="1646183" cy="12680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الأعمال التجارية المطلقة 1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93146" y="1835108"/>
            <a:ext cx="2853239" cy="1169348"/>
          </a:xfrm>
          <a:prstGeom prst="wedgeEllipseCallout">
            <a:avLst>
              <a:gd name="adj1" fmla="val -36303"/>
              <a:gd name="adj2" fmla="val 62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الأهداف:</a:t>
            </a:r>
            <a:endParaRPr lang="en-US" sz="400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03120" y="3951411"/>
            <a:ext cx="9117874" cy="2162005"/>
          </a:xfrm>
        </p:spPr>
        <p:txBody>
          <a:bodyPr>
            <a:noAutofit/>
          </a:bodyPr>
          <a:lstStyle/>
          <a:p>
            <a:pPr algn="r" rtl="1"/>
            <a:r>
              <a:rPr lang="ar-BH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يعرف الطالب القانون التجاري و المضاربة والاحتراف.</a:t>
            </a:r>
          </a:p>
          <a:p>
            <a:pPr algn="r" rtl="1"/>
            <a:r>
              <a:rPr lang="ar-BH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يقارن الطالب بين </a:t>
            </a:r>
            <a:r>
              <a:rPr lang="ar-BH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</a:t>
            </a:r>
            <a:r>
              <a:rPr lang="ar-BH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الأعمال التجارية.</a:t>
            </a:r>
          </a:p>
          <a:p>
            <a:pPr algn="r" rtl="1"/>
            <a:r>
              <a:rPr lang="ar-BH" sz="40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يعرف الطالب السمسرة(الدلالة).</a:t>
            </a:r>
          </a:p>
        </p:txBody>
      </p:sp>
    </p:spTree>
    <p:extLst>
      <p:ext uri="{BB962C8B-B14F-4D97-AF65-F5344CB8AC3E}">
        <p14:creationId xmlns:p14="http://schemas.microsoft.com/office/powerpoint/2010/main" val="181520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9947755" y="2718225"/>
            <a:ext cx="3577645" cy="575994"/>
          </a:xfrm>
        </p:spPr>
        <p:txBody>
          <a:bodyPr>
            <a:normAutofit fontScale="90000"/>
          </a:bodyPr>
          <a:lstStyle/>
          <a:p>
            <a:pPr algn="ctr"/>
            <a:r>
              <a:rPr lang="ar-BH" b="1" dirty="0" smtClean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النشاط الاستهلالي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891" t="23194" r="39244" b="12017"/>
          <a:stretch/>
        </p:blipFill>
        <p:spPr>
          <a:xfrm>
            <a:off x="1371600" y="418011"/>
            <a:ext cx="9741027" cy="5447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88489"/>
            <a:ext cx="1241764" cy="165781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الأعمال التجارية المطلقة 1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11" t="43970" r="30731" b="32262"/>
          <a:stretch/>
        </p:blipFill>
        <p:spPr>
          <a:xfrm>
            <a:off x="637340" y="2334197"/>
            <a:ext cx="8880699" cy="275607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pic>
        <p:nvPicPr>
          <p:cNvPr id="7" name="Picture 3" descr="F:\Shooqs\مدرسة خولة\Clip arts\br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557" y="500412"/>
            <a:ext cx="1429149" cy="1372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F:\Shooqs\مدرسة خولة\Clip arts\note dow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927" y="4395507"/>
            <a:ext cx="1764408" cy="171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الأعمال التجارية المطلقة 1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65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021" t="16682" r="18952" b="15361"/>
          <a:stretch/>
        </p:blipFill>
        <p:spPr>
          <a:xfrm>
            <a:off x="169817" y="457015"/>
            <a:ext cx="10698480" cy="5865223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10868297" y="713313"/>
            <a:ext cx="1162594" cy="1703671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الأعمال التجارية المطلقة</a:t>
            </a:r>
            <a:endParaRPr lang="en-US" b="1" dirty="0">
              <a:solidFill>
                <a:srgbClr val="00206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828800" y="6519446"/>
            <a:ext cx="13859691" cy="338554"/>
            <a:chOff x="-88739" y="6501793"/>
            <a:chExt cx="12280739" cy="33855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88739" y="6501793"/>
              <a:ext cx="12280739" cy="199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الأعمال التجارية المطلقة 1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9478821" y="577728"/>
            <a:ext cx="2178009" cy="916646"/>
          </a:xfrm>
          <a:prstGeom prst="wav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السمسرة</a:t>
            </a:r>
            <a:endParaRPr lang="en-US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2579" y="1642370"/>
            <a:ext cx="10413475" cy="153448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u="sng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السمسرة (الدلاله)</a:t>
            </a:r>
            <a:endParaRPr lang="ar-BH" sz="2800" b="1" dirty="0" smtClean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just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هو عقد يتعهد بموجبه السمسار (الدلّال) لشخص بالبحث عن طرف آخر لإبرام عقد معين والتوسط لإتمامه مقابل أجر. </a:t>
            </a:r>
            <a:endParaRPr lang="en-US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54127" y="3643336"/>
            <a:ext cx="10690377" cy="23883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كيفية احتساب أجر السمسار: </a:t>
            </a:r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نسبة مئوية من الصفقة التي توسط بها محددة سالفًا في العقد.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 طريق المحكمة تبعًا لما بذله السمسار من جهد ووقت.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BH" sz="28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حال كان العقد معلقًا على شرط فلا يستحق السمسار أجره إلا بتحقيق هذا الشرط.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الأعمال التجارية المطلقة 1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801952E-D973-41CB-9598-8187CED62EE1}" type="slidenum">
              <a:rPr lang="ar-SA" altLang="ar-BH" sz="140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ar-BH" sz="1400">
              <a:latin typeface="Arial" panose="020B0604020202020204" pitchFamily="34" charset="0"/>
            </a:endParaRPr>
          </a:p>
        </p:txBody>
      </p:sp>
      <p:pic>
        <p:nvPicPr>
          <p:cNvPr id="7" name="MS900074799[1]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1" y="5768976"/>
            <a:ext cx="2063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/>
          </p:cNvPr>
          <p:cNvSpPr/>
          <p:nvPr/>
        </p:nvSpPr>
        <p:spPr>
          <a:xfrm>
            <a:off x="8505825" y="4976813"/>
            <a:ext cx="1733550" cy="1344612"/>
          </a:xfrm>
          <a:prstGeom prst="ellipse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9" name="Oval 8">
            <a:extLst/>
          </p:cNvPr>
          <p:cNvSpPr/>
          <p:nvPr/>
        </p:nvSpPr>
        <p:spPr>
          <a:xfrm>
            <a:off x="8505825" y="4976813"/>
            <a:ext cx="1733550" cy="1344612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7685" name="TextBox 9"/>
          <p:cNvSpPr txBox="1">
            <a:spLocks noChangeArrowheads="1"/>
          </p:cNvSpPr>
          <p:nvPr/>
        </p:nvSpPr>
        <p:spPr bwMode="auto">
          <a:xfrm>
            <a:off x="10160000" y="5334794"/>
            <a:ext cx="154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ar-BH" sz="2400" b="1" dirty="0"/>
              <a:t>3 minutes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458892"/>
            <a:ext cx="12192000" cy="338554"/>
            <a:chOff x="0" y="6458892"/>
            <a:chExt cx="16256000" cy="33855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6526910"/>
              <a:ext cx="162560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593936" y="6458892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36504" t="31118" r="23606" b="19411"/>
          <a:stretch/>
        </p:blipFill>
        <p:spPr>
          <a:xfrm>
            <a:off x="312919" y="496553"/>
            <a:ext cx="7537269" cy="530020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878126" y="1174292"/>
            <a:ext cx="1396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الحالة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9" name="Picture 3" descr="F:\Shooqs\مدرسة خولة\Clip arts\brai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125" y="2299092"/>
            <a:ext cx="1429149" cy="1372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Rectangle 19"/>
          <p:cNvSpPr/>
          <p:nvPr/>
        </p:nvSpPr>
        <p:spPr>
          <a:xfrm>
            <a:off x="9862420" y="499533"/>
            <a:ext cx="1798889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نشاط 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الأعمال التجارية المطلقة 1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0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8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80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1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504" t="31118" r="23606" b="19411"/>
          <a:stretch/>
        </p:blipFill>
        <p:spPr>
          <a:xfrm>
            <a:off x="1475919" y="366733"/>
            <a:ext cx="8912181" cy="6214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78001" y="1280201"/>
            <a:ext cx="1398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الحالة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1848" y="2764307"/>
            <a:ext cx="489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60173" y="3437042"/>
            <a:ext cx="489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586784" y="1849588"/>
            <a:ext cx="8322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0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شخصية</a:t>
            </a:r>
          </a:p>
          <a:p>
            <a:pPr algn="ctr"/>
            <a:r>
              <a:rPr lang="ar-BH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بالتبعية</a:t>
            </a:r>
            <a:endParaRPr lang="en-US" sz="2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4197" y="2003476"/>
            <a:ext cx="7825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مختلطة</a:t>
            </a:r>
            <a:endParaRPr lang="ar-BH" sz="20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8224" y="3899484"/>
            <a:ext cx="489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16816" y="4471160"/>
            <a:ext cx="489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50791" y="5301135"/>
            <a:ext cx="489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81847" y="6024711"/>
            <a:ext cx="489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en-US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pic>
        <p:nvPicPr>
          <p:cNvPr id="20" name="Picture 4" descr="F:\Shooqs\مدرسة خولة\Clip arts\note d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130" y="4994804"/>
            <a:ext cx="1548968" cy="148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476102" y="429621"/>
            <a:ext cx="1499128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إجابة</a:t>
            </a:r>
          </a:p>
          <a:p>
            <a:pPr algn="ctr"/>
            <a:r>
              <a:rPr lang="ar-BH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نشاط 1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2" name="Picture 87" descr="cart11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486" y="1059013"/>
            <a:ext cx="933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9" descr="cart2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37" y="5587955"/>
            <a:ext cx="852152" cy="80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الأعمال التجارية المطلقة 1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0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0451" y="2165259"/>
            <a:ext cx="10515600" cy="29058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BH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اختر الاجابة الصحيحة:</a:t>
            </a:r>
          </a:p>
          <a:p>
            <a:pPr marL="0" indent="0" algn="r" rtl="1">
              <a:buNone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تعرف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السمسرة أو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الدِّلالة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بأنها:</a:t>
            </a:r>
          </a:p>
          <a:p>
            <a:pPr marL="514350" indent="-514350" algn="r" rtl="1">
              <a:buFont typeface="+mj-lt"/>
              <a:buAutoNum type="alphaLcParenR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عقد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يتعهد بموجبه لشخص بالبحث عن طرف آخر لإبرام عقد معين والتوسط لإتمامه بأجر.</a:t>
            </a:r>
          </a:p>
          <a:p>
            <a:pPr marL="514350" indent="-514350" algn="r" rtl="1">
              <a:buFont typeface="+mj-lt"/>
              <a:buAutoNum type="alphaLcParenR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عقد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تنتقل بموجبه ملكية شيء من طرف إلى آخر.</a:t>
            </a:r>
          </a:p>
          <a:p>
            <a:pPr marL="514350" indent="-514350" algn="r" rtl="1">
              <a:buFont typeface="+mj-lt"/>
              <a:buAutoNum type="alphaLcParenR"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تعهد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مكتوب يلتزم فيه شخص معين بدفع مبلغ معين لأمر شخص آخر (المستفيد) في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تاريخ.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9798912" y="758125"/>
            <a:ext cx="179888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نشاط 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 التجاري                                                                                                                                                                       الأعمال التجارية المطلقة 1                                                                                                       قان 211-803     </a:t>
            </a:r>
            <a:r>
              <a:rPr lang="ar-BH" sz="1400" b="1" dirty="0" smtClean="0">
                <a:solidFill>
                  <a:srgbClr val="002060"/>
                </a:solidFill>
              </a:rPr>
              <a:t>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8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 (2)</Template>
  <TotalTime>642</TotalTime>
  <Words>439</Words>
  <Application>Microsoft Office PowerPoint</Application>
  <PresentationFormat>Widescreen</PresentationFormat>
  <Paragraphs>76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Sakkal Majalla</vt:lpstr>
      <vt:lpstr>Times New Roman</vt:lpstr>
      <vt:lpstr>Office Theme</vt:lpstr>
      <vt:lpstr>PowerPoint Presentation</vt:lpstr>
      <vt:lpstr>PowerPoint Presentation</vt:lpstr>
      <vt:lpstr>النشاط الاستهلالي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Mohamed Salameh Mfadi Alsalimeh</cp:lastModifiedBy>
  <cp:revision>92</cp:revision>
  <dcterms:created xsi:type="dcterms:W3CDTF">2020-03-09T08:29:54Z</dcterms:created>
  <dcterms:modified xsi:type="dcterms:W3CDTF">2020-08-16T07:45:26Z</dcterms:modified>
</cp:coreProperties>
</file>