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4" r:id="rId2"/>
    <p:sldId id="315" r:id="rId3"/>
    <p:sldId id="272" r:id="rId4"/>
    <p:sldId id="306" r:id="rId5"/>
    <p:sldId id="262" r:id="rId6"/>
    <p:sldId id="299" r:id="rId7"/>
    <p:sldId id="302" r:id="rId8"/>
    <p:sldId id="307" r:id="rId9"/>
    <p:sldId id="308" r:id="rId10"/>
    <p:sldId id="301" r:id="rId11"/>
    <p:sldId id="304" r:id="rId12"/>
    <p:sldId id="309" r:id="rId13"/>
    <p:sldId id="313" r:id="rId14"/>
    <p:sldId id="31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CC"/>
    <a:srgbClr val="CCFFFF"/>
    <a:srgbClr val="CCECFF"/>
    <a:srgbClr val="99CCFF"/>
    <a:srgbClr val="CCFFCC"/>
    <a:srgbClr val="CC99FF"/>
    <a:srgbClr val="FFCCCC"/>
    <a:srgbClr val="FFFF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0E86B-4555-40B6-99B1-3E85D7D30ED8}" type="doc">
      <dgm:prSet loTypeId="urn:microsoft.com/office/officeart/2005/8/layout/orgChart1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8D0ED47-34BD-4FEB-B82D-29410C508F0B}">
      <dgm:prSet phldrT="[Text]" custT="1"/>
      <dgm:spPr/>
      <dgm:t>
        <a:bodyPr/>
        <a:lstStyle/>
        <a:p>
          <a:r>
            <a:rPr lang="ar-BH" sz="2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أنواع الأعمال التجارية</a:t>
          </a:r>
          <a:endParaRPr lang="en-US" sz="2400" b="1" dirty="0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23DD52C-6591-4F1E-A0BC-E1CE8D10EB38}" type="parTrans" cxnId="{A26343DA-FEB3-4EE1-9ECA-26F8C9A238C1}">
      <dgm:prSet/>
      <dgm:spPr/>
      <dgm:t>
        <a:bodyPr/>
        <a:lstStyle/>
        <a:p>
          <a:endParaRPr lang="en-US" sz="24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E8F4A91-8613-46A8-A75C-DC2475FEA0ED}" type="sibTrans" cxnId="{A26343DA-FEB3-4EE1-9ECA-26F8C9A238C1}">
      <dgm:prSet/>
      <dgm:spPr/>
      <dgm:t>
        <a:bodyPr/>
        <a:lstStyle/>
        <a:p>
          <a:endParaRPr lang="en-US" sz="24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3D64086-E209-4F3B-B2E7-E9B942D2AD57}">
      <dgm:prSet phldrT="[Tex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BH" sz="2400" b="1" i="0" u="sng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أعمال تجارية مختلطة:</a:t>
          </a:r>
        </a:p>
        <a:p>
          <a:r>
            <a:rPr lang="ar-BH" sz="24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وهي اختلاف صفة المتعاملين في المعاملة التجارية بحيث يكون أحدهم تاجرًا والآخر مدنيًا.</a:t>
          </a:r>
          <a:endParaRPr lang="en-US" sz="24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9057A0-2EEB-49A7-AFB0-F07DD1296672}" type="parTrans" cxnId="{248D3774-42DF-4DD3-9717-D418DE46E26B}">
      <dgm:prSet/>
      <dgm:spPr/>
      <dgm:t>
        <a:bodyPr/>
        <a:lstStyle/>
        <a:p>
          <a:endParaRPr lang="en-US" sz="24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49ED09B-607C-4851-BA79-114F2487384A}" type="sibTrans" cxnId="{248D3774-42DF-4DD3-9717-D418DE46E26B}">
      <dgm:prSet/>
      <dgm:spPr/>
      <dgm:t>
        <a:bodyPr/>
        <a:lstStyle/>
        <a:p>
          <a:endParaRPr lang="en-US" sz="24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CE21B8-F28E-4F94-AE14-46150242E76B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BH" sz="2400" b="1" i="0" u="sng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أعمال تجارية شخصية (بالتبعية):</a:t>
          </a:r>
        </a:p>
        <a:p>
          <a:r>
            <a:rPr lang="ar-BH" sz="24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هي أعمال مدنية بالأصل ولكن يطلق عليها تجارية كونها صدرت </a:t>
          </a:r>
          <a:r>
            <a:rPr lang="ar-BH" sz="24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من قبل </a:t>
          </a:r>
          <a:r>
            <a:rPr lang="ar-BH" sz="24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تاجر وتتعلق بشئون تجارته. </a:t>
          </a:r>
          <a:endParaRPr lang="en-US" sz="24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54EE5C5-65E4-411D-8646-76C440AAF522}" type="parTrans" cxnId="{1AB5BA5A-59A4-49AF-9789-F33A2FE3E6E4}">
      <dgm:prSet/>
      <dgm:spPr/>
      <dgm:t>
        <a:bodyPr/>
        <a:lstStyle/>
        <a:p>
          <a:endParaRPr lang="en-US" sz="24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8343DE4-B558-434B-80DD-65F9A057ADD4}" type="sibTrans" cxnId="{1AB5BA5A-59A4-49AF-9789-F33A2FE3E6E4}">
      <dgm:prSet/>
      <dgm:spPr/>
      <dgm:t>
        <a:bodyPr/>
        <a:lstStyle/>
        <a:p>
          <a:endParaRPr lang="en-US" sz="24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9ECCBDA-D8C5-42ED-BD80-84EAD2E75CF9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BH" sz="2400" b="1" i="0" u="sng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أعمال تجارية مطلقة</a:t>
          </a:r>
          <a:endParaRPr lang="en-US" sz="2400" b="1" i="0" u="sng" dirty="0" smtClean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r>
            <a:rPr lang="ar-BH" sz="2400" b="1" i="0" u="sng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(أصيلة):</a:t>
          </a:r>
        </a:p>
        <a:p>
          <a:r>
            <a:rPr lang="ar-BH" sz="24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هي أعمال تجارية</a:t>
          </a:r>
          <a:endParaRPr lang="en-US" sz="2400" b="1" dirty="0" smtClean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r>
            <a:rPr lang="ar-BH" sz="24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بغض النظر عن صفة القائم</a:t>
          </a:r>
          <a:endParaRPr lang="en-US" sz="2400" b="1" dirty="0" smtClean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r>
            <a:rPr lang="ar-BH" sz="24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بها وتضم نوعين من الأعمال</a:t>
          </a:r>
          <a:endParaRPr lang="en-US" sz="2400" b="1" dirty="0" smtClean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r>
            <a:rPr lang="ar-BH" sz="24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التجارية وهما أعمال</a:t>
          </a:r>
          <a:endParaRPr lang="en-US" sz="2400" b="1" dirty="0" smtClean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r>
            <a:rPr lang="ar-BH" sz="24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المضاربة وأعمال الاحتراف</a:t>
          </a:r>
          <a:r>
            <a:rPr lang="ar-BH" sz="24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en-US" sz="24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A93051C-7C3F-4A07-948D-8E04C42D391F}" type="parTrans" cxnId="{29803C5A-1893-4ECA-AF57-C09A8A8D0C9D}">
      <dgm:prSet/>
      <dgm:spPr/>
      <dgm:t>
        <a:bodyPr/>
        <a:lstStyle/>
        <a:p>
          <a:endParaRPr lang="en-US" sz="24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63806AA-48F7-46BC-B17C-E1A95653C557}" type="sibTrans" cxnId="{29803C5A-1893-4ECA-AF57-C09A8A8D0C9D}">
      <dgm:prSet/>
      <dgm:spPr/>
      <dgm:t>
        <a:bodyPr/>
        <a:lstStyle/>
        <a:p>
          <a:endParaRPr lang="en-US" sz="240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48A39C6-9ECA-42B7-B3A0-EC367459F6C8}" type="pres">
      <dgm:prSet presAssocID="{9D90E86B-4555-40B6-99B1-3E85D7D30E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B1078C3-5240-49D6-B1A7-CF10DE3A8432}" type="pres">
      <dgm:prSet presAssocID="{18D0ED47-34BD-4FEB-B82D-29410C508F0B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D910B61-82EF-4C17-B39F-771877DFD05A}" type="pres">
      <dgm:prSet presAssocID="{18D0ED47-34BD-4FEB-B82D-29410C508F0B}" presName="rootComposite1" presStyleCnt="0"/>
      <dgm:spPr/>
      <dgm:t>
        <a:bodyPr/>
        <a:lstStyle/>
        <a:p>
          <a:endParaRPr lang="en-US"/>
        </a:p>
      </dgm:t>
    </dgm:pt>
    <dgm:pt modelId="{0F84B2BF-EE8E-4A91-8451-E24EC9C1F9B7}" type="pres">
      <dgm:prSet presAssocID="{18D0ED47-34BD-4FEB-B82D-29410C508F0B}" presName="rootText1" presStyleLbl="node0" presStyleIdx="0" presStyleCnt="1" custScaleX="117789" custLinFactNeighborX="333" custLinFactNeighborY="6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D514AB-ACFF-45D6-BC2E-7D2A3CDF493D}" type="pres">
      <dgm:prSet presAssocID="{18D0ED47-34BD-4FEB-B82D-29410C508F0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ED80E5D-E547-41A0-AF99-39DCC9685255}" type="pres">
      <dgm:prSet presAssocID="{18D0ED47-34BD-4FEB-B82D-29410C508F0B}" presName="hierChild2" presStyleCnt="0"/>
      <dgm:spPr/>
      <dgm:t>
        <a:bodyPr/>
        <a:lstStyle/>
        <a:p>
          <a:endParaRPr lang="en-US"/>
        </a:p>
      </dgm:t>
    </dgm:pt>
    <dgm:pt modelId="{60B35A4B-03E4-41EC-8F69-FCAF54848B52}" type="pres">
      <dgm:prSet presAssocID="{FC9057A0-2EEB-49A7-AFB0-F07DD1296672}" presName="Name37" presStyleLbl="parChTrans1D2" presStyleIdx="0" presStyleCnt="3"/>
      <dgm:spPr/>
      <dgm:t>
        <a:bodyPr/>
        <a:lstStyle/>
        <a:p>
          <a:endParaRPr lang="en-US"/>
        </a:p>
      </dgm:t>
    </dgm:pt>
    <dgm:pt modelId="{AA678FF4-A972-489B-BF6F-79139892B292}" type="pres">
      <dgm:prSet presAssocID="{03D64086-E209-4F3B-B2E7-E9B942D2AD5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C923C28-25E0-44A8-9D52-76EB6DD3F8CA}" type="pres">
      <dgm:prSet presAssocID="{03D64086-E209-4F3B-B2E7-E9B942D2AD57}" presName="rootComposite" presStyleCnt="0"/>
      <dgm:spPr/>
      <dgm:t>
        <a:bodyPr/>
        <a:lstStyle/>
        <a:p>
          <a:endParaRPr lang="en-US"/>
        </a:p>
      </dgm:t>
    </dgm:pt>
    <dgm:pt modelId="{99E05AA8-AB4D-4C0C-A966-087DD252CED8}" type="pres">
      <dgm:prSet presAssocID="{03D64086-E209-4F3B-B2E7-E9B942D2AD57}" presName="rootText" presStyleLbl="node2" presStyleIdx="0" presStyleCnt="3" custScaleY="2297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BBB0E5-903B-4743-BD73-2BE6F668BF98}" type="pres">
      <dgm:prSet presAssocID="{03D64086-E209-4F3B-B2E7-E9B942D2AD57}" presName="rootConnector" presStyleLbl="node2" presStyleIdx="0" presStyleCnt="3"/>
      <dgm:spPr/>
      <dgm:t>
        <a:bodyPr/>
        <a:lstStyle/>
        <a:p>
          <a:endParaRPr lang="en-US"/>
        </a:p>
      </dgm:t>
    </dgm:pt>
    <dgm:pt modelId="{A6E352E4-742F-453B-AF76-83E894F17E15}" type="pres">
      <dgm:prSet presAssocID="{03D64086-E209-4F3B-B2E7-E9B942D2AD57}" presName="hierChild4" presStyleCnt="0"/>
      <dgm:spPr/>
      <dgm:t>
        <a:bodyPr/>
        <a:lstStyle/>
        <a:p>
          <a:endParaRPr lang="en-US"/>
        </a:p>
      </dgm:t>
    </dgm:pt>
    <dgm:pt modelId="{18684B31-0D4A-46B3-B61B-F6B38E830239}" type="pres">
      <dgm:prSet presAssocID="{03D64086-E209-4F3B-B2E7-E9B942D2AD57}" presName="hierChild5" presStyleCnt="0"/>
      <dgm:spPr/>
      <dgm:t>
        <a:bodyPr/>
        <a:lstStyle/>
        <a:p>
          <a:endParaRPr lang="en-US"/>
        </a:p>
      </dgm:t>
    </dgm:pt>
    <dgm:pt modelId="{873A739C-36DC-4010-8251-BBB4FD2617EA}" type="pres">
      <dgm:prSet presAssocID="{154EE5C5-65E4-411D-8646-76C440AAF522}" presName="Name37" presStyleLbl="parChTrans1D2" presStyleIdx="1" presStyleCnt="3"/>
      <dgm:spPr/>
      <dgm:t>
        <a:bodyPr/>
        <a:lstStyle/>
        <a:p>
          <a:endParaRPr lang="en-US"/>
        </a:p>
      </dgm:t>
    </dgm:pt>
    <dgm:pt modelId="{7487AAFA-FD70-4FD6-AC58-72223433B259}" type="pres">
      <dgm:prSet presAssocID="{91CE21B8-F28E-4F94-AE14-46150242E76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41CB4BA-2A3D-47FF-B621-1F0469DAEB3A}" type="pres">
      <dgm:prSet presAssocID="{91CE21B8-F28E-4F94-AE14-46150242E76B}" presName="rootComposite" presStyleCnt="0"/>
      <dgm:spPr/>
      <dgm:t>
        <a:bodyPr/>
        <a:lstStyle/>
        <a:p>
          <a:endParaRPr lang="en-US"/>
        </a:p>
      </dgm:t>
    </dgm:pt>
    <dgm:pt modelId="{1936E654-5C70-4716-BEA9-1E64B9BBF55A}" type="pres">
      <dgm:prSet presAssocID="{91CE21B8-F28E-4F94-AE14-46150242E76B}" presName="rootText" presStyleLbl="node2" presStyleIdx="1" presStyleCnt="3" custScaleY="2297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C0B75E-3F6D-4812-8565-9E052210BA4C}" type="pres">
      <dgm:prSet presAssocID="{91CE21B8-F28E-4F94-AE14-46150242E76B}" presName="rootConnector" presStyleLbl="node2" presStyleIdx="1" presStyleCnt="3"/>
      <dgm:spPr/>
      <dgm:t>
        <a:bodyPr/>
        <a:lstStyle/>
        <a:p>
          <a:endParaRPr lang="en-US"/>
        </a:p>
      </dgm:t>
    </dgm:pt>
    <dgm:pt modelId="{988FCD90-7E34-4108-A105-49B3C939F4C7}" type="pres">
      <dgm:prSet presAssocID="{91CE21B8-F28E-4F94-AE14-46150242E76B}" presName="hierChild4" presStyleCnt="0"/>
      <dgm:spPr/>
      <dgm:t>
        <a:bodyPr/>
        <a:lstStyle/>
        <a:p>
          <a:endParaRPr lang="en-US"/>
        </a:p>
      </dgm:t>
    </dgm:pt>
    <dgm:pt modelId="{C54866A0-B4F5-436D-AC17-7E92DAD1C099}" type="pres">
      <dgm:prSet presAssocID="{91CE21B8-F28E-4F94-AE14-46150242E76B}" presName="hierChild5" presStyleCnt="0"/>
      <dgm:spPr/>
      <dgm:t>
        <a:bodyPr/>
        <a:lstStyle/>
        <a:p>
          <a:endParaRPr lang="en-US"/>
        </a:p>
      </dgm:t>
    </dgm:pt>
    <dgm:pt modelId="{BA0F1A0C-3EFD-416A-A335-F18F3C21C6BA}" type="pres">
      <dgm:prSet presAssocID="{8A93051C-7C3F-4A07-948D-8E04C42D391F}" presName="Name37" presStyleLbl="parChTrans1D2" presStyleIdx="2" presStyleCnt="3"/>
      <dgm:spPr/>
      <dgm:t>
        <a:bodyPr/>
        <a:lstStyle/>
        <a:p>
          <a:endParaRPr lang="en-US"/>
        </a:p>
      </dgm:t>
    </dgm:pt>
    <dgm:pt modelId="{586AD218-B34B-419A-A4BB-231808C19DF7}" type="pres">
      <dgm:prSet presAssocID="{29ECCBDA-D8C5-42ED-BD80-84EAD2E75CF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C0917CAD-0897-4C14-ABE0-706FDB086404}" type="pres">
      <dgm:prSet presAssocID="{29ECCBDA-D8C5-42ED-BD80-84EAD2E75CF9}" presName="rootComposite" presStyleCnt="0"/>
      <dgm:spPr/>
      <dgm:t>
        <a:bodyPr/>
        <a:lstStyle/>
        <a:p>
          <a:endParaRPr lang="en-US"/>
        </a:p>
      </dgm:t>
    </dgm:pt>
    <dgm:pt modelId="{DC470451-0052-4286-9B23-C4A328731573}" type="pres">
      <dgm:prSet presAssocID="{29ECCBDA-D8C5-42ED-BD80-84EAD2E75CF9}" presName="rootText" presStyleLbl="node2" presStyleIdx="2" presStyleCnt="3" custScaleY="2297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8262E4-E241-4C0C-A4CE-0FD0533DB282}" type="pres">
      <dgm:prSet presAssocID="{29ECCBDA-D8C5-42ED-BD80-84EAD2E75CF9}" presName="rootConnector" presStyleLbl="node2" presStyleIdx="2" presStyleCnt="3"/>
      <dgm:spPr/>
      <dgm:t>
        <a:bodyPr/>
        <a:lstStyle/>
        <a:p>
          <a:endParaRPr lang="en-US"/>
        </a:p>
      </dgm:t>
    </dgm:pt>
    <dgm:pt modelId="{0B126C34-DAC1-4D81-983E-21A16FDA6B09}" type="pres">
      <dgm:prSet presAssocID="{29ECCBDA-D8C5-42ED-BD80-84EAD2E75CF9}" presName="hierChild4" presStyleCnt="0"/>
      <dgm:spPr/>
      <dgm:t>
        <a:bodyPr/>
        <a:lstStyle/>
        <a:p>
          <a:endParaRPr lang="en-US"/>
        </a:p>
      </dgm:t>
    </dgm:pt>
    <dgm:pt modelId="{21CAB1C1-ECDF-433F-81BB-1A9AEF63AC7C}" type="pres">
      <dgm:prSet presAssocID="{29ECCBDA-D8C5-42ED-BD80-84EAD2E75CF9}" presName="hierChild5" presStyleCnt="0"/>
      <dgm:spPr/>
      <dgm:t>
        <a:bodyPr/>
        <a:lstStyle/>
        <a:p>
          <a:endParaRPr lang="en-US"/>
        </a:p>
      </dgm:t>
    </dgm:pt>
    <dgm:pt modelId="{A9ADB9FB-D4D5-470B-A908-888FC00B1593}" type="pres">
      <dgm:prSet presAssocID="{18D0ED47-34BD-4FEB-B82D-29410C508F0B}" presName="hierChild3" presStyleCnt="0"/>
      <dgm:spPr/>
      <dgm:t>
        <a:bodyPr/>
        <a:lstStyle/>
        <a:p>
          <a:endParaRPr lang="en-US"/>
        </a:p>
      </dgm:t>
    </dgm:pt>
  </dgm:ptLst>
  <dgm:cxnLst>
    <dgm:cxn modelId="{CFA21A72-394B-4627-B2DB-A7C350E65D60}" type="presOf" srcId="{FC9057A0-2EEB-49A7-AFB0-F07DD1296672}" destId="{60B35A4B-03E4-41EC-8F69-FCAF54848B52}" srcOrd="0" destOrd="0" presId="urn:microsoft.com/office/officeart/2005/8/layout/orgChart1"/>
    <dgm:cxn modelId="{A26343DA-FEB3-4EE1-9ECA-26F8C9A238C1}" srcId="{9D90E86B-4555-40B6-99B1-3E85D7D30ED8}" destId="{18D0ED47-34BD-4FEB-B82D-29410C508F0B}" srcOrd="0" destOrd="0" parTransId="{323DD52C-6591-4F1E-A0BC-E1CE8D10EB38}" sibTransId="{DE8F4A91-8613-46A8-A75C-DC2475FEA0ED}"/>
    <dgm:cxn modelId="{6716F5C6-7D78-48FA-82F7-E8136D20A846}" type="presOf" srcId="{8A93051C-7C3F-4A07-948D-8E04C42D391F}" destId="{BA0F1A0C-3EFD-416A-A335-F18F3C21C6BA}" srcOrd="0" destOrd="0" presId="urn:microsoft.com/office/officeart/2005/8/layout/orgChart1"/>
    <dgm:cxn modelId="{AA566ED2-AAF8-473D-A3CC-646C311E49F0}" type="presOf" srcId="{9D90E86B-4555-40B6-99B1-3E85D7D30ED8}" destId="{F48A39C6-9ECA-42B7-B3A0-EC367459F6C8}" srcOrd="0" destOrd="0" presId="urn:microsoft.com/office/officeart/2005/8/layout/orgChart1"/>
    <dgm:cxn modelId="{A398094F-275F-49FC-B651-D59E5B7CC276}" type="presOf" srcId="{03D64086-E209-4F3B-B2E7-E9B942D2AD57}" destId="{BBBBB0E5-903B-4743-BD73-2BE6F668BF98}" srcOrd="1" destOrd="0" presId="urn:microsoft.com/office/officeart/2005/8/layout/orgChart1"/>
    <dgm:cxn modelId="{0AC6D8CC-D10B-49E3-B34B-D71DEF66AE47}" type="presOf" srcId="{18D0ED47-34BD-4FEB-B82D-29410C508F0B}" destId="{08D514AB-ACFF-45D6-BC2E-7D2A3CDF493D}" srcOrd="1" destOrd="0" presId="urn:microsoft.com/office/officeart/2005/8/layout/orgChart1"/>
    <dgm:cxn modelId="{73E687F3-D458-454C-8C5E-0D2FDFEAD505}" type="presOf" srcId="{29ECCBDA-D8C5-42ED-BD80-84EAD2E75CF9}" destId="{DC470451-0052-4286-9B23-C4A328731573}" srcOrd="0" destOrd="0" presId="urn:microsoft.com/office/officeart/2005/8/layout/orgChart1"/>
    <dgm:cxn modelId="{6331C5E9-C2E0-4623-9DAE-B1F6739AC574}" type="presOf" srcId="{91CE21B8-F28E-4F94-AE14-46150242E76B}" destId="{84C0B75E-3F6D-4812-8565-9E052210BA4C}" srcOrd="1" destOrd="0" presId="urn:microsoft.com/office/officeart/2005/8/layout/orgChart1"/>
    <dgm:cxn modelId="{1AB5BA5A-59A4-49AF-9789-F33A2FE3E6E4}" srcId="{18D0ED47-34BD-4FEB-B82D-29410C508F0B}" destId="{91CE21B8-F28E-4F94-AE14-46150242E76B}" srcOrd="1" destOrd="0" parTransId="{154EE5C5-65E4-411D-8646-76C440AAF522}" sibTransId="{88343DE4-B558-434B-80DD-65F9A057ADD4}"/>
    <dgm:cxn modelId="{248D3774-42DF-4DD3-9717-D418DE46E26B}" srcId="{18D0ED47-34BD-4FEB-B82D-29410C508F0B}" destId="{03D64086-E209-4F3B-B2E7-E9B942D2AD57}" srcOrd="0" destOrd="0" parTransId="{FC9057A0-2EEB-49A7-AFB0-F07DD1296672}" sibTransId="{949ED09B-607C-4851-BA79-114F2487384A}"/>
    <dgm:cxn modelId="{29803C5A-1893-4ECA-AF57-C09A8A8D0C9D}" srcId="{18D0ED47-34BD-4FEB-B82D-29410C508F0B}" destId="{29ECCBDA-D8C5-42ED-BD80-84EAD2E75CF9}" srcOrd="2" destOrd="0" parTransId="{8A93051C-7C3F-4A07-948D-8E04C42D391F}" sibTransId="{E63806AA-48F7-46BC-B17C-E1A95653C557}"/>
    <dgm:cxn modelId="{B0227BA8-75CF-43E2-B1D3-3AA3C40C3CB1}" type="presOf" srcId="{03D64086-E209-4F3B-B2E7-E9B942D2AD57}" destId="{99E05AA8-AB4D-4C0C-A966-087DD252CED8}" srcOrd="0" destOrd="0" presId="urn:microsoft.com/office/officeart/2005/8/layout/orgChart1"/>
    <dgm:cxn modelId="{F08EE51F-C150-4345-B407-452F23F5AA60}" type="presOf" srcId="{29ECCBDA-D8C5-42ED-BD80-84EAD2E75CF9}" destId="{748262E4-E241-4C0C-A4CE-0FD0533DB282}" srcOrd="1" destOrd="0" presId="urn:microsoft.com/office/officeart/2005/8/layout/orgChart1"/>
    <dgm:cxn modelId="{BCF54D6C-C1A1-484F-BAE5-E5E88718832A}" type="presOf" srcId="{154EE5C5-65E4-411D-8646-76C440AAF522}" destId="{873A739C-36DC-4010-8251-BBB4FD2617EA}" srcOrd="0" destOrd="0" presId="urn:microsoft.com/office/officeart/2005/8/layout/orgChart1"/>
    <dgm:cxn modelId="{C557E704-B310-4670-804D-57F3C3D8CC9F}" type="presOf" srcId="{18D0ED47-34BD-4FEB-B82D-29410C508F0B}" destId="{0F84B2BF-EE8E-4A91-8451-E24EC9C1F9B7}" srcOrd="0" destOrd="0" presId="urn:microsoft.com/office/officeart/2005/8/layout/orgChart1"/>
    <dgm:cxn modelId="{A7184020-F5E0-4A0A-8152-0D3202C07E7B}" type="presOf" srcId="{91CE21B8-F28E-4F94-AE14-46150242E76B}" destId="{1936E654-5C70-4716-BEA9-1E64B9BBF55A}" srcOrd="0" destOrd="0" presId="urn:microsoft.com/office/officeart/2005/8/layout/orgChart1"/>
    <dgm:cxn modelId="{47963E6F-60EE-437D-B72A-1D58337B7C10}" type="presParOf" srcId="{F48A39C6-9ECA-42B7-B3A0-EC367459F6C8}" destId="{DB1078C3-5240-49D6-B1A7-CF10DE3A8432}" srcOrd="0" destOrd="0" presId="urn:microsoft.com/office/officeart/2005/8/layout/orgChart1"/>
    <dgm:cxn modelId="{71EB3DD6-4128-41CD-BC4F-5942DF1A96E7}" type="presParOf" srcId="{DB1078C3-5240-49D6-B1A7-CF10DE3A8432}" destId="{BD910B61-82EF-4C17-B39F-771877DFD05A}" srcOrd="0" destOrd="0" presId="urn:microsoft.com/office/officeart/2005/8/layout/orgChart1"/>
    <dgm:cxn modelId="{9AC1FAF5-2684-4D87-85FA-C7C07442FDA2}" type="presParOf" srcId="{BD910B61-82EF-4C17-B39F-771877DFD05A}" destId="{0F84B2BF-EE8E-4A91-8451-E24EC9C1F9B7}" srcOrd="0" destOrd="0" presId="urn:microsoft.com/office/officeart/2005/8/layout/orgChart1"/>
    <dgm:cxn modelId="{DAEA2202-B49D-4E4E-A5F2-E99B79945FB4}" type="presParOf" srcId="{BD910B61-82EF-4C17-B39F-771877DFD05A}" destId="{08D514AB-ACFF-45D6-BC2E-7D2A3CDF493D}" srcOrd="1" destOrd="0" presId="urn:microsoft.com/office/officeart/2005/8/layout/orgChart1"/>
    <dgm:cxn modelId="{B254B5D9-8E39-467C-A002-5B9B38EBA94E}" type="presParOf" srcId="{DB1078C3-5240-49D6-B1A7-CF10DE3A8432}" destId="{DED80E5D-E547-41A0-AF99-39DCC9685255}" srcOrd="1" destOrd="0" presId="urn:microsoft.com/office/officeart/2005/8/layout/orgChart1"/>
    <dgm:cxn modelId="{14BA8490-A19D-408F-B593-33797BB9A686}" type="presParOf" srcId="{DED80E5D-E547-41A0-AF99-39DCC9685255}" destId="{60B35A4B-03E4-41EC-8F69-FCAF54848B52}" srcOrd="0" destOrd="0" presId="urn:microsoft.com/office/officeart/2005/8/layout/orgChart1"/>
    <dgm:cxn modelId="{AD64B9FF-0F68-4A34-9522-6AEAE831302E}" type="presParOf" srcId="{DED80E5D-E547-41A0-AF99-39DCC9685255}" destId="{AA678FF4-A972-489B-BF6F-79139892B292}" srcOrd="1" destOrd="0" presId="urn:microsoft.com/office/officeart/2005/8/layout/orgChart1"/>
    <dgm:cxn modelId="{B7540261-5063-48B0-A943-A096F0F1CE33}" type="presParOf" srcId="{AA678FF4-A972-489B-BF6F-79139892B292}" destId="{8C923C28-25E0-44A8-9D52-76EB6DD3F8CA}" srcOrd="0" destOrd="0" presId="urn:microsoft.com/office/officeart/2005/8/layout/orgChart1"/>
    <dgm:cxn modelId="{203B8CB5-9C5A-4EE5-B972-C2A26D011219}" type="presParOf" srcId="{8C923C28-25E0-44A8-9D52-76EB6DD3F8CA}" destId="{99E05AA8-AB4D-4C0C-A966-087DD252CED8}" srcOrd="0" destOrd="0" presId="urn:microsoft.com/office/officeart/2005/8/layout/orgChart1"/>
    <dgm:cxn modelId="{3DC6EB96-9B2A-4CBE-BCF3-69DBAD5CD65B}" type="presParOf" srcId="{8C923C28-25E0-44A8-9D52-76EB6DD3F8CA}" destId="{BBBBB0E5-903B-4743-BD73-2BE6F668BF98}" srcOrd="1" destOrd="0" presId="urn:microsoft.com/office/officeart/2005/8/layout/orgChart1"/>
    <dgm:cxn modelId="{6E1A6BCE-883C-4451-BC01-7C803DFD03B7}" type="presParOf" srcId="{AA678FF4-A972-489B-BF6F-79139892B292}" destId="{A6E352E4-742F-453B-AF76-83E894F17E15}" srcOrd="1" destOrd="0" presId="urn:microsoft.com/office/officeart/2005/8/layout/orgChart1"/>
    <dgm:cxn modelId="{A17DA053-8425-4C77-A918-6BCFBB00489A}" type="presParOf" srcId="{AA678FF4-A972-489B-BF6F-79139892B292}" destId="{18684B31-0D4A-46B3-B61B-F6B38E830239}" srcOrd="2" destOrd="0" presId="urn:microsoft.com/office/officeart/2005/8/layout/orgChart1"/>
    <dgm:cxn modelId="{3968061E-BB24-4938-B91F-1226C1D3B086}" type="presParOf" srcId="{DED80E5D-E547-41A0-AF99-39DCC9685255}" destId="{873A739C-36DC-4010-8251-BBB4FD2617EA}" srcOrd="2" destOrd="0" presId="urn:microsoft.com/office/officeart/2005/8/layout/orgChart1"/>
    <dgm:cxn modelId="{409C8F3C-66E6-4F3B-BB68-5A1AAAFDCE4B}" type="presParOf" srcId="{DED80E5D-E547-41A0-AF99-39DCC9685255}" destId="{7487AAFA-FD70-4FD6-AC58-72223433B259}" srcOrd="3" destOrd="0" presId="urn:microsoft.com/office/officeart/2005/8/layout/orgChart1"/>
    <dgm:cxn modelId="{7FBE188A-8A1A-4639-848F-6F4AD2666E4F}" type="presParOf" srcId="{7487AAFA-FD70-4FD6-AC58-72223433B259}" destId="{841CB4BA-2A3D-47FF-B621-1F0469DAEB3A}" srcOrd="0" destOrd="0" presId="urn:microsoft.com/office/officeart/2005/8/layout/orgChart1"/>
    <dgm:cxn modelId="{25FD0058-ECC2-4538-B449-3A506F29E312}" type="presParOf" srcId="{841CB4BA-2A3D-47FF-B621-1F0469DAEB3A}" destId="{1936E654-5C70-4716-BEA9-1E64B9BBF55A}" srcOrd="0" destOrd="0" presId="urn:microsoft.com/office/officeart/2005/8/layout/orgChart1"/>
    <dgm:cxn modelId="{3B37E1EB-FEC0-41CA-B57D-90825E5E6CB5}" type="presParOf" srcId="{841CB4BA-2A3D-47FF-B621-1F0469DAEB3A}" destId="{84C0B75E-3F6D-4812-8565-9E052210BA4C}" srcOrd="1" destOrd="0" presId="urn:microsoft.com/office/officeart/2005/8/layout/orgChart1"/>
    <dgm:cxn modelId="{5E0AE520-70BD-4914-A7FD-7D7308F79D07}" type="presParOf" srcId="{7487AAFA-FD70-4FD6-AC58-72223433B259}" destId="{988FCD90-7E34-4108-A105-49B3C939F4C7}" srcOrd="1" destOrd="0" presId="urn:microsoft.com/office/officeart/2005/8/layout/orgChart1"/>
    <dgm:cxn modelId="{CBF8297F-60D5-4DBE-8666-CBF2277D5413}" type="presParOf" srcId="{7487AAFA-FD70-4FD6-AC58-72223433B259}" destId="{C54866A0-B4F5-436D-AC17-7E92DAD1C099}" srcOrd="2" destOrd="0" presId="urn:microsoft.com/office/officeart/2005/8/layout/orgChart1"/>
    <dgm:cxn modelId="{D21808B0-B8A8-43DA-9A65-18079BB8740E}" type="presParOf" srcId="{DED80E5D-E547-41A0-AF99-39DCC9685255}" destId="{BA0F1A0C-3EFD-416A-A335-F18F3C21C6BA}" srcOrd="4" destOrd="0" presId="urn:microsoft.com/office/officeart/2005/8/layout/orgChart1"/>
    <dgm:cxn modelId="{CDF2F8F5-3317-43D0-960B-FA3FFB1C32A1}" type="presParOf" srcId="{DED80E5D-E547-41A0-AF99-39DCC9685255}" destId="{586AD218-B34B-419A-A4BB-231808C19DF7}" srcOrd="5" destOrd="0" presId="urn:microsoft.com/office/officeart/2005/8/layout/orgChart1"/>
    <dgm:cxn modelId="{66F1B957-EFE3-4BD8-9931-7FD61CC5FFF0}" type="presParOf" srcId="{586AD218-B34B-419A-A4BB-231808C19DF7}" destId="{C0917CAD-0897-4C14-ABE0-706FDB086404}" srcOrd="0" destOrd="0" presId="urn:microsoft.com/office/officeart/2005/8/layout/orgChart1"/>
    <dgm:cxn modelId="{B1B30448-5CE2-4F85-B82D-B3FE55D96042}" type="presParOf" srcId="{C0917CAD-0897-4C14-ABE0-706FDB086404}" destId="{DC470451-0052-4286-9B23-C4A328731573}" srcOrd="0" destOrd="0" presId="urn:microsoft.com/office/officeart/2005/8/layout/orgChart1"/>
    <dgm:cxn modelId="{D9A22384-BC58-4105-8B69-A9F02D7FF4E2}" type="presParOf" srcId="{C0917CAD-0897-4C14-ABE0-706FDB086404}" destId="{748262E4-E241-4C0C-A4CE-0FD0533DB282}" srcOrd="1" destOrd="0" presId="urn:microsoft.com/office/officeart/2005/8/layout/orgChart1"/>
    <dgm:cxn modelId="{064EA2F0-6C06-4A01-8EC9-58EEF4A1BCC1}" type="presParOf" srcId="{586AD218-B34B-419A-A4BB-231808C19DF7}" destId="{0B126C34-DAC1-4D81-983E-21A16FDA6B09}" srcOrd="1" destOrd="0" presId="urn:microsoft.com/office/officeart/2005/8/layout/orgChart1"/>
    <dgm:cxn modelId="{09B22118-4D63-469A-962E-DA1F2E8B20A8}" type="presParOf" srcId="{586AD218-B34B-419A-A4BB-231808C19DF7}" destId="{21CAB1C1-ECDF-433F-81BB-1A9AEF63AC7C}" srcOrd="2" destOrd="0" presId="urn:microsoft.com/office/officeart/2005/8/layout/orgChart1"/>
    <dgm:cxn modelId="{71BAB0C8-ADF4-4D7E-9956-4A2BE7264097}" type="presParOf" srcId="{DB1078C3-5240-49D6-B1A7-CF10DE3A8432}" destId="{A9ADB9FB-D4D5-470B-A908-888FC00B15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F1A0C-3EFD-416A-A335-F18F3C21C6BA}">
      <dsp:nvSpPr>
        <dsp:cNvPr id="0" name=""/>
        <dsp:cNvSpPr/>
      </dsp:nvSpPr>
      <dsp:spPr>
        <a:xfrm>
          <a:off x="5284038" y="1533065"/>
          <a:ext cx="3674442" cy="6294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733"/>
              </a:lnTo>
              <a:lnTo>
                <a:pt x="3674442" y="309733"/>
              </a:lnTo>
              <a:lnTo>
                <a:pt x="3674442" y="6294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A739C-36DC-4010-8251-BBB4FD2617EA}">
      <dsp:nvSpPr>
        <dsp:cNvPr id="0" name=""/>
        <dsp:cNvSpPr/>
      </dsp:nvSpPr>
      <dsp:spPr>
        <a:xfrm>
          <a:off x="5228178" y="1533065"/>
          <a:ext cx="91440" cy="629469"/>
        </a:xfrm>
        <a:custGeom>
          <a:avLst/>
          <a:gdLst/>
          <a:ahLst/>
          <a:cxnLst/>
          <a:rect l="0" t="0" r="0" b="0"/>
          <a:pathLst>
            <a:path>
              <a:moveTo>
                <a:pt x="55860" y="0"/>
              </a:moveTo>
              <a:lnTo>
                <a:pt x="55860" y="309733"/>
              </a:lnTo>
              <a:lnTo>
                <a:pt x="45720" y="309733"/>
              </a:lnTo>
              <a:lnTo>
                <a:pt x="45720" y="6294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35A4B-03E4-41EC-8F69-FCAF54848B52}">
      <dsp:nvSpPr>
        <dsp:cNvPr id="0" name=""/>
        <dsp:cNvSpPr/>
      </dsp:nvSpPr>
      <dsp:spPr>
        <a:xfrm>
          <a:off x="1589315" y="1533065"/>
          <a:ext cx="3694723" cy="629469"/>
        </a:xfrm>
        <a:custGeom>
          <a:avLst/>
          <a:gdLst/>
          <a:ahLst/>
          <a:cxnLst/>
          <a:rect l="0" t="0" r="0" b="0"/>
          <a:pathLst>
            <a:path>
              <a:moveTo>
                <a:pt x="3694723" y="0"/>
              </a:moveTo>
              <a:lnTo>
                <a:pt x="3694723" y="309733"/>
              </a:lnTo>
              <a:lnTo>
                <a:pt x="0" y="309733"/>
              </a:lnTo>
              <a:lnTo>
                <a:pt x="0" y="6294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84B2BF-EE8E-4A91-8451-E24EC9C1F9B7}">
      <dsp:nvSpPr>
        <dsp:cNvPr id="0" name=""/>
        <dsp:cNvSpPr/>
      </dsp:nvSpPr>
      <dsp:spPr>
        <a:xfrm>
          <a:off x="3490636" y="10510"/>
          <a:ext cx="3586804" cy="15225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أنواع الأعمال التجارية</a:t>
          </a:r>
          <a:endParaRPr lang="en-US" sz="2400" b="1" kern="1200" dirty="0">
            <a:solidFill>
              <a:srgbClr val="00206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490636" y="10510"/>
        <a:ext cx="3586804" cy="1522554"/>
      </dsp:txXfrm>
    </dsp:sp>
    <dsp:sp modelId="{99E05AA8-AB4D-4C0C-A966-087DD252CED8}">
      <dsp:nvSpPr>
        <dsp:cNvPr id="0" name=""/>
        <dsp:cNvSpPr/>
      </dsp:nvSpPr>
      <dsp:spPr>
        <a:xfrm>
          <a:off x="66760" y="2162535"/>
          <a:ext cx="3045109" cy="3498815"/>
        </a:xfrm>
        <a:prstGeom prst="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i="0" u="sng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أعمال تجارية مختلطة: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وهي اختلاف صفة المتعاملين في المعاملة التجارية بحيث يكون أحدهم تاجرًا والآخر مدنيًا.</a:t>
          </a:r>
          <a:endParaRPr lang="en-US" sz="2400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6760" y="2162535"/>
        <a:ext cx="3045109" cy="3498815"/>
      </dsp:txXfrm>
    </dsp:sp>
    <dsp:sp modelId="{1936E654-5C70-4716-BEA9-1E64B9BBF55A}">
      <dsp:nvSpPr>
        <dsp:cNvPr id="0" name=""/>
        <dsp:cNvSpPr/>
      </dsp:nvSpPr>
      <dsp:spPr>
        <a:xfrm>
          <a:off x="3751343" y="2162535"/>
          <a:ext cx="3045109" cy="3498815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i="0" u="sng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أعمال تجارية شخصية (بالتبعية):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هي أعمال مدنية بالأصل ولكن يطلق عليها تجارية كونها صدرت </a:t>
          </a:r>
          <a:r>
            <a:rPr lang="ar-BH" sz="24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من قبل </a:t>
          </a:r>
          <a:r>
            <a:rPr lang="ar-BH" sz="24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تاجر وتتعلق بشئون تجارته. </a:t>
          </a:r>
          <a:endParaRPr lang="en-US" sz="2400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751343" y="2162535"/>
        <a:ext cx="3045109" cy="3498815"/>
      </dsp:txXfrm>
    </dsp:sp>
    <dsp:sp modelId="{DC470451-0052-4286-9B23-C4A328731573}">
      <dsp:nvSpPr>
        <dsp:cNvPr id="0" name=""/>
        <dsp:cNvSpPr/>
      </dsp:nvSpPr>
      <dsp:spPr>
        <a:xfrm>
          <a:off x="7435926" y="2162535"/>
          <a:ext cx="3045109" cy="3498815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i="0" u="sng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أعمال تجارية مطلقة</a:t>
          </a:r>
          <a:endParaRPr lang="en-US" sz="2400" b="1" i="0" u="sng" kern="1200" dirty="0" smtClean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i="0" u="sng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(أصيلة):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 هي أعمال تجارية</a:t>
          </a:r>
          <a:endParaRPr lang="en-US" sz="2400" b="1" kern="1200" dirty="0" smtClean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بغض النظر عن صفة القائم</a:t>
          </a:r>
          <a:endParaRPr lang="en-US" sz="2400" b="1" kern="1200" dirty="0" smtClean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بها وتضم نوعين من الأعمال</a:t>
          </a:r>
          <a:endParaRPr lang="en-US" sz="2400" b="1" kern="1200" dirty="0" smtClean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التجارية وهما أعمال</a:t>
          </a:r>
          <a:endParaRPr lang="en-US" sz="2400" b="1" kern="1200" dirty="0" smtClean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المضاربة وأعمال الاحتراف</a:t>
          </a:r>
          <a:r>
            <a:rPr lang="ar-BH" sz="2400" kern="1200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.</a:t>
          </a:r>
          <a:endParaRPr lang="en-US" sz="2400" kern="1200" dirty="0">
            <a:solidFill>
              <a:schemeClr val="tx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35926" y="2162535"/>
        <a:ext cx="3045109" cy="3498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56A51-2C55-45D5-9237-A01816FD08CC}" type="datetimeFigureOut">
              <a:rPr lang="en-GB" smtClean="0"/>
              <a:t>16/08/2020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32B25-46DD-4140-93CB-5A8B42B4DE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80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890657" y="625682"/>
            <a:ext cx="7162800" cy="118221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0" y="6498164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586608" y="6550223"/>
            <a:ext cx="1955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1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الأول 2020-2021</a:t>
            </a:r>
          </a:p>
        </p:txBody>
      </p:sp>
      <p:sp>
        <p:nvSpPr>
          <p:cNvPr id="3" name="Rectangle 2"/>
          <p:cNvSpPr/>
          <p:nvPr/>
        </p:nvSpPr>
        <p:spPr>
          <a:xfrm>
            <a:off x="5052858" y="6537397"/>
            <a:ext cx="1814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- المستوى الثاني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4576" y="6530258"/>
            <a:ext cx="11673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الصفحات </a:t>
            </a:r>
            <a:r>
              <a:rPr lang="en-GB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25 - 26</a:t>
            </a:r>
            <a:endParaRPr lang="en-GB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69" y="2436037"/>
            <a:ext cx="3383280" cy="3287964"/>
          </a:xfrm>
          <a:prstGeom prst="rect">
            <a:avLst/>
          </a:prstGeom>
        </p:spPr>
      </p:pic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838200" y="2821393"/>
            <a:ext cx="5588726" cy="2560503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</a:t>
            </a:r>
          </a:p>
          <a:p>
            <a:pPr marL="0" indent="0" algn="ctr" rtl="1">
              <a:buNone/>
            </a:pPr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 </a:t>
            </a:r>
            <a:r>
              <a:rPr lang="en-US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-211</a:t>
            </a:r>
            <a:r>
              <a:rPr lang="ar-BH" sz="32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803</a:t>
            </a:r>
          </a:p>
          <a:p>
            <a:pPr marL="0" indent="0" algn="ctr" rtl="1">
              <a:buNone/>
            </a:pPr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الثاني</a:t>
            </a:r>
            <a:endParaRPr lang="en-US" sz="32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r>
              <a:rPr lang="ar-SA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الأولى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«العمل التجاري و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نواع</a:t>
            </a:r>
            <a:r>
              <a:rPr lang="ar-SA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»</a:t>
            </a:r>
            <a:endParaRPr lang="en-GB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156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>
            <a:off x="730261" y="663076"/>
            <a:ext cx="10728101" cy="5731098"/>
          </a:xfrm>
          <a:prstGeom prst="foldedCorner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471824"/>
              </p:ext>
            </p:extLst>
          </p:nvPr>
        </p:nvGraphicFramePr>
        <p:xfrm>
          <a:off x="1285572" y="2484069"/>
          <a:ext cx="9815513" cy="304208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8984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14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556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24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اعمال تجارية مختطلة</a:t>
                      </a:r>
                      <a:endParaRPr lang="en-US" sz="24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اعمال تجارية شخصية (بالتبعية)</a:t>
                      </a:r>
                      <a:endParaRPr lang="en-US" sz="24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الحالة</a:t>
                      </a:r>
                      <a:endParaRPr lang="en-US" sz="24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6432">
                <a:tc>
                  <a:txBody>
                    <a:bodyPr/>
                    <a:lstStyle/>
                    <a:p>
                      <a:pPr algn="r" rtl="1"/>
                      <a:endParaRPr lang="en-US" sz="24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4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اشترى التاجر </a:t>
                      </a:r>
                      <a:r>
                        <a:rPr lang="ar-SA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حمد فهد مجموعة من السيارات لنقل بضائع</a:t>
                      </a:r>
                      <a:r>
                        <a:rPr lang="ar-SA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</a:t>
                      </a: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من ميناء سلمان إلى المخازن بمنطقة المحرق</a:t>
                      </a:r>
                      <a:r>
                        <a:rPr lang="ar-SA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9356">
                <a:tc>
                  <a:txBody>
                    <a:bodyPr/>
                    <a:lstStyle/>
                    <a:p>
                      <a:pPr algn="r" rtl="1"/>
                      <a:endParaRPr lang="en-US" sz="24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4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قام التاجر </a:t>
                      </a:r>
                      <a:r>
                        <a:rPr lang="ar-SA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محمد</a:t>
                      </a: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بتوظيف </a:t>
                      </a: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مندوبَي مبيعات</a:t>
                      </a: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3340">
                <a:tc>
                  <a:txBody>
                    <a:bodyPr/>
                    <a:lstStyle/>
                    <a:p>
                      <a:pPr algn="r" rtl="1"/>
                      <a:endParaRPr lang="en-US" sz="24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240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شراء التاجر</a:t>
                      </a:r>
                      <a:r>
                        <a:rPr lang="ar-SA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محمود</a:t>
                      </a: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مكيفات لمصنعه الجديد.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570405" y="1778291"/>
            <a:ext cx="5530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2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حدد </a:t>
            </a:r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نوع العمل التجاري في الحالات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التالية</a:t>
            </a:r>
            <a:r>
              <a:rPr lang="ar-SA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05009" y="750971"/>
            <a:ext cx="18489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العمل التجاري وأنواعه</a:t>
            </a:r>
            <a:r>
              <a:rPr lang="ar-SA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</a:t>
            </a:r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</a:t>
            </a:r>
            <a:r>
              <a:rPr lang="ar-SA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8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>
            <a:off x="730261" y="663076"/>
            <a:ext cx="10728101" cy="5731098"/>
          </a:xfrm>
          <a:prstGeom prst="foldedCorner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968448"/>
              </p:ext>
            </p:extLst>
          </p:nvPr>
        </p:nvGraphicFramePr>
        <p:xfrm>
          <a:off x="1285572" y="2385547"/>
          <a:ext cx="9815513" cy="304208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8984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14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556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اعمال تجارية مختطلة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اعمال تجارية شخصية (بالتبعية)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الحالة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6432">
                <a:tc>
                  <a:txBody>
                    <a:bodyPr/>
                    <a:lstStyle/>
                    <a:p>
                      <a:pPr algn="ctr" rtl="1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√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اشترى التاجر </a:t>
                      </a:r>
                      <a:r>
                        <a:rPr lang="ar-SA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حمد فهد مجموعة من السيارات لنقل بضائعة من ميناء سلمان إلى المخازن بمنطقة المحرق</a:t>
                      </a:r>
                      <a:r>
                        <a:rPr lang="ar-SA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935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قام التاجر </a:t>
                      </a:r>
                      <a:r>
                        <a:rPr lang="ar-SA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محمد</a:t>
                      </a: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بتوظيف </a:t>
                      </a: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مندوبيَ </a:t>
                      </a: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مبيعات.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3340">
                <a:tc>
                  <a:txBody>
                    <a:bodyPr/>
                    <a:lstStyle/>
                    <a:p>
                      <a:pPr algn="ctr" rtl="1"/>
                      <a:endParaRPr lang="en-US" sz="2400" b="1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شراء التاجر</a:t>
                      </a:r>
                      <a:r>
                        <a:rPr lang="ar-SA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محمود</a:t>
                      </a:r>
                      <a:r>
                        <a:rPr lang="ar-BH" sz="24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مكيفات لمصنعه الجديد.</a:t>
                      </a:r>
                      <a:endParaRPr lang="en-US" sz="2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315527" y="1839791"/>
            <a:ext cx="5785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2400" b="1" dirty="0" smtClean="0">
                <a:solidFill>
                  <a:srgbClr val="C00000"/>
                </a:solidFill>
              </a:rPr>
              <a:t>إجابة نشاط </a:t>
            </a:r>
            <a:r>
              <a:rPr lang="ar-SA" sz="2400" b="1" dirty="0">
                <a:solidFill>
                  <a:srgbClr val="C00000"/>
                </a:solidFill>
              </a:rPr>
              <a:t>2</a:t>
            </a:r>
            <a:r>
              <a:rPr lang="ar-BH" sz="2400" b="1" dirty="0">
                <a:solidFill>
                  <a:srgbClr val="C00000"/>
                </a:solidFill>
              </a:rPr>
              <a:t>. حدد نوع العمل التجاري </a:t>
            </a:r>
            <a:r>
              <a:rPr lang="ar-BH" sz="24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</a:t>
            </a:r>
            <a:r>
              <a:rPr lang="ar-BH" sz="2400" b="1" dirty="0">
                <a:solidFill>
                  <a:srgbClr val="C00000"/>
                </a:solidFill>
              </a:rPr>
              <a:t> الحالات </a:t>
            </a:r>
            <a:r>
              <a:rPr lang="ar-BH" sz="2400" b="1" dirty="0" smtClean="0">
                <a:solidFill>
                  <a:srgbClr val="C00000"/>
                </a:solidFill>
              </a:rPr>
              <a:t>الآتية</a:t>
            </a:r>
            <a:r>
              <a:rPr lang="ar-SA" sz="2400" b="1" dirty="0" smtClean="0">
                <a:solidFill>
                  <a:srgbClr val="C00000"/>
                </a:solidFill>
              </a:rPr>
              <a:t>:</a:t>
            </a:r>
            <a:endParaRPr lang="ar-BH" sz="24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47765" y="789769"/>
            <a:ext cx="1693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العمل التجاري وأنواعه</a:t>
            </a:r>
            <a:r>
              <a:rPr lang="ar-SA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</a:t>
            </a:r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</a:t>
            </a:r>
            <a:r>
              <a:rPr lang="ar-SA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88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7951" y="557041"/>
            <a:ext cx="1525808" cy="546248"/>
          </a:xfrm>
        </p:spPr>
        <p:txBody>
          <a:bodyPr>
            <a:normAutofit/>
          </a:bodyPr>
          <a:lstStyle/>
          <a:p>
            <a:pPr lvl="0" algn="ctr" rtl="1">
              <a:spcBef>
                <a:spcPts val="1000"/>
              </a:spcBef>
            </a:pPr>
            <a:r>
              <a:rPr lang="ar-BH" sz="2800" b="1" u="sng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  <a:endParaRPr lang="en-US" sz="14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352" y="1242289"/>
            <a:ext cx="10515600" cy="4700031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A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3 :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ضع (</a:t>
            </a:r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أمام الإجابة الصحيحة فيما يأتي:</a:t>
            </a:r>
            <a:endParaRPr lang="ar-BH" sz="20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 حالة اختلاف صفة أحد الأطراف، فأحدهم تاجر والآخر مدني، فإننا نزاول :</a:t>
            </a:r>
          </a:p>
          <a:p>
            <a:pPr marL="0" indent="0" algn="r" rtl="1">
              <a:buNone/>
            </a:pP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( 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عملًا تجاريًا 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مطلقًا             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)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عملًا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تجاريًا 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شخصية (بالتبعية)</a:t>
            </a:r>
            <a:endParaRPr lang="ar-BH" sz="20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(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عملًا تجاريًا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مختلطًا      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( 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جميع ما ذكر غير صحيح</a:t>
            </a:r>
            <a:endParaRPr lang="ar-SA" sz="20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20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الأعمال التجارية المطلقة هي: </a:t>
            </a:r>
          </a:p>
          <a:p>
            <a:pPr marL="0" indent="0" algn="r" rtl="1">
              <a:buNone/>
            </a:pP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( 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هي أعمال تجارية سواء أكان القائم بها تاجرًا أم لا  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) تسمى أعمالًا تجارية أصلية</a:t>
            </a:r>
          </a:p>
          <a:p>
            <a:pPr marL="0" indent="0" algn="r" rtl="1">
              <a:buNone/>
            </a:pP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( 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   تضم نوعين من الأعمال ( مضاربة واحتراف)   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) جميع ما ذكر صحيح</a:t>
            </a:r>
            <a:endParaRPr lang="ar-SA" sz="20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20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المقصود بممارسة العمل التجاري على نحو معتاد بقصد الارتزاق هو: </a:t>
            </a:r>
          </a:p>
          <a:p>
            <a:pPr marL="0" indent="0" algn="r" rtl="1">
              <a:buNone/>
            </a:pP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المضاربة                      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</a:t>
            </a: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الاحتراف</a:t>
            </a:r>
          </a:p>
          <a:p>
            <a:pPr marL="0" indent="0" algn="r" rtl="1">
              <a:buNone/>
            </a:pP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( 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الأوراق التجارية               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التجارة الخارجية</a:t>
            </a:r>
          </a:p>
          <a:p>
            <a:pPr algn="r" rtl="1">
              <a:buFont typeface="Wingdings" panose="05000000000000000000" pitchFamily="2" charset="2"/>
              <a:buChar char="§"/>
            </a:pPr>
            <a:endParaRPr lang="ar-BH" sz="20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20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endParaRPr lang="ar-BH" sz="20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sz="2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العمل التجاري وأنواعه</a:t>
            </a:r>
            <a:r>
              <a:rPr lang="ar-SA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</a:t>
            </a:r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</a:t>
            </a:r>
            <a:r>
              <a:rPr lang="ar-SA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0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0274" y="418011"/>
            <a:ext cx="1996410" cy="596990"/>
          </a:xfrm>
        </p:spPr>
        <p:txBody>
          <a:bodyPr>
            <a:normAutofit/>
          </a:bodyPr>
          <a:lstStyle/>
          <a:p>
            <a:pPr lvl="0" algn="ctr" rtl="1">
              <a:spcBef>
                <a:spcPts val="1000"/>
              </a:spcBef>
            </a:pPr>
            <a:r>
              <a:rPr lang="ar-BH" sz="2800" b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  <a:endParaRPr lang="en-US" sz="2000" dirty="0"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2046" y="1242289"/>
            <a:ext cx="9771906" cy="4700031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A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3 :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ضع (</a:t>
            </a:r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r>
              <a:rPr lang="ar-BH" sz="20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أمام الإجابة الصحيحة فيما يأتي:</a:t>
            </a:r>
            <a:endParaRPr lang="ar-BH" sz="20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في حالة اختلاف صفة أحد الأطراف، فأحدهم تاجر والآخر مدني، فإننا نزاول :</a:t>
            </a:r>
          </a:p>
          <a:p>
            <a:pPr marL="0" indent="0" algn="r" rtl="1">
              <a:buNone/>
            </a:pP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(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) </a:t>
            </a: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عملُا تجاريُا 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مطلقًا              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عملًا تجاريًا 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شخصية (بالتبعية)</a:t>
            </a:r>
            <a:endParaRPr lang="ar-BH" sz="20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(</a:t>
            </a: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)عملُا تجاريُا مختلطًا      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( 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جميع ما ذكر غير صحيح</a:t>
            </a:r>
            <a:endParaRPr lang="ar-SA" sz="20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20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الأعمال التجارية المطلقة هي: </a:t>
            </a:r>
          </a:p>
          <a:p>
            <a:pPr marL="0" indent="0" algn="r" rtl="1">
              <a:buNone/>
            </a:pP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( 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هي أعمال تجارية سواء أكان القائم بها تاجرًا أم لا   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) تسمى أعمالًا تجارية أصلية</a:t>
            </a:r>
          </a:p>
          <a:p>
            <a:pPr marL="0" indent="0" algn="r" rtl="1">
              <a:buNone/>
            </a:pP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(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   تضم نوعين من الأعمال ( مضاربة واحتراف)     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(</a:t>
            </a: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جميع ما ذكر صحيح</a:t>
            </a:r>
            <a:endParaRPr lang="ar-SA" sz="20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20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المقصود بممارسة العمل التجاري على نحو معتاد بقصد الارتزاق هو: </a:t>
            </a:r>
          </a:p>
          <a:p>
            <a:pPr marL="0" indent="0" algn="r" rtl="1">
              <a:buNone/>
            </a:pP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( 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المضاربة                         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BH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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الاحتراف</a:t>
            </a:r>
          </a:p>
          <a:p>
            <a:pPr marL="0" indent="0" algn="r" rtl="1">
              <a:buNone/>
            </a:pP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( 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الأوراق التجارية                 ( </a:t>
            </a:r>
            <a:r>
              <a:rPr lang="ar-SA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BH" sz="2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BH" sz="20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التجارة الخارجية</a:t>
            </a:r>
          </a:p>
          <a:p>
            <a:pPr algn="r" rtl="1">
              <a:buFont typeface="Wingdings" panose="05000000000000000000" pitchFamily="2" charset="2"/>
              <a:buChar char="§"/>
            </a:pPr>
            <a:endParaRPr lang="ar-BH" sz="20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20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endParaRPr lang="ar-BH" sz="20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en-US" sz="20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العمل التجاري وأنواعه</a:t>
            </a:r>
            <a:r>
              <a:rPr lang="ar-SA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</a:t>
            </a:r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</a:t>
            </a:r>
            <a:r>
              <a:rPr lang="ar-SA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7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0" y="6519446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وزارة التربية والتعليم – 2020م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539345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818063" y="3721038"/>
            <a:ext cx="2620462" cy="515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1" y="4346408"/>
            <a:ext cx="2229259" cy="2083069"/>
          </a:xfrm>
          <a:prstGeom prst="rect">
            <a:avLst/>
          </a:prstGeom>
        </p:spPr>
      </p:pic>
      <p:sp>
        <p:nvSpPr>
          <p:cNvPr id="15" name="Horizontal Scroll 14"/>
          <p:cNvSpPr/>
          <p:nvPr/>
        </p:nvSpPr>
        <p:spPr>
          <a:xfrm>
            <a:off x="9108770" y="536772"/>
            <a:ext cx="2743201" cy="108791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إنتهاء الدرس:</a:t>
            </a:r>
            <a:endParaRPr lang="en-GB" sz="28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5016137" y="1938122"/>
            <a:ext cx="6835834" cy="165416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يكون حقق الطالب أهداف الدرس:</a:t>
            </a:r>
          </a:p>
          <a:p>
            <a:pPr algn="r" rtl="1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 يعرف الطالب ال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عمل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التجاري و المضاربة والاحتراف.</a:t>
            </a:r>
          </a:p>
          <a:p>
            <a:pPr algn="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 يقارن الطالب بين انواع الاعمال التجارية.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5572861" y="3958578"/>
            <a:ext cx="6279110" cy="1936514"/>
          </a:xfrm>
          <a:prstGeom prst="wedgeRectCallout">
            <a:avLst>
              <a:gd name="adj1" fmla="val -90011"/>
              <a:gd name="adj2" fmla="val 95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8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المعلومات:</a:t>
            </a:r>
            <a:endParaRPr lang="en-US" sz="28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en-US" sz="2800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زيارة البوابة التعليمية </a:t>
            </a:r>
            <a:endParaRPr lang="en-US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حل أسئلة وأنشطة الكتاب المدرسي.</a:t>
            </a:r>
            <a:endParaRPr lang="en-US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GB" sz="2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العمل التجاري وأنواعه</a:t>
            </a:r>
            <a:r>
              <a:rPr lang="ar-SA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</a:t>
            </a:r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</a:t>
            </a:r>
            <a:r>
              <a:rPr lang="ar-SA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4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349019"/>
            <a:ext cx="1646183" cy="12680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العمل التجاري وأنواعه</a:t>
            </a:r>
            <a:r>
              <a:rPr lang="ar-SA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</a:t>
            </a:r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</a:t>
            </a:r>
            <a:r>
              <a:rPr lang="ar-SA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232334" y="1900423"/>
            <a:ext cx="2853239" cy="1169348"/>
          </a:xfrm>
          <a:prstGeom prst="wedgeEllipseCallout">
            <a:avLst>
              <a:gd name="adj1" fmla="val -36303"/>
              <a:gd name="adj2" fmla="val 625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الأهداف: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1781890" y="3801292"/>
            <a:ext cx="8763927" cy="1463040"/>
          </a:xfrm>
        </p:spPr>
        <p:txBody>
          <a:bodyPr>
            <a:normAutofit/>
          </a:bodyPr>
          <a:lstStyle/>
          <a:p>
            <a:pPr algn="r" rtl="1"/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 يعرف الطالب ال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عمل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التجاري و المضاربة والاحتراف.</a:t>
            </a:r>
          </a:p>
          <a:p>
            <a:pPr algn="r" rtl="1"/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يقارن الطالب بين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أنواع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الاعمال التجارية.</a:t>
            </a:r>
          </a:p>
        </p:txBody>
      </p:sp>
    </p:spTree>
    <p:extLst>
      <p:ext uri="{BB962C8B-B14F-4D97-AF65-F5344CB8AC3E}">
        <p14:creationId xmlns:p14="http://schemas.microsoft.com/office/powerpoint/2010/main" val="376604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6112" y="865333"/>
            <a:ext cx="3819658" cy="949481"/>
          </a:xfrm>
        </p:spPr>
        <p:txBody>
          <a:bodyPr/>
          <a:lstStyle/>
          <a:p>
            <a:pPr algn="ctr"/>
            <a:r>
              <a:rPr lang="ar-BH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الاستهلالي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5577"/>
            <a:ext cx="1847850" cy="2037985"/>
          </a:xfrm>
          <a:prstGeom prst="rect">
            <a:avLst/>
          </a:prstGeom>
        </p:spPr>
      </p:pic>
      <p:pic>
        <p:nvPicPr>
          <p:cNvPr id="1026" name="Picture 2" descr="صور حول المهن les métiers – الجزء الثاني – موقع مدرست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00" y="2573562"/>
            <a:ext cx="3514904" cy="233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تاجر مخدرات يهدد فنانة بالقتل في حال لم تدفع له هذا المبل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62" y="2573562"/>
            <a:ext cx="3514904" cy="233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مدونة القصص الاحترافية: صياد السمك وزوجته الطماع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326" y="2573562"/>
            <a:ext cx="3347479" cy="233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1776" y="5277751"/>
            <a:ext cx="8608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من الصور </a:t>
            </a:r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السابقة</a:t>
            </a:r>
            <a:r>
              <a:rPr lang="ar-BH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أستنتج </a:t>
            </a:r>
            <a:r>
              <a:rPr lang="ar-BH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الدرس</a:t>
            </a:r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؟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العمل التجاري وأنواعه</a:t>
            </a:r>
            <a:r>
              <a:rPr lang="ar-SA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</a:t>
            </a:r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</a:t>
            </a:r>
            <a:r>
              <a:rPr lang="ar-SA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7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6112" y="865333"/>
            <a:ext cx="3819658" cy="806713"/>
          </a:xfrm>
        </p:spPr>
        <p:txBody>
          <a:bodyPr/>
          <a:lstStyle/>
          <a:p>
            <a:pPr algn="ctr"/>
            <a:r>
              <a:rPr lang="ar-BH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الاستهلالي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5577"/>
            <a:ext cx="1847850" cy="2037985"/>
          </a:xfrm>
          <a:prstGeom prst="rect">
            <a:avLst/>
          </a:prstGeom>
        </p:spPr>
      </p:pic>
      <p:pic>
        <p:nvPicPr>
          <p:cNvPr id="1026" name="Picture 2" descr="صور حول المهن les métiers – الجزء الثاني – موقع مدرست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8" y="2573562"/>
            <a:ext cx="3514904" cy="233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تاجر مخدرات يهدد فنانة بالقتل في حال لم تدفع له هذا المبل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62" y="2573562"/>
            <a:ext cx="3514904" cy="233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مدونة القصص الاحترافية: صياد السمك وزوجته الطماع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326" y="2573562"/>
            <a:ext cx="3347479" cy="233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19278" y="5275105"/>
            <a:ext cx="52549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5400" b="1" u="sng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(العمل </a:t>
            </a:r>
            <a:r>
              <a:rPr lang="ar-BH" sz="5400" b="1" u="sng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التجاري </a:t>
            </a:r>
            <a:r>
              <a:rPr lang="ar-BH" sz="5400" b="1" u="sng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sz="5400" b="1" u="sng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5400" b="1" u="sng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نواع</a:t>
            </a:r>
            <a:r>
              <a:rPr lang="ar-SA" sz="5400" b="1" u="sng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BH" sz="5400" b="1" u="sng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5400" b="1" u="sng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العمل التجاري وأنواعه</a:t>
            </a:r>
            <a:r>
              <a:rPr lang="ar-SA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</a:t>
            </a:r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</a:t>
            </a:r>
            <a:r>
              <a:rPr lang="ar-SA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2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9817566" y="563969"/>
            <a:ext cx="2043509" cy="985204"/>
          </a:xfrm>
          <a:prstGeom prst="wave">
            <a:avLst>
              <a:gd name="adj1" fmla="val 12500"/>
              <a:gd name="adj2" fmla="val 1848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 التجاري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785611" y="1707636"/>
            <a:ext cx="9775065" cy="1648495"/>
          </a:xfrm>
          <a:prstGeom prst="snip2DiagRect">
            <a:avLst/>
          </a:prstGeom>
          <a:solidFill>
            <a:srgbClr val="CCEC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العمل التجاري</a:t>
            </a:r>
          </a:p>
          <a:p>
            <a:pPr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العمل الذي يقوم به الشخص بقصد </a:t>
            </a:r>
            <a:r>
              <a:rPr lang="ar-BH" sz="2800" b="1" u="sng" dirty="0" smtClean="0">
                <a:solidFill>
                  <a:srgbClr val="FF00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المضاربة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ولو كان هذا الشخص غير تاجر، ويشترط </a:t>
            </a:r>
            <a:r>
              <a:rPr lang="ar-BH" sz="28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مزاولت</a:t>
            </a:r>
            <a:r>
              <a:rPr lang="ar-SA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على </a:t>
            </a:r>
            <a:r>
              <a:rPr lang="ar-BH" sz="28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وج</a:t>
            </a:r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u="sng" dirty="0" smtClean="0">
                <a:solidFill>
                  <a:srgbClr val="FF00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الاحتراف</a:t>
            </a:r>
            <a:r>
              <a:rPr lang="ar-SA" sz="2800" b="1" u="sng" dirty="0" smtClean="0">
                <a:solidFill>
                  <a:srgbClr val="FF006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</a:t>
            </a:r>
            <a:r>
              <a:rPr lang="ar-SA" sz="2800" b="1" dirty="0" err="1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لإ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ضافة إلى كل عمل مدني يزاول</a:t>
            </a:r>
            <a:r>
              <a:rPr lang="ar-SA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التاجر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ويتعلق بشؤون تجارت</a:t>
            </a:r>
            <a:r>
              <a:rPr lang="ar-SA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ه،</a:t>
            </a:r>
            <a:endParaRPr lang="ar-BH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Snip and Round Single Corner Rectangle 4"/>
          <p:cNvSpPr/>
          <p:nvPr/>
        </p:nvSpPr>
        <p:spPr>
          <a:xfrm>
            <a:off x="1081825" y="3645779"/>
            <a:ext cx="9646276" cy="978792"/>
          </a:xfrm>
          <a:prstGeom prst="snip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المضاربة</a:t>
            </a:r>
          </a:p>
          <a:p>
            <a:pPr algn="ct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الغاية </a:t>
            </a:r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 الهدف التي تميز العمل التجاري عن غيره من ا</a:t>
            </a:r>
            <a:r>
              <a:rPr lang="ar-SA" sz="28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لأ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عمال</a:t>
            </a:r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لا وهي </a:t>
            </a:r>
            <a:r>
              <a:rPr lang="ar-BH" sz="2800" b="1" i="1" u="sn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الربح</a:t>
            </a:r>
            <a:endParaRPr lang="en-US" sz="2800" b="1" i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Snip and Round Single Corner Rectangle 7"/>
          <p:cNvSpPr/>
          <p:nvPr/>
        </p:nvSpPr>
        <p:spPr>
          <a:xfrm>
            <a:off x="1249251" y="5028319"/>
            <a:ext cx="9311425" cy="942304"/>
          </a:xfrm>
          <a:prstGeom prst="snip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الاحتراف</a:t>
            </a:r>
          </a:p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ممارسة العمل التجاري على نحو معتاد بقصد الارتزاق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العمل التجاري وأنواعه</a:t>
            </a:r>
            <a:r>
              <a:rPr lang="ar-SA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</a:t>
            </a:r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</a:t>
            </a:r>
            <a:r>
              <a:rPr lang="ar-SA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7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868" t="36928" r="10242" b="19762"/>
          <a:stretch/>
        </p:blipFill>
        <p:spPr>
          <a:xfrm>
            <a:off x="646822" y="1621865"/>
            <a:ext cx="11187545" cy="4542962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8993237" y="477892"/>
            <a:ext cx="2504328" cy="1053216"/>
          </a:xfrm>
          <a:prstGeom prst="wav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الأعمال التجارية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العمل التجاري وأنواعه</a:t>
            </a:r>
            <a:r>
              <a:rPr lang="ar-SA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</a:t>
            </a:r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</a:t>
            </a:r>
            <a:r>
              <a:rPr lang="ar-SA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01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9309598"/>
              </p:ext>
            </p:extLst>
          </p:nvPr>
        </p:nvGraphicFramePr>
        <p:xfrm>
          <a:off x="411204" y="666206"/>
          <a:ext cx="10547797" cy="5661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العمل التجاري وأنواعه</a:t>
            </a:r>
            <a:r>
              <a:rPr lang="ar-SA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</a:t>
            </a:r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</a:t>
            </a:r>
            <a:r>
              <a:rPr lang="ar-SA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8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045" y="647424"/>
            <a:ext cx="1969823" cy="565122"/>
          </a:xfrm>
        </p:spPr>
        <p:txBody>
          <a:bodyPr>
            <a:normAutofit fontScale="90000"/>
          </a:bodyPr>
          <a:lstStyle/>
          <a:p>
            <a:pPr algn="ctr"/>
            <a:r>
              <a:rPr lang="ar-BH" b="1" u="sng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  <a:endParaRPr lang="en-US" b="1" u="sng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2586"/>
            <a:ext cx="10817180" cy="4494727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2400" b="1" u="sng" dirty="0" smtClean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1:</a:t>
            </a:r>
            <a:r>
              <a:rPr lang="ar-BH" sz="2400" b="1" u="sng" dirty="0" smtClean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أكتب التعريف المناسب امام كل مصطلح مما يلي:</a:t>
            </a:r>
            <a:endParaRPr lang="ar-BH" sz="2400" b="1" dirty="0" smtClean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46215"/>
              </p:ext>
            </p:extLst>
          </p:nvPr>
        </p:nvGraphicFramePr>
        <p:xfrm>
          <a:off x="838200" y="2150772"/>
          <a:ext cx="10675514" cy="3731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55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07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492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0679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التعريف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المصطلح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0020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الرقم</a:t>
                      </a:r>
                      <a:endParaRPr lang="en-US" sz="2400" b="1" dirty="0">
                        <a:solidFill>
                          <a:srgbClr val="00206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8874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العمل التجاري 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5471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المضاربة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350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أعمال تجارية شخصية (بالتبعية) 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7703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أعمال تجارية مختلطة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 smtClean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العمل التجاري وأنواعه</a:t>
            </a:r>
            <a:r>
              <a:rPr lang="ar-SA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</a:t>
            </a:r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</a:t>
            </a:r>
            <a:r>
              <a:rPr lang="ar-SA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89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9671" y="613953"/>
            <a:ext cx="1596889" cy="588057"/>
          </a:xfrm>
        </p:spPr>
        <p:txBody>
          <a:bodyPr>
            <a:normAutofit/>
          </a:bodyPr>
          <a:lstStyle/>
          <a:p>
            <a:pPr algn="ctr"/>
            <a:r>
              <a:rPr lang="ar-BH" sz="3600" b="1" u="sng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  <a:endParaRPr lang="en-US" sz="3600" b="1" u="sng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83" y="1332411"/>
            <a:ext cx="10910797" cy="454035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إجابة </a:t>
            </a:r>
            <a:r>
              <a:rPr lang="ar-SA" sz="2400" b="1" u="sng" dirty="0" smtClean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</a:t>
            </a:r>
            <a:r>
              <a:rPr lang="ar-SA" sz="2400" b="1" u="sng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1:</a:t>
            </a:r>
            <a:r>
              <a:rPr lang="ar-BH" sz="2400" b="1" u="sng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4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أكتب التعريف المناسب امام كل مصطلح مما يلي:</a:t>
            </a:r>
            <a:endParaRPr lang="ar-BH" sz="2400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endParaRPr lang="ar-BH" sz="24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735307"/>
              </p:ext>
            </p:extLst>
          </p:nvPr>
        </p:nvGraphicFramePr>
        <p:xfrm>
          <a:off x="838200" y="1996225"/>
          <a:ext cx="10817180" cy="35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00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79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91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0731"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التعريف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المصطلح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الرقم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9923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0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هو العمل الذي يقوم به الشخص بقصد المضاربة ولو كان هذا الشخص غير تاجر، ويشترط مزاولته على وجه الاحتراف، بالإضافة إلى كل عمل مدني يزاوله التاجر ويتعلق بشئون تجارته.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العمل التجاري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0455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20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أو الغاية التي تميز العمل التجاري عن غيره من الأعمال، ألا وهي الربح.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المضاربة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2832"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هي أعمال مدنية بالأصل ولكن يطلق عليها تجارية كونها صدرت </a:t>
                      </a:r>
                      <a:r>
                        <a:rPr lang="ar-SA" sz="20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</a:t>
                      </a:r>
                      <a:r>
                        <a:rPr lang="ar-BH" sz="20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قبل تاجر وتتعلق بشئون تجارته.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أعمال تجارية شخصية (بالتبعية)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5304">
                <a:tc>
                  <a:txBody>
                    <a:bodyPr/>
                    <a:lstStyle/>
                    <a:p>
                      <a:pPr algn="r"/>
                      <a:r>
                        <a:rPr lang="ar-BH" sz="2000" b="1" dirty="0" smtClean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2000" b="1" dirty="0" smtClean="0">
                          <a:solidFill>
                            <a:prstClr val="black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وهي اختلاف صفة المتعاملين في المعاملة التجارية بحيث يكون أحدهم تاجرًا والآخر مدنيًا.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أعمال تجارية مختلطة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000" b="1" dirty="0" smtClean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العمل التجاري وأنواعه</a:t>
            </a:r>
            <a:r>
              <a:rPr lang="ar-SA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</a:t>
            </a:r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</a:t>
            </a:r>
            <a:r>
              <a:rPr lang="ar-SA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3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 (2)</Template>
  <TotalTime>675</TotalTime>
  <Words>926</Words>
  <Application>Microsoft Office PowerPoint</Application>
  <PresentationFormat>Widescreen</PresentationFormat>
  <Paragraphs>146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Sakkal Majalla</vt:lpstr>
      <vt:lpstr>Times New Roman</vt:lpstr>
      <vt:lpstr>Wingdings</vt:lpstr>
      <vt:lpstr>Office Theme</vt:lpstr>
      <vt:lpstr>PowerPoint Presentation</vt:lpstr>
      <vt:lpstr>PowerPoint Presentation</vt:lpstr>
      <vt:lpstr>النشاط الاستهلالي</vt:lpstr>
      <vt:lpstr>النشاط الاستهلالي</vt:lpstr>
      <vt:lpstr>PowerPoint Presentation</vt:lpstr>
      <vt:lpstr>PowerPoint Presentation</vt:lpstr>
      <vt:lpstr>PowerPoint Presentation</vt:lpstr>
      <vt:lpstr>التقويم</vt:lpstr>
      <vt:lpstr>التقويم</vt:lpstr>
      <vt:lpstr>PowerPoint Presentation</vt:lpstr>
      <vt:lpstr>PowerPoint Presentation</vt:lpstr>
      <vt:lpstr>التقويم</vt:lpstr>
      <vt:lpstr>التقويم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Mohamed Salameh Mfadi Alsalimeh</cp:lastModifiedBy>
  <cp:revision>100</cp:revision>
  <dcterms:created xsi:type="dcterms:W3CDTF">2020-03-09T08:29:54Z</dcterms:created>
  <dcterms:modified xsi:type="dcterms:W3CDTF">2020-08-16T07:35:24Z</dcterms:modified>
</cp:coreProperties>
</file>