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301" r:id="rId2"/>
    <p:sldId id="275" r:id="rId3"/>
    <p:sldId id="258" r:id="rId4"/>
    <p:sldId id="276" r:id="rId5"/>
    <p:sldId id="277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0" r:id="rId14"/>
    <p:sldId id="299" r:id="rId15"/>
    <p:sldId id="300" r:id="rId16"/>
    <p:sldId id="305" r:id="rId17"/>
    <p:sldId id="302" r:id="rId18"/>
    <p:sldId id="303" r:id="rId19"/>
    <p:sldId id="304" r:id="rId20"/>
    <p:sldId id="29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B0FDC7-02E2-44E2-898D-533E48B3ECEF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A022CEAD-1C92-4D14-8406-CE2433B84C0E}">
      <dgm:prSet phldrT="[Text]" custT="1"/>
      <dgm:spPr/>
      <dgm:t>
        <a:bodyPr/>
        <a:lstStyle/>
        <a:p>
          <a:r>
            <a:rPr lang="en-GB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Sales Revenue</a:t>
          </a:r>
        </a:p>
      </dgm:t>
    </dgm:pt>
    <dgm:pt modelId="{0E89D379-BFE0-497B-806F-182B35A19902}" type="parTrans" cxnId="{6292100B-95FE-42FA-A92D-A8FD114CF8E9}">
      <dgm:prSet/>
      <dgm:spPr/>
      <dgm:t>
        <a:bodyPr/>
        <a:lstStyle/>
        <a:p>
          <a:endParaRPr lang="en-GB" sz="1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AF0097-AC51-4F7E-96BD-764F1EAE5ED3}" type="sibTrans" cxnId="{6292100B-95FE-42FA-A92D-A8FD114CF8E9}">
      <dgm:prSet/>
      <dgm:spPr/>
      <dgm:t>
        <a:bodyPr/>
        <a:lstStyle/>
        <a:p>
          <a:endParaRPr lang="en-GB" sz="1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0D0537-6305-4B31-8DA7-9BF00F87740A}">
      <dgm:prSet phldrT="[Text]" custT="1"/>
      <dgm:spPr/>
      <dgm:t>
        <a:bodyPr/>
        <a:lstStyle/>
        <a:p>
          <a:r>
            <a:rPr lang="en-GB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Cost of Good Sold</a:t>
          </a:r>
        </a:p>
      </dgm:t>
    </dgm:pt>
    <dgm:pt modelId="{0A423A9C-3DFB-445F-BD74-E706EA64BDD1}" type="parTrans" cxnId="{2B3ACB5B-25B6-41F5-BDF7-65405E8E1114}">
      <dgm:prSet/>
      <dgm:spPr/>
      <dgm:t>
        <a:bodyPr/>
        <a:lstStyle/>
        <a:p>
          <a:endParaRPr lang="en-GB" sz="1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E8D515-81C7-4AFE-855D-712B7ACD9DC8}" type="sibTrans" cxnId="{2B3ACB5B-25B6-41F5-BDF7-65405E8E1114}">
      <dgm:prSet/>
      <dgm:spPr/>
      <dgm:t>
        <a:bodyPr/>
        <a:lstStyle/>
        <a:p>
          <a:endParaRPr lang="en-GB" sz="1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B46E51-0405-4504-8210-74C1F7B4F418}">
      <dgm:prSet phldrT="[Text]" custT="1"/>
      <dgm:spPr/>
      <dgm:t>
        <a:bodyPr/>
        <a:lstStyle/>
        <a:p>
          <a:r>
            <a:rPr lang="en-GB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Income from Operation</a:t>
          </a:r>
          <a:endParaRPr lang="en-GB" sz="2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21369F-5191-4CC4-A3D1-6494FE21DA83}" type="parTrans" cxnId="{6991EBC8-D849-482A-A00D-957B5F9DE5E9}">
      <dgm:prSet/>
      <dgm:spPr/>
      <dgm:t>
        <a:bodyPr/>
        <a:lstStyle/>
        <a:p>
          <a:endParaRPr lang="en-GB" sz="1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CB7D8F-CD47-4605-BF7A-8B686C784F79}" type="sibTrans" cxnId="{6991EBC8-D849-482A-A00D-957B5F9DE5E9}">
      <dgm:prSet/>
      <dgm:spPr/>
      <dgm:t>
        <a:bodyPr/>
        <a:lstStyle/>
        <a:p>
          <a:endParaRPr lang="en-GB" sz="1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F2A0A6-9A58-424B-B262-0E630FA4D511}">
      <dgm:prSet custT="1"/>
      <dgm:spPr/>
      <dgm:t>
        <a:bodyPr/>
        <a:lstStyle/>
        <a:p>
          <a:r>
            <a:rPr lang="en-GB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Income Before Tax</a:t>
          </a:r>
          <a:endParaRPr lang="en-GB" sz="2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083FC6-6AFE-4EEA-A722-03E9849CF73A}" type="parTrans" cxnId="{4B23433B-3AF9-4A04-BBEA-D78C43E7FAE2}">
      <dgm:prSet/>
      <dgm:spPr/>
      <dgm:t>
        <a:bodyPr/>
        <a:lstStyle/>
        <a:p>
          <a:endParaRPr lang="en-GB" sz="1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E3A0DD-1270-4C63-A084-FB9257BE7CF0}" type="sibTrans" cxnId="{4B23433B-3AF9-4A04-BBEA-D78C43E7FAE2}">
      <dgm:prSet/>
      <dgm:spPr/>
      <dgm:t>
        <a:bodyPr/>
        <a:lstStyle/>
        <a:p>
          <a:endParaRPr lang="en-GB" sz="1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2AADBA-0423-4B10-84F7-8E849F1F42BB}" type="pres">
      <dgm:prSet presAssocID="{F3B0FDC7-02E2-44E2-898D-533E48B3ECE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4B3FD0-6293-4707-A49C-5576E3E466A4}" type="pres">
      <dgm:prSet presAssocID="{A022CEAD-1C92-4D14-8406-CE2433B84C0E}" presName="comp" presStyleCnt="0"/>
      <dgm:spPr/>
    </dgm:pt>
    <dgm:pt modelId="{D9FB94C4-095C-4FD1-8683-4B825A0DE6EE}" type="pres">
      <dgm:prSet presAssocID="{A022CEAD-1C92-4D14-8406-CE2433B84C0E}" presName="box" presStyleLbl="node1" presStyleIdx="0" presStyleCnt="4" custLinFactNeighborX="-2739" custLinFactNeighborY="-34151"/>
      <dgm:spPr/>
      <dgm:t>
        <a:bodyPr/>
        <a:lstStyle/>
        <a:p>
          <a:endParaRPr lang="en-US"/>
        </a:p>
      </dgm:t>
    </dgm:pt>
    <dgm:pt modelId="{A7FF2612-CFC0-440C-BD9F-945C8E26CC05}" type="pres">
      <dgm:prSet presAssocID="{A022CEAD-1C92-4D14-8406-CE2433B84C0E}" presName="img" presStyleLbl="fgImgPlace1" presStyleIdx="0" presStyleCnt="4"/>
      <dgm:spPr/>
    </dgm:pt>
    <dgm:pt modelId="{8F7C64C1-7E7A-419C-A6D3-9CB1890A622F}" type="pres">
      <dgm:prSet presAssocID="{A022CEAD-1C92-4D14-8406-CE2433B84C0E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CDF1B8-2E9B-45F8-8BCD-0CD03CC83CDB}" type="pres">
      <dgm:prSet presAssocID="{E2AF0097-AC51-4F7E-96BD-764F1EAE5ED3}" presName="spacer" presStyleCnt="0"/>
      <dgm:spPr/>
    </dgm:pt>
    <dgm:pt modelId="{DE2829D8-3D20-4351-B671-800D3A3083D1}" type="pres">
      <dgm:prSet presAssocID="{650D0537-6305-4B31-8DA7-9BF00F87740A}" presName="comp" presStyleCnt="0"/>
      <dgm:spPr/>
    </dgm:pt>
    <dgm:pt modelId="{D275F1E8-A080-4274-81A1-6B00D02B777F}" type="pres">
      <dgm:prSet presAssocID="{650D0537-6305-4B31-8DA7-9BF00F87740A}" presName="box" presStyleLbl="node1" presStyleIdx="1" presStyleCnt="4"/>
      <dgm:spPr/>
      <dgm:t>
        <a:bodyPr/>
        <a:lstStyle/>
        <a:p>
          <a:endParaRPr lang="en-US"/>
        </a:p>
      </dgm:t>
    </dgm:pt>
    <dgm:pt modelId="{38ED99C5-FC53-408F-9076-375367EEC947}" type="pres">
      <dgm:prSet presAssocID="{650D0537-6305-4B31-8DA7-9BF00F87740A}" presName="img" presStyleLbl="fgImgPlace1" presStyleIdx="1" presStyleCnt="4"/>
      <dgm:spPr/>
    </dgm:pt>
    <dgm:pt modelId="{5497AA7E-8423-4AE3-A83B-BBFF68AD40A2}" type="pres">
      <dgm:prSet presAssocID="{650D0537-6305-4B31-8DA7-9BF00F87740A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A1750F-879C-4CBC-A523-AE5FE15E83D7}" type="pres">
      <dgm:prSet presAssocID="{61E8D515-81C7-4AFE-855D-712B7ACD9DC8}" presName="spacer" presStyleCnt="0"/>
      <dgm:spPr/>
    </dgm:pt>
    <dgm:pt modelId="{489EE01E-9AEE-4AE1-92DB-4C11451342C5}" type="pres">
      <dgm:prSet presAssocID="{58B46E51-0405-4504-8210-74C1F7B4F418}" presName="comp" presStyleCnt="0"/>
      <dgm:spPr/>
    </dgm:pt>
    <dgm:pt modelId="{F3DB560A-BEB6-4F86-963C-DF4A9D06AFB4}" type="pres">
      <dgm:prSet presAssocID="{58B46E51-0405-4504-8210-74C1F7B4F418}" presName="box" presStyleLbl="node1" presStyleIdx="2" presStyleCnt="4"/>
      <dgm:spPr/>
      <dgm:t>
        <a:bodyPr/>
        <a:lstStyle/>
        <a:p>
          <a:endParaRPr lang="en-US"/>
        </a:p>
      </dgm:t>
    </dgm:pt>
    <dgm:pt modelId="{1F68370F-5474-4E50-9F19-9EAC52B85202}" type="pres">
      <dgm:prSet presAssocID="{58B46E51-0405-4504-8210-74C1F7B4F418}" presName="img" presStyleLbl="fgImgPlace1" presStyleIdx="2" presStyleCnt="4"/>
      <dgm:spPr/>
    </dgm:pt>
    <dgm:pt modelId="{FADF0AA3-1F88-4740-8CC6-AC899AB1CB95}" type="pres">
      <dgm:prSet presAssocID="{58B46E51-0405-4504-8210-74C1F7B4F418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E039CF-5F25-433C-A87A-6259D2D328B7}" type="pres">
      <dgm:prSet presAssocID="{E8CB7D8F-CD47-4605-BF7A-8B686C784F79}" presName="spacer" presStyleCnt="0"/>
      <dgm:spPr/>
    </dgm:pt>
    <dgm:pt modelId="{74655DA5-8175-4CA1-ABB3-18191DD3D322}" type="pres">
      <dgm:prSet presAssocID="{4EF2A0A6-9A58-424B-B262-0E630FA4D511}" presName="comp" presStyleCnt="0"/>
      <dgm:spPr/>
    </dgm:pt>
    <dgm:pt modelId="{02531A66-0E58-408A-BF67-D8C89AD04FD3}" type="pres">
      <dgm:prSet presAssocID="{4EF2A0A6-9A58-424B-B262-0E630FA4D511}" presName="box" presStyleLbl="node1" presStyleIdx="3" presStyleCnt="4"/>
      <dgm:spPr/>
      <dgm:t>
        <a:bodyPr/>
        <a:lstStyle/>
        <a:p>
          <a:endParaRPr lang="en-US"/>
        </a:p>
      </dgm:t>
    </dgm:pt>
    <dgm:pt modelId="{4B88E6AD-C0CF-4C49-A2AD-17F7F95FBB48}" type="pres">
      <dgm:prSet presAssocID="{4EF2A0A6-9A58-424B-B262-0E630FA4D511}" presName="img" presStyleLbl="fgImgPlace1" presStyleIdx="3" presStyleCnt="4"/>
      <dgm:spPr/>
      <dgm:t>
        <a:bodyPr/>
        <a:lstStyle/>
        <a:p>
          <a:endParaRPr lang="en-US"/>
        </a:p>
      </dgm:t>
    </dgm:pt>
    <dgm:pt modelId="{A1003121-17E5-4F1E-9569-8297AC29B91A}" type="pres">
      <dgm:prSet presAssocID="{4EF2A0A6-9A58-424B-B262-0E630FA4D511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D00CD4-60FF-46D1-86A3-5F32509AEA9C}" type="presOf" srcId="{58B46E51-0405-4504-8210-74C1F7B4F418}" destId="{FADF0AA3-1F88-4740-8CC6-AC899AB1CB95}" srcOrd="1" destOrd="0" presId="urn:microsoft.com/office/officeart/2005/8/layout/vList4"/>
    <dgm:cxn modelId="{2B3ACB5B-25B6-41F5-BDF7-65405E8E1114}" srcId="{F3B0FDC7-02E2-44E2-898D-533E48B3ECEF}" destId="{650D0537-6305-4B31-8DA7-9BF00F87740A}" srcOrd="1" destOrd="0" parTransId="{0A423A9C-3DFB-445F-BD74-E706EA64BDD1}" sibTransId="{61E8D515-81C7-4AFE-855D-712B7ACD9DC8}"/>
    <dgm:cxn modelId="{901AD291-97E1-4D46-B638-DD9AD95E7353}" type="presOf" srcId="{A022CEAD-1C92-4D14-8406-CE2433B84C0E}" destId="{8F7C64C1-7E7A-419C-A6D3-9CB1890A622F}" srcOrd="1" destOrd="0" presId="urn:microsoft.com/office/officeart/2005/8/layout/vList4"/>
    <dgm:cxn modelId="{7CA077B5-4647-4846-83D0-4BDD2CFE9F72}" type="presOf" srcId="{650D0537-6305-4B31-8DA7-9BF00F87740A}" destId="{D275F1E8-A080-4274-81A1-6B00D02B777F}" srcOrd="0" destOrd="0" presId="urn:microsoft.com/office/officeart/2005/8/layout/vList4"/>
    <dgm:cxn modelId="{B88CF8B8-2770-4DA2-A906-0AE6810A8E82}" type="presOf" srcId="{58B46E51-0405-4504-8210-74C1F7B4F418}" destId="{F3DB560A-BEB6-4F86-963C-DF4A9D06AFB4}" srcOrd="0" destOrd="0" presId="urn:microsoft.com/office/officeart/2005/8/layout/vList4"/>
    <dgm:cxn modelId="{4B23433B-3AF9-4A04-BBEA-D78C43E7FAE2}" srcId="{F3B0FDC7-02E2-44E2-898D-533E48B3ECEF}" destId="{4EF2A0A6-9A58-424B-B262-0E630FA4D511}" srcOrd="3" destOrd="0" parTransId="{8E083FC6-6AFE-4EEA-A722-03E9849CF73A}" sibTransId="{42E3A0DD-1270-4C63-A084-FB9257BE7CF0}"/>
    <dgm:cxn modelId="{18ABFA77-563A-49C5-8810-95FFFBDDA432}" type="presOf" srcId="{4EF2A0A6-9A58-424B-B262-0E630FA4D511}" destId="{02531A66-0E58-408A-BF67-D8C89AD04FD3}" srcOrd="0" destOrd="0" presId="urn:microsoft.com/office/officeart/2005/8/layout/vList4"/>
    <dgm:cxn modelId="{6991EBC8-D849-482A-A00D-957B5F9DE5E9}" srcId="{F3B0FDC7-02E2-44E2-898D-533E48B3ECEF}" destId="{58B46E51-0405-4504-8210-74C1F7B4F418}" srcOrd="2" destOrd="0" parTransId="{B521369F-5191-4CC4-A3D1-6494FE21DA83}" sibTransId="{E8CB7D8F-CD47-4605-BF7A-8B686C784F79}"/>
    <dgm:cxn modelId="{7A66EF01-AD3E-4055-AD1F-3DBA440D4F7D}" type="presOf" srcId="{F3B0FDC7-02E2-44E2-898D-533E48B3ECEF}" destId="{F72AADBA-0423-4B10-84F7-8E849F1F42BB}" srcOrd="0" destOrd="0" presId="urn:microsoft.com/office/officeart/2005/8/layout/vList4"/>
    <dgm:cxn modelId="{7E6E3BC9-0D38-46F1-B7F1-FFB9918F0EF6}" type="presOf" srcId="{4EF2A0A6-9A58-424B-B262-0E630FA4D511}" destId="{A1003121-17E5-4F1E-9569-8297AC29B91A}" srcOrd="1" destOrd="0" presId="urn:microsoft.com/office/officeart/2005/8/layout/vList4"/>
    <dgm:cxn modelId="{5CC9AD8A-4DBF-4CFA-8590-A3E652A008FD}" type="presOf" srcId="{A022CEAD-1C92-4D14-8406-CE2433B84C0E}" destId="{D9FB94C4-095C-4FD1-8683-4B825A0DE6EE}" srcOrd="0" destOrd="0" presId="urn:microsoft.com/office/officeart/2005/8/layout/vList4"/>
    <dgm:cxn modelId="{6292100B-95FE-42FA-A92D-A8FD114CF8E9}" srcId="{F3B0FDC7-02E2-44E2-898D-533E48B3ECEF}" destId="{A022CEAD-1C92-4D14-8406-CE2433B84C0E}" srcOrd="0" destOrd="0" parTransId="{0E89D379-BFE0-497B-806F-182B35A19902}" sibTransId="{E2AF0097-AC51-4F7E-96BD-764F1EAE5ED3}"/>
    <dgm:cxn modelId="{B7925435-5B86-44ED-A071-0FAA4F1B5EA2}" type="presOf" srcId="{650D0537-6305-4B31-8DA7-9BF00F87740A}" destId="{5497AA7E-8423-4AE3-A83B-BBFF68AD40A2}" srcOrd="1" destOrd="0" presId="urn:microsoft.com/office/officeart/2005/8/layout/vList4"/>
    <dgm:cxn modelId="{B3B1EFCA-74C0-4A94-8642-827B5CC11D38}" type="presParOf" srcId="{F72AADBA-0423-4B10-84F7-8E849F1F42BB}" destId="{034B3FD0-6293-4707-A49C-5576E3E466A4}" srcOrd="0" destOrd="0" presId="urn:microsoft.com/office/officeart/2005/8/layout/vList4"/>
    <dgm:cxn modelId="{26CD516A-6B3E-4C9F-8EC1-2160158B2C14}" type="presParOf" srcId="{034B3FD0-6293-4707-A49C-5576E3E466A4}" destId="{D9FB94C4-095C-4FD1-8683-4B825A0DE6EE}" srcOrd="0" destOrd="0" presId="urn:microsoft.com/office/officeart/2005/8/layout/vList4"/>
    <dgm:cxn modelId="{63D00555-BF9C-4D3D-B8BD-953FB0471810}" type="presParOf" srcId="{034B3FD0-6293-4707-A49C-5576E3E466A4}" destId="{A7FF2612-CFC0-440C-BD9F-945C8E26CC05}" srcOrd="1" destOrd="0" presId="urn:microsoft.com/office/officeart/2005/8/layout/vList4"/>
    <dgm:cxn modelId="{192B7608-6CDB-4539-839A-331A395B2B29}" type="presParOf" srcId="{034B3FD0-6293-4707-A49C-5576E3E466A4}" destId="{8F7C64C1-7E7A-419C-A6D3-9CB1890A622F}" srcOrd="2" destOrd="0" presId="urn:microsoft.com/office/officeart/2005/8/layout/vList4"/>
    <dgm:cxn modelId="{6EDF2F68-2F5F-4CE2-B7DF-0646B06ED89F}" type="presParOf" srcId="{F72AADBA-0423-4B10-84F7-8E849F1F42BB}" destId="{F2CDF1B8-2E9B-45F8-8BCD-0CD03CC83CDB}" srcOrd="1" destOrd="0" presId="urn:microsoft.com/office/officeart/2005/8/layout/vList4"/>
    <dgm:cxn modelId="{8CF48F86-E13C-41A6-8844-BD3F291728EB}" type="presParOf" srcId="{F72AADBA-0423-4B10-84F7-8E849F1F42BB}" destId="{DE2829D8-3D20-4351-B671-800D3A3083D1}" srcOrd="2" destOrd="0" presId="urn:microsoft.com/office/officeart/2005/8/layout/vList4"/>
    <dgm:cxn modelId="{CC70EF26-9871-4237-BEEB-5CD4BD6642F0}" type="presParOf" srcId="{DE2829D8-3D20-4351-B671-800D3A3083D1}" destId="{D275F1E8-A080-4274-81A1-6B00D02B777F}" srcOrd="0" destOrd="0" presId="urn:microsoft.com/office/officeart/2005/8/layout/vList4"/>
    <dgm:cxn modelId="{656360FA-2A66-4891-BBB3-27D91D6F9078}" type="presParOf" srcId="{DE2829D8-3D20-4351-B671-800D3A3083D1}" destId="{38ED99C5-FC53-408F-9076-375367EEC947}" srcOrd="1" destOrd="0" presId="urn:microsoft.com/office/officeart/2005/8/layout/vList4"/>
    <dgm:cxn modelId="{EFA531E3-6CBA-46A8-87C7-040173A465DC}" type="presParOf" srcId="{DE2829D8-3D20-4351-B671-800D3A3083D1}" destId="{5497AA7E-8423-4AE3-A83B-BBFF68AD40A2}" srcOrd="2" destOrd="0" presId="urn:microsoft.com/office/officeart/2005/8/layout/vList4"/>
    <dgm:cxn modelId="{B4B8B972-CD8D-421F-80FF-2384952BB238}" type="presParOf" srcId="{F72AADBA-0423-4B10-84F7-8E849F1F42BB}" destId="{8FA1750F-879C-4CBC-A523-AE5FE15E83D7}" srcOrd="3" destOrd="0" presId="urn:microsoft.com/office/officeart/2005/8/layout/vList4"/>
    <dgm:cxn modelId="{9831880F-4C4F-4AEA-933E-F7A6AA68B332}" type="presParOf" srcId="{F72AADBA-0423-4B10-84F7-8E849F1F42BB}" destId="{489EE01E-9AEE-4AE1-92DB-4C11451342C5}" srcOrd="4" destOrd="0" presId="urn:microsoft.com/office/officeart/2005/8/layout/vList4"/>
    <dgm:cxn modelId="{2F703699-C1B7-4991-81FB-1994178F5527}" type="presParOf" srcId="{489EE01E-9AEE-4AE1-92DB-4C11451342C5}" destId="{F3DB560A-BEB6-4F86-963C-DF4A9D06AFB4}" srcOrd="0" destOrd="0" presId="urn:microsoft.com/office/officeart/2005/8/layout/vList4"/>
    <dgm:cxn modelId="{A8E78D10-53F9-4899-BD23-F2AD72848EA5}" type="presParOf" srcId="{489EE01E-9AEE-4AE1-92DB-4C11451342C5}" destId="{1F68370F-5474-4E50-9F19-9EAC52B85202}" srcOrd="1" destOrd="0" presId="urn:microsoft.com/office/officeart/2005/8/layout/vList4"/>
    <dgm:cxn modelId="{EC14FDE1-F6F6-44D0-B6D7-98949891A52A}" type="presParOf" srcId="{489EE01E-9AEE-4AE1-92DB-4C11451342C5}" destId="{FADF0AA3-1F88-4740-8CC6-AC899AB1CB95}" srcOrd="2" destOrd="0" presId="urn:microsoft.com/office/officeart/2005/8/layout/vList4"/>
    <dgm:cxn modelId="{D8675B9D-12C3-42DD-85FB-90CAA4ABC734}" type="presParOf" srcId="{F72AADBA-0423-4B10-84F7-8E849F1F42BB}" destId="{BAE039CF-5F25-433C-A87A-6259D2D328B7}" srcOrd="5" destOrd="0" presId="urn:microsoft.com/office/officeart/2005/8/layout/vList4"/>
    <dgm:cxn modelId="{1720321C-85A0-4CC9-94A5-7BEC996A6080}" type="presParOf" srcId="{F72AADBA-0423-4B10-84F7-8E849F1F42BB}" destId="{74655DA5-8175-4CA1-ABB3-18191DD3D322}" srcOrd="6" destOrd="0" presId="urn:microsoft.com/office/officeart/2005/8/layout/vList4"/>
    <dgm:cxn modelId="{538A3250-9CA5-4B70-B06E-267332326731}" type="presParOf" srcId="{74655DA5-8175-4CA1-ABB3-18191DD3D322}" destId="{02531A66-0E58-408A-BF67-D8C89AD04FD3}" srcOrd="0" destOrd="0" presId="urn:microsoft.com/office/officeart/2005/8/layout/vList4"/>
    <dgm:cxn modelId="{691128E5-43CC-421E-9972-52E69BE45ED8}" type="presParOf" srcId="{74655DA5-8175-4CA1-ABB3-18191DD3D322}" destId="{4B88E6AD-C0CF-4C49-A2AD-17F7F95FBB48}" srcOrd="1" destOrd="0" presId="urn:microsoft.com/office/officeart/2005/8/layout/vList4"/>
    <dgm:cxn modelId="{12B99FAF-4A99-487F-9EED-E508E10999EE}" type="presParOf" srcId="{74655DA5-8175-4CA1-ABB3-18191DD3D322}" destId="{A1003121-17E5-4F1E-9569-8297AC29B91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FB94C4-095C-4FD1-8683-4B825A0DE6EE}">
      <dsp:nvSpPr>
        <dsp:cNvPr id="0" name=""/>
        <dsp:cNvSpPr/>
      </dsp:nvSpPr>
      <dsp:spPr>
        <a:xfrm>
          <a:off x="0" y="0"/>
          <a:ext cx="7886700" cy="9232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Sales Revenue</a:t>
          </a:r>
        </a:p>
      </dsp:txBody>
      <dsp:txXfrm>
        <a:off x="1669660" y="0"/>
        <a:ext cx="6217039" cy="923202"/>
      </dsp:txXfrm>
    </dsp:sp>
    <dsp:sp modelId="{A7FF2612-CFC0-440C-BD9F-945C8E26CC05}">
      <dsp:nvSpPr>
        <dsp:cNvPr id="0" name=""/>
        <dsp:cNvSpPr/>
      </dsp:nvSpPr>
      <dsp:spPr>
        <a:xfrm>
          <a:off x="92320" y="92320"/>
          <a:ext cx="1577340" cy="738562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75F1E8-A080-4274-81A1-6B00D02B777F}">
      <dsp:nvSpPr>
        <dsp:cNvPr id="0" name=""/>
        <dsp:cNvSpPr/>
      </dsp:nvSpPr>
      <dsp:spPr>
        <a:xfrm>
          <a:off x="0" y="1015522"/>
          <a:ext cx="7886700" cy="9232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Cost of Good Sold</a:t>
          </a:r>
        </a:p>
      </dsp:txBody>
      <dsp:txXfrm>
        <a:off x="1669660" y="1015522"/>
        <a:ext cx="6217039" cy="923202"/>
      </dsp:txXfrm>
    </dsp:sp>
    <dsp:sp modelId="{38ED99C5-FC53-408F-9076-375367EEC947}">
      <dsp:nvSpPr>
        <dsp:cNvPr id="0" name=""/>
        <dsp:cNvSpPr/>
      </dsp:nvSpPr>
      <dsp:spPr>
        <a:xfrm>
          <a:off x="92320" y="1107843"/>
          <a:ext cx="1577340" cy="738562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DB560A-BEB6-4F86-963C-DF4A9D06AFB4}">
      <dsp:nvSpPr>
        <dsp:cNvPr id="0" name=""/>
        <dsp:cNvSpPr/>
      </dsp:nvSpPr>
      <dsp:spPr>
        <a:xfrm>
          <a:off x="0" y="2031045"/>
          <a:ext cx="7886700" cy="9232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Income from Operation</a:t>
          </a:r>
          <a:endParaRPr lang="en-GB" sz="2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69660" y="2031045"/>
        <a:ext cx="6217039" cy="923202"/>
      </dsp:txXfrm>
    </dsp:sp>
    <dsp:sp modelId="{1F68370F-5474-4E50-9F19-9EAC52B85202}">
      <dsp:nvSpPr>
        <dsp:cNvPr id="0" name=""/>
        <dsp:cNvSpPr/>
      </dsp:nvSpPr>
      <dsp:spPr>
        <a:xfrm>
          <a:off x="92320" y="2123366"/>
          <a:ext cx="1577340" cy="738562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531A66-0E58-408A-BF67-D8C89AD04FD3}">
      <dsp:nvSpPr>
        <dsp:cNvPr id="0" name=""/>
        <dsp:cNvSpPr/>
      </dsp:nvSpPr>
      <dsp:spPr>
        <a:xfrm>
          <a:off x="0" y="3046568"/>
          <a:ext cx="7886700" cy="92320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Income Before Tax</a:t>
          </a:r>
          <a:endParaRPr lang="en-GB" sz="2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69660" y="3046568"/>
        <a:ext cx="6217039" cy="923202"/>
      </dsp:txXfrm>
    </dsp:sp>
    <dsp:sp modelId="{4B88E6AD-C0CF-4C49-A2AD-17F7F95FBB48}">
      <dsp:nvSpPr>
        <dsp:cNvPr id="0" name=""/>
        <dsp:cNvSpPr/>
      </dsp:nvSpPr>
      <dsp:spPr>
        <a:xfrm>
          <a:off x="92320" y="3138889"/>
          <a:ext cx="1577340" cy="738562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5E00B-E882-43CE-8964-00FBBDA93AA8}" type="datetimeFigureOut">
              <a:rPr lang="en-GB" smtClean="0"/>
              <a:t>18/07/2020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04FD0-EE4A-4C48-BD1D-3C85686BE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7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04FD0-EE4A-4C48-BD1D-3C85686BE93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870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04FD0-EE4A-4C48-BD1D-3C85686BE93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606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11913-9B04-4791-B50A-561BE07F2DE8}" type="datetimeFigureOut">
              <a:rPr lang="en-GB" smtClean="0"/>
              <a:t>18/07/2020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917A-1194-488B-81AE-79D0531AA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816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11913-9B04-4791-B50A-561BE07F2DE8}" type="datetimeFigureOut">
              <a:rPr lang="en-GB" smtClean="0"/>
              <a:t>18/07/2020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917A-1194-488B-81AE-79D0531AA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40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11913-9B04-4791-B50A-561BE07F2DE8}" type="datetimeFigureOut">
              <a:rPr lang="en-GB" smtClean="0"/>
              <a:t>18/07/2020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917A-1194-488B-81AE-79D0531AA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394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11913-9B04-4791-B50A-561BE07F2DE8}" type="datetimeFigureOut">
              <a:rPr lang="en-GB" smtClean="0"/>
              <a:t>18/07/2020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917A-1194-488B-81AE-79D0531AA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501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11913-9B04-4791-B50A-561BE07F2DE8}" type="datetimeFigureOut">
              <a:rPr lang="en-GB" smtClean="0"/>
              <a:t>18/07/2020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917A-1194-488B-81AE-79D0531AA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60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11913-9B04-4791-B50A-561BE07F2DE8}" type="datetimeFigureOut">
              <a:rPr lang="en-GB" smtClean="0"/>
              <a:t>18/07/2020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917A-1194-488B-81AE-79D0531AA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728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11913-9B04-4791-B50A-561BE07F2DE8}" type="datetimeFigureOut">
              <a:rPr lang="en-GB" smtClean="0"/>
              <a:t>18/07/2020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917A-1194-488B-81AE-79D0531AA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212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11913-9B04-4791-B50A-561BE07F2DE8}" type="datetimeFigureOut">
              <a:rPr lang="en-GB" smtClean="0"/>
              <a:t>18/07/2020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917A-1194-488B-81AE-79D0531AA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401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11913-9B04-4791-B50A-561BE07F2DE8}" type="datetimeFigureOut">
              <a:rPr lang="en-GB" smtClean="0"/>
              <a:t>18/07/2020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917A-1194-488B-81AE-79D0531AA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409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11913-9B04-4791-B50A-561BE07F2DE8}" type="datetimeFigureOut">
              <a:rPr lang="en-GB" smtClean="0"/>
              <a:t>18/07/2020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917A-1194-488B-81AE-79D0531AA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401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11913-9B04-4791-B50A-561BE07F2DE8}" type="datetimeFigureOut">
              <a:rPr lang="en-GB" smtClean="0"/>
              <a:t>18/07/2020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917A-1194-488B-81AE-79D0531AA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216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11913-9B04-4791-B50A-561BE07F2DE8}" type="datetimeFigureOut">
              <a:rPr lang="en-GB" smtClean="0"/>
              <a:t>18/07/2020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C917A-1194-488B-81AE-79D0531AA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412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utoShape 2" descr="Image result for bahrain emblem">
            <a:extLst>
              <a:ext uri="{FF2B5EF4-FFF2-40B4-BE49-F238E27FC236}">
                <a16:creationId xmlns:a16="http://schemas.microsoft.com/office/drawing/2014/main" id="{A7B754D7-1CC4-4B0B-B38E-C52E4ED206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30511" y="1418928"/>
            <a:ext cx="171450" cy="171451"/>
          </a:xfrm>
          <a:prstGeom prst="rect">
            <a:avLst/>
          </a:prstGeom>
          <a:noFill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395536" y="692696"/>
            <a:ext cx="8135955" cy="110053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0010" y="6565040"/>
            <a:ext cx="9072155" cy="292960"/>
            <a:chOff x="0" y="6498164"/>
            <a:chExt cx="12192000" cy="390614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9367691" y="6550223"/>
              <a:ext cx="2393819" cy="3385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rtl="1"/>
              <a:r>
                <a:rPr lang="ar-BH" sz="1050" b="1" dirty="0">
                  <a:solidFill>
                    <a:srgbClr val="FF0000"/>
                  </a:solidFill>
                </a:rPr>
                <a:t>الفصل الدراسي الأول </a:t>
              </a:r>
              <a:r>
                <a:rPr lang="ar-BH" sz="1050" dirty="0">
                  <a:solidFill>
                    <a:srgbClr val="FF0000"/>
                  </a:solidFill>
                </a:rPr>
                <a:t>2020-2021</a:t>
              </a:r>
            </a:p>
          </p:txBody>
        </p:sp>
      </p:grpSp>
      <p:graphicFrame>
        <p:nvGraphicFramePr>
          <p:cNvPr id="13" name="Table 8">
            <a:extLst>
              <a:ext uri="{FF2B5EF4-FFF2-40B4-BE49-F238E27FC236}">
                <a16:creationId xmlns:a16="http://schemas.microsoft.com/office/drawing/2014/main" id="{C257F836-2B8D-4385-833E-440ED69B98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225841"/>
              </p:ext>
            </p:extLst>
          </p:nvPr>
        </p:nvGraphicFramePr>
        <p:xfrm>
          <a:off x="899592" y="2517008"/>
          <a:ext cx="7416823" cy="332425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478399">
                  <a:extLst>
                    <a:ext uri="{9D8B030D-6E8A-4147-A177-3AD203B41FA5}">
                      <a16:colId xmlns:a16="http://schemas.microsoft.com/office/drawing/2014/main" val="1153488245"/>
                    </a:ext>
                  </a:extLst>
                </a:gridCol>
                <a:gridCol w="5938424">
                  <a:extLst>
                    <a:ext uri="{9D8B030D-6E8A-4147-A177-3AD203B41FA5}">
                      <a16:colId xmlns:a16="http://schemas.microsoft.com/office/drawing/2014/main" val="2424581035"/>
                    </a:ext>
                  </a:extLst>
                </a:gridCol>
              </a:tblGrid>
              <a:tr h="92106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Commercial Subjects Group </a:t>
                      </a:r>
                    </a:p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</a:t>
                      </a: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8585072"/>
                  </a:ext>
                </a:extLst>
              </a:tr>
              <a:tr h="7030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  <a:endParaRPr lang="en-GB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Accounting 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ar-BH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 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ar-BH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محا </a:t>
                      </a:r>
                      <a:r>
                        <a:rPr lang="ar-BH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212</a:t>
                      </a:r>
                      <a:endParaRPr lang="en-GB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090189103"/>
                  </a:ext>
                </a:extLst>
              </a:tr>
              <a:tr h="9970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Chapter</a:t>
                      </a:r>
                      <a:endParaRPr lang="en-GB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Chapter </a:t>
                      </a:r>
                      <a:r>
                        <a:rPr lang="en-GB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  <a:p>
                      <a:pPr algn="ctr"/>
                      <a:endParaRPr lang="en-GB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44890864"/>
                  </a:ext>
                </a:extLst>
              </a:tr>
              <a:tr h="7030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  <a:endParaRPr lang="en-GB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Income Statement for</a:t>
                      </a:r>
                      <a:r>
                        <a:rPr lang="en-GB" sz="20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Merchandising Business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16000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573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712" y="3645024"/>
            <a:ext cx="8496944" cy="27512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of Goods Available for 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  <a:r>
              <a:rPr lang="en-GB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=</a:t>
            </a:r>
          </a:p>
          <a:p>
            <a:pPr marL="0" indent="0">
              <a:buNone/>
            </a:pPr>
            <a:r>
              <a:rPr lang="en-GB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Opening Inventory + Cost of purchases</a:t>
            </a:r>
          </a:p>
          <a:p>
            <a:pPr marL="0" indent="0">
              <a:buNone/>
            </a:pPr>
            <a:endParaRPr lang="en-GB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of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Goods Available for Sales</a:t>
            </a:r>
            <a:r>
              <a:rPr lang="en-GB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= 3,200 + </a:t>
            </a:r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4,820</a:t>
            </a:r>
            <a:endParaRPr lang="en-GB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= BD8,020     </a:t>
            </a:r>
          </a:p>
          <a:p>
            <a:pPr marL="0" indent="0">
              <a:buNone/>
            </a:pPr>
            <a:endParaRPr lang="en-GB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6501793"/>
            <a:ext cx="9144000" cy="338554"/>
            <a:chOff x="0" y="6501793"/>
            <a:chExt cx="12192000" cy="338554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pic>
        <p:nvPicPr>
          <p:cNvPr id="16" name="Picture 9" descr="F:\Inventory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6" b="15243"/>
          <a:stretch/>
        </p:blipFill>
        <p:spPr bwMode="auto">
          <a:xfrm>
            <a:off x="6516216" y="5320831"/>
            <a:ext cx="1857202" cy="8552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-1" y="0"/>
            <a:ext cx="9144001" cy="24435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Income Statement for Merchandise Business                                                           Acc. 212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268246"/>
              </p:ext>
            </p:extLst>
          </p:nvPr>
        </p:nvGraphicFramePr>
        <p:xfrm>
          <a:off x="608860" y="396972"/>
          <a:ext cx="7828757" cy="18288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208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6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1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17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2347">
                <a:tc>
                  <a:txBody>
                    <a:bodyPr/>
                    <a:lstStyle/>
                    <a:p>
                      <a:r>
                        <a:rPr lang="en-GB" sz="1400" b="1" dirty="0"/>
                        <a:t>Sales </a:t>
                      </a:r>
                      <a:r>
                        <a:rPr lang="en-GB" sz="1400" b="1" dirty="0" smtClean="0"/>
                        <a:t>Returns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BD3,200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Gross Purchases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BD5,600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347">
                <a:tc>
                  <a:txBody>
                    <a:bodyPr/>
                    <a:lstStyle/>
                    <a:p>
                      <a:r>
                        <a:rPr lang="en-GB" sz="1400" b="1" dirty="0"/>
                        <a:t>Purchases </a:t>
                      </a:r>
                      <a:r>
                        <a:rPr lang="en-GB" sz="1400" b="1" dirty="0" smtClean="0"/>
                        <a:t>returns allowance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1,300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Freight-In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250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347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Carriage-</a:t>
                      </a:r>
                      <a:r>
                        <a:rPr lang="en-GB" sz="1400" b="1" baseline="0" dirty="0" smtClean="0"/>
                        <a:t> </a:t>
                      </a:r>
                      <a:r>
                        <a:rPr lang="en-GB" sz="1400" b="1" baseline="0" dirty="0"/>
                        <a:t>out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150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Sales discount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800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347">
                <a:tc>
                  <a:txBody>
                    <a:bodyPr/>
                    <a:lstStyle/>
                    <a:p>
                      <a:r>
                        <a:rPr lang="en-GB" sz="1400" b="1" dirty="0"/>
                        <a:t>Opening inventory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3,200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Gross</a:t>
                      </a:r>
                      <a:r>
                        <a:rPr lang="en-GB" sz="1400" b="1" baseline="0" dirty="0"/>
                        <a:t> s</a:t>
                      </a:r>
                      <a:r>
                        <a:rPr lang="en-GB" sz="1400" b="1" dirty="0"/>
                        <a:t>ales 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19,200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347">
                <a:tc>
                  <a:txBody>
                    <a:bodyPr/>
                    <a:lstStyle/>
                    <a:p>
                      <a:r>
                        <a:rPr lang="en-GB" sz="1400" b="1" dirty="0"/>
                        <a:t>Import tax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270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Insurance expense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380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347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Rent</a:t>
                      </a:r>
                      <a:r>
                        <a:rPr lang="en-GB" sz="1400" b="1" baseline="0" dirty="0" smtClean="0"/>
                        <a:t> </a:t>
                      </a:r>
                      <a:r>
                        <a:rPr lang="en-GB" sz="1400" b="1" baseline="0" dirty="0"/>
                        <a:t>expense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750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Ending inventory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1,600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13415"/>
              </p:ext>
            </p:extLst>
          </p:nvPr>
        </p:nvGraphicFramePr>
        <p:xfrm>
          <a:off x="608860" y="2219746"/>
          <a:ext cx="7826057" cy="360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171052">
                  <a:extLst>
                    <a:ext uri="{9D8B030D-6E8A-4147-A177-3AD203B41FA5}">
                      <a16:colId xmlns:a16="http://schemas.microsoft.com/office/drawing/2014/main" val="4923405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7964788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880173701"/>
                    </a:ext>
                  </a:extLst>
                </a:gridCol>
                <a:gridCol w="1414645">
                  <a:extLst>
                    <a:ext uri="{9D8B030D-6E8A-4147-A177-3AD203B41FA5}">
                      <a16:colId xmlns:a16="http://schemas.microsoft.com/office/drawing/2014/main" val="423350306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Fees Income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1,200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Interest</a:t>
                      </a:r>
                      <a:r>
                        <a:rPr lang="en-GB" sz="1600" baseline="0" dirty="0" smtClean="0"/>
                        <a:t> Expense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800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4787"/>
                  </a:ext>
                </a:extLst>
              </a:tr>
            </a:tbl>
          </a:graphicData>
        </a:graphic>
      </p:graphicFrame>
      <p:sp>
        <p:nvSpPr>
          <p:cNvPr id="20" name="مستطيل مستدير الزوايا 13"/>
          <p:cNvSpPr/>
          <p:nvPr/>
        </p:nvSpPr>
        <p:spPr>
          <a:xfrm>
            <a:off x="403090" y="2774374"/>
            <a:ext cx="7121238" cy="622311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rtl="1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the Cost of Goods Available for Sales Formula</a:t>
            </a:r>
          </a:p>
        </p:txBody>
      </p:sp>
    </p:spTree>
    <p:extLst>
      <p:ext uri="{BB962C8B-B14F-4D97-AF65-F5344CB8AC3E}">
        <p14:creationId xmlns:p14="http://schemas.microsoft.com/office/powerpoint/2010/main" val="166437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39" y="3678638"/>
            <a:ext cx="8496944" cy="263448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of Goods </a:t>
            </a:r>
            <a:r>
              <a:rPr lang="en-GB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Sold =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Cost of Goods Available for Sales</a:t>
            </a:r>
            <a:r>
              <a:rPr lang="en-GB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GB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- Ending Inventory</a:t>
            </a:r>
          </a:p>
          <a:p>
            <a:pPr marL="0" indent="0">
              <a:buNone/>
            </a:pPr>
            <a:endParaRPr lang="en-GB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of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Goods </a:t>
            </a:r>
            <a:r>
              <a:rPr lang="en-GB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Sold</a:t>
            </a:r>
          </a:p>
          <a:p>
            <a:pPr marL="0" indent="0">
              <a:buNone/>
            </a:pPr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= </a:t>
            </a:r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8,020</a:t>
            </a:r>
            <a:r>
              <a:rPr lang="en-GB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1,600</a:t>
            </a:r>
          </a:p>
          <a:p>
            <a:pPr marL="0" indent="0">
              <a:buNone/>
            </a:pPr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= BD6,420     </a:t>
            </a:r>
          </a:p>
          <a:p>
            <a:pPr marL="0" indent="0">
              <a:buNone/>
            </a:pPr>
            <a:endParaRPr lang="en-GB" sz="2400" b="1" dirty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6501793"/>
            <a:ext cx="9144000" cy="338554"/>
            <a:chOff x="0" y="6501793"/>
            <a:chExt cx="12192000" cy="338554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pic>
        <p:nvPicPr>
          <p:cNvPr id="16" name="Picture 3" descr="G:\Shooqs\مدرسة خولة\Clip arts\opening invento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460" y="5033667"/>
            <a:ext cx="3138251" cy="11998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-1" y="0"/>
            <a:ext cx="9144001" cy="24435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Income Statement for Merchandise Business                                                           Acc. 212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717490"/>
              </p:ext>
            </p:extLst>
          </p:nvPr>
        </p:nvGraphicFramePr>
        <p:xfrm>
          <a:off x="608860" y="396972"/>
          <a:ext cx="7828757" cy="18288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208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6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1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17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2347">
                <a:tc>
                  <a:txBody>
                    <a:bodyPr/>
                    <a:lstStyle/>
                    <a:p>
                      <a:r>
                        <a:rPr lang="en-GB" sz="1400" b="1" dirty="0"/>
                        <a:t>Sales </a:t>
                      </a:r>
                      <a:r>
                        <a:rPr lang="en-GB" sz="1400" b="1" dirty="0" smtClean="0"/>
                        <a:t>Returns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BD3,200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Gross Purchases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BD5,600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347">
                <a:tc>
                  <a:txBody>
                    <a:bodyPr/>
                    <a:lstStyle/>
                    <a:p>
                      <a:r>
                        <a:rPr lang="en-GB" sz="1400" b="1" dirty="0"/>
                        <a:t>Purchases </a:t>
                      </a:r>
                      <a:r>
                        <a:rPr lang="en-GB" sz="1400" b="1" dirty="0" smtClean="0"/>
                        <a:t>returns allowance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1,300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Freight-In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250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347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Carriage-</a:t>
                      </a:r>
                      <a:r>
                        <a:rPr lang="en-GB" sz="1400" b="1" baseline="0" dirty="0" smtClean="0"/>
                        <a:t> </a:t>
                      </a:r>
                      <a:r>
                        <a:rPr lang="en-GB" sz="1400" b="1" baseline="0" dirty="0"/>
                        <a:t>out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150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Sales discount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800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347">
                <a:tc>
                  <a:txBody>
                    <a:bodyPr/>
                    <a:lstStyle/>
                    <a:p>
                      <a:r>
                        <a:rPr lang="en-GB" sz="1400" b="1" dirty="0"/>
                        <a:t>Opening inventory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3,200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Gross</a:t>
                      </a:r>
                      <a:r>
                        <a:rPr lang="en-GB" sz="1400" b="1" baseline="0" dirty="0"/>
                        <a:t> s</a:t>
                      </a:r>
                      <a:r>
                        <a:rPr lang="en-GB" sz="1400" b="1" dirty="0"/>
                        <a:t>ales 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19,200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347">
                <a:tc>
                  <a:txBody>
                    <a:bodyPr/>
                    <a:lstStyle/>
                    <a:p>
                      <a:r>
                        <a:rPr lang="en-GB" sz="1400" b="1" dirty="0"/>
                        <a:t>Import tax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270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Insurance expense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380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347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Rent</a:t>
                      </a:r>
                      <a:r>
                        <a:rPr lang="en-GB" sz="1400" b="1" baseline="0" dirty="0" smtClean="0"/>
                        <a:t> </a:t>
                      </a:r>
                      <a:r>
                        <a:rPr lang="en-GB" sz="1400" b="1" baseline="0" dirty="0"/>
                        <a:t>expense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750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Ending inventory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1,600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13415"/>
              </p:ext>
            </p:extLst>
          </p:nvPr>
        </p:nvGraphicFramePr>
        <p:xfrm>
          <a:off x="608860" y="2219746"/>
          <a:ext cx="7826057" cy="360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171052">
                  <a:extLst>
                    <a:ext uri="{9D8B030D-6E8A-4147-A177-3AD203B41FA5}">
                      <a16:colId xmlns:a16="http://schemas.microsoft.com/office/drawing/2014/main" val="4923405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7964788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880173701"/>
                    </a:ext>
                  </a:extLst>
                </a:gridCol>
                <a:gridCol w="1414645">
                  <a:extLst>
                    <a:ext uri="{9D8B030D-6E8A-4147-A177-3AD203B41FA5}">
                      <a16:colId xmlns:a16="http://schemas.microsoft.com/office/drawing/2014/main" val="423350306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Fees Income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1,200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Interest</a:t>
                      </a:r>
                      <a:r>
                        <a:rPr lang="en-GB" sz="1600" baseline="0" dirty="0" smtClean="0"/>
                        <a:t> Expense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800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4787"/>
                  </a:ext>
                </a:extLst>
              </a:tr>
            </a:tbl>
          </a:graphicData>
        </a:graphic>
      </p:graphicFrame>
      <p:sp>
        <p:nvSpPr>
          <p:cNvPr id="20" name="مستطيل مستدير الزوايا 13"/>
          <p:cNvSpPr/>
          <p:nvPr/>
        </p:nvSpPr>
        <p:spPr>
          <a:xfrm>
            <a:off x="415039" y="2890837"/>
            <a:ext cx="7121238" cy="622311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rtl="1"/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the Cost of Goods Sold Formula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34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3825624"/>
            <a:ext cx="8496944" cy="241440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Gross Profit =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Net Sales - Cost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Goods </a:t>
            </a:r>
            <a:r>
              <a:rPr lang="en-GB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Sold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</a:t>
            </a:r>
            <a:endParaRPr lang="en-GB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Gross Profit =</a:t>
            </a:r>
          </a:p>
          <a:p>
            <a:pPr marL="0" indent="0">
              <a:buNone/>
            </a:pPr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= 15,200 – 6,420                           </a:t>
            </a:r>
          </a:p>
          <a:p>
            <a:pPr marL="0" indent="0">
              <a:buNone/>
            </a:pPr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= BD8,780     </a:t>
            </a:r>
          </a:p>
          <a:p>
            <a:pPr marL="0" indent="0">
              <a:buNone/>
            </a:pPr>
            <a:endParaRPr lang="en-GB" sz="3200" b="1" dirty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6501793"/>
            <a:ext cx="9144000" cy="338554"/>
            <a:chOff x="0" y="6501793"/>
            <a:chExt cx="12192000" cy="338554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6228184" y="5148750"/>
            <a:ext cx="2376264" cy="8295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Gross Profit</a:t>
            </a:r>
            <a:endParaRPr lang="en-GB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-1" y="0"/>
            <a:ext cx="9144001" cy="24435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Income Statement for Merchandise Business                                                           Acc. 212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80099"/>
              </p:ext>
            </p:extLst>
          </p:nvPr>
        </p:nvGraphicFramePr>
        <p:xfrm>
          <a:off x="446338" y="442916"/>
          <a:ext cx="7828757" cy="18288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208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6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1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17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2347">
                <a:tc>
                  <a:txBody>
                    <a:bodyPr/>
                    <a:lstStyle/>
                    <a:p>
                      <a:r>
                        <a:rPr lang="en-GB" sz="1400" b="1" dirty="0"/>
                        <a:t>Sales </a:t>
                      </a:r>
                      <a:r>
                        <a:rPr lang="en-GB" sz="1400" b="1" dirty="0" smtClean="0"/>
                        <a:t>Returns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BD3,200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Gross Purchases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BD5,600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347">
                <a:tc>
                  <a:txBody>
                    <a:bodyPr/>
                    <a:lstStyle/>
                    <a:p>
                      <a:r>
                        <a:rPr lang="en-GB" sz="1400" b="1" dirty="0"/>
                        <a:t>Purchases </a:t>
                      </a:r>
                      <a:r>
                        <a:rPr lang="en-GB" sz="1400" b="1" dirty="0" smtClean="0"/>
                        <a:t>returns allowance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1,300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Freight-In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250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347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Carriage-</a:t>
                      </a:r>
                      <a:r>
                        <a:rPr lang="en-GB" sz="1400" b="1" baseline="0" dirty="0" smtClean="0"/>
                        <a:t> </a:t>
                      </a:r>
                      <a:r>
                        <a:rPr lang="en-GB" sz="1400" b="1" baseline="0" dirty="0"/>
                        <a:t>out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150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Sales discount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800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347">
                <a:tc>
                  <a:txBody>
                    <a:bodyPr/>
                    <a:lstStyle/>
                    <a:p>
                      <a:r>
                        <a:rPr lang="en-GB" sz="1400" b="1" dirty="0"/>
                        <a:t>Opening inventory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3,200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Gross</a:t>
                      </a:r>
                      <a:r>
                        <a:rPr lang="en-GB" sz="1400" b="1" baseline="0" dirty="0"/>
                        <a:t> s</a:t>
                      </a:r>
                      <a:r>
                        <a:rPr lang="en-GB" sz="1400" b="1" dirty="0"/>
                        <a:t>ales 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19,200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347">
                <a:tc>
                  <a:txBody>
                    <a:bodyPr/>
                    <a:lstStyle/>
                    <a:p>
                      <a:r>
                        <a:rPr lang="en-GB" sz="1400" b="1" dirty="0"/>
                        <a:t>Import tax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270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Insurance expense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380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347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Rent</a:t>
                      </a:r>
                      <a:r>
                        <a:rPr lang="en-GB" sz="1400" b="1" baseline="0" dirty="0" smtClean="0"/>
                        <a:t> </a:t>
                      </a:r>
                      <a:r>
                        <a:rPr lang="en-GB" sz="1400" b="1" baseline="0" dirty="0"/>
                        <a:t>expense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750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Ending inventory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1,600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375028"/>
              </p:ext>
            </p:extLst>
          </p:nvPr>
        </p:nvGraphicFramePr>
        <p:xfrm>
          <a:off x="446338" y="2265690"/>
          <a:ext cx="7826057" cy="360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171052">
                  <a:extLst>
                    <a:ext uri="{9D8B030D-6E8A-4147-A177-3AD203B41FA5}">
                      <a16:colId xmlns:a16="http://schemas.microsoft.com/office/drawing/2014/main" val="4923405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7964788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880173701"/>
                    </a:ext>
                  </a:extLst>
                </a:gridCol>
                <a:gridCol w="1414645">
                  <a:extLst>
                    <a:ext uri="{9D8B030D-6E8A-4147-A177-3AD203B41FA5}">
                      <a16:colId xmlns:a16="http://schemas.microsoft.com/office/drawing/2014/main" val="423350306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Fees Income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1,200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Interest</a:t>
                      </a:r>
                      <a:r>
                        <a:rPr lang="en-GB" sz="1600" baseline="0" dirty="0" smtClean="0"/>
                        <a:t> Expense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800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4787"/>
                  </a:ext>
                </a:extLst>
              </a:tr>
            </a:tbl>
          </a:graphicData>
        </a:graphic>
      </p:graphicFrame>
      <p:sp>
        <p:nvSpPr>
          <p:cNvPr id="19" name="مستطيل مستدير الزوايا 13"/>
          <p:cNvSpPr/>
          <p:nvPr/>
        </p:nvSpPr>
        <p:spPr>
          <a:xfrm>
            <a:off x="415039" y="2890837"/>
            <a:ext cx="7121238" cy="622311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rtl="1"/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the </a:t>
            </a:r>
            <a:r>
              <a:rPr lang="en-US" sz="2400" b="1" dirty="0">
                <a:solidFill>
                  <a:srgbClr val="FFFF00"/>
                </a:solidFill>
              </a:rPr>
              <a:t>Gross Profit 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</a:t>
            </a:r>
            <a:endParaRPr lang="en-US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09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A62A59-B526-49BD-95D7-3F779C755DB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43260" y="3502386"/>
            <a:ext cx="1478756" cy="1428750"/>
          </a:xfrm>
          <a:prstGeom prst="rect">
            <a:avLst/>
          </a:prstGeom>
        </p:spPr>
      </p:pic>
      <p:sp>
        <p:nvSpPr>
          <p:cNvPr id="10" name="Explosion 1 9"/>
          <p:cNvSpPr/>
          <p:nvPr/>
        </p:nvSpPr>
        <p:spPr>
          <a:xfrm>
            <a:off x="838324" y="1674636"/>
            <a:ext cx="2795576" cy="1561204"/>
          </a:xfrm>
          <a:prstGeom prst="irregularSeal1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Operation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Expenses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4587520" y="1674636"/>
            <a:ext cx="3024336" cy="1662459"/>
          </a:xfrm>
          <a:prstGeom prst="irregularSeal1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Expense on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purchases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139952" y="2096857"/>
            <a:ext cx="0" cy="35444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50361" y="3376791"/>
            <a:ext cx="262019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14313" indent="-214313">
              <a:buFontTx/>
              <a:buChar char="-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Advertising</a:t>
            </a:r>
          </a:p>
          <a:p>
            <a:pPr marL="214313" indent="-214313">
              <a:buFontTx/>
              <a:buChar char="-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Repair</a:t>
            </a:r>
          </a:p>
          <a:p>
            <a:pPr marL="214313" indent="-214313">
              <a:buFontTx/>
              <a:buChar char="-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</a:t>
            </a:r>
          </a:p>
          <a:p>
            <a:pPr marL="214313" indent="-214313">
              <a:buFontTx/>
              <a:buChar char="-"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Transportation-Out</a:t>
            </a:r>
          </a:p>
          <a:p>
            <a:pPr marL="214313" indent="-214313">
              <a:buFontTx/>
              <a:buChar char="-"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(Carriage-Out and Freight-Out)</a:t>
            </a:r>
          </a:p>
          <a:p>
            <a:pPr marL="214313" indent="-214313">
              <a:buFontTx/>
              <a:buChar char="-"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Salaries</a:t>
            </a:r>
          </a:p>
          <a:p>
            <a:pPr marL="214313" indent="-214313">
              <a:buFontTx/>
              <a:buChar char="-"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Rent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31081" y="3499901"/>
            <a:ext cx="2808312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14313" indent="-214313">
              <a:buFontTx/>
              <a:buChar char="-"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Carriage-In (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Transportation-In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Freight-In)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Tx/>
              <a:buChar char="-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 on Purchase</a:t>
            </a:r>
          </a:p>
          <a:p>
            <a:pPr marL="214313" indent="-214313">
              <a:buFontTx/>
              <a:buChar char="-"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 Tax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Tx/>
              <a:buChar char="-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6501793"/>
            <a:ext cx="9144000" cy="338554"/>
            <a:chOff x="0" y="6501793"/>
            <a:chExt cx="12192000" cy="338554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>
          <a:xfrm>
            <a:off x="-1" y="0"/>
            <a:ext cx="9144001" cy="24435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Income Statement for Merchandise Business (1)                                                          Acc. 212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مستطيل مستدير الزوايا 13"/>
          <p:cNvSpPr/>
          <p:nvPr/>
        </p:nvSpPr>
        <p:spPr>
          <a:xfrm>
            <a:off x="251520" y="659193"/>
            <a:ext cx="8178289" cy="622311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rtl="1"/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Distinguish between Operating Expenses and Expenses on Purchases:</a:t>
            </a:r>
          </a:p>
        </p:txBody>
      </p:sp>
      <p:sp>
        <p:nvSpPr>
          <p:cNvPr id="16" name="مستطيل مستدير الزوايا 13"/>
          <p:cNvSpPr/>
          <p:nvPr/>
        </p:nvSpPr>
        <p:spPr>
          <a:xfrm>
            <a:off x="205226" y="5757301"/>
            <a:ext cx="8178289" cy="622311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rtl="1"/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Expenses such as: Interest Expense – Loss from Sales assets.</a:t>
            </a:r>
            <a:endParaRPr lang="en-U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89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839" y="3649650"/>
            <a:ext cx="8496944" cy="272084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Income from Operation =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Gross Profit – </a:t>
            </a:r>
            <a:r>
              <a:rPr lang="en-GB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Operation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       Expenses </a:t>
            </a:r>
            <a:endParaRPr lang="en-GB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Income from Operation </a:t>
            </a:r>
            <a:r>
              <a:rPr lang="en-GB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  <a:p>
            <a:pPr marL="0" indent="0">
              <a:buNone/>
            </a:pPr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= </a:t>
            </a:r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8,780</a:t>
            </a:r>
            <a:r>
              <a:rPr lang="en-GB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( 750 + 150 + 380)</a:t>
            </a:r>
          </a:p>
          <a:p>
            <a:pPr marL="0" indent="0">
              <a:buNone/>
            </a:pPr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= BD7,500     </a:t>
            </a:r>
          </a:p>
          <a:p>
            <a:pPr marL="0" indent="0">
              <a:buNone/>
            </a:pPr>
            <a:endParaRPr lang="en-GB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6501793"/>
            <a:ext cx="9144000" cy="338554"/>
            <a:chOff x="0" y="6501793"/>
            <a:chExt cx="12192000" cy="338554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>
          <a:xfrm>
            <a:off x="-1" y="0"/>
            <a:ext cx="9144001" cy="24435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Income Statement for Merchandise Business (</a:t>
            </a:r>
            <a:r>
              <a:rPr lang="ar-SA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                                                        Acc. 212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366741"/>
              </p:ext>
            </p:extLst>
          </p:nvPr>
        </p:nvGraphicFramePr>
        <p:xfrm>
          <a:off x="608860" y="396972"/>
          <a:ext cx="7828757" cy="18288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208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6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1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17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2347">
                <a:tc>
                  <a:txBody>
                    <a:bodyPr/>
                    <a:lstStyle/>
                    <a:p>
                      <a:r>
                        <a:rPr lang="en-GB" sz="1400" b="1" dirty="0"/>
                        <a:t>Sales </a:t>
                      </a:r>
                      <a:r>
                        <a:rPr lang="en-GB" sz="1400" b="1" dirty="0" smtClean="0"/>
                        <a:t>Returns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BD3,200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Gross Purchases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BD5,600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347">
                <a:tc>
                  <a:txBody>
                    <a:bodyPr/>
                    <a:lstStyle/>
                    <a:p>
                      <a:r>
                        <a:rPr lang="en-GB" sz="1400" b="1" dirty="0"/>
                        <a:t>Purchases </a:t>
                      </a:r>
                      <a:r>
                        <a:rPr lang="en-GB" sz="1400" b="1" dirty="0" smtClean="0"/>
                        <a:t>returns allowance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1,300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Freight-In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250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347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Carriage-</a:t>
                      </a:r>
                      <a:r>
                        <a:rPr lang="en-GB" sz="1400" b="1" baseline="0" dirty="0" smtClean="0"/>
                        <a:t> </a:t>
                      </a:r>
                      <a:r>
                        <a:rPr lang="en-GB" sz="1400" b="1" baseline="0" dirty="0"/>
                        <a:t>out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150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Sales discount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800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347">
                <a:tc>
                  <a:txBody>
                    <a:bodyPr/>
                    <a:lstStyle/>
                    <a:p>
                      <a:r>
                        <a:rPr lang="en-GB" sz="1400" b="1" dirty="0"/>
                        <a:t>Opening inventory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3,200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Gross</a:t>
                      </a:r>
                      <a:r>
                        <a:rPr lang="en-GB" sz="1400" b="1" baseline="0" dirty="0"/>
                        <a:t> s</a:t>
                      </a:r>
                      <a:r>
                        <a:rPr lang="en-GB" sz="1400" b="1" dirty="0"/>
                        <a:t>ales 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19,200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347">
                <a:tc>
                  <a:txBody>
                    <a:bodyPr/>
                    <a:lstStyle/>
                    <a:p>
                      <a:r>
                        <a:rPr lang="en-GB" sz="1400" b="1" dirty="0"/>
                        <a:t>Import tax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270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Insurance expense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380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347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Rent</a:t>
                      </a:r>
                      <a:r>
                        <a:rPr lang="en-GB" sz="1400" b="1" baseline="0" dirty="0" smtClean="0"/>
                        <a:t> </a:t>
                      </a:r>
                      <a:r>
                        <a:rPr lang="en-GB" sz="1400" b="1" baseline="0" dirty="0"/>
                        <a:t>expense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750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Ending inventory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1,600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13415"/>
              </p:ext>
            </p:extLst>
          </p:nvPr>
        </p:nvGraphicFramePr>
        <p:xfrm>
          <a:off x="608860" y="2219746"/>
          <a:ext cx="7826057" cy="360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171052">
                  <a:extLst>
                    <a:ext uri="{9D8B030D-6E8A-4147-A177-3AD203B41FA5}">
                      <a16:colId xmlns:a16="http://schemas.microsoft.com/office/drawing/2014/main" val="4923405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7964788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880173701"/>
                    </a:ext>
                  </a:extLst>
                </a:gridCol>
                <a:gridCol w="1414645">
                  <a:extLst>
                    <a:ext uri="{9D8B030D-6E8A-4147-A177-3AD203B41FA5}">
                      <a16:colId xmlns:a16="http://schemas.microsoft.com/office/drawing/2014/main" val="423350306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Fees Income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1,200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Interest</a:t>
                      </a:r>
                      <a:r>
                        <a:rPr lang="en-GB" sz="1600" baseline="0" dirty="0" smtClean="0"/>
                        <a:t> Expense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800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4787"/>
                  </a:ext>
                </a:extLst>
              </a:tr>
            </a:tbl>
          </a:graphicData>
        </a:graphic>
      </p:graphicFrame>
      <p:sp>
        <p:nvSpPr>
          <p:cNvPr id="19" name="مستطيل مستدير الزوايا 13"/>
          <p:cNvSpPr/>
          <p:nvPr/>
        </p:nvSpPr>
        <p:spPr>
          <a:xfrm>
            <a:off x="415039" y="2890837"/>
            <a:ext cx="7121238" cy="622311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rtl="1"/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the 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 from Operation Formula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530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3645024"/>
            <a:ext cx="8496944" cy="273632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Net Income Before tax =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Income from </a:t>
            </a:r>
            <a:r>
              <a:rPr lang="en-GB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Operation + Other  </a:t>
            </a:r>
          </a:p>
          <a:p>
            <a:pPr marL="0" indent="0">
              <a:buNone/>
            </a:pPr>
            <a:r>
              <a:rPr lang="en-GB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Revenues and gain – Other Expenses and losses</a:t>
            </a:r>
          </a:p>
          <a:p>
            <a:pPr marL="0" indent="0">
              <a:buNone/>
            </a:pPr>
            <a:r>
              <a:rPr lang="en-GB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</a:t>
            </a:r>
            <a:endParaRPr lang="en-GB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Net Income Before tax </a:t>
            </a:r>
            <a:r>
              <a:rPr lang="en-GB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  <a:p>
            <a:pPr marL="0" indent="0">
              <a:buNone/>
            </a:pPr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= 7,500 + (1,200) – (800)</a:t>
            </a:r>
          </a:p>
          <a:p>
            <a:pPr marL="0" indent="0">
              <a:buNone/>
            </a:pPr>
            <a:r>
              <a:rPr lang="en-GB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= BD7,900            </a:t>
            </a:r>
          </a:p>
          <a:p>
            <a:pPr marL="0" indent="0">
              <a:buNone/>
            </a:pPr>
            <a:endParaRPr lang="en-GB" sz="2400" b="1" dirty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6501793"/>
            <a:ext cx="9144000" cy="338554"/>
            <a:chOff x="0" y="6501793"/>
            <a:chExt cx="12192000" cy="338554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>
          <a:xfrm>
            <a:off x="-1" y="0"/>
            <a:ext cx="9144001" cy="24435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Income Statement for Merchandise Business                                                           Acc. 212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55161"/>
              </p:ext>
            </p:extLst>
          </p:nvPr>
        </p:nvGraphicFramePr>
        <p:xfrm>
          <a:off x="608860" y="396972"/>
          <a:ext cx="7828757" cy="18288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208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6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1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17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2347">
                <a:tc>
                  <a:txBody>
                    <a:bodyPr/>
                    <a:lstStyle/>
                    <a:p>
                      <a:r>
                        <a:rPr lang="en-GB" sz="1400" b="1" dirty="0"/>
                        <a:t>Sales </a:t>
                      </a:r>
                      <a:r>
                        <a:rPr lang="en-GB" sz="1400" b="1" dirty="0" smtClean="0"/>
                        <a:t>Returns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BD3,200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Gross Purchases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BD5,600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347">
                <a:tc>
                  <a:txBody>
                    <a:bodyPr/>
                    <a:lstStyle/>
                    <a:p>
                      <a:r>
                        <a:rPr lang="en-GB" sz="1400" b="1" dirty="0"/>
                        <a:t>Purchases </a:t>
                      </a:r>
                      <a:r>
                        <a:rPr lang="en-GB" sz="1400" b="1" dirty="0" smtClean="0"/>
                        <a:t>returns allowance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1,300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Freight-In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250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347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Carriage-</a:t>
                      </a:r>
                      <a:r>
                        <a:rPr lang="en-GB" sz="1400" b="1" baseline="0" dirty="0" smtClean="0"/>
                        <a:t> </a:t>
                      </a:r>
                      <a:r>
                        <a:rPr lang="en-GB" sz="1400" b="1" baseline="0" dirty="0"/>
                        <a:t>out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150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Sales discount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800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347">
                <a:tc>
                  <a:txBody>
                    <a:bodyPr/>
                    <a:lstStyle/>
                    <a:p>
                      <a:r>
                        <a:rPr lang="en-GB" sz="1400" b="1" dirty="0"/>
                        <a:t>Opening inventory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3,200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Gross</a:t>
                      </a:r>
                      <a:r>
                        <a:rPr lang="en-GB" sz="1400" b="1" baseline="0" dirty="0"/>
                        <a:t> s</a:t>
                      </a:r>
                      <a:r>
                        <a:rPr lang="en-GB" sz="1400" b="1" dirty="0"/>
                        <a:t>ales 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19,200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347">
                <a:tc>
                  <a:txBody>
                    <a:bodyPr/>
                    <a:lstStyle/>
                    <a:p>
                      <a:r>
                        <a:rPr lang="en-GB" sz="1400" b="1" dirty="0"/>
                        <a:t>Import tax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270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Insurance expense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380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347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Rent</a:t>
                      </a:r>
                      <a:r>
                        <a:rPr lang="en-GB" sz="1400" b="1" baseline="0" dirty="0" smtClean="0"/>
                        <a:t> </a:t>
                      </a:r>
                      <a:r>
                        <a:rPr lang="en-GB" sz="1400" b="1" baseline="0" dirty="0"/>
                        <a:t>expense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750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Ending inventory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1,600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13415"/>
              </p:ext>
            </p:extLst>
          </p:nvPr>
        </p:nvGraphicFramePr>
        <p:xfrm>
          <a:off x="608860" y="2219746"/>
          <a:ext cx="7826057" cy="360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171052">
                  <a:extLst>
                    <a:ext uri="{9D8B030D-6E8A-4147-A177-3AD203B41FA5}">
                      <a16:colId xmlns:a16="http://schemas.microsoft.com/office/drawing/2014/main" val="4923405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7964788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880173701"/>
                    </a:ext>
                  </a:extLst>
                </a:gridCol>
                <a:gridCol w="1414645">
                  <a:extLst>
                    <a:ext uri="{9D8B030D-6E8A-4147-A177-3AD203B41FA5}">
                      <a16:colId xmlns:a16="http://schemas.microsoft.com/office/drawing/2014/main" val="423350306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Fees Income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1,200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Interest</a:t>
                      </a:r>
                      <a:r>
                        <a:rPr lang="en-GB" sz="1600" baseline="0" dirty="0" smtClean="0"/>
                        <a:t> Expense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800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4787"/>
                  </a:ext>
                </a:extLst>
              </a:tr>
            </a:tbl>
          </a:graphicData>
        </a:graphic>
      </p:graphicFrame>
      <p:sp>
        <p:nvSpPr>
          <p:cNvPr id="19" name="مستطيل مستدير الزوايا 13"/>
          <p:cNvSpPr/>
          <p:nvPr/>
        </p:nvSpPr>
        <p:spPr>
          <a:xfrm>
            <a:off x="415039" y="2890837"/>
            <a:ext cx="7121238" cy="622311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rtl="1"/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the Net 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 Before Tax 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Formula.</a:t>
            </a:r>
          </a:p>
        </p:txBody>
      </p:sp>
    </p:spTree>
    <p:extLst>
      <p:ext uri="{BB962C8B-B14F-4D97-AF65-F5344CB8AC3E}">
        <p14:creationId xmlns:p14="http://schemas.microsoft.com/office/powerpoint/2010/main" val="147357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3645024"/>
            <a:ext cx="8496944" cy="273632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Net Income =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Net Income Before tax </a:t>
            </a:r>
            <a:r>
              <a:rPr lang="en-GB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– (</a:t>
            </a:r>
            <a:r>
              <a:rPr lang="en-GB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Net Income </a:t>
            </a:r>
            <a:r>
              <a:rPr lang="en-GB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en-GB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Before </a:t>
            </a:r>
            <a:r>
              <a:rPr lang="en-GB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tax </a:t>
            </a:r>
            <a:r>
              <a:rPr lang="en-GB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× %)</a:t>
            </a:r>
            <a:endParaRPr lang="en-GB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Net Income Before tax </a:t>
            </a:r>
            <a:r>
              <a:rPr lang="en-GB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  <a:p>
            <a:pPr marL="0" indent="0">
              <a:buNone/>
            </a:pPr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= 7,900 - </a:t>
            </a:r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7,900 ×5%)</a:t>
            </a:r>
          </a:p>
          <a:p>
            <a:pPr marL="0" indent="0">
              <a:buNone/>
            </a:pPr>
            <a:r>
              <a:rPr lang="en-GB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= BD7,505</a:t>
            </a:r>
          </a:p>
          <a:p>
            <a:pPr marL="0" indent="0">
              <a:buNone/>
            </a:pPr>
            <a:endParaRPr lang="en-GB" sz="2400" b="1" dirty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6501793"/>
            <a:ext cx="9144000" cy="338554"/>
            <a:chOff x="0" y="6501793"/>
            <a:chExt cx="12192000" cy="338554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6186227" y="5308092"/>
            <a:ext cx="2376264" cy="8295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Income</a:t>
            </a:r>
            <a:endParaRPr lang="en-GB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-1" y="0"/>
            <a:ext cx="9144001" cy="24435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Income Statement for Merchandise Business                                                           Acc. 212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2351"/>
              </p:ext>
            </p:extLst>
          </p:nvPr>
        </p:nvGraphicFramePr>
        <p:xfrm>
          <a:off x="608860" y="396972"/>
          <a:ext cx="7828757" cy="18288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208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6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1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17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2347">
                <a:tc>
                  <a:txBody>
                    <a:bodyPr/>
                    <a:lstStyle/>
                    <a:p>
                      <a:r>
                        <a:rPr lang="en-GB" sz="1400" b="1" dirty="0"/>
                        <a:t>Sales </a:t>
                      </a:r>
                      <a:r>
                        <a:rPr lang="en-GB" sz="1400" b="1" dirty="0" smtClean="0"/>
                        <a:t>Returns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BD3,200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Gross Purchases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BD5,600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347">
                <a:tc>
                  <a:txBody>
                    <a:bodyPr/>
                    <a:lstStyle/>
                    <a:p>
                      <a:r>
                        <a:rPr lang="en-GB" sz="1400" b="1" dirty="0"/>
                        <a:t>Purchases </a:t>
                      </a:r>
                      <a:r>
                        <a:rPr lang="en-GB" sz="1400" b="1" dirty="0" smtClean="0"/>
                        <a:t>returns allowance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1,300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Freight-In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250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347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Carriage-</a:t>
                      </a:r>
                      <a:r>
                        <a:rPr lang="en-GB" sz="1400" b="1" baseline="0" dirty="0" smtClean="0"/>
                        <a:t> </a:t>
                      </a:r>
                      <a:r>
                        <a:rPr lang="en-GB" sz="1400" b="1" baseline="0" dirty="0"/>
                        <a:t>out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150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Sales discount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800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347">
                <a:tc>
                  <a:txBody>
                    <a:bodyPr/>
                    <a:lstStyle/>
                    <a:p>
                      <a:r>
                        <a:rPr lang="en-GB" sz="1400" b="1" dirty="0"/>
                        <a:t>Opening inventory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3,200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Gross</a:t>
                      </a:r>
                      <a:r>
                        <a:rPr lang="en-GB" sz="1400" b="1" baseline="0" dirty="0"/>
                        <a:t> s</a:t>
                      </a:r>
                      <a:r>
                        <a:rPr lang="en-GB" sz="1400" b="1" dirty="0"/>
                        <a:t>ales 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19,200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347">
                <a:tc>
                  <a:txBody>
                    <a:bodyPr/>
                    <a:lstStyle/>
                    <a:p>
                      <a:r>
                        <a:rPr lang="en-GB" sz="1400" b="1" dirty="0"/>
                        <a:t>Import tax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270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Insurance expense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380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347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Rent</a:t>
                      </a:r>
                      <a:r>
                        <a:rPr lang="en-GB" sz="1400" b="1" baseline="0" dirty="0" smtClean="0"/>
                        <a:t> </a:t>
                      </a:r>
                      <a:r>
                        <a:rPr lang="en-GB" sz="1400" b="1" baseline="0" dirty="0"/>
                        <a:t>expense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750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Ending inventory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1,600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608860" y="2219746"/>
          <a:ext cx="7826057" cy="360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171052">
                  <a:extLst>
                    <a:ext uri="{9D8B030D-6E8A-4147-A177-3AD203B41FA5}">
                      <a16:colId xmlns:a16="http://schemas.microsoft.com/office/drawing/2014/main" val="4923405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7964788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880173701"/>
                    </a:ext>
                  </a:extLst>
                </a:gridCol>
                <a:gridCol w="1414645">
                  <a:extLst>
                    <a:ext uri="{9D8B030D-6E8A-4147-A177-3AD203B41FA5}">
                      <a16:colId xmlns:a16="http://schemas.microsoft.com/office/drawing/2014/main" val="423350306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Fees Income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1,200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Interest</a:t>
                      </a:r>
                      <a:r>
                        <a:rPr lang="en-GB" sz="1600" baseline="0" dirty="0" smtClean="0"/>
                        <a:t> Expense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800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4787"/>
                  </a:ext>
                </a:extLst>
              </a:tr>
            </a:tbl>
          </a:graphicData>
        </a:graphic>
      </p:graphicFrame>
      <p:sp>
        <p:nvSpPr>
          <p:cNvPr id="19" name="مستطيل مستدير الزوايا 13"/>
          <p:cNvSpPr/>
          <p:nvPr/>
        </p:nvSpPr>
        <p:spPr>
          <a:xfrm>
            <a:off x="415039" y="2890837"/>
            <a:ext cx="5309089" cy="622311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rtl="1"/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the Net 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 Formula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724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5536" y="264251"/>
            <a:ext cx="8208912" cy="8125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838200" algn="l"/>
              </a:tabLst>
            </a:pPr>
            <a:r>
              <a:rPr lang="en-US" b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Illustration </a:t>
            </a:r>
            <a:r>
              <a:rPr lang="en-US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1:</a:t>
            </a:r>
            <a:endParaRPr lang="en-GB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following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trial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balance for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Taba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Super Market for the year ended on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Dec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31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2019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805884"/>
              </p:ext>
            </p:extLst>
          </p:nvPr>
        </p:nvGraphicFramePr>
        <p:xfrm>
          <a:off x="395536" y="1157041"/>
          <a:ext cx="4824536" cy="5296709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2560083">
                  <a:extLst>
                    <a:ext uri="{9D8B030D-6E8A-4147-A177-3AD203B41FA5}">
                      <a16:colId xmlns:a16="http://schemas.microsoft.com/office/drawing/2014/main" val="1773502823"/>
                    </a:ext>
                  </a:extLst>
                </a:gridCol>
                <a:gridCol w="1384875">
                  <a:extLst>
                    <a:ext uri="{9D8B030D-6E8A-4147-A177-3AD203B41FA5}">
                      <a16:colId xmlns:a16="http://schemas.microsoft.com/office/drawing/2014/main" val="4201111560"/>
                    </a:ext>
                  </a:extLst>
                </a:gridCol>
                <a:gridCol w="879578">
                  <a:extLst>
                    <a:ext uri="{9D8B030D-6E8A-4147-A177-3AD203B41FA5}">
                      <a16:colId xmlns:a16="http://schemas.microsoft.com/office/drawing/2014/main" val="353207663"/>
                    </a:ext>
                  </a:extLst>
                </a:gridCol>
              </a:tblGrid>
              <a:tr h="53398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Account Title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Debit</a:t>
                      </a:r>
                      <a:endParaRPr lang="en-GB" sz="1800" b="1" dirty="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BD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Credit</a:t>
                      </a:r>
                      <a:endParaRPr lang="en-GB" sz="1800" b="1" dirty="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BD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 anchor="ctr"/>
                </a:tc>
                <a:extLst>
                  <a:ext uri="{0D108BD9-81ED-4DB2-BD59-A6C34878D82A}">
                    <a16:rowId xmlns:a16="http://schemas.microsoft.com/office/drawing/2014/main" val="248856316"/>
                  </a:ext>
                </a:extLst>
              </a:tr>
              <a:tr h="26061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Cash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8,500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1224934435"/>
                  </a:ext>
                </a:extLst>
              </a:tr>
              <a:tr h="26061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Supplies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2,300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1283731550"/>
                  </a:ext>
                </a:extLst>
              </a:tr>
              <a:tr h="26061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Inventory 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9,400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754645279"/>
                  </a:ext>
                </a:extLst>
              </a:tr>
              <a:tr h="26061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Building 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93,000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4208013851"/>
                  </a:ext>
                </a:extLst>
              </a:tr>
              <a:tr h="26061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Machines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17,000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621444637"/>
                  </a:ext>
                </a:extLst>
              </a:tr>
              <a:tr h="26061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Notes Payable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8,300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1022332939"/>
                  </a:ext>
                </a:extLst>
              </a:tr>
              <a:tr h="2727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Capital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90,200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193973459"/>
                  </a:ext>
                </a:extLst>
              </a:tr>
              <a:tr h="26061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Sales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229,400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4219343228"/>
                  </a:ext>
                </a:extLst>
              </a:tr>
              <a:tr h="26061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Sales Returns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15,400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3140053684"/>
                  </a:ext>
                </a:extLst>
              </a:tr>
              <a:tr h="26061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Purchases 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162,700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1026928479"/>
                  </a:ext>
                </a:extLst>
              </a:tr>
              <a:tr h="26061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Purchases Discount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2,700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3856508707"/>
                  </a:ext>
                </a:extLst>
              </a:tr>
              <a:tr h="26061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Import Tax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1,900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303481570"/>
                  </a:ext>
                </a:extLst>
              </a:tr>
              <a:tr h="26061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Salaries Expenses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15,600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1207624473"/>
                  </a:ext>
                </a:extLst>
              </a:tr>
              <a:tr h="26061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Electricity Expenses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3,400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400470846"/>
                  </a:ext>
                </a:extLst>
              </a:tr>
              <a:tr h="2727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Rent Expenses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7,200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1497916698"/>
                  </a:ext>
                </a:extLst>
              </a:tr>
              <a:tr h="26061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Gain from Sales Machines 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8,600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1845254082"/>
                  </a:ext>
                </a:extLst>
              </a:tr>
              <a:tr h="26061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Interest Expenses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2,800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886849789"/>
                  </a:ext>
                </a:extLst>
              </a:tr>
              <a:tr h="26061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Total</a:t>
                      </a:r>
                      <a:endParaRPr lang="en-GB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339,200</a:t>
                      </a:r>
                      <a:endParaRPr lang="en-GB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339,200</a:t>
                      </a:r>
                      <a:endParaRPr lang="en-GB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266804959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364088" y="1844824"/>
            <a:ext cx="3240360" cy="30008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Ending Inventory on Dec 31 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2018, 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BD5,200. (Beginning Inventory of 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2019)</a:t>
            </a:r>
            <a:endParaRPr lang="en-GB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Income tax 5%.</a:t>
            </a:r>
            <a:endParaRPr lang="en-GB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400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Required:</a:t>
            </a:r>
            <a:endParaRPr lang="en-GB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+mj-lt"/>
              <a:buAutoNum type="alphaLcParenR"/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Prepare a multiple - step income statement for fiscal year 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2019.</a:t>
            </a:r>
            <a:endParaRPr lang="en-GB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+mj-lt"/>
              <a:buAutoNum type="alphaLcParenR"/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Prepare a single – step income statement for fiscal year 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2019.</a:t>
            </a:r>
            <a:endParaRPr lang="en-GB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6501793"/>
            <a:ext cx="9144000" cy="338554"/>
            <a:chOff x="0" y="6501793"/>
            <a:chExt cx="12192000" cy="338554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-1" y="0"/>
            <a:ext cx="9144001" cy="24435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Income Statement for Merchandise Business                                                          Acc. 212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61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3" y="474284"/>
            <a:ext cx="2987824" cy="7775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Taba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Super Market</a:t>
            </a:r>
            <a:endParaRPr lang="en-GB" sz="14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Multiple - Step Income Statement</a:t>
            </a:r>
            <a:endParaRPr lang="en-GB" sz="14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Year Ended Dec 31, 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2019</a:t>
            </a:r>
            <a:endParaRPr lang="en-GB" sz="14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043879"/>
              </p:ext>
            </p:extLst>
          </p:nvPr>
        </p:nvGraphicFramePr>
        <p:xfrm>
          <a:off x="3243536" y="348753"/>
          <a:ext cx="5653138" cy="5985997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3056656">
                  <a:extLst>
                    <a:ext uri="{9D8B030D-6E8A-4147-A177-3AD203B41FA5}">
                      <a16:colId xmlns:a16="http://schemas.microsoft.com/office/drawing/2014/main" val="55837916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901712801"/>
                    </a:ext>
                  </a:extLst>
                </a:gridCol>
                <a:gridCol w="866454">
                  <a:extLst>
                    <a:ext uri="{9D8B030D-6E8A-4147-A177-3AD203B41FA5}">
                      <a16:colId xmlns:a16="http://schemas.microsoft.com/office/drawing/2014/main" val="2486702524"/>
                    </a:ext>
                  </a:extLst>
                </a:gridCol>
                <a:gridCol w="793924">
                  <a:extLst>
                    <a:ext uri="{9D8B030D-6E8A-4147-A177-3AD203B41FA5}">
                      <a16:colId xmlns:a16="http://schemas.microsoft.com/office/drawing/2014/main" val="1411083001"/>
                    </a:ext>
                  </a:extLst>
                </a:gridCol>
              </a:tblGrid>
              <a:tr h="12185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Sales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43" marR="4004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43" marR="400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229,400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43" marR="400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43" marR="400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35378"/>
                  </a:ext>
                </a:extLst>
              </a:tr>
              <a:tr h="20669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Less: Sales returns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43" marR="400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43" marR="400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(15,400)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43" marR="400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899495"/>
                  </a:ext>
                </a:extLst>
              </a:tr>
              <a:tr h="18854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Net Sales</a:t>
                      </a:r>
                      <a:endParaRPr lang="en-GB" sz="1100" b="1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43" marR="4004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b="1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43" marR="4004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b="1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43" marR="4004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214,000</a:t>
                      </a:r>
                      <a:endParaRPr lang="en-GB" sz="11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43" marR="400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213845"/>
                  </a:ext>
                </a:extLst>
              </a:tr>
              <a:tr h="18854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u="sng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Less: Cost of Goods Sold: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43" marR="4004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43" marR="40043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161476"/>
                  </a:ext>
                </a:extLst>
              </a:tr>
              <a:tr h="20669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Beginning Inventory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43" marR="4004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5,200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43" marR="4004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846091"/>
                  </a:ext>
                </a:extLst>
              </a:tr>
              <a:tr h="19761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Purchases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43" marR="4004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162,700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43" marR="4004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43" marR="4004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052938"/>
                  </a:ext>
                </a:extLst>
              </a:tr>
              <a:tr h="20669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Less: Purchases Discount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43" marR="4004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(2,700)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43" marR="4004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589328"/>
                  </a:ext>
                </a:extLst>
              </a:tr>
              <a:tr h="18854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Net Purchases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43" marR="4004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160,000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43" marR="4004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583743"/>
                  </a:ext>
                </a:extLst>
              </a:tr>
              <a:tr h="20669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Import Tax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43" marR="4004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1,900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43" marR="4004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910859"/>
                  </a:ext>
                </a:extLst>
              </a:tr>
              <a:tr h="18854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Cost of Purchases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43" marR="4004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16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43" marR="40043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161,900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43" marR="4004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68339"/>
                  </a:ext>
                </a:extLst>
              </a:tr>
              <a:tr h="19761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Cost of Goods Available for Sale</a:t>
                      </a:r>
                      <a:endParaRPr lang="en-GB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43" marR="4004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167,100</a:t>
                      </a:r>
                      <a:endParaRPr lang="en-GB" sz="11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43" marR="4004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771486"/>
                  </a:ext>
                </a:extLst>
              </a:tr>
              <a:tr h="18854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Less: Ending Inventory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43" marR="4004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(9,400)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43" marR="40043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415499"/>
                  </a:ext>
                </a:extLst>
              </a:tr>
              <a:tr h="18854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Cost of Goods Sold </a:t>
                      </a:r>
                      <a:r>
                        <a:rPr lang="en-U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(COGS)</a:t>
                      </a:r>
                      <a:endParaRPr lang="en-GB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43" marR="4004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43" marR="40043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(157,700)</a:t>
                      </a:r>
                      <a:endParaRPr lang="en-GB" sz="11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43" marR="40043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074012"/>
                  </a:ext>
                </a:extLst>
              </a:tr>
              <a:tr h="19761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Gross Profit 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43" marR="4004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56,300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43" marR="40043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33309"/>
                  </a:ext>
                </a:extLst>
              </a:tr>
              <a:tr h="18854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Operating Expenses: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43" marR="4004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43" marR="40043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456762"/>
                  </a:ext>
                </a:extLst>
              </a:tr>
              <a:tr h="18854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Salaries Expenses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43" marR="4004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15,600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43" marR="4004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843820"/>
                  </a:ext>
                </a:extLst>
              </a:tr>
              <a:tr h="18854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Electricity Expenses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43" marR="4004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3,400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43" marR="4004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45970"/>
                  </a:ext>
                </a:extLst>
              </a:tr>
              <a:tr h="18854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Rent Expenses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43" marR="4004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7,200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43" marR="4004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14619"/>
                  </a:ext>
                </a:extLst>
              </a:tr>
              <a:tr h="19761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Operating Expenses</a:t>
                      </a:r>
                      <a:endParaRPr lang="en-GB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43" marR="4004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43" marR="40043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(26,200)</a:t>
                      </a:r>
                      <a:endParaRPr lang="en-GB" sz="11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43" marR="40043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330603"/>
                  </a:ext>
                </a:extLst>
              </a:tr>
              <a:tr h="18854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Income from Operations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43" marR="4004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30,100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43" marR="40043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062093"/>
                  </a:ext>
                </a:extLst>
              </a:tr>
              <a:tr h="18854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u="sng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Other Revenues and Gains: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43" marR="4004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8,600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43" marR="40043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427203"/>
                  </a:ext>
                </a:extLst>
              </a:tr>
              <a:tr h="39093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Gain from Sales Machines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43" marR="40043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43" marR="40043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977648"/>
                  </a:ext>
                </a:extLst>
              </a:tr>
              <a:tr h="37014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Other Expenses and Losses: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43" marR="4004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43" marR="40043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2,800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43" marR="40043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832190"/>
                  </a:ext>
                </a:extLst>
              </a:tr>
              <a:tr h="42194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Interest Expenses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43" marR="40043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43" marR="40043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783155"/>
                  </a:ext>
                </a:extLst>
              </a:tr>
              <a:tr h="33006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Net Income before tax</a:t>
                      </a:r>
                      <a:endParaRPr lang="en-GB" sz="11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43" marR="40043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43" marR="40043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35,900</a:t>
                      </a:r>
                      <a:endParaRPr lang="en-GB" sz="11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43" marR="40043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268425"/>
                  </a:ext>
                </a:extLst>
              </a:tr>
              <a:tr h="19761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Income Tax (35,900 ×5%)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43" marR="40043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43" marR="40043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43" marR="40043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(1,795)</a:t>
                      </a:r>
                      <a:endParaRPr lang="en-GB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43" marR="40043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840444"/>
                  </a:ext>
                </a:extLst>
              </a:tr>
              <a:tr h="19761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 Income (Profit)</a:t>
                      </a:r>
                      <a:endParaRPr lang="en-GB" sz="11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43" marR="40043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b="1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43" marR="40043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b="1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43" marR="40043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34,105</a:t>
                      </a:r>
                      <a:endParaRPr lang="en-GB" sz="11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43" marR="40043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916323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-1" y="0"/>
            <a:ext cx="9144001" cy="24435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Income Statement for Merchandise Business                                                           Acc. 212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6501793"/>
            <a:ext cx="9144000" cy="338554"/>
            <a:chOff x="0" y="6501793"/>
            <a:chExt cx="12192000" cy="338554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084177"/>
              </p:ext>
            </p:extLst>
          </p:nvPr>
        </p:nvGraphicFramePr>
        <p:xfrm>
          <a:off x="170509" y="1344113"/>
          <a:ext cx="2735797" cy="4526914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1439653">
                  <a:extLst>
                    <a:ext uri="{9D8B030D-6E8A-4147-A177-3AD203B41FA5}">
                      <a16:colId xmlns:a16="http://schemas.microsoft.com/office/drawing/2014/main" val="177350282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420111156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53207663"/>
                    </a:ext>
                  </a:extLst>
                </a:gridCol>
              </a:tblGrid>
              <a:tr h="44825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Account Title</a:t>
                      </a:r>
                      <a:endParaRPr lang="en-GB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Debit</a:t>
                      </a:r>
                      <a:endParaRPr lang="en-GB" sz="1050" b="1" dirty="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BD</a:t>
                      </a:r>
                      <a:endParaRPr lang="en-GB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Credit</a:t>
                      </a:r>
                      <a:endParaRPr lang="en-GB" sz="1050" b="1" dirty="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BD</a:t>
                      </a:r>
                      <a:endParaRPr lang="en-GB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 anchor="ctr"/>
                </a:tc>
                <a:extLst>
                  <a:ext uri="{0D108BD9-81ED-4DB2-BD59-A6C34878D82A}">
                    <a16:rowId xmlns:a16="http://schemas.microsoft.com/office/drawing/2014/main" val="248856316"/>
                  </a:ext>
                </a:extLst>
              </a:tr>
              <a:tr h="21877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Cash</a:t>
                      </a:r>
                      <a:endParaRPr lang="en-GB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8,500</a:t>
                      </a:r>
                      <a:endParaRPr lang="en-GB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 </a:t>
                      </a:r>
                      <a:endParaRPr lang="en-GB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1224934435"/>
                  </a:ext>
                </a:extLst>
              </a:tr>
              <a:tr h="21877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Supplies</a:t>
                      </a:r>
                      <a:endParaRPr lang="en-GB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2,300</a:t>
                      </a:r>
                      <a:endParaRPr lang="en-GB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 </a:t>
                      </a:r>
                      <a:endParaRPr lang="en-GB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1283731550"/>
                  </a:ext>
                </a:extLst>
              </a:tr>
              <a:tr h="21877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Inventory </a:t>
                      </a:r>
                      <a:endParaRPr lang="en-GB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9,400</a:t>
                      </a:r>
                      <a:endParaRPr lang="en-GB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 </a:t>
                      </a:r>
                      <a:endParaRPr lang="en-GB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754645279"/>
                  </a:ext>
                </a:extLst>
              </a:tr>
              <a:tr h="21877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Building </a:t>
                      </a:r>
                      <a:endParaRPr lang="en-GB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93,000</a:t>
                      </a:r>
                      <a:endParaRPr lang="en-GB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 </a:t>
                      </a:r>
                      <a:endParaRPr lang="en-GB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4208013851"/>
                  </a:ext>
                </a:extLst>
              </a:tr>
              <a:tr h="21877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Machines</a:t>
                      </a:r>
                      <a:endParaRPr lang="en-GB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17,000</a:t>
                      </a:r>
                      <a:endParaRPr lang="en-GB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 </a:t>
                      </a:r>
                      <a:endParaRPr lang="en-GB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621444637"/>
                  </a:ext>
                </a:extLst>
              </a:tr>
              <a:tr h="21877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Notes Payable</a:t>
                      </a:r>
                      <a:endParaRPr lang="en-GB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 </a:t>
                      </a:r>
                      <a:endParaRPr lang="en-GB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8,300</a:t>
                      </a:r>
                      <a:endParaRPr lang="en-GB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1022332939"/>
                  </a:ext>
                </a:extLst>
              </a:tr>
              <a:tr h="22892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Capital</a:t>
                      </a:r>
                      <a:endParaRPr lang="en-GB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 </a:t>
                      </a:r>
                      <a:endParaRPr lang="en-GB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90,200</a:t>
                      </a:r>
                      <a:endParaRPr lang="en-GB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193973459"/>
                  </a:ext>
                </a:extLst>
              </a:tr>
              <a:tr h="21877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Sales</a:t>
                      </a:r>
                      <a:endParaRPr lang="en-GB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 </a:t>
                      </a:r>
                      <a:endParaRPr lang="en-GB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229,400</a:t>
                      </a:r>
                      <a:endParaRPr lang="en-GB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4219343228"/>
                  </a:ext>
                </a:extLst>
              </a:tr>
              <a:tr h="21877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Sales Returns</a:t>
                      </a:r>
                      <a:endParaRPr lang="en-GB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15,400</a:t>
                      </a:r>
                      <a:endParaRPr lang="en-GB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 </a:t>
                      </a:r>
                      <a:endParaRPr lang="en-GB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3140053684"/>
                  </a:ext>
                </a:extLst>
              </a:tr>
              <a:tr h="21877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Purchases </a:t>
                      </a:r>
                      <a:endParaRPr lang="en-GB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162,700</a:t>
                      </a:r>
                      <a:endParaRPr lang="en-GB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 </a:t>
                      </a:r>
                      <a:endParaRPr lang="en-GB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1026928479"/>
                  </a:ext>
                </a:extLst>
              </a:tr>
              <a:tr h="21877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Purchases Discount</a:t>
                      </a:r>
                      <a:endParaRPr lang="en-GB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 </a:t>
                      </a:r>
                      <a:endParaRPr lang="en-GB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2,700</a:t>
                      </a:r>
                      <a:endParaRPr lang="en-GB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3856508707"/>
                  </a:ext>
                </a:extLst>
              </a:tr>
              <a:tr h="21877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Import Tax</a:t>
                      </a:r>
                      <a:endParaRPr lang="en-GB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1,900</a:t>
                      </a:r>
                      <a:endParaRPr lang="en-GB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 </a:t>
                      </a:r>
                      <a:endParaRPr lang="en-GB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303481570"/>
                  </a:ext>
                </a:extLst>
              </a:tr>
              <a:tr h="21877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Salaries Expenses</a:t>
                      </a:r>
                      <a:endParaRPr lang="en-GB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15,600</a:t>
                      </a:r>
                      <a:endParaRPr lang="en-GB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 </a:t>
                      </a:r>
                      <a:endParaRPr lang="en-GB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1207624473"/>
                  </a:ext>
                </a:extLst>
              </a:tr>
              <a:tr h="21877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Electricity Expenses</a:t>
                      </a:r>
                      <a:endParaRPr lang="en-GB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3,400</a:t>
                      </a:r>
                      <a:endParaRPr lang="en-GB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 </a:t>
                      </a:r>
                      <a:endParaRPr lang="en-GB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400470846"/>
                  </a:ext>
                </a:extLst>
              </a:tr>
              <a:tr h="22892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Rent Expenses</a:t>
                      </a:r>
                      <a:endParaRPr lang="en-GB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7,200</a:t>
                      </a:r>
                      <a:endParaRPr lang="en-GB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 </a:t>
                      </a:r>
                      <a:endParaRPr lang="en-GB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1497916698"/>
                  </a:ext>
                </a:extLst>
              </a:tr>
              <a:tr h="21877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Gain from Sales Machines </a:t>
                      </a:r>
                      <a:endParaRPr lang="en-GB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 </a:t>
                      </a:r>
                      <a:endParaRPr lang="en-GB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8,600</a:t>
                      </a:r>
                      <a:endParaRPr lang="en-GB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1845254082"/>
                  </a:ext>
                </a:extLst>
              </a:tr>
              <a:tr h="21877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Interest Expenses</a:t>
                      </a:r>
                      <a:endParaRPr lang="en-GB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2,800</a:t>
                      </a:r>
                      <a:endParaRPr lang="en-GB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 </a:t>
                      </a:r>
                      <a:endParaRPr lang="en-GB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886849789"/>
                  </a:ext>
                </a:extLst>
              </a:tr>
              <a:tr h="21877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Total</a:t>
                      </a:r>
                      <a:endParaRPr lang="en-GB" sz="105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339,200</a:t>
                      </a:r>
                      <a:endParaRPr lang="en-GB" sz="105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339,200</a:t>
                      </a:r>
                      <a:endParaRPr lang="en-GB" sz="105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26680495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0509" y="5946644"/>
            <a:ext cx="273579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Ending Inventory on Dec 31 2018, is BD5,200. </a:t>
            </a:r>
            <a:endParaRPr lang="en-GB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08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300560"/>
              </p:ext>
            </p:extLst>
          </p:nvPr>
        </p:nvGraphicFramePr>
        <p:xfrm>
          <a:off x="3995936" y="1130639"/>
          <a:ext cx="4824536" cy="5250688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3087703">
                  <a:extLst>
                    <a:ext uri="{9D8B030D-6E8A-4147-A177-3AD203B41FA5}">
                      <a16:colId xmlns:a16="http://schemas.microsoft.com/office/drawing/2014/main" val="2163908572"/>
                    </a:ext>
                  </a:extLst>
                </a:gridCol>
                <a:gridCol w="900581">
                  <a:extLst>
                    <a:ext uri="{9D8B030D-6E8A-4147-A177-3AD203B41FA5}">
                      <a16:colId xmlns:a16="http://schemas.microsoft.com/office/drawing/2014/main" val="4085716793"/>
                    </a:ext>
                  </a:extLst>
                </a:gridCol>
                <a:gridCol w="836252">
                  <a:extLst>
                    <a:ext uri="{9D8B030D-6E8A-4147-A177-3AD203B41FA5}">
                      <a16:colId xmlns:a16="http://schemas.microsoft.com/office/drawing/2014/main" val="3073311957"/>
                    </a:ext>
                  </a:extLst>
                </a:gridCol>
              </a:tblGrid>
              <a:tr h="38947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</a:rPr>
                        <a:t>Revenues: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73" marR="55773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73" marR="55773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GB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73" marR="55773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457273"/>
                  </a:ext>
                </a:extLst>
              </a:tr>
              <a:tr h="372646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Net </a:t>
                      </a:r>
                      <a:r>
                        <a:rPr lang="en-US" sz="1600" dirty="0" smtClean="0">
                          <a:effectLst/>
                        </a:rPr>
                        <a:t>Sales (229,400 – 15,400)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73" marR="55773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214,000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73" marR="55773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73" marR="55773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914159"/>
                  </a:ext>
                </a:extLst>
              </a:tr>
              <a:tr h="38947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Gain from Sales Machines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73" marR="55773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8,600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73" marR="55773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73" marR="55773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425517"/>
                  </a:ext>
                </a:extLst>
              </a:tr>
              <a:tr h="38947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</a:rPr>
                        <a:t>Total Revenues</a:t>
                      </a:r>
                      <a:endParaRPr lang="en-GB" sz="11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73" marR="55773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GB" sz="16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73" marR="55773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</a:rPr>
                        <a:t>222,600</a:t>
                      </a:r>
                      <a:endParaRPr lang="en-GB" sz="16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73" marR="55773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78691"/>
                  </a:ext>
                </a:extLst>
              </a:tr>
              <a:tr h="372646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</a:rPr>
                        <a:t>Less</a:t>
                      </a:r>
                      <a:r>
                        <a:rPr lang="en-US" sz="1600" u="sng" dirty="0" smtClean="0">
                          <a:effectLst/>
                        </a:rPr>
                        <a:t>: Expenses</a:t>
                      </a:r>
                      <a:r>
                        <a:rPr lang="en-US" sz="1600" u="sng" dirty="0">
                          <a:effectLst/>
                        </a:rPr>
                        <a:t>.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73" marR="55773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73" marR="55773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73" marR="55773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648185"/>
                  </a:ext>
                </a:extLst>
              </a:tr>
              <a:tr h="38947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Cost of Goods </a:t>
                      </a:r>
                      <a:r>
                        <a:rPr lang="en-US" sz="1600" dirty="0" smtClean="0">
                          <a:effectLst/>
                        </a:rPr>
                        <a:t>Sold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</a:rPr>
                        <a:t>(COGS)</a:t>
                      </a:r>
                      <a:endParaRPr lang="en-GB" sz="11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73" marR="55773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157,700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73" marR="55773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2183126"/>
                  </a:ext>
                </a:extLst>
              </a:tr>
              <a:tr h="355821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Salaries Expenses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73" marR="55773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15,600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73" marR="55773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074381"/>
                  </a:ext>
                </a:extLst>
              </a:tr>
              <a:tr h="355821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Electricity Expenses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73" marR="55773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3,400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73" marR="55773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125287"/>
                  </a:ext>
                </a:extLst>
              </a:tr>
              <a:tr h="355821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Rent Expenses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73" marR="55773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7,200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73" marR="55773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134384"/>
                  </a:ext>
                </a:extLst>
              </a:tr>
              <a:tr h="38947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Interest Expenses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73" marR="55773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2,800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73" marR="55773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896252"/>
                  </a:ext>
                </a:extLst>
              </a:tr>
              <a:tr h="38947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solidFill>
                            <a:srgbClr val="C00000"/>
                          </a:solidFill>
                          <a:effectLst/>
                        </a:rPr>
                        <a:t>Total Expenses</a:t>
                      </a:r>
                      <a:endParaRPr lang="en-GB" sz="11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73" marR="55773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GB" sz="1600" b="1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73" marR="55773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</a:rPr>
                        <a:t>186,700</a:t>
                      </a:r>
                      <a:endParaRPr lang="en-GB" sz="16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73" marR="55773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194927"/>
                  </a:ext>
                </a:extLst>
              </a:tr>
              <a:tr h="372646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</a:rPr>
                        <a:t>Net Income before tax</a:t>
                      </a:r>
                      <a:endParaRPr lang="en-GB" sz="11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73" marR="5577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GB" sz="16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73" marR="5577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</a:rPr>
                        <a:t>35,900</a:t>
                      </a:r>
                      <a:endParaRPr lang="en-GB" sz="16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73" marR="5577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623208"/>
                  </a:ext>
                </a:extLst>
              </a:tr>
              <a:tr h="372646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Income Tax (35,900 ×5%)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73" marR="5577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73" marR="5577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(1,795)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73" marR="5577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265114"/>
                  </a:ext>
                </a:extLst>
              </a:tr>
              <a:tr h="355821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</a:rPr>
                        <a:t>Net Income (Profit)</a:t>
                      </a:r>
                      <a:endParaRPr lang="en-GB" sz="11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73" marR="5577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GB" sz="1600" b="1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73" marR="5577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</a:rPr>
                        <a:t>34,105</a:t>
                      </a:r>
                      <a:endParaRPr lang="en-GB" sz="16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73" marR="5577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619425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995936" y="167017"/>
            <a:ext cx="4788024" cy="9325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Manama Fashion Center</a:t>
            </a:r>
            <a:endParaRPr lang="en-GB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Single – Step Income Statement</a:t>
            </a:r>
            <a:endParaRPr lang="en-GB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Year Ended Dec 31, 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2019</a:t>
            </a:r>
            <a:endParaRPr lang="en-GB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6501793"/>
            <a:ext cx="9144000" cy="338554"/>
            <a:chOff x="0" y="6501793"/>
            <a:chExt cx="12192000" cy="338554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482632"/>
              </p:ext>
            </p:extLst>
          </p:nvPr>
        </p:nvGraphicFramePr>
        <p:xfrm>
          <a:off x="323528" y="177749"/>
          <a:ext cx="3258363" cy="4575428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1714642">
                  <a:extLst>
                    <a:ext uri="{9D8B030D-6E8A-4147-A177-3AD203B41FA5}">
                      <a16:colId xmlns:a16="http://schemas.microsoft.com/office/drawing/2014/main" val="1773502823"/>
                    </a:ext>
                  </a:extLst>
                </a:gridCol>
                <a:gridCol w="751633">
                  <a:extLst>
                    <a:ext uri="{9D8B030D-6E8A-4147-A177-3AD203B41FA5}">
                      <a16:colId xmlns:a16="http://schemas.microsoft.com/office/drawing/2014/main" val="420111156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53207663"/>
                    </a:ext>
                  </a:extLst>
                </a:gridCol>
              </a:tblGrid>
              <a:tr h="44825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Account Title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Debit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BD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Credit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BD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 anchor="ctr"/>
                </a:tc>
                <a:extLst>
                  <a:ext uri="{0D108BD9-81ED-4DB2-BD59-A6C34878D82A}">
                    <a16:rowId xmlns:a16="http://schemas.microsoft.com/office/drawing/2014/main" val="248856316"/>
                  </a:ext>
                </a:extLst>
              </a:tr>
              <a:tr h="21877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Cash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8,500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GB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1224934435"/>
                  </a:ext>
                </a:extLst>
              </a:tr>
              <a:tr h="21877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Supplies</a:t>
                      </a:r>
                      <a:endParaRPr lang="en-GB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2,300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GB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1283731550"/>
                  </a:ext>
                </a:extLst>
              </a:tr>
              <a:tr h="21877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Inventory </a:t>
                      </a:r>
                      <a:endParaRPr lang="en-GB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9,400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754645279"/>
                  </a:ext>
                </a:extLst>
              </a:tr>
              <a:tr h="21877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Building </a:t>
                      </a:r>
                      <a:endParaRPr lang="en-GB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93,000</a:t>
                      </a:r>
                      <a:endParaRPr lang="en-GB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4208013851"/>
                  </a:ext>
                </a:extLst>
              </a:tr>
              <a:tr h="21877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Machines</a:t>
                      </a:r>
                      <a:endParaRPr lang="en-GB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17,000</a:t>
                      </a:r>
                      <a:endParaRPr lang="en-GB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621444637"/>
                  </a:ext>
                </a:extLst>
              </a:tr>
              <a:tr h="21877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Notes Payable</a:t>
                      </a:r>
                      <a:endParaRPr lang="en-GB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GB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8,300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1022332939"/>
                  </a:ext>
                </a:extLst>
              </a:tr>
              <a:tr h="22892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Capital</a:t>
                      </a:r>
                      <a:endParaRPr lang="en-GB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GB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90,200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193973459"/>
                  </a:ext>
                </a:extLst>
              </a:tr>
              <a:tr h="21877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Sales</a:t>
                      </a:r>
                      <a:endParaRPr lang="en-GB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GB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229,400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4219343228"/>
                  </a:ext>
                </a:extLst>
              </a:tr>
              <a:tr h="21877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Sales Returns</a:t>
                      </a:r>
                      <a:endParaRPr lang="en-GB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15,400</a:t>
                      </a:r>
                      <a:endParaRPr lang="en-GB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3140053684"/>
                  </a:ext>
                </a:extLst>
              </a:tr>
              <a:tr h="21877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Purchases </a:t>
                      </a:r>
                      <a:endParaRPr lang="en-GB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162,700</a:t>
                      </a:r>
                      <a:endParaRPr lang="en-GB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1026928479"/>
                  </a:ext>
                </a:extLst>
              </a:tr>
              <a:tr h="21877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Purchases Discount</a:t>
                      </a:r>
                      <a:endParaRPr lang="en-GB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GB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2,700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3856508707"/>
                  </a:ext>
                </a:extLst>
              </a:tr>
              <a:tr h="21877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Import Tax</a:t>
                      </a:r>
                      <a:endParaRPr lang="en-GB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1,900</a:t>
                      </a:r>
                      <a:endParaRPr lang="en-GB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303481570"/>
                  </a:ext>
                </a:extLst>
              </a:tr>
              <a:tr h="21877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Salaries Expenses</a:t>
                      </a:r>
                      <a:endParaRPr lang="en-GB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15,600</a:t>
                      </a:r>
                      <a:endParaRPr lang="en-GB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1207624473"/>
                  </a:ext>
                </a:extLst>
              </a:tr>
              <a:tr h="21877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Electricity Expenses</a:t>
                      </a:r>
                      <a:endParaRPr lang="en-GB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3,400</a:t>
                      </a:r>
                      <a:endParaRPr lang="en-GB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400470846"/>
                  </a:ext>
                </a:extLst>
              </a:tr>
              <a:tr h="22892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Rent Expenses</a:t>
                      </a:r>
                      <a:endParaRPr lang="en-GB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7,200</a:t>
                      </a:r>
                      <a:endParaRPr lang="en-GB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1497916698"/>
                  </a:ext>
                </a:extLst>
              </a:tr>
              <a:tr h="21877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Gain from Sales Machines </a:t>
                      </a:r>
                      <a:endParaRPr lang="en-GB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GB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8,600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1845254082"/>
                  </a:ext>
                </a:extLst>
              </a:tr>
              <a:tr h="21877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Interest Expenses</a:t>
                      </a:r>
                      <a:endParaRPr lang="en-GB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2,800</a:t>
                      </a:r>
                      <a:endParaRPr lang="en-GB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886849789"/>
                  </a:ext>
                </a:extLst>
              </a:tr>
              <a:tr h="21877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</a:rPr>
                        <a:t>Total</a:t>
                      </a:r>
                      <a:endParaRPr lang="en-GB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</a:rPr>
                        <a:t>339,200</a:t>
                      </a:r>
                      <a:endParaRPr lang="en-GB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</a:rPr>
                        <a:t>339,200</a:t>
                      </a:r>
                      <a:endParaRPr lang="en-GB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26680495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23528" y="4869161"/>
            <a:ext cx="3456384" cy="12241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400" b="1" u="sng" dirty="0" smtClean="0">
                <a:solidFill>
                  <a:srgbClr val="FF0000"/>
                </a:solidFill>
              </a:rPr>
              <a:t>COGS</a:t>
            </a:r>
          </a:p>
          <a:p>
            <a:r>
              <a:rPr lang="en-GB" sz="1400" dirty="0" smtClean="0"/>
              <a:t>Cost of Purchases = 162,700 – 2,700 + 1,900</a:t>
            </a:r>
          </a:p>
          <a:p>
            <a:r>
              <a:rPr lang="en-GB" sz="1400" dirty="0"/>
              <a:t> </a:t>
            </a:r>
            <a:r>
              <a:rPr lang="en-GB" sz="1400" dirty="0" smtClean="0"/>
              <a:t>                                = BD161,900</a:t>
            </a:r>
          </a:p>
          <a:p>
            <a:r>
              <a:rPr lang="en-GB" sz="1400" dirty="0" smtClean="0"/>
              <a:t>Cost of Goods Sold = 5,200 + 161,900 – 9,400</a:t>
            </a:r>
          </a:p>
          <a:p>
            <a:r>
              <a:rPr lang="en-GB" sz="1400" dirty="0"/>
              <a:t> </a:t>
            </a:r>
            <a:r>
              <a:rPr lang="en-GB" sz="1400" dirty="0" smtClean="0"/>
              <a:t>                                   = BD157,700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01391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283278"/>
            <a:ext cx="1646183" cy="1268068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5" name="Group 4"/>
          <p:cNvGrpSpPr/>
          <p:nvPr/>
        </p:nvGrpSpPr>
        <p:grpSpPr>
          <a:xfrm>
            <a:off x="359554" y="3190038"/>
            <a:ext cx="8653834" cy="3297746"/>
            <a:chOff x="529386" y="1934348"/>
            <a:chExt cx="8378063" cy="3791155"/>
          </a:xfrm>
        </p:grpSpPr>
        <p:sp>
          <p:nvSpPr>
            <p:cNvPr id="6" name="Freeform 5"/>
            <p:cNvSpPr/>
            <p:nvPr/>
          </p:nvSpPr>
          <p:spPr>
            <a:xfrm>
              <a:off x="586941" y="1957007"/>
              <a:ext cx="1114720" cy="1369739"/>
            </a:xfrm>
            <a:custGeom>
              <a:avLst/>
              <a:gdLst>
                <a:gd name="connsiteX0" fmla="*/ 0 w 1592456"/>
                <a:gd name="connsiteY0" fmla="*/ 0 h 1114719"/>
                <a:gd name="connsiteX1" fmla="*/ 1035097 w 1592456"/>
                <a:gd name="connsiteY1" fmla="*/ 0 h 1114719"/>
                <a:gd name="connsiteX2" fmla="*/ 1592456 w 1592456"/>
                <a:gd name="connsiteY2" fmla="*/ 557360 h 1114719"/>
                <a:gd name="connsiteX3" fmla="*/ 1035097 w 1592456"/>
                <a:gd name="connsiteY3" fmla="*/ 1114719 h 1114719"/>
                <a:gd name="connsiteX4" fmla="*/ 0 w 1592456"/>
                <a:gd name="connsiteY4" fmla="*/ 1114719 h 1114719"/>
                <a:gd name="connsiteX5" fmla="*/ 557360 w 1592456"/>
                <a:gd name="connsiteY5" fmla="*/ 557360 h 1114719"/>
                <a:gd name="connsiteX6" fmla="*/ 0 w 1592456"/>
                <a:gd name="connsiteY6" fmla="*/ 0 h 1114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2456" h="1114719">
                  <a:moveTo>
                    <a:pt x="1592455" y="0"/>
                  </a:moveTo>
                  <a:lnTo>
                    <a:pt x="1592455" y="724568"/>
                  </a:lnTo>
                  <a:lnTo>
                    <a:pt x="796227" y="1114719"/>
                  </a:lnTo>
                  <a:lnTo>
                    <a:pt x="1" y="724568"/>
                  </a:lnTo>
                  <a:lnTo>
                    <a:pt x="1" y="0"/>
                  </a:lnTo>
                  <a:lnTo>
                    <a:pt x="796227" y="390152"/>
                  </a:lnTo>
                  <a:lnTo>
                    <a:pt x="1592455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0956" tIns="578316" rIns="20955" bIns="578314" numCol="1" spcCol="1270" anchor="ctr" anchorCtr="0">
              <a:noAutofit/>
            </a:bodyPr>
            <a:lstStyle/>
            <a:p>
              <a:pPr lvl="0" algn="ctr" defTabSz="1466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>
                  <a:solidFill>
                    <a:schemeClr val="tx1"/>
                  </a:solidFill>
                </a:rPr>
                <a:t>1.</a:t>
              </a:r>
              <a:endParaRPr lang="ar-BH" sz="3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1645570" y="1934348"/>
              <a:ext cx="7261879" cy="1035096"/>
            </a:xfrm>
            <a:custGeom>
              <a:avLst/>
              <a:gdLst>
                <a:gd name="connsiteX0" fmla="*/ 172519 w 1035096"/>
                <a:gd name="connsiteY0" fmla="*/ 0 h 7114880"/>
                <a:gd name="connsiteX1" fmla="*/ 862577 w 1035096"/>
                <a:gd name="connsiteY1" fmla="*/ 0 h 7114880"/>
                <a:gd name="connsiteX2" fmla="*/ 1035096 w 1035096"/>
                <a:gd name="connsiteY2" fmla="*/ 172519 h 7114880"/>
                <a:gd name="connsiteX3" fmla="*/ 1035096 w 1035096"/>
                <a:gd name="connsiteY3" fmla="*/ 7114880 h 7114880"/>
                <a:gd name="connsiteX4" fmla="*/ 1035096 w 1035096"/>
                <a:gd name="connsiteY4" fmla="*/ 7114880 h 7114880"/>
                <a:gd name="connsiteX5" fmla="*/ 0 w 1035096"/>
                <a:gd name="connsiteY5" fmla="*/ 7114880 h 7114880"/>
                <a:gd name="connsiteX6" fmla="*/ 0 w 1035096"/>
                <a:gd name="connsiteY6" fmla="*/ 7114880 h 7114880"/>
                <a:gd name="connsiteX7" fmla="*/ 0 w 1035096"/>
                <a:gd name="connsiteY7" fmla="*/ 172519 h 7114880"/>
                <a:gd name="connsiteX8" fmla="*/ 172519 w 1035096"/>
                <a:gd name="connsiteY8" fmla="*/ 0 h 711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5096" h="7114880">
                  <a:moveTo>
                    <a:pt x="1035096" y="1185836"/>
                  </a:moveTo>
                  <a:lnTo>
                    <a:pt x="1035096" y="5929044"/>
                  </a:lnTo>
                  <a:cubicBezTo>
                    <a:pt x="1035096" y="6583964"/>
                    <a:pt x="1023859" y="7114877"/>
                    <a:pt x="1009997" y="7114877"/>
                  </a:cubicBezTo>
                  <a:lnTo>
                    <a:pt x="0" y="7114877"/>
                  </a:lnTo>
                  <a:lnTo>
                    <a:pt x="0" y="7114877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09997" y="3"/>
                  </a:lnTo>
                  <a:cubicBezTo>
                    <a:pt x="1023859" y="3"/>
                    <a:pt x="1035096" y="530916"/>
                    <a:pt x="1035096" y="1185836"/>
                  </a:cubicBez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49353" tIns="63863" rIns="63863" bIns="63865" numCol="1" spcCol="1270" anchor="ctr" anchorCtr="0">
              <a:noAutofit/>
            </a:bodyPr>
            <a:lstStyle/>
            <a:p>
              <a:pPr marL="228600" lvl="1" indent="-228600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GB" sz="2800" b="1" dirty="0">
                  <a:solidFill>
                    <a:schemeClr val="tx1"/>
                  </a:solidFill>
                </a:rPr>
                <a:t> The purpose and layout of the income statement for merchandise business</a:t>
              </a:r>
              <a:r>
                <a:rPr lang="en-GB" sz="2800" b="1" dirty="0" smtClean="0">
                  <a:solidFill>
                    <a:schemeClr val="tx1"/>
                  </a:solidFill>
                </a:rPr>
                <a:t>.</a:t>
              </a:r>
              <a:endParaRPr lang="en-GB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529386" y="4133046"/>
              <a:ext cx="1114720" cy="1592457"/>
            </a:xfrm>
            <a:custGeom>
              <a:avLst/>
              <a:gdLst>
                <a:gd name="connsiteX0" fmla="*/ 0 w 1592456"/>
                <a:gd name="connsiteY0" fmla="*/ 0 h 1114719"/>
                <a:gd name="connsiteX1" fmla="*/ 1035097 w 1592456"/>
                <a:gd name="connsiteY1" fmla="*/ 0 h 1114719"/>
                <a:gd name="connsiteX2" fmla="*/ 1592456 w 1592456"/>
                <a:gd name="connsiteY2" fmla="*/ 557360 h 1114719"/>
                <a:gd name="connsiteX3" fmla="*/ 1035097 w 1592456"/>
                <a:gd name="connsiteY3" fmla="*/ 1114719 h 1114719"/>
                <a:gd name="connsiteX4" fmla="*/ 0 w 1592456"/>
                <a:gd name="connsiteY4" fmla="*/ 1114719 h 1114719"/>
                <a:gd name="connsiteX5" fmla="*/ 557360 w 1592456"/>
                <a:gd name="connsiteY5" fmla="*/ 557360 h 1114719"/>
                <a:gd name="connsiteX6" fmla="*/ 0 w 1592456"/>
                <a:gd name="connsiteY6" fmla="*/ 0 h 1114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2456" h="1114719">
                  <a:moveTo>
                    <a:pt x="1592455" y="0"/>
                  </a:moveTo>
                  <a:lnTo>
                    <a:pt x="1592455" y="724568"/>
                  </a:lnTo>
                  <a:lnTo>
                    <a:pt x="796227" y="1114719"/>
                  </a:lnTo>
                  <a:lnTo>
                    <a:pt x="1" y="724568"/>
                  </a:lnTo>
                  <a:lnTo>
                    <a:pt x="1" y="0"/>
                  </a:lnTo>
                  <a:lnTo>
                    <a:pt x="796227" y="390152"/>
                  </a:lnTo>
                  <a:lnTo>
                    <a:pt x="1592455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0956" tIns="578316" rIns="20955" bIns="578314" numCol="1" spcCol="1270" anchor="ctr" anchorCtr="0">
              <a:noAutofit/>
            </a:bodyPr>
            <a:lstStyle/>
            <a:p>
              <a:pPr lvl="0" algn="ctr" defTabSz="1466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 smtClean="0">
                  <a:solidFill>
                    <a:schemeClr val="tx1"/>
                  </a:solidFill>
                </a:rPr>
                <a:t>3</a:t>
              </a:r>
              <a:r>
                <a:rPr lang="en-US" sz="3600" b="1" kern="1200" dirty="0" smtClean="0">
                  <a:solidFill>
                    <a:schemeClr val="tx1"/>
                  </a:solidFill>
                </a:rPr>
                <a:t>.</a:t>
              </a:r>
              <a:endParaRPr lang="ar-BH" sz="3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1659482" y="4186351"/>
              <a:ext cx="7247967" cy="1035096"/>
            </a:xfrm>
            <a:custGeom>
              <a:avLst/>
              <a:gdLst>
                <a:gd name="connsiteX0" fmla="*/ 172519 w 1035096"/>
                <a:gd name="connsiteY0" fmla="*/ 0 h 7114880"/>
                <a:gd name="connsiteX1" fmla="*/ 862577 w 1035096"/>
                <a:gd name="connsiteY1" fmla="*/ 0 h 7114880"/>
                <a:gd name="connsiteX2" fmla="*/ 1035096 w 1035096"/>
                <a:gd name="connsiteY2" fmla="*/ 172519 h 7114880"/>
                <a:gd name="connsiteX3" fmla="*/ 1035096 w 1035096"/>
                <a:gd name="connsiteY3" fmla="*/ 7114880 h 7114880"/>
                <a:gd name="connsiteX4" fmla="*/ 1035096 w 1035096"/>
                <a:gd name="connsiteY4" fmla="*/ 7114880 h 7114880"/>
                <a:gd name="connsiteX5" fmla="*/ 0 w 1035096"/>
                <a:gd name="connsiteY5" fmla="*/ 7114880 h 7114880"/>
                <a:gd name="connsiteX6" fmla="*/ 0 w 1035096"/>
                <a:gd name="connsiteY6" fmla="*/ 7114880 h 7114880"/>
                <a:gd name="connsiteX7" fmla="*/ 0 w 1035096"/>
                <a:gd name="connsiteY7" fmla="*/ 172519 h 7114880"/>
                <a:gd name="connsiteX8" fmla="*/ 172519 w 1035096"/>
                <a:gd name="connsiteY8" fmla="*/ 0 h 711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5096" h="7114880">
                  <a:moveTo>
                    <a:pt x="1035096" y="1185836"/>
                  </a:moveTo>
                  <a:lnTo>
                    <a:pt x="1035096" y="5929044"/>
                  </a:lnTo>
                  <a:cubicBezTo>
                    <a:pt x="1035096" y="6583964"/>
                    <a:pt x="1023859" y="7114877"/>
                    <a:pt x="1009997" y="7114877"/>
                  </a:cubicBezTo>
                  <a:lnTo>
                    <a:pt x="0" y="7114877"/>
                  </a:lnTo>
                  <a:lnTo>
                    <a:pt x="0" y="7114877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09997" y="3"/>
                  </a:lnTo>
                  <a:cubicBezTo>
                    <a:pt x="1023859" y="3"/>
                    <a:pt x="1035096" y="530916"/>
                    <a:pt x="1035096" y="1185836"/>
                  </a:cubicBez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49353" tIns="63863" rIns="63863" bIns="63865" numCol="1" spcCol="1270" anchor="ctr" anchorCtr="0">
              <a:noAutofit/>
            </a:bodyPr>
            <a:lstStyle/>
            <a:p>
              <a:pPr marL="342900" lvl="1" indent="-342900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itchFamily="34" charset="0"/>
                <a:buChar char="•"/>
              </a:pPr>
              <a:r>
                <a:rPr lang="en-GB" sz="2800" b="1" dirty="0">
                  <a:solidFill>
                    <a:schemeClr val="tx1"/>
                  </a:solidFill>
                </a:rPr>
                <a:t>The preparation of income statement for merchandise business</a:t>
              </a:r>
              <a:r>
                <a:rPr lang="en-GB" sz="2800" b="1" dirty="0" smtClean="0">
                  <a:solidFill>
                    <a:schemeClr val="tx1"/>
                  </a:solidFill>
                </a:rPr>
                <a:t>.</a:t>
              </a:r>
              <a:endParaRPr lang="en-GB" sz="2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-1" y="0"/>
            <a:ext cx="9144001" cy="24435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Income Statement for Merchandise Business                                                           Acc. 212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6537" y="945714"/>
            <a:ext cx="5731388" cy="984040"/>
            <a:chOff x="0" y="1065358"/>
            <a:chExt cx="8153400" cy="1080000"/>
          </a:xfrm>
        </p:grpSpPr>
        <p:sp>
          <p:nvSpPr>
            <p:cNvPr id="14" name="مستطيل مستدير الزوايا 13"/>
            <p:cNvSpPr/>
            <p:nvPr/>
          </p:nvSpPr>
          <p:spPr>
            <a:xfrm>
              <a:off x="0" y="1065358"/>
              <a:ext cx="8153400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5" name="Rectangle 6"/>
            <p:cNvSpPr/>
            <p:nvPr/>
          </p:nvSpPr>
          <p:spPr>
            <a:xfrm>
              <a:off x="1173790" y="1243827"/>
              <a:ext cx="580582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Learning Objectives</a:t>
              </a:r>
            </a:p>
          </p:txBody>
        </p:sp>
      </p:grpSp>
      <p:sp>
        <p:nvSpPr>
          <p:cNvPr id="16" name="Freeform 15"/>
          <p:cNvSpPr/>
          <p:nvPr/>
        </p:nvSpPr>
        <p:spPr>
          <a:xfrm>
            <a:off x="1494979" y="4246707"/>
            <a:ext cx="7441841" cy="763176"/>
          </a:xfrm>
          <a:custGeom>
            <a:avLst/>
            <a:gdLst>
              <a:gd name="connsiteX0" fmla="*/ 172519 w 1035096"/>
              <a:gd name="connsiteY0" fmla="*/ 0 h 7114880"/>
              <a:gd name="connsiteX1" fmla="*/ 862577 w 1035096"/>
              <a:gd name="connsiteY1" fmla="*/ 0 h 7114880"/>
              <a:gd name="connsiteX2" fmla="*/ 1035096 w 1035096"/>
              <a:gd name="connsiteY2" fmla="*/ 172519 h 7114880"/>
              <a:gd name="connsiteX3" fmla="*/ 1035096 w 1035096"/>
              <a:gd name="connsiteY3" fmla="*/ 7114880 h 7114880"/>
              <a:gd name="connsiteX4" fmla="*/ 1035096 w 1035096"/>
              <a:gd name="connsiteY4" fmla="*/ 7114880 h 7114880"/>
              <a:gd name="connsiteX5" fmla="*/ 0 w 1035096"/>
              <a:gd name="connsiteY5" fmla="*/ 7114880 h 7114880"/>
              <a:gd name="connsiteX6" fmla="*/ 0 w 1035096"/>
              <a:gd name="connsiteY6" fmla="*/ 7114880 h 7114880"/>
              <a:gd name="connsiteX7" fmla="*/ 0 w 1035096"/>
              <a:gd name="connsiteY7" fmla="*/ 172519 h 7114880"/>
              <a:gd name="connsiteX8" fmla="*/ 172519 w 1035096"/>
              <a:gd name="connsiteY8" fmla="*/ 0 h 711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5096" h="7114880">
                <a:moveTo>
                  <a:pt x="1035096" y="1185836"/>
                </a:moveTo>
                <a:lnTo>
                  <a:pt x="1035096" y="5929044"/>
                </a:lnTo>
                <a:cubicBezTo>
                  <a:pt x="1035096" y="6583964"/>
                  <a:pt x="1023859" y="7114877"/>
                  <a:pt x="1009997" y="7114877"/>
                </a:cubicBezTo>
                <a:lnTo>
                  <a:pt x="0" y="7114877"/>
                </a:lnTo>
                <a:lnTo>
                  <a:pt x="0" y="7114877"/>
                </a:lnTo>
                <a:lnTo>
                  <a:pt x="0" y="3"/>
                </a:lnTo>
                <a:lnTo>
                  <a:pt x="0" y="3"/>
                </a:lnTo>
                <a:lnTo>
                  <a:pt x="1009997" y="3"/>
                </a:lnTo>
                <a:cubicBezTo>
                  <a:pt x="1023859" y="3"/>
                  <a:pt x="1035096" y="530916"/>
                  <a:pt x="1035096" y="1185836"/>
                </a:cubicBez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0" vert="horz" wrap="square" lIns="149353" tIns="63863" rIns="63863" bIns="63865" numCol="1" spcCol="1270" anchor="ctr" anchorCtr="0">
            <a:noAutofit/>
          </a:bodyPr>
          <a:lstStyle/>
          <a:p>
            <a:pPr marL="228600" lvl="1" indent="-228600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equations of the income statement for merchandise business</a:t>
            </a:r>
            <a:r>
              <a:rPr lang="en-GB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27684" y="4304606"/>
            <a:ext cx="1151412" cy="1068610"/>
          </a:xfrm>
          <a:custGeom>
            <a:avLst/>
            <a:gdLst>
              <a:gd name="connsiteX0" fmla="*/ 0 w 1592456"/>
              <a:gd name="connsiteY0" fmla="*/ 0 h 1114719"/>
              <a:gd name="connsiteX1" fmla="*/ 1035097 w 1592456"/>
              <a:gd name="connsiteY1" fmla="*/ 0 h 1114719"/>
              <a:gd name="connsiteX2" fmla="*/ 1592456 w 1592456"/>
              <a:gd name="connsiteY2" fmla="*/ 557360 h 1114719"/>
              <a:gd name="connsiteX3" fmla="*/ 1035097 w 1592456"/>
              <a:gd name="connsiteY3" fmla="*/ 1114719 h 1114719"/>
              <a:gd name="connsiteX4" fmla="*/ 0 w 1592456"/>
              <a:gd name="connsiteY4" fmla="*/ 1114719 h 1114719"/>
              <a:gd name="connsiteX5" fmla="*/ 557360 w 1592456"/>
              <a:gd name="connsiteY5" fmla="*/ 557360 h 1114719"/>
              <a:gd name="connsiteX6" fmla="*/ 0 w 1592456"/>
              <a:gd name="connsiteY6" fmla="*/ 0 h 111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2456" h="1114719">
                <a:moveTo>
                  <a:pt x="1592455" y="0"/>
                </a:moveTo>
                <a:lnTo>
                  <a:pt x="1592455" y="724568"/>
                </a:lnTo>
                <a:lnTo>
                  <a:pt x="796227" y="1114719"/>
                </a:lnTo>
                <a:lnTo>
                  <a:pt x="1" y="724568"/>
                </a:lnTo>
                <a:lnTo>
                  <a:pt x="1" y="0"/>
                </a:lnTo>
                <a:lnTo>
                  <a:pt x="796227" y="390152"/>
                </a:lnTo>
                <a:lnTo>
                  <a:pt x="1592455" y="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0" vert="horz" wrap="square" lIns="20956" tIns="578316" rIns="20955" bIns="578314" numCol="1" spcCol="1270" anchor="ctr" anchorCtr="0">
            <a:noAutofit/>
          </a:bodyPr>
          <a:lstStyle/>
          <a:p>
            <a:pPr lvl="0" algn="ctr" defTabSz="1466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dirty="0" smtClean="0">
                <a:solidFill>
                  <a:schemeClr val="tx1"/>
                </a:solidFill>
              </a:rPr>
              <a:t>2.</a:t>
            </a:r>
            <a:endParaRPr lang="ar-BH" sz="3600" b="1" kern="1200" dirty="0">
              <a:solidFill>
                <a:schemeClr val="tx1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1245" y="2156665"/>
            <a:ext cx="8316417" cy="71528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>
            <a:lvl1pPr algn="ctr" rtl="1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eaLnBrk="0" fontAlgn="base" hangingPunct="0">
              <a:spcBef>
                <a:spcPts val="600"/>
              </a:spcBef>
              <a:spcAft>
                <a:spcPct val="0"/>
              </a:spcAft>
              <a:buClrTx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By the end of this lesson, the student should be able to:</a:t>
            </a:r>
          </a:p>
        </p:txBody>
      </p:sp>
    </p:spTree>
    <p:extLst>
      <p:ext uri="{BB962C8B-B14F-4D97-AF65-F5344CB8AC3E}">
        <p14:creationId xmlns:p14="http://schemas.microsoft.com/office/powerpoint/2010/main" val="278381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58177" y="6560621"/>
            <a:ext cx="6858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800" rtl="1">
              <a:defRPr/>
            </a:pPr>
            <a:r>
              <a:rPr lang="ar-BH" sz="12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وزارة التربية والتعليم – 2020م</a:t>
            </a: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6554260"/>
            <a:ext cx="9144000" cy="3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6"/>
          <p:cNvSpPr>
            <a:spLocks noGrp="1"/>
          </p:cNvSpPr>
          <p:nvPr>
            <p:ph idx="1"/>
          </p:nvPr>
        </p:nvSpPr>
        <p:spPr>
          <a:xfrm>
            <a:off x="200776" y="1620485"/>
            <a:ext cx="6819496" cy="252859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rtl="1"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student achieved the objectives:</a:t>
            </a:r>
          </a:p>
          <a:p>
            <a:pPr marL="0" indent="0" rtl="1">
              <a:buNone/>
            </a:pPr>
            <a:endParaRPr lang="en-US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-228600" defTabSz="933450"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purpose and layout of the income statement for merchandise business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lvl="1" indent="-228600" defTabSz="933450"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equations of the income statement for merchandise business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-228600" defTabSz="933450"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preparation of income statement for merchandise business.</a:t>
            </a:r>
          </a:p>
          <a:p>
            <a:pPr marL="228600" lvl="1" indent="-228600" defTabSz="933450"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GB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ular Callout 1"/>
          <p:cNvSpPr/>
          <p:nvPr/>
        </p:nvSpPr>
        <p:spPr>
          <a:xfrm>
            <a:off x="214274" y="4547232"/>
            <a:ext cx="4709333" cy="1498563"/>
          </a:xfrm>
          <a:prstGeom prst="wedgeRectCallout">
            <a:avLst>
              <a:gd name="adj1" fmla="val 83099"/>
              <a:gd name="adj2" fmla="val -1623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BH" sz="2000" b="1" u="sng" dirty="0">
                <a:solidFill>
                  <a:srgbClr val="FF0000"/>
                </a:solidFill>
                <a:latin typeface="Arial" pitchFamily="34" charset="0"/>
              </a:rPr>
              <a:t>لمزيد من المعلومات: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www.Edunet.com</a:t>
            </a:r>
            <a:r>
              <a:rPr lang="ar-BH" sz="2000" b="1" dirty="0">
                <a:solidFill>
                  <a:schemeClr val="tx1"/>
                </a:solidFill>
                <a:latin typeface="Arial" pitchFamily="34" charset="0"/>
              </a:rPr>
              <a:t>1- زيارة البوابة التعليمية 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r"/>
            <a:r>
              <a:rPr lang="ar-BH" sz="2000" b="1" dirty="0">
                <a:solidFill>
                  <a:schemeClr val="tx1"/>
                </a:solidFill>
                <a:latin typeface="Arial" pitchFamily="34" charset="0"/>
              </a:rPr>
              <a:t>2- حل أسئلة وأنشطة الكتاب المدرسي.</a:t>
            </a:r>
            <a:endParaRPr lang="en-US" sz="2000" b="1" dirty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endParaRPr lang="en-GB" sz="14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1" y="0"/>
            <a:ext cx="9144001" cy="24435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Income Statement for Merchandise Business (1)                                                          Acc. 212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D41B4E8-A5E3-4108-8CE7-CD9102958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78" t="8769" r="3248" b="83713"/>
          <a:stretch/>
        </p:blipFill>
        <p:spPr>
          <a:xfrm>
            <a:off x="6516216" y="4657545"/>
            <a:ext cx="2181371" cy="867668"/>
          </a:xfrm>
          <a:prstGeom prst="rect">
            <a:avLst/>
          </a:prstGeom>
        </p:spPr>
      </p:pic>
      <p:sp>
        <p:nvSpPr>
          <p:cNvPr id="12" name="مستطيل مستدير الزوايا 13"/>
          <p:cNvSpPr/>
          <p:nvPr/>
        </p:nvSpPr>
        <p:spPr>
          <a:xfrm>
            <a:off x="214274" y="620689"/>
            <a:ext cx="3781662" cy="839134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of Lesson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91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8855173"/>
              </p:ext>
            </p:extLst>
          </p:nvPr>
        </p:nvGraphicFramePr>
        <p:xfrm>
          <a:off x="179512" y="1221290"/>
          <a:ext cx="7886700" cy="3972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1374931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1</a:t>
            </a:r>
            <a:endParaRPr lang="en-GB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2407322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3389794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4439666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6501793"/>
            <a:ext cx="9144000" cy="338554"/>
            <a:chOff x="0" y="6501793"/>
            <a:chExt cx="12192000" cy="338554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-1" y="0"/>
            <a:ext cx="9144001" cy="24435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Income Statement for Merchandise Business                                                           Acc. 212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3029" y="447869"/>
            <a:ext cx="7344638" cy="645556"/>
            <a:chOff x="32761" y="1085166"/>
            <a:chExt cx="10448389" cy="1080000"/>
          </a:xfrm>
        </p:grpSpPr>
        <p:sp>
          <p:nvSpPr>
            <p:cNvPr id="15" name="مستطيل مستدير الزوايا 13"/>
            <p:cNvSpPr/>
            <p:nvPr/>
          </p:nvSpPr>
          <p:spPr>
            <a:xfrm>
              <a:off x="58478" y="1085166"/>
              <a:ext cx="10422672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6" name="Rectangle 6"/>
            <p:cNvSpPr/>
            <p:nvPr/>
          </p:nvSpPr>
          <p:spPr>
            <a:xfrm>
              <a:off x="32761" y="1104546"/>
              <a:ext cx="9947613" cy="9783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Elements of the Income Statement </a:t>
              </a:r>
              <a:endParaRPr lang="en-GB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94320" y="5280688"/>
            <a:ext cx="7886700" cy="923202"/>
            <a:chOff x="0" y="3046568"/>
            <a:chExt cx="7886700" cy="923202"/>
          </a:xfrm>
        </p:grpSpPr>
        <p:sp>
          <p:nvSpPr>
            <p:cNvPr id="18" name="Rounded Rectangle 17"/>
            <p:cNvSpPr/>
            <p:nvPr/>
          </p:nvSpPr>
          <p:spPr>
            <a:xfrm>
              <a:off x="0" y="3046568"/>
              <a:ext cx="7886700" cy="92320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9" name="Rounded Rectangle 4"/>
            <p:cNvSpPr txBox="1"/>
            <p:nvPr/>
          </p:nvSpPr>
          <p:spPr>
            <a:xfrm>
              <a:off x="1669660" y="3046568"/>
              <a:ext cx="6217039" cy="92320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8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Net Income</a:t>
              </a:r>
              <a:endParaRPr lang="en-GB" sz="28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269080" y="5350760"/>
            <a:ext cx="1577340" cy="738562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5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83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qual 35"/>
          <p:cNvSpPr/>
          <p:nvPr/>
        </p:nvSpPr>
        <p:spPr>
          <a:xfrm>
            <a:off x="1043247" y="3778797"/>
            <a:ext cx="210092" cy="297197"/>
          </a:xfrm>
          <a:prstGeom prst="mathEqual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8" name="Plus 37"/>
          <p:cNvSpPr/>
          <p:nvPr/>
        </p:nvSpPr>
        <p:spPr>
          <a:xfrm>
            <a:off x="2077817" y="5878707"/>
            <a:ext cx="468605" cy="267165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1" name="Group 40"/>
          <p:cNvGrpSpPr/>
          <p:nvPr/>
        </p:nvGrpSpPr>
        <p:grpSpPr>
          <a:xfrm>
            <a:off x="0" y="6501793"/>
            <a:ext cx="9144000" cy="338554"/>
            <a:chOff x="0" y="6501793"/>
            <a:chExt cx="12192000" cy="338554"/>
          </a:xfrm>
        </p:grpSpPr>
        <p:cxnSp>
          <p:nvCxnSpPr>
            <p:cNvPr id="42" name="Straight Connector 41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37" name="Title 1"/>
          <p:cNvSpPr txBox="1">
            <a:spLocks/>
          </p:cNvSpPr>
          <p:nvPr/>
        </p:nvSpPr>
        <p:spPr>
          <a:xfrm>
            <a:off x="-1" y="0"/>
            <a:ext cx="9144001" cy="24435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Income Statement for Merchandise Business                                                           Acc. 212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5970" y="5671224"/>
            <a:ext cx="1684646" cy="6915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GB" sz="1600" b="1" dirty="0" smtClean="0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Income from Operation</a:t>
            </a:r>
            <a:endParaRPr lang="en-GB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4" name="Equal 43"/>
          <p:cNvSpPr/>
          <p:nvPr/>
        </p:nvSpPr>
        <p:spPr>
          <a:xfrm>
            <a:off x="1081455" y="5374524"/>
            <a:ext cx="210092" cy="297197"/>
          </a:xfrm>
          <a:prstGeom prst="mathEqual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107502" y="535415"/>
            <a:ext cx="8928993" cy="5933785"/>
            <a:chOff x="-67601" y="431756"/>
            <a:chExt cx="8928993" cy="5933785"/>
          </a:xfrm>
        </p:grpSpPr>
        <p:grpSp>
          <p:nvGrpSpPr>
            <p:cNvPr id="5" name="Group 4"/>
            <p:cNvGrpSpPr/>
            <p:nvPr/>
          </p:nvGrpSpPr>
          <p:grpSpPr>
            <a:xfrm>
              <a:off x="-67601" y="431756"/>
              <a:ext cx="8928993" cy="5933785"/>
              <a:chOff x="-248103" y="-47963"/>
              <a:chExt cx="6510250" cy="3268599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-248103" y="-47963"/>
                <a:ext cx="6510250" cy="3268599"/>
                <a:chOff x="-248103" y="-47963"/>
                <a:chExt cx="6510250" cy="3268599"/>
              </a:xfrm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-248103" y="-47963"/>
                  <a:ext cx="6510250" cy="3268599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6000"/>
                    </a:lnSpc>
                    <a:spcAft>
                      <a:spcPts val="800"/>
                    </a:spcAft>
                  </a:pPr>
                  <a:r>
                    <a:rPr lang="en-US" sz="1100">
                      <a:solidFill>
                        <a:srgbClr val="FF0000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  <a:endParaRPr lang="en-GB" sz="1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27044" y="109172"/>
                  <a:ext cx="1175385" cy="261049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6000"/>
                    </a:lnSpc>
                    <a:spcAft>
                      <a:spcPts val="800"/>
                    </a:spcAft>
                  </a:pPr>
                  <a:r>
                    <a:rPr lang="en-US" b="1" dirty="0">
                      <a:solidFill>
                        <a:srgbClr val="0D0D0D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Sales</a:t>
                  </a:r>
                  <a:endParaRPr lang="en-GB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" name="Rounded Rectangle 10"/>
                <p:cNvSpPr/>
                <p:nvPr/>
              </p:nvSpPr>
              <p:spPr>
                <a:xfrm>
                  <a:off x="-92530" y="516700"/>
                  <a:ext cx="1560469" cy="365245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6000"/>
                    </a:lnSpc>
                    <a:spcAft>
                      <a:spcPts val="800"/>
                    </a:spcAft>
                  </a:pPr>
                  <a:endParaRPr lang="en-US" sz="1600" b="1" dirty="0" smtClean="0">
                    <a:solidFill>
                      <a:srgbClr val="0D0D0D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algn="ctr"/>
                  <a:r>
                    <a:rPr lang="en-US" sz="1600" dirty="0" smtClean="0">
                      <a:solidFill>
                        <a:srgbClr val="0D0D0D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(Sales </a:t>
                  </a:r>
                  <a:r>
                    <a:rPr lang="en-US" dirty="0" smtClean="0">
                      <a:solidFill>
                        <a:srgbClr val="0D0D0D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Returns +</a:t>
                  </a:r>
                  <a:r>
                    <a:rPr lang="en-US" sz="1600" dirty="0" smtClean="0">
                      <a:solidFill>
                        <a:srgbClr val="0D0D0D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</a:p>
                <a:p>
                  <a:pPr algn="ctr"/>
                  <a:r>
                    <a:rPr lang="en-US" dirty="0" smtClean="0">
                      <a:solidFill>
                        <a:srgbClr val="0D0D0D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Sales discount)</a:t>
                  </a:r>
                  <a:endParaRPr lang="en-GB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algn="ctr">
                    <a:lnSpc>
                      <a:spcPct val="106000"/>
                    </a:lnSpc>
                    <a:spcAft>
                      <a:spcPts val="800"/>
                    </a:spcAft>
                  </a:pPr>
                  <a:r>
                    <a:rPr lang="en-US" sz="1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  <a:endParaRPr lang="en-GB" sz="1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55243" y="1053259"/>
                  <a:ext cx="1175384" cy="270746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6000"/>
                    </a:lnSpc>
                    <a:spcAft>
                      <a:spcPts val="800"/>
                    </a:spcAft>
                  </a:pPr>
                  <a:r>
                    <a:rPr lang="en-US" sz="1600" b="1" dirty="0">
                      <a:solidFill>
                        <a:srgbClr val="0D0D0D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Net sales</a:t>
                  </a:r>
                  <a:endParaRPr lang="en-GB" sz="16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" name="Rounded Rectangle 12"/>
                <p:cNvSpPr/>
                <p:nvPr/>
              </p:nvSpPr>
              <p:spPr>
                <a:xfrm>
                  <a:off x="-156849" y="1419166"/>
                  <a:ext cx="1485029" cy="321737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6000"/>
                    </a:lnSpc>
                    <a:spcAft>
                      <a:spcPts val="800"/>
                    </a:spcAft>
                  </a:pPr>
                  <a:r>
                    <a:rPr lang="en-US" sz="1600" dirty="0">
                      <a:solidFill>
                        <a:srgbClr val="0D0D0D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Cost of Goods Sold</a:t>
                  </a:r>
                  <a:endParaRPr lang="en-GB" sz="1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-7416" y="1947961"/>
                  <a:ext cx="1362296" cy="254372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6000"/>
                    </a:lnSpc>
                    <a:spcAft>
                      <a:spcPts val="800"/>
                    </a:spcAft>
                  </a:pPr>
                  <a:r>
                    <a:rPr lang="en-US" sz="1600" b="1" dirty="0">
                      <a:solidFill>
                        <a:srgbClr val="0D0D0D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Gross Profit</a:t>
                  </a:r>
                  <a:endParaRPr lang="en-GB" sz="16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" name="Rounded Rectangle 14"/>
                <p:cNvSpPr/>
                <p:nvPr/>
              </p:nvSpPr>
              <p:spPr>
                <a:xfrm>
                  <a:off x="-176008" y="2335406"/>
                  <a:ext cx="1544970" cy="312866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6000"/>
                    </a:lnSpc>
                    <a:spcAft>
                      <a:spcPts val="800"/>
                    </a:spcAft>
                  </a:pPr>
                  <a:r>
                    <a:rPr lang="en-US" sz="1600" dirty="0">
                      <a:solidFill>
                        <a:srgbClr val="0D0D0D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Operation Expenses</a:t>
                  </a:r>
                  <a:endParaRPr lang="en-GB" sz="1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" name="Rounded Rectangle 16"/>
                <p:cNvSpPr/>
                <p:nvPr/>
              </p:nvSpPr>
              <p:spPr>
                <a:xfrm>
                  <a:off x="1217918" y="2783672"/>
                  <a:ext cx="922877" cy="425068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6000"/>
                    </a:lnSpc>
                    <a:spcAft>
                      <a:spcPts val="800"/>
                    </a:spcAft>
                  </a:pPr>
                  <a:r>
                    <a:rPr lang="en-US" sz="1200" dirty="0">
                      <a:solidFill>
                        <a:srgbClr val="0D0D0D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 </a:t>
                  </a:r>
                  <a:r>
                    <a:rPr lang="en-US" sz="1600" dirty="0">
                      <a:solidFill>
                        <a:srgbClr val="0D0D0D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Other Revenues and Gains</a:t>
                  </a:r>
                  <a:endParaRPr lang="en-GB" sz="1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3492936" y="2765034"/>
                  <a:ext cx="925597" cy="412996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6000"/>
                    </a:lnSpc>
                    <a:spcAft>
                      <a:spcPts val="800"/>
                    </a:spcAft>
                  </a:pPr>
                  <a:r>
                    <a:rPr lang="en-GB" sz="1600" b="1" dirty="0" smtClean="0">
                      <a:solidFill>
                        <a:srgbClr val="0D0D0D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Income Before Tax</a:t>
                  </a:r>
                  <a:endParaRPr lang="en-GB" sz="16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0" name="Straight Arrow Connector 19"/>
                <p:cNvCxnSpPr/>
                <p:nvPr/>
              </p:nvCxnSpPr>
              <p:spPr>
                <a:xfrm>
                  <a:off x="609600" y="371475"/>
                  <a:ext cx="0" cy="19050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7" name="Minus 26"/>
                <p:cNvSpPr/>
                <p:nvPr/>
              </p:nvSpPr>
              <p:spPr>
                <a:xfrm>
                  <a:off x="762000" y="323850"/>
                  <a:ext cx="344442" cy="238125"/>
                </a:xfrm>
                <a:prstGeom prst="mathMinus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30" name="Minus 29"/>
                <p:cNvSpPr/>
                <p:nvPr/>
              </p:nvSpPr>
              <p:spPr>
                <a:xfrm>
                  <a:off x="495547" y="2212005"/>
                  <a:ext cx="285750" cy="180547"/>
                </a:xfrm>
                <a:prstGeom prst="mathMinus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 sz="2400"/>
                </a:p>
              </p:txBody>
            </p:sp>
            <p:sp>
              <p:nvSpPr>
                <p:cNvPr id="31" name="Equal 30"/>
                <p:cNvSpPr/>
                <p:nvPr/>
              </p:nvSpPr>
              <p:spPr>
                <a:xfrm>
                  <a:off x="3321486" y="2866945"/>
                  <a:ext cx="171450" cy="238125"/>
                </a:xfrm>
                <a:prstGeom prst="mathEqual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1474038" y="192849"/>
                  <a:ext cx="333805" cy="323850"/>
                </a:xfrm>
                <a:prstGeom prst="ellipse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6000"/>
                    </a:lnSpc>
                    <a:spcAft>
                      <a:spcPts val="800"/>
                    </a:spcAft>
                  </a:pPr>
                  <a:r>
                    <a:rPr lang="en-US" sz="2400" b="1" dirty="0">
                      <a:effectLst/>
                      <a:ea typeface="Calibri" panose="020F0502020204030204" pitchFamily="34" charset="0"/>
                      <a:cs typeface="Arial" panose="020B0604020202020204" pitchFamily="34" charset="0"/>
                    </a:rPr>
                    <a:t>1</a:t>
                  </a:r>
                  <a:endParaRPr lang="en-GB" sz="2400" b="1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1549929" y="1238873"/>
                  <a:ext cx="295275" cy="333375"/>
                </a:xfrm>
                <a:prstGeom prst="ellipse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6000"/>
                    </a:lnSpc>
                    <a:spcAft>
                      <a:spcPts val="800"/>
                    </a:spcAft>
                  </a:pPr>
                  <a:r>
                    <a:rPr lang="en-US" sz="2400" b="1" dirty="0">
                      <a:effectLst/>
                      <a:ea typeface="Calibri" panose="020F0502020204030204" pitchFamily="34" charset="0"/>
                      <a:cs typeface="Arial" panose="020B0604020202020204" pitchFamily="34" charset="0"/>
                    </a:rPr>
                    <a:t>2</a:t>
                  </a:r>
                  <a:endParaRPr lang="en-GB" sz="2400" b="1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1549929" y="2192122"/>
                  <a:ext cx="304800" cy="323850"/>
                </a:xfrm>
                <a:prstGeom prst="ellipse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6000"/>
                    </a:lnSpc>
                    <a:spcAft>
                      <a:spcPts val="800"/>
                    </a:spcAft>
                  </a:pPr>
                  <a:r>
                    <a:rPr lang="en-US" sz="2800" b="1">
                      <a:effectLst/>
                      <a:ea typeface="Calibri" panose="020F0502020204030204" pitchFamily="34" charset="0"/>
                      <a:cs typeface="Arial" panose="020B0604020202020204" pitchFamily="34" charset="0"/>
                    </a:rPr>
                    <a:t>3</a:t>
                  </a:r>
                  <a:endParaRPr lang="en-GB" sz="2800" b="1">
                    <a:effectLst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7" name="Oval 6"/>
              <p:cNvSpPr/>
              <p:nvPr/>
            </p:nvSpPr>
            <p:spPr>
              <a:xfrm>
                <a:off x="2026337" y="2415081"/>
                <a:ext cx="285750" cy="327677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3200" b="1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  <a:endParaRPr lang="en-GB" sz="3200" b="1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3393628" y="2392552"/>
                <a:ext cx="285750" cy="314325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2800" b="1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  <a:endParaRPr lang="en-GB" sz="2800" b="1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3077990" y="684958"/>
              <a:ext cx="5154075" cy="746735"/>
              <a:chOff x="0" y="1065358"/>
              <a:chExt cx="8153400" cy="854180"/>
            </a:xfrm>
          </p:grpSpPr>
          <p:sp>
            <p:nvSpPr>
              <p:cNvPr id="46" name="مستطيل مستدير الزوايا 13"/>
              <p:cNvSpPr/>
              <p:nvPr/>
            </p:nvSpPr>
            <p:spPr>
              <a:xfrm>
                <a:off x="0" y="1065358"/>
                <a:ext cx="8153400" cy="854180"/>
              </a:xfrm>
              <a:prstGeom prst="roundRect">
                <a:avLst>
                  <a:gd name="adj" fmla="val 10356"/>
                </a:avLst>
              </a:prstGeom>
              <a:solidFill>
                <a:srgbClr val="3F5378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7" name="Rectangle 6"/>
              <p:cNvSpPr/>
              <p:nvPr/>
            </p:nvSpPr>
            <p:spPr>
              <a:xfrm>
                <a:off x="145889" y="1243827"/>
                <a:ext cx="7861619" cy="5280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A- Computing Net Income (Loss)</a:t>
                </a:r>
                <a:endParaRPr lang="en-GB" sz="24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8" name="Minus 47"/>
          <p:cNvSpPr/>
          <p:nvPr/>
        </p:nvSpPr>
        <p:spPr>
          <a:xfrm>
            <a:off x="1029661" y="2863853"/>
            <a:ext cx="472412" cy="432290"/>
          </a:xfrm>
          <a:prstGeom prst="mathMinu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9" name="Minus 48"/>
          <p:cNvSpPr/>
          <p:nvPr/>
        </p:nvSpPr>
        <p:spPr>
          <a:xfrm>
            <a:off x="3357934" y="5808407"/>
            <a:ext cx="335456" cy="432290"/>
          </a:xfrm>
          <a:prstGeom prst="mathMinu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0" name="Rounded Rectangle 49"/>
          <p:cNvSpPr/>
          <p:nvPr/>
        </p:nvSpPr>
        <p:spPr>
          <a:xfrm>
            <a:off x="3671623" y="5447656"/>
            <a:ext cx="1325120" cy="9713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12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6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Other </a:t>
            </a:r>
            <a:r>
              <a:rPr lang="en-US" sz="1600" dirty="0" smtClean="0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Expenses </a:t>
            </a:r>
            <a:r>
              <a:rPr lang="en-US" sz="16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sz="1600" dirty="0" smtClean="0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Losses</a:t>
            </a:r>
            <a:endParaRPr lang="en-GB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61305" y="5719384"/>
            <a:ext cx="1482441" cy="57739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1600" b="1" dirty="0" smtClean="0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Income from Operation</a:t>
            </a:r>
            <a:endParaRPr lang="en-GB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2" name="Equal 51"/>
          <p:cNvSpPr/>
          <p:nvPr/>
        </p:nvSpPr>
        <p:spPr>
          <a:xfrm>
            <a:off x="1096648" y="5405946"/>
            <a:ext cx="194900" cy="360958"/>
          </a:xfrm>
          <a:prstGeom prst="mathEqual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3" name="Plus 52"/>
          <p:cNvSpPr/>
          <p:nvPr/>
        </p:nvSpPr>
        <p:spPr>
          <a:xfrm>
            <a:off x="1827127" y="5841615"/>
            <a:ext cx="304449" cy="289446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Equal 53"/>
          <p:cNvSpPr/>
          <p:nvPr/>
        </p:nvSpPr>
        <p:spPr>
          <a:xfrm>
            <a:off x="1186501" y="3726507"/>
            <a:ext cx="235149" cy="432290"/>
          </a:xfrm>
          <a:prstGeom prst="mathEqual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6810934" y="5749385"/>
            <a:ext cx="661631" cy="47390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b="1" dirty="0" smtClean="0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Tax</a:t>
            </a:r>
            <a:endParaRPr lang="en-GB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717530" y="5586425"/>
            <a:ext cx="1334158" cy="74974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1600" b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Net Income</a:t>
            </a:r>
            <a:endParaRPr lang="en-GB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1600" b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(Loss</a:t>
            </a:r>
            <a:r>
              <a:rPr lang="en-US" sz="1600" b="1" dirty="0" smtClean="0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GB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8" name="Minus 57"/>
          <p:cNvSpPr/>
          <p:nvPr/>
        </p:nvSpPr>
        <p:spPr>
          <a:xfrm>
            <a:off x="6473048" y="5827112"/>
            <a:ext cx="335456" cy="432290"/>
          </a:xfrm>
          <a:prstGeom prst="mathMinu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9" name="Equal 58"/>
          <p:cNvSpPr/>
          <p:nvPr/>
        </p:nvSpPr>
        <p:spPr>
          <a:xfrm>
            <a:off x="7472565" y="5800833"/>
            <a:ext cx="235149" cy="432290"/>
          </a:xfrm>
          <a:prstGeom prst="mathEqual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60" name="Oval 59"/>
          <p:cNvSpPr/>
          <p:nvPr/>
        </p:nvSpPr>
        <p:spPr>
          <a:xfrm>
            <a:off x="6507926" y="5006803"/>
            <a:ext cx="391914" cy="57062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2800" b="1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endParaRPr lang="en-GB" sz="28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6" name="Equal 55"/>
          <p:cNvSpPr/>
          <p:nvPr/>
        </p:nvSpPr>
        <p:spPr>
          <a:xfrm>
            <a:off x="1127923" y="2162838"/>
            <a:ext cx="235149" cy="432290"/>
          </a:xfrm>
          <a:prstGeom prst="mathEqual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95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91066" y="1340768"/>
            <a:ext cx="7992888" cy="5040306"/>
            <a:chOff x="149848" y="-33290"/>
            <a:chExt cx="6029325" cy="4638155"/>
          </a:xfrm>
        </p:grpSpPr>
        <p:grpSp>
          <p:nvGrpSpPr>
            <p:cNvPr id="5" name="Group 4"/>
            <p:cNvGrpSpPr/>
            <p:nvPr/>
          </p:nvGrpSpPr>
          <p:grpSpPr>
            <a:xfrm>
              <a:off x="149848" y="-33290"/>
              <a:ext cx="6029325" cy="4638155"/>
              <a:chOff x="121273" y="-13616"/>
              <a:chExt cx="6029325" cy="4435024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21273" y="-13616"/>
                <a:ext cx="6029325" cy="4435024"/>
                <a:chOff x="111748" y="-23141"/>
                <a:chExt cx="6029325" cy="4435024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111748" y="-23141"/>
                  <a:ext cx="6029325" cy="4435024"/>
                  <a:chOff x="111748" y="-23141"/>
                  <a:chExt cx="6029325" cy="4435024"/>
                </a:xfrm>
              </p:grpSpPr>
              <p:grpSp>
                <p:nvGrpSpPr>
                  <p:cNvPr id="14" name="Group 13"/>
                  <p:cNvGrpSpPr/>
                  <p:nvPr/>
                </p:nvGrpSpPr>
                <p:grpSpPr>
                  <a:xfrm>
                    <a:off x="111748" y="-23141"/>
                    <a:ext cx="6029325" cy="4435024"/>
                    <a:chOff x="111748" y="-23141"/>
                    <a:chExt cx="6029325" cy="4435024"/>
                  </a:xfrm>
                </p:grpSpPr>
                <p:grpSp>
                  <p:nvGrpSpPr>
                    <p:cNvPr id="22" name="Group 21"/>
                    <p:cNvGrpSpPr/>
                    <p:nvPr/>
                  </p:nvGrpSpPr>
                  <p:grpSpPr>
                    <a:xfrm>
                      <a:off x="111748" y="-23141"/>
                      <a:ext cx="6029325" cy="4435024"/>
                      <a:chOff x="111748" y="-23141"/>
                      <a:chExt cx="6029325" cy="4435024"/>
                    </a:xfrm>
                  </p:grpSpPr>
                  <p:sp>
                    <p:nvSpPr>
                      <p:cNvPr id="24" name="Rectangle 23"/>
                      <p:cNvSpPr/>
                      <p:nvPr/>
                    </p:nvSpPr>
                    <p:spPr>
                      <a:xfrm>
                        <a:off x="111748" y="-23141"/>
                        <a:ext cx="6029325" cy="4435024"/>
                      </a:xfrm>
                      <a:prstGeom prst="rect">
                        <a:avLst/>
                      </a:prstGeom>
                    </p:spPr>
                    <p:style>
                      <a:lnRef idx="1">
                        <a:schemeClr val="accent5"/>
                      </a:lnRef>
                      <a:fillRef idx="2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GB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5" name="Rectangle 24"/>
                      <p:cNvSpPr/>
                      <p:nvPr/>
                    </p:nvSpPr>
                    <p:spPr>
                      <a:xfrm>
                        <a:off x="257175" y="114300"/>
                        <a:ext cx="1323975" cy="457200"/>
                      </a:xfrm>
                      <a:prstGeom prst="rect">
                        <a:avLst/>
                      </a:prstGeom>
                    </p:spPr>
                    <p:style>
                      <a:lnRef idx="1">
                        <a:schemeClr val="accent3"/>
                      </a:lnRef>
                      <a:fillRef idx="2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06000"/>
                          </a:lnSpc>
                          <a:spcAft>
                            <a:spcPts val="800"/>
                          </a:spcAft>
                        </a:pPr>
                        <a:r>
                          <a:rPr lang="en-US" sz="14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Beginning Inventory</a:t>
                        </a:r>
                        <a:endPara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6" name="Rectangle 25"/>
                      <p:cNvSpPr/>
                      <p:nvPr/>
                    </p:nvSpPr>
                    <p:spPr>
                      <a:xfrm>
                        <a:off x="2332983" y="714478"/>
                        <a:ext cx="1314450" cy="500236"/>
                      </a:xfrm>
                      <a:prstGeom prst="rect">
                        <a:avLst/>
                      </a:prstGeom>
                    </p:spPr>
                    <p:style>
                      <a:lnRef idx="1">
                        <a:schemeClr val="accent4"/>
                      </a:lnRef>
                      <a:fillRef idx="2">
                        <a:schemeClr val="accent4"/>
                      </a:fillRef>
                      <a:effectRef idx="1">
                        <a:schemeClr val="accent4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06000"/>
                          </a:lnSpc>
                          <a:spcAft>
                            <a:spcPts val="800"/>
                          </a:spcAft>
                        </a:pPr>
                        <a:r>
                          <a:rPr lang="en-US" sz="1400" b="1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Purchases</a:t>
                        </a:r>
                        <a:endPara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7" name="Rectangle 26"/>
                      <p:cNvSpPr/>
                      <p:nvPr/>
                    </p:nvSpPr>
                    <p:spPr>
                      <a:xfrm>
                        <a:off x="2213715" y="1424655"/>
                        <a:ext cx="1460492" cy="617316"/>
                      </a:xfrm>
                      <a:prstGeom prst="rect">
                        <a:avLst/>
                      </a:prstGeom>
                    </p:spPr>
                    <p:style>
                      <a:lnRef idx="1">
                        <a:schemeClr val="accent4"/>
                      </a:lnRef>
                      <a:fillRef idx="2">
                        <a:schemeClr val="accent4"/>
                      </a:fillRef>
                      <a:effectRef idx="1">
                        <a:schemeClr val="accent4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sz="1400" b="1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Purchases </a:t>
                        </a:r>
                        <a:r>
                          <a:rPr lang="en-US" sz="1400" b="1" dirty="0" smtClean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Returns</a:t>
                        </a:r>
                      </a:p>
                      <a:p>
                        <a:pPr algn="ctr"/>
                        <a:r>
                          <a:rPr lang="en-US" sz="1400" b="1" dirty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+</a:t>
                        </a:r>
                        <a:endParaRPr lang="en-GB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  <a:p>
                        <a:pPr algn="ctr"/>
                        <a:r>
                          <a:rPr lang="en-US" sz="1400" b="1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Purchases Discount</a:t>
                        </a:r>
                        <a:endPara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8" name="Rectangle 27"/>
                      <p:cNvSpPr/>
                      <p:nvPr/>
                    </p:nvSpPr>
                    <p:spPr>
                      <a:xfrm>
                        <a:off x="2434974" y="2231648"/>
                        <a:ext cx="958878" cy="504825"/>
                      </a:xfrm>
                      <a:prstGeom prst="rect">
                        <a:avLst/>
                      </a:prstGeom>
                    </p:spPr>
                    <p:style>
                      <a:lnRef idx="1">
                        <a:schemeClr val="accent4"/>
                      </a:lnRef>
                      <a:fillRef idx="2">
                        <a:schemeClr val="accent4"/>
                      </a:fillRef>
                      <a:effectRef idx="1">
                        <a:schemeClr val="accent4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06000"/>
                          </a:lnSpc>
                          <a:spcAft>
                            <a:spcPts val="800"/>
                          </a:spcAft>
                        </a:pPr>
                        <a:r>
                          <a:rPr lang="en-US" sz="1400" b="1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Net Purchases</a:t>
                        </a:r>
                        <a:endPara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9" name="Rectangle 28"/>
                      <p:cNvSpPr/>
                      <p:nvPr/>
                    </p:nvSpPr>
                    <p:spPr>
                      <a:xfrm>
                        <a:off x="4448175" y="-23140"/>
                        <a:ext cx="1323975" cy="585116"/>
                      </a:xfrm>
                      <a:prstGeom prst="rect">
                        <a:avLst/>
                      </a:prstGeom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06000"/>
                          </a:lnSpc>
                          <a:spcAft>
                            <a:spcPts val="800"/>
                          </a:spcAft>
                        </a:pPr>
                        <a:r>
                          <a:rPr lang="en-US" sz="14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Cost of Goods Available for Sales </a:t>
                        </a:r>
                        <a:endPara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0" name="Rectangle 29"/>
                      <p:cNvSpPr/>
                      <p:nvPr/>
                    </p:nvSpPr>
                    <p:spPr>
                      <a:xfrm>
                        <a:off x="4476750" y="1427079"/>
                        <a:ext cx="1383551" cy="438151"/>
                      </a:xfrm>
                      <a:prstGeom prst="rect">
                        <a:avLst/>
                      </a:prstGeom>
                    </p:spPr>
                    <p:style>
                      <a:lnRef idx="1">
                        <a:schemeClr val="accent3"/>
                      </a:lnRef>
                      <a:fillRef idx="2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06000"/>
                          </a:lnSpc>
                          <a:spcAft>
                            <a:spcPts val="800"/>
                          </a:spcAft>
                        </a:pPr>
                        <a:r>
                          <a:rPr lang="en-US" sz="14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Ending Inventory</a:t>
                        </a:r>
                        <a:endPara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1" name="Rectangle 30"/>
                      <p:cNvSpPr/>
                      <p:nvPr/>
                    </p:nvSpPr>
                    <p:spPr>
                      <a:xfrm>
                        <a:off x="4448175" y="2781201"/>
                        <a:ext cx="1485900" cy="424048"/>
                      </a:xfrm>
                      <a:prstGeom prst="rect">
                        <a:avLst/>
                      </a:prstGeom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06000"/>
                          </a:lnSpc>
                          <a:spcAft>
                            <a:spcPts val="800"/>
                          </a:spcAft>
                        </a:pPr>
                        <a:r>
                          <a:rPr lang="en-US" sz="14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Cost of Goods Sold</a:t>
                        </a:r>
                        <a:endPara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6" name="Minus 35"/>
                      <p:cNvSpPr/>
                      <p:nvPr/>
                    </p:nvSpPr>
                    <p:spPr>
                      <a:xfrm>
                        <a:off x="4914900" y="895350"/>
                        <a:ext cx="409575" cy="200025"/>
                      </a:xfrm>
                      <a:prstGeom prst="mathMinus">
                        <a:avLst/>
                      </a:prstGeom>
                    </p:spPr>
                    <p:style>
                      <a:lnRef idx="3">
                        <a:schemeClr val="lt1"/>
                      </a:lnRef>
                      <a:fillRef idx="1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GB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7" name="Equal 36"/>
                      <p:cNvSpPr/>
                      <p:nvPr/>
                    </p:nvSpPr>
                    <p:spPr>
                      <a:xfrm>
                        <a:off x="4857750" y="2117052"/>
                        <a:ext cx="523875" cy="314325"/>
                      </a:xfrm>
                      <a:prstGeom prst="mathEqual">
                        <a:avLst/>
                      </a:prstGeom>
                    </p:spPr>
                    <p:style>
                      <a:lnRef idx="3">
                        <a:schemeClr val="lt1"/>
                      </a:lnRef>
                      <a:fillRef idx="1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GB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cxnSp>
                    <p:nvCxnSpPr>
                      <p:cNvPr id="38" name="Straight Arrow Connector 37"/>
                      <p:cNvCxnSpPr/>
                      <p:nvPr/>
                    </p:nvCxnSpPr>
                    <p:spPr>
                      <a:xfrm>
                        <a:off x="5124450" y="571500"/>
                        <a:ext cx="9526" cy="377941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" name="Straight Arrow Connector 38"/>
                      <p:cNvCxnSpPr/>
                      <p:nvPr/>
                    </p:nvCxnSpPr>
                    <p:spPr>
                      <a:xfrm flipH="1">
                        <a:off x="5133976" y="1049906"/>
                        <a:ext cx="0" cy="390525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1" name="Oval 40"/>
                      <p:cNvSpPr/>
                      <p:nvPr/>
                    </p:nvSpPr>
                    <p:spPr>
                      <a:xfrm>
                        <a:off x="1700534" y="372057"/>
                        <a:ext cx="342900" cy="44516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2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06000"/>
                          </a:lnSpc>
                          <a:spcAft>
                            <a:spcPts val="800"/>
                          </a:spcAft>
                        </a:pPr>
                        <a:r>
                          <a:rPr lang="en-US" sz="1600" b="1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1</a:t>
                        </a:r>
                        <a:endParaRPr lang="en-GB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2" name="Oval 41"/>
                      <p:cNvSpPr/>
                      <p:nvPr/>
                    </p:nvSpPr>
                    <p:spPr>
                      <a:xfrm>
                        <a:off x="3552825" y="2465499"/>
                        <a:ext cx="381000" cy="510041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2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06000"/>
                          </a:lnSpc>
                          <a:spcAft>
                            <a:spcPts val="800"/>
                          </a:spcAft>
                        </a:pPr>
                        <a:r>
                          <a:rPr lang="en-US" sz="1600" b="1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3</a:t>
                        </a:r>
                        <a:endPara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3" name="Oval 42"/>
                      <p:cNvSpPr/>
                      <p:nvPr/>
                    </p:nvSpPr>
                    <p:spPr>
                      <a:xfrm>
                        <a:off x="5347847" y="678523"/>
                        <a:ext cx="381000" cy="463791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2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06000"/>
                          </a:lnSpc>
                          <a:spcAft>
                            <a:spcPts val="800"/>
                          </a:spcAft>
                        </a:pPr>
                        <a:r>
                          <a:rPr lang="en-US" sz="1600" b="1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4</a:t>
                        </a:r>
                        <a:r>
                          <a:rPr lang="en-GB" sz="1600" b="1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 </a:t>
                        </a:r>
                        <a:endParaRPr lang="en-GB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4" name="Oval 43"/>
                      <p:cNvSpPr/>
                      <p:nvPr/>
                    </p:nvSpPr>
                    <p:spPr>
                      <a:xfrm>
                        <a:off x="5419726" y="2058286"/>
                        <a:ext cx="381000" cy="466680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2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06000"/>
                          </a:lnSpc>
                          <a:spcAft>
                            <a:spcPts val="800"/>
                          </a:spcAft>
                        </a:pPr>
                        <a:r>
                          <a:rPr lang="en-US" sz="1600" b="1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5</a:t>
                        </a:r>
                        <a:r>
                          <a:rPr lang="en-GB" sz="1600" b="1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 </a:t>
                        </a:r>
                        <a:endPara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cxnSp>
                  <p:nvCxnSpPr>
                    <p:cNvPr id="23" name="Straight Arrow Connector 22"/>
                    <p:cNvCxnSpPr/>
                    <p:nvPr/>
                  </p:nvCxnSpPr>
                  <p:spPr>
                    <a:xfrm>
                      <a:off x="5124450" y="2385839"/>
                      <a:ext cx="0" cy="409575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2314575" y="76200"/>
                    <a:ext cx="1685604" cy="4269628"/>
                    <a:chOff x="762000" y="-57150"/>
                    <a:chExt cx="1685604" cy="4269628"/>
                  </a:xfrm>
                </p:grpSpPr>
                <p:sp>
                  <p:nvSpPr>
                    <p:cNvPr id="18" name="Rectangle 17"/>
                    <p:cNvSpPr/>
                    <p:nvPr/>
                  </p:nvSpPr>
                  <p:spPr>
                    <a:xfrm>
                      <a:off x="762000" y="-57150"/>
                      <a:ext cx="1409700" cy="476250"/>
                    </a:xfrm>
                    <a:prstGeom prst="rect">
                      <a:avLst/>
                    </a:prstGeom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Cost of Purchases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" name="Rectangle 18"/>
                    <p:cNvSpPr/>
                    <p:nvPr/>
                  </p:nvSpPr>
                  <p:spPr>
                    <a:xfrm>
                      <a:off x="799862" y="2974539"/>
                      <a:ext cx="1123950" cy="1237939"/>
                    </a:xfrm>
                    <a:prstGeom prst="rect">
                      <a:avLst/>
                    </a:prstGeom>
                  </p:spPr>
                  <p:style>
                    <a:lnRef idx="1">
                      <a:schemeClr val="accent4"/>
                    </a:lnRef>
                    <a:fillRef idx="2">
                      <a:schemeClr val="accent4"/>
                    </a:fillRef>
                    <a:effectRef idx="1">
                      <a:schemeClr val="accent4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Freight In +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Import Tax +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Expenses on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Purchases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0" name="Plus 19"/>
                    <p:cNvSpPr/>
                    <p:nvPr/>
                  </p:nvSpPr>
                  <p:spPr>
                    <a:xfrm>
                      <a:off x="1298113" y="2644944"/>
                      <a:ext cx="304800" cy="209550"/>
                    </a:xfrm>
                    <a:prstGeom prst="mathPlus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1" name="Oval 20"/>
                    <p:cNvSpPr/>
                    <p:nvPr/>
                  </p:nvSpPr>
                  <p:spPr>
                    <a:xfrm>
                      <a:off x="2104704" y="862013"/>
                      <a:ext cx="342900" cy="510703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6" name="Minus 15"/>
                  <p:cNvSpPr/>
                  <p:nvPr/>
                </p:nvSpPr>
                <p:spPr>
                  <a:xfrm>
                    <a:off x="2695576" y="1249005"/>
                    <a:ext cx="485775" cy="152400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3" name="Equal 12"/>
                <p:cNvSpPr/>
                <p:nvPr/>
              </p:nvSpPr>
              <p:spPr>
                <a:xfrm>
                  <a:off x="2867024" y="2041971"/>
                  <a:ext cx="209550" cy="152400"/>
                </a:xfrm>
                <a:prstGeom prst="mathEqual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" name="Plus 7"/>
              <p:cNvSpPr/>
              <p:nvPr/>
            </p:nvSpPr>
            <p:spPr>
              <a:xfrm>
                <a:off x="1971675" y="152400"/>
                <a:ext cx="371475" cy="285750"/>
              </a:xfrm>
              <a:prstGeom prst="mathPlus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Equal 8"/>
              <p:cNvSpPr/>
              <p:nvPr/>
            </p:nvSpPr>
            <p:spPr>
              <a:xfrm>
                <a:off x="4105275" y="142875"/>
                <a:ext cx="381000" cy="276225"/>
              </a:xfrm>
              <a:prstGeom prst="mathEqual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>
                <a:off x="1562100" y="295275"/>
                <a:ext cx="4572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>
                <a:off x="3733800" y="266700"/>
                <a:ext cx="4191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Arrow Connector 5"/>
            <p:cNvCxnSpPr/>
            <p:nvPr/>
          </p:nvCxnSpPr>
          <p:spPr>
            <a:xfrm flipH="1" flipV="1">
              <a:off x="3009900" y="461713"/>
              <a:ext cx="0" cy="43160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0" y="6501793"/>
            <a:ext cx="9144000" cy="338554"/>
            <a:chOff x="0" y="6501793"/>
            <a:chExt cx="12192000" cy="338554"/>
          </a:xfrm>
        </p:grpSpPr>
        <p:cxnSp>
          <p:nvCxnSpPr>
            <p:cNvPr id="49" name="Straight Connector 48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47" name="Title 1"/>
          <p:cNvSpPr txBox="1">
            <a:spLocks/>
          </p:cNvSpPr>
          <p:nvPr/>
        </p:nvSpPr>
        <p:spPr>
          <a:xfrm>
            <a:off x="-1" y="0"/>
            <a:ext cx="9144001" cy="24435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Income Statement for Merchandise Business                                                          Acc. 212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مستطيل مستدير الزوايا 13"/>
          <p:cNvSpPr/>
          <p:nvPr/>
        </p:nvSpPr>
        <p:spPr>
          <a:xfrm>
            <a:off x="374804" y="434147"/>
            <a:ext cx="5154075" cy="622311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B- Computing Cost of Goods Sold</a:t>
            </a:r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31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43047" y="879574"/>
            <a:ext cx="8428678" cy="326015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t"/>
            <a:r>
              <a:rPr lang="en-GB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following accounts balance were extracted from the book of Abdulla Company on Dec 31, 2019.</a:t>
            </a:r>
            <a:endParaRPr lang="en-GB" sz="16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216945"/>
              </p:ext>
            </p:extLst>
          </p:nvPr>
        </p:nvGraphicFramePr>
        <p:xfrm>
          <a:off x="280922" y="1416089"/>
          <a:ext cx="8352928" cy="21602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en-GB" sz="1600" b="1" dirty="0"/>
                        <a:t>Sales </a:t>
                      </a:r>
                      <a:r>
                        <a:rPr lang="en-GB" sz="1600" b="1" dirty="0" smtClean="0"/>
                        <a:t>Returns</a:t>
                      </a:r>
                      <a:endParaRPr lang="en-GB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BD3,200</a:t>
                      </a:r>
                      <a:endParaRPr lang="en-GB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Gross Purchases</a:t>
                      </a:r>
                      <a:endParaRPr lang="en-GB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BD5,600</a:t>
                      </a:r>
                      <a:endParaRPr lang="en-GB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n-GB" sz="1600" b="1" dirty="0"/>
                        <a:t>Purchases </a:t>
                      </a:r>
                      <a:r>
                        <a:rPr lang="en-GB" sz="1600" b="1" dirty="0" smtClean="0"/>
                        <a:t>returns allowance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1,300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Freight-In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250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Carriage-</a:t>
                      </a:r>
                      <a:r>
                        <a:rPr lang="en-GB" sz="1600" b="1" baseline="0" dirty="0" smtClean="0"/>
                        <a:t> </a:t>
                      </a:r>
                      <a:r>
                        <a:rPr lang="en-GB" sz="1600" b="1" baseline="0" dirty="0"/>
                        <a:t>out</a:t>
                      </a:r>
                      <a:endParaRPr lang="en-GB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150</a:t>
                      </a:r>
                      <a:endParaRPr lang="en-GB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Sales discount</a:t>
                      </a:r>
                      <a:endParaRPr lang="en-GB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800</a:t>
                      </a:r>
                      <a:endParaRPr lang="en-GB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n-GB" sz="1600" b="1" dirty="0"/>
                        <a:t>Opening inventory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3,200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Gross</a:t>
                      </a:r>
                      <a:r>
                        <a:rPr lang="en-GB" sz="1600" b="1" baseline="0" dirty="0"/>
                        <a:t> s</a:t>
                      </a:r>
                      <a:r>
                        <a:rPr lang="en-GB" sz="1600" b="1" dirty="0"/>
                        <a:t>ales 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19,200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n-GB" sz="1600" b="1" dirty="0"/>
                        <a:t>Import tax</a:t>
                      </a:r>
                      <a:endParaRPr lang="en-GB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270</a:t>
                      </a:r>
                      <a:endParaRPr lang="en-GB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Insurance expense</a:t>
                      </a:r>
                      <a:endParaRPr lang="en-GB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380</a:t>
                      </a:r>
                      <a:endParaRPr lang="en-GB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Rent</a:t>
                      </a:r>
                      <a:r>
                        <a:rPr lang="en-GB" sz="1600" b="1" baseline="0" dirty="0" smtClean="0"/>
                        <a:t> </a:t>
                      </a:r>
                      <a:r>
                        <a:rPr lang="en-GB" sz="1600" b="1" baseline="0" dirty="0"/>
                        <a:t>expense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750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Ending inventory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1,600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8934" y="4139728"/>
            <a:ext cx="8136904" cy="23391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en-GB" sz="16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Calculate the amount following accounts:</a:t>
            </a:r>
            <a:endParaRPr lang="en-GB" sz="16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Net Sales.</a:t>
            </a:r>
          </a:p>
          <a:p>
            <a:pPr marL="342900" indent="-342900">
              <a:buAutoNum type="arabicPeriod"/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Net Purchases.</a:t>
            </a:r>
          </a:p>
          <a:p>
            <a:pPr marL="342900" indent="-342900">
              <a:buAutoNum type="arabicPeriod"/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Cost of Purchases.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Cost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of goods available for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sale.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Cost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of Goods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Sold.</a:t>
            </a:r>
          </a:p>
          <a:p>
            <a:pPr marL="342900" indent="-342900">
              <a:buAutoNum type="arabicPeriod"/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Gross Profit.</a:t>
            </a:r>
          </a:p>
          <a:p>
            <a:pPr marL="342900" indent="-342900">
              <a:buAutoNum type="arabicPeriod"/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Income from Operation</a:t>
            </a:r>
          </a:p>
          <a:p>
            <a:pPr marL="342900" indent="-342900">
              <a:buAutoNum type="arabicPeriod"/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Net Income before tax                           9. Net Income after tax (tax rate 5%)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851360"/>
              </p:ext>
            </p:extLst>
          </p:nvPr>
        </p:nvGraphicFramePr>
        <p:xfrm>
          <a:off x="289662" y="3576329"/>
          <a:ext cx="8352928" cy="3600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val="49234059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7964788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18801737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423350306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Fees Income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1,200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Interest</a:t>
                      </a:r>
                      <a:r>
                        <a:rPr lang="en-GB" sz="1600" b="1" baseline="0" dirty="0" smtClean="0"/>
                        <a:t> Expense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800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4787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0" y="6501793"/>
            <a:ext cx="9144000" cy="338554"/>
            <a:chOff x="0" y="6501793"/>
            <a:chExt cx="12192000" cy="338554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-1" y="0"/>
            <a:ext cx="9144001" cy="24435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Income Statement for Merchandise Business                                                           Acc. 212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مستطيل مستدير الزوايا 13"/>
          <p:cNvSpPr/>
          <p:nvPr/>
        </p:nvSpPr>
        <p:spPr>
          <a:xfrm>
            <a:off x="353197" y="396815"/>
            <a:ext cx="2376264" cy="439897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1</a:t>
            </a:r>
            <a:endParaRPr lang="en-GB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8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328" y="3441475"/>
            <a:ext cx="8197822" cy="285574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</a:rPr>
              <a:t>Net Sales =  Gross Sales – ( Sales Discount +  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C00000"/>
                </a:solidFill>
              </a:rPr>
              <a:t> </a:t>
            </a:r>
            <a:r>
              <a:rPr lang="en-GB" sz="2400" b="1" dirty="0" smtClean="0">
                <a:solidFill>
                  <a:srgbClr val="C00000"/>
                </a:solidFill>
              </a:rPr>
              <a:t>                       Sales Returns and Allowance) </a:t>
            </a:r>
          </a:p>
          <a:p>
            <a:pPr marL="0" indent="0">
              <a:buNone/>
            </a:pPr>
            <a:endParaRPr lang="en-GB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GB" sz="2400" b="1" dirty="0" smtClean="0">
                <a:solidFill>
                  <a:schemeClr val="tx1"/>
                </a:solidFill>
              </a:rPr>
              <a:t>Net Sales = 19,200 – (800 + 3,200)</a:t>
            </a:r>
          </a:p>
          <a:p>
            <a:pPr marL="0" indent="0">
              <a:buNone/>
            </a:pP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smtClean="0">
                <a:solidFill>
                  <a:schemeClr val="tx1"/>
                </a:solidFill>
              </a:rPr>
              <a:t>                   = 19,200 – 4,000</a:t>
            </a:r>
          </a:p>
          <a:p>
            <a:pPr marL="0" indent="0">
              <a:buNone/>
            </a:pP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smtClean="0">
                <a:solidFill>
                  <a:schemeClr val="tx1"/>
                </a:solidFill>
              </a:rPr>
              <a:t>                   = BD15,200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68"/>
          <a:stretch/>
        </p:blipFill>
        <p:spPr>
          <a:xfrm>
            <a:off x="6689777" y="4675888"/>
            <a:ext cx="1386163" cy="50311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689777" y="5291238"/>
            <a:ext cx="1505291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Sales</a:t>
            </a:r>
            <a:endParaRPr lang="en-GB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6501793"/>
            <a:ext cx="9144000" cy="338554"/>
            <a:chOff x="0" y="6501793"/>
            <a:chExt cx="12192000" cy="338554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15" name="Title 1"/>
          <p:cNvSpPr txBox="1">
            <a:spLocks/>
          </p:cNvSpPr>
          <p:nvPr/>
        </p:nvSpPr>
        <p:spPr>
          <a:xfrm>
            <a:off x="-1" y="0"/>
            <a:ext cx="9144001" cy="24435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Income Statement for Merchandise Business                                                           Acc. 212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مستطيل مستدير الزوايا 13"/>
          <p:cNvSpPr/>
          <p:nvPr/>
        </p:nvSpPr>
        <p:spPr>
          <a:xfrm>
            <a:off x="539552" y="2706928"/>
            <a:ext cx="4680520" cy="622311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the Net Sales 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</a:t>
            </a:r>
            <a:endParaRPr 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639458"/>
              </p:ext>
            </p:extLst>
          </p:nvPr>
        </p:nvGraphicFramePr>
        <p:xfrm>
          <a:off x="608860" y="396972"/>
          <a:ext cx="7828757" cy="18288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208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6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1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17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2347">
                <a:tc>
                  <a:txBody>
                    <a:bodyPr/>
                    <a:lstStyle/>
                    <a:p>
                      <a:r>
                        <a:rPr lang="en-GB" sz="1400" b="1" dirty="0"/>
                        <a:t>Sales </a:t>
                      </a:r>
                      <a:r>
                        <a:rPr lang="en-GB" sz="1400" b="1" dirty="0" smtClean="0"/>
                        <a:t>Returns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BD3,200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Gross Purchases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BD5,600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347">
                <a:tc>
                  <a:txBody>
                    <a:bodyPr/>
                    <a:lstStyle/>
                    <a:p>
                      <a:r>
                        <a:rPr lang="en-GB" sz="1400" b="1" dirty="0"/>
                        <a:t>Purchases </a:t>
                      </a:r>
                      <a:r>
                        <a:rPr lang="en-GB" sz="1400" b="1" dirty="0" smtClean="0"/>
                        <a:t>returns allowance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1,300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Freight-In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250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347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Carriage-</a:t>
                      </a:r>
                      <a:r>
                        <a:rPr lang="en-GB" sz="1400" b="1" baseline="0" dirty="0" smtClean="0"/>
                        <a:t> </a:t>
                      </a:r>
                      <a:r>
                        <a:rPr lang="en-GB" sz="1400" b="1" baseline="0" dirty="0"/>
                        <a:t>out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150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Sales discount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800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347">
                <a:tc>
                  <a:txBody>
                    <a:bodyPr/>
                    <a:lstStyle/>
                    <a:p>
                      <a:r>
                        <a:rPr lang="en-GB" sz="1400" b="1" dirty="0"/>
                        <a:t>Opening inventory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3,200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Gross</a:t>
                      </a:r>
                      <a:r>
                        <a:rPr lang="en-GB" sz="1400" b="1" baseline="0" dirty="0"/>
                        <a:t> s</a:t>
                      </a:r>
                      <a:r>
                        <a:rPr lang="en-GB" sz="1400" b="1" dirty="0"/>
                        <a:t>ales 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19,200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347">
                <a:tc>
                  <a:txBody>
                    <a:bodyPr/>
                    <a:lstStyle/>
                    <a:p>
                      <a:r>
                        <a:rPr lang="en-GB" sz="1400" b="1" dirty="0"/>
                        <a:t>Import tax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270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Insurance expense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380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347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Rent</a:t>
                      </a:r>
                      <a:r>
                        <a:rPr lang="en-GB" sz="1400" b="1" baseline="0" dirty="0" smtClean="0"/>
                        <a:t> </a:t>
                      </a:r>
                      <a:r>
                        <a:rPr lang="en-GB" sz="1400" b="1" baseline="0" dirty="0"/>
                        <a:t>expense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750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Ending inventory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1,600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801557"/>
              </p:ext>
            </p:extLst>
          </p:nvPr>
        </p:nvGraphicFramePr>
        <p:xfrm>
          <a:off x="611559" y="2234652"/>
          <a:ext cx="7826057" cy="360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168353">
                  <a:extLst>
                    <a:ext uri="{9D8B030D-6E8A-4147-A177-3AD203B41FA5}">
                      <a16:colId xmlns:a16="http://schemas.microsoft.com/office/drawing/2014/main" val="49234059"/>
                    </a:ext>
                  </a:extLst>
                </a:gridCol>
                <a:gridCol w="1051627">
                  <a:extLst>
                    <a:ext uri="{9D8B030D-6E8A-4147-A177-3AD203B41FA5}">
                      <a16:colId xmlns:a16="http://schemas.microsoft.com/office/drawing/2014/main" val="2007964788"/>
                    </a:ext>
                  </a:extLst>
                </a:gridCol>
                <a:gridCol w="2188733">
                  <a:extLst>
                    <a:ext uri="{9D8B030D-6E8A-4147-A177-3AD203B41FA5}">
                      <a16:colId xmlns:a16="http://schemas.microsoft.com/office/drawing/2014/main" val="1880173701"/>
                    </a:ext>
                  </a:extLst>
                </a:gridCol>
                <a:gridCol w="1417344">
                  <a:extLst>
                    <a:ext uri="{9D8B030D-6E8A-4147-A177-3AD203B41FA5}">
                      <a16:colId xmlns:a16="http://schemas.microsoft.com/office/drawing/2014/main" val="423350306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Fees Income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1,200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Interest</a:t>
                      </a:r>
                      <a:r>
                        <a:rPr lang="en-GB" sz="1600" baseline="0" dirty="0" smtClean="0"/>
                        <a:t> Expense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800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4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575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48" y="3482983"/>
            <a:ext cx="8496944" cy="28014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Purchases =  Gross Purchases – (</a:t>
            </a:r>
            <a:r>
              <a:rPr lang="en-GB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Purchases</a:t>
            </a:r>
            <a:endParaRPr lang="en-GB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Discount + Purchases Returns   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and Allowance) </a:t>
            </a:r>
          </a:p>
          <a:p>
            <a:pPr marL="0" indent="0">
              <a:buNone/>
            </a:pPr>
            <a:endParaRPr lang="en-GB" sz="24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Purchases = 5,600 – (0 + 1,300)</a:t>
            </a:r>
          </a:p>
          <a:p>
            <a:pPr marL="0" indent="0">
              <a:buNone/>
            </a:pPr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= 5,600 – 1,300</a:t>
            </a:r>
          </a:p>
          <a:p>
            <a:pPr marL="0" indent="0">
              <a:buNone/>
            </a:pPr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= BD4,300.</a:t>
            </a:r>
            <a:endParaRPr lang="en-GB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68"/>
          <a:stretch/>
        </p:blipFill>
        <p:spPr>
          <a:xfrm>
            <a:off x="7146684" y="4389609"/>
            <a:ext cx="1386163" cy="50311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925716" y="5130562"/>
            <a:ext cx="1811155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Purchases</a:t>
            </a:r>
            <a:endParaRPr lang="en-GB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6501793"/>
            <a:ext cx="9144000" cy="338554"/>
            <a:chOff x="0" y="6501793"/>
            <a:chExt cx="12192000" cy="338554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15" name="Title 1"/>
          <p:cNvSpPr txBox="1">
            <a:spLocks/>
          </p:cNvSpPr>
          <p:nvPr/>
        </p:nvSpPr>
        <p:spPr>
          <a:xfrm>
            <a:off x="-1" y="0"/>
            <a:ext cx="9144001" cy="24435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Income Statement for Merchandise Business                                                          Acc. 212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مستطيل مستدير الزوايا 13"/>
          <p:cNvSpPr/>
          <p:nvPr/>
        </p:nvSpPr>
        <p:spPr>
          <a:xfrm>
            <a:off x="432765" y="2760710"/>
            <a:ext cx="5472608" cy="622311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rtl="1"/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the Net Purchases Formula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623465"/>
              </p:ext>
            </p:extLst>
          </p:nvPr>
        </p:nvGraphicFramePr>
        <p:xfrm>
          <a:off x="608860" y="396972"/>
          <a:ext cx="7828757" cy="18288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208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6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1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17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2347">
                <a:tc>
                  <a:txBody>
                    <a:bodyPr/>
                    <a:lstStyle/>
                    <a:p>
                      <a:r>
                        <a:rPr lang="en-GB" sz="1400" b="1" dirty="0"/>
                        <a:t>Sales </a:t>
                      </a:r>
                      <a:r>
                        <a:rPr lang="en-GB" sz="1400" b="1" dirty="0" smtClean="0"/>
                        <a:t>Returns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BD3,200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Gross Purchases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BD5,600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347">
                <a:tc>
                  <a:txBody>
                    <a:bodyPr/>
                    <a:lstStyle/>
                    <a:p>
                      <a:r>
                        <a:rPr lang="en-GB" sz="1400" b="1" dirty="0"/>
                        <a:t>Purchases </a:t>
                      </a:r>
                      <a:r>
                        <a:rPr lang="en-GB" sz="1400" b="1" dirty="0" smtClean="0"/>
                        <a:t>returns allowance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1,300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Freight-In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250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347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Carriage-</a:t>
                      </a:r>
                      <a:r>
                        <a:rPr lang="en-GB" sz="1400" b="1" baseline="0" dirty="0" smtClean="0"/>
                        <a:t> </a:t>
                      </a:r>
                      <a:r>
                        <a:rPr lang="en-GB" sz="1400" b="1" baseline="0" dirty="0"/>
                        <a:t>out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150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Sales discount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800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347">
                <a:tc>
                  <a:txBody>
                    <a:bodyPr/>
                    <a:lstStyle/>
                    <a:p>
                      <a:r>
                        <a:rPr lang="en-GB" sz="1400" b="1" dirty="0"/>
                        <a:t>Opening inventory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3,200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Gross</a:t>
                      </a:r>
                      <a:r>
                        <a:rPr lang="en-GB" sz="1400" b="1" baseline="0" dirty="0"/>
                        <a:t> s</a:t>
                      </a:r>
                      <a:r>
                        <a:rPr lang="en-GB" sz="1400" b="1" dirty="0"/>
                        <a:t>ales 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19,200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347">
                <a:tc>
                  <a:txBody>
                    <a:bodyPr/>
                    <a:lstStyle/>
                    <a:p>
                      <a:r>
                        <a:rPr lang="en-GB" sz="1400" b="1" dirty="0"/>
                        <a:t>Import tax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270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Insurance expense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380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347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Rent</a:t>
                      </a:r>
                      <a:r>
                        <a:rPr lang="en-GB" sz="1400" b="1" baseline="0" dirty="0" smtClean="0"/>
                        <a:t> </a:t>
                      </a:r>
                      <a:r>
                        <a:rPr lang="en-GB" sz="1400" b="1" baseline="0" dirty="0"/>
                        <a:t>expense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750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Ending inventory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1,600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572995"/>
              </p:ext>
            </p:extLst>
          </p:nvPr>
        </p:nvGraphicFramePr>
        <p:xfrm>
          <a:off x="608860" y="2219746"/>
          <a:ext cx="7826057" cy="360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171052">
                  <a:extLst>
                    <a:ext uri="{9D8B030D-6E8A-4147-A177-3AD203B41FA5}">
                      <a16:colId xmlns:a16="http://schemas.microsoft.com/office/drawing/2014/main" val="4923405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7964788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880173701"/>
                    </a:ext>
                  </a:extLst>
                </a:gridCol>
                <a:gridCol w="1414645">
                  <a:extLst>
                    <a:ext uri="{9D8B030D-6E8A-4147-A177-3AD203B41FA5}">
                      <a16:colId xmlns:a16="http://schemas.microsoft.com/office/drawing/2014/main" val="423350306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Fees Income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1,200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Interest</a:t>
                      </a:r>
                      <a:r>
                        <a:rPr lang="en-GB" sz="1600" baseline="0" dirty="0" smtClean="0"/>
                        <a:t> Expense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800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4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140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177" y="3505200"/>
            <a:ext cx="8496944" cy="293255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GB" sz="2400" b="1" dirty="0" smtClean="0">
                <a:solidFill>
                  <a:srgbClr val="C00000"/>
                </a:solidFill>
              </a:rPr>
              <a:t>Cost of purchases =Net Purchases +Expenses on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C00000"/>
                </a:solidFill>
              </a:rPr>
              <a:t> </a:t>
            </a:r>
            <a:r>
              <a:rPr lang="en-GB" sz="2400" b="1" dirty="0" smtClean="0">
                <a:solidFill>
                  <a:srgbClr val="C00000"/>
                </a:solidFill>
              </a:rPr>
              <a:t>                                    Purchases(Freight-In,  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C00000"/>
                </a:solidFill>
              </a:rPr>
              <a:t> </a:t>
            </a:r>
            <a:r>
              <a:rPr lang="en-GB" sz="2400" b="1" dirty="0" smtClean="0">
                <a:solidFill>
                  <a:srgbClr val="C00000"/>
                </a:solidFill>
              </a:rPr>
              <a:t>                                   Carriage-In, Transportation in,   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C00000"/>
                </a:solidFill>
              </a:rPr>
              <a:t> </a:t>
            </a:r>
            <a:r>
              <a:rPr lang="en-GB" sz="2400" b="1" dirty="0" smtClean="0">
                <a:solidFill>
                  <a:srgbClr val="C00000"/>
                </a:solidFill>
              </a:rPr>
              <a:t>                             Import tax, Insurance on purchases)</a:t>
            </a:r>
          </a:p>
          <a:p>
            <a:pPr marL="0" indent="0">
              <a:buNone/>
            </a:pPr>
            <a:endParaRPr lang="en-GB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GB" sz="2400" b="1" dirty="0" smtClean="0">
                <a:solidFill>
                  <a:schemeClr val="tx1"/>
                </a:solidFill>
              </a:rPr>
              <a:t>Cost of Purchases = </a:t>
            </a:r>
            <a:r>
              <a:rPr lang="en-GB" sz="2400" b="1" dirty="0">
                <a:solidFill>
                  <a:schemeClr val="tx1"/>
                </a:solidFill>
              </a:rPr>
              <a:t>4,300</a:t>
            </a:r>
            <a:r>
              <a:rPr lang="en-GB" sz="2400" b="1" dirty="0" smtClean="0">
                <a:solidFill>
                  <a:schemeClr val="tx1"/>
                </a:solidFill>
              </a:rPr>
              <a:t> + 250 + 270</a:t>
            </a:r>
          </a:p>
          <a:p>
            <a:pPr marL="0" indent="0">
              <a:buNone/>
            </a:pP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smtClean="0">
                <a:solidFill>
                  <a:schemeClr val="tx1"/>
                </a:solidFill>
              </a:rPr>
              <a:t>                                   = BD4,820     </a:t>
            </a:r>
          </a:p>
          <a:p>
            <a:pPr marL="0" indent="0">
              <a:buNone/>
            </a:pPr>
            <a:endParaRPr lang="en-GB" sz="2400" b="1" dirty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6501793"/>
            <a:ext cx="9144000" cy="338554"/>
            <a:chOff x="0" y="6501793"/>
            <a:chExt cx="12192000" cy="338554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6660232" y="5373459"/>
            <a:ext cx="2007528" cy="99990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Cost Of Purchases</a:t>
            </a:r>
            <a:endParaRPr lang="en-GB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-1" y="0"/>
            <a:ext cx="9144001" cy="24435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Income Statement for Merchandise Business                                                           Acc. 212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مستطيل مستدير الزوايا 13"/>
          <p:cNvSpPr/>
          <p:nvPr/>
        </p:nvSpPr>
        <p:spPr>
          <a:xfrm>
            <a:off x="403090" y="2774374"/>
            <a:ext cx="5951498" cy="622311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rtl="1"/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the Cost of Purchases Formula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150724"/>
              </p:ext>
            </p:extLst>
          </p:nvPr>
        </p:nvGraphicFramePr>
        <p:xfrm>
          <a:off x="608860" y="396972"/>
          <a:ext cx="7828757" cy="18288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208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6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1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17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2347">
                <a:tc>
                  <a:txBody>
                    <a:bodyPr/>
                    <a:lstStyle/>
                    <a:p>
                      <a:r>
                        <a:rPr lang="en-GB" sz="1400" b="1" dirty="0"/>
                        <a:t>Sales </a:t>
                      </a:r>
                      <a:r>
                        <a:rPr lang="en-GB" sz="1400" b="1" dirty="0" smtClean="0"/>
                        <a:t>Returns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BD3,200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Gross Purchases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BD5,600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347">
                <a:tc>
                  <a:txBody>
                    <a:bodyPr/>
                    <a:lstStyle/>
                    <a:p>
                      <a:r>
                        <a:rPr lang="en-GB" sz="1400" b="1" dirty="0"/>
                        <a:t>Purchases </a:t>
                      </a:r>
                      <a:r>
                        <a:rPr lang="en-GB" sz="1400" b="1" dirty="0" smtClean="0"/>
                        <a:t>returns allowance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1,300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Freight-In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250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347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Carriage-</a:t>
                      </a:r>
                      <a:r>
                        <a:rPr lang="en-GB" sz="1400" b="1" baseline="0" dirty="0" smtClean="0"/>
                        <a:t> </a:t>
                      </a:r>
                      <a:r>
                        <a:rPr lang="en-GB" sz="1400" b="1" baseline="0" dirty="0"/>
                        <a:t>out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150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Sales discount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800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347">
                <a:tc>
                  <a:txBody>
                    <a:bodyPr/>
                    <a:lstStyle/>
                    <a:p>
                      <a:r>
                        <a:rPr lang="en-GB" sz="1400" b="1" dirty="0"/>
                        <a:t>Opening inventory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3,200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Gross</a:t>
                      </a:r>
                      <a:r>
                        <a:rPr lang="en-GB" sz="1400" b="1" baseline="0" dirty="0"/>
                        <a:t> s</a:t>
                      </a:r>
                      <a:r>
                        <a:rPr lang="en-GB" sz="1400" b="1" dirty="0"/>
                        <a:t>ales 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19,200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347">
                <a:tc>
                  <a:txBody>
                    <a:bodyPr/>
                    <a:lstStyle/>
                    <a:p>
                      <a:r>
                        <a:rPr lang="en-GB" sz="1400" b="1" dirty="0"/>
                        <a:t>Import tax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270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Insurance expense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380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347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Rent</a:t>
                      </a:r>
                      <a:r>
                        <a:rPr lang="en-GB" sz="1400" b="1" baseline="0" dirty="0" smtClean="0"/>
                        <a:t> </a:t>
                      </a:r>
                      <a:r>
                        <a:rPr lang="en-GB" sz="1400" b="1" baseline="0" dirty="0"/>
                        <a:t>expense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750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Ending inventory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1,600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13415"/>
              </p:ext>
            </p:extLst>
          </p:nvPr>
        </p:nvGraphicFramePr>
        <p:xfrm>
          <a:off x="608860" y="2219746"/>
          <a:ext cx="7826057" cy="360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171052">
                  <a:extLst>
                    <a:ext uri="{9D8B030D-6E8A-4147-A177-3AD203B41FA5}">
                      <a16:colId xmlns:a16="http://schemas.microsoft.com/office/drawing/2014/main" val="4923405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7964788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880173701"/>
                    </a:ext>
                  </a:extLst>
                </a:gridCol>
                <a:gridCol w="1414645">
                  <a:extLst>
                    <a:ext uri="{9D8B030D-6E8A-4147-A177-3AD203B41FA5}">
                      <a16:colId xmlns:a16="http://schemas.microsoft.com/office/drawing/2014/main" val="423350306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Fees Income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1,200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Interest</a:t>
                      </a:r>
                      <a:r>
                        <a:rPr lang="en-GB" sz="1600" baseline="0" dirty="0" smtClean="0"/>
                        <a:t> Expense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800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4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150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1151</TotalTime>
  <Words>1960</Words>
  <Application>Microsoft Office PowerPoint</Application>
  <PresentationFormat>On-screen Show (4:3)</PresentationFormat>
  <Paragraphs>839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PT Bold Heading</vt:lpstr>
      <vt:lpstr>Times New Roman</vt:lpstr>
      <vt:lpstr>Presentation2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Income  Statement For Merchandise Business</dc:title>
  <dc:creator>Mohamed</dc:creator>
  <cp:lastModifiedBy>HP</cp:lastModifiedBy>
  <cp:revision>143</cp:revision>
  <dcterms:created xsi:type="dcterms:W3CDTF">2019-10-01T13:49:54Z</dcterms:created>
  <dcterms:modified xsi:type="dcterms:W3CDTF">2020-07-18T17:51:43Z</dcterms:modified>
</cp:coreProperties>
</file>