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16"/>
  </p:notesMasterIdLst>
  <p:sldIdLst>
    <p:sldId id="476" r:id="rId2"/>
    <p:sldId id="477" r:id="rId3"/>
    <p:sldId id="499" r:id="rId4"/>
    <p:sldId id="500" r:id="rId5"/>
    <p:sldId id="501" r:id="rId6"/>
    <p:sldId id="502" r:id="rId7"/>
    <p:sldId id="503" r:id="rId8"/>
    <p:sldId id="504" r:id="rId9"/>
    <p:sldId id="505" r:id="rId10"/>
    <p:sldId id="506" r:id="rId11"/>
    <p:sldId id="507" r:id="rId12"/>
    <p:sldId id="508" r:id="rId13"/>
    <p:sldId id="509" r:id="rId14"/>
    <p:sldId id="49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66BB"/>
    <a:srgbClr val="F27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3" d="100"/>
          <a:sy n="73" d="100"/>
        </p:scale>
        <p:origin x="72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F80B7-FD65-430E-918D-64443E965C17}" type="datetimeFigureOut">
              <a:rPr lang="en-US" smtClean="0"/>
              <a:t>7/28/2020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AD67C-FD03-44EA-848E-48CA6B295E56}" type="slidenum">
              <a:rPr lang="en-US" smtClean="0"/>
              <a:t>‹#›</a:t>
            </a:fld>
            <a:endParaRPr lang="en-US"/>
          </a:p>
        </p:txBody>
      </p:sp>
    </p:spTree>
    <p:extLst>
      <p:ext uri="{BB962C8B-B14F-4D97-AF65-F5344CB8AC3E}">
        <p14:creationId xmlns:p14="http://schemas.microsoft.com/office/powerpoint/2010/main" val="374224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04FD0-EE4A-4C48-BD1D-3C85686BE93E}" type="slidenum">
              <a:rPr lang="en-GB" smtClean="0"/>
              <a:t>1</a:t>
            </a:fld>
            <a:endParaRPr lang="en-GB"/>
          </a:p>
        </p:txBody>
      </p:sp>
    </p:spTree>
    <p:extLst>
      <p:ext uri="{BB962C8B-B14F-4D97-AF65-F5344CB8AC3E}">
        <p14:creationId xmlns:p14="http://schemas.microsoft.com/office/powerpoint/2010/main" val="3773854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3FFAB7-17FD-488A-8FCD-C882C8257615}" type="slidenum">
              <a:rPr lang="en-GB" smtClean="0"/>
              <a:t>2</a:t>
            </a:fld>
            <a:endParaRPr lang="en-GB"/>
          </a:p>
        </p:txBody>
      </p:sp>
    </p:spTree>
    <p:extLst>
      <p:ext uri="{BB962C8B-B14F-4D97-AF65-F5344CB8AC3E}">
        <p14:creationId xmlns:p14="http://schemas.microsoft.com/office/powerpoint/2010/main" val="2235326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593D0A-63B6-422C-AB01-7EA03B46229C}"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372923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593D0A-63B6-422C-AB01-7EA03B46229C}"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137115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593D0A-63B6-422C-AB01-7EA03B46229C}"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108677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593D0A-63B6-422C-AB01-7EA03B46229C}"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137892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593D0A-63B6-422C-AB01-7EA03B46229C}"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207377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593D0A-63B6-422C-AB01-7EA03B46229C}" type="datetimeFigureOut">
              <a:rPr lang="en-US" smtClean="0"/>
              <a:pPr/>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361768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593D0A-63B6-422C-AB01-7EA03B46229C}" type="datetimeFigureOut">
              <a:rPr lang="en-US" smtClean="0"/>
              <a:pPr/>
              <a:t>7/28/2020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99765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593D0A-63B6-422C-AB01-7EA03B46229C}" type="datetimeFigureOut">
              <a:rPr lang="en-US" smtClean="0"/>
              <a:pPr/>
              <a:t>7/28/2020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132864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93D0A-63B6-422C-AB01-7EA03B46229C}" type="datetimeFigureOut">
              <a:rPr lang="en-US" smtClean="0"/>
              <a:pPr/>
              <a:t>7/28/2020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369909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593D0A-63B6-422C-AB01-7EA03B46229C}" type="datetimeFigureOut">
              <a:rPr lang="en-US" smtClean="0"/>
              <a:pPr/>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1106777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593D0A-63B6-422C-AB01-7EA03B46229C}" type="datetimeFigureOut">
              <a:rPr lang="en-US" smtClean="0"/>
              <a:pPr/>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D3BFA-3649-47B3-93FF-13019F3376D4}" type="slidenum">
              <a:rPr lang="en-US" smtClean="0"/>
              <a:pPr/>
              <a:t>‹#›</a:t>
            </a:fld>
            <a:endParaRPr lang="en-US"/>
          </a:p>
        </p:txBody>
      </p:sp>
    </p:spTree>
    <p:extLst>
      <p:ext uri="{BB962C8B-B14F-4D97-AF65-F5344CB8AC3E}">
        <p14:creationId xmlns:p14="http://schemas.microsoft.com/office/powerpoint/2010/main" val="105797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93D0A-63B6-422C-AB01-7EA03B46229C}" type="datetimeFigureOut">
              <a:rPr lang="en-US" smtClean="0"/>
              <a:pPr/>
              <a:t>7/28/2020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D3BFA-3649-47B3-93FF-13019F3376D4}" type="slidenum">
              <a:rPr lang="en-US" smtClean="0"/>
              <a:pPr/>
              <a:t>‹#›</a:t>
            </a:fld>
            <a:endParaRPr lang="en-US"/>
          </a:p>
        </p:txBody>
      </p:sp>
    </p:spTree>
    <p:extLst>
      <p:ext uri="{BB962C8B-B14F-4D97-AF65-F5344CB8AC3E}">
        <p14:creationId xmlns:p14="http://schemas.microsoft.com/office/powerpoint/2010/main" val="3208027302"/>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descr="Image result for bahrain emblem">
            <a:extLst>
              <a:ext uri="{FF2B5EF4-FFF2-40B4-BE49-F238E27FC236}">
                <a16:creationId xmlns:a16="http://schemas.microsoft.com/office/drawing/2014/main" id="{A7B754D7-1CC4-4B0B-B38E-C52E4ED20633}"/>
              </a:ext>
            </a:extLst>
          </p:cNvPr>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9" name="Picture 8"/>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754981" y="620688"/>
            <a:ext cx="8499362" cy="1224136"/>
          </a:xfrm>
          <a:prstGeom prst="rect">
            <a:avLst/>
          </a:prstGeom>
        </p:spPr>
      </p:pic>
      <p:grpSp>
        <p:nvGrpSpPr>
          <p:cNvPr id="6" name="Group 5"/>
          <p:cNvGrpSpPr/>
          <p:nvPr/>
        </p:nvGrpSpPr>
        <p:grpSpPr>
          <a:xfrm>
            <a:off x="0" y="6498164"/>
            <a:ext cx="12096206" cy="359836"/>
            <a:chOff x="0" y="6498164"/>
            <a:chExt cx="12192000" cy="359836"/>
          </a:xfrm>
        </p:grpSpPr>
        <p:cxnSp>
          <p:nvCxnSpPr>
            <p:cNvPr id="7" name="Straight Connector 6"/>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028709" y="6550223"/>
              <a:ext cx="3071783" cy="307777"/>
            </a:xfrm>
            <a:prstGeom prst="rect">
              <a:avLst/>
            </a:prstGeom>
          </p:spPr>
          <p:txBody>
            <a:bodyPr wrap="none">
              <a:spAutoFit/>
            </a:bodyPr>
            <a:lstStyle/>
            <a:p>
              <a:pPr algn="ctr" rtl="1"/>
              <a:r>
                <a:rPr lang="ar-BH" sz="1400" b="1" dirty="0">
                  <a:solidFill>
                    <a:srgbClr val="FF0000"/>
                  </a:solidFill>
                </a:rPr>
                <a:t>الفصل الدراسي الأول </a:t>
              </a:r>
              <a:r>
                <a:rPr lang="ar-BH" sz="1400" dirty="0">
                  <a:solidFill>
                    <a:srgbClr val="FF0000"/>
                  </a:solidFill>
                </a:rPr>
                <a:t>2020-2021</a:t>
              </a:r>
            </a:p>
          </p:txBody>
        </p:sp>
      </p:grpSp>
      <p:graphicFrame>
        <p:nvGraphicFramePr>
          <p:cNvPr id="13" name="Table 8">
            <a:extLst>
              <a:ext uri="{FF2B5EF4-FFF2-40B4-BE49-F238E27FC236}">
                <a16:creationId xmlns:a16="http://schemas.microsoft.com/office/drawing/2014/main" id="{C257F836-2B8D-4385-833E-440ED69B98AF}"/>
              </a:ext>
            </a:extLst>
          </p:cNvPr>
          <p:cNvGraphicFramePr>
            <a:graphicFrameLocks noGrp="1"/>
          </p:cNvGraphicFramePr>
          <p:nvPr>
            <p:extLst>
              <p:ext uri="{D42A27DB-BD31-4B8C-83A1-F6EECF244321}">
                <p14:modId xmlns:p14="http://schemas.microsoft.com/office/powerpoint/2010/main" val="3246896838"/>
              </p:ext>
            </p:extLst>
          </p:nvPr>
        </p:nvGraphicFramePr>
        <p:xfrm>
          <a:off x="1754981" y="2362201"/>
          <a:ext cx="8639606" cy="3520170"/>
        </p:xfrm>
        <a:graphic>
          <a:graphicData uri="http://schemas.openxmlformats.org/drawingml/2006/table">
            <a:tbl>
              <a:tblPr firstRow="1" bandRow="1">
                <a:tableStyleId>{22838BEF-8BB2-4498-84A7-C5851F593DF1}</a:tableStyleId>
              </a:tblPr>
              <a:tblGrid>
                <a:gridCol w="1722137">
                  <a:extLst>
                    <a:ext uri="{9D8B030D-6E8A-4147-A177-3AD203B41FA5}">
                      <a16:colId xmlns:a16="http://schemas.microsoft.com/office/drawing/2014/main" val="1153488245"/>
                    </a:ext>
                  </a:extLst>
                </a:gridCol>
                <a:gridCol w="6917469">
                  <a:extLst>
                    <a:ext uri="{9D8B030D-6E8A-4147-A177-3AD203B41FA5}">
                      <a16:colId xmlns:a16="http://schemas.microsoft.com/office/drawing/2014/main" val="2424581035"/>
                    </a:ext>
                  </a:extLst>
                </a:gridCol>
              </a:tblGrid>
              <a:tr h="1098098">
                <a:tc gridSpan="2">
                  <a:txBody>
                    <a:bodyPr/>
                    <a:lstStyle/>
                    <a:p>
                      <a:pPr algn="ctr"/>
                      <a:r>
                        <a:rPr lang="en-US" sz="2400" dirty="0">
                          <a:latin typeface="Arial" panose="020B0604020202020204" pitchFamily="34" charset="0"/>
                          <a:cs typeface="Arial" panose="020B0604020202020204" pitchFamily="34" charset="0"/>
                        </a:rPr>
                        <a:t>Commercial Subjects Group </a:t>
                      </a:r>
                    </a:p>
                    <a:p>
                      <a:pPr algn="ctr"/>
                      <a:r>
                        <a:rPr lang="en-US" sz="2400" dirty="0">
                          <a:latin typeface="Arial" panose="020B0604020202020204" pitchFamily="34" charset="0"/>
                          <a:cs typeface="Arial" panose="020B0604020202020204" pitchFamily="34" charset="0"/>
                        </a:rPr>
                        <a:t>Level </a:t>
                      </a:r>
                      <a:r>
                        <a:rPr lang="en-US" sz="2400" dirty="0" smtClean="0">
                          <a:latin typeface="Arial" panose="020B0604020202020204" pitchFamily="34" charset="0"/>
                          <a:cs typeface="Arial" panose="020B0604020202020204" pitchFamily="34" charset="0"/>
                        </a:rPr>
                        <a:t>3</a:t>
                      </a:r>
                      <a:endParaRPr lang="en-GB" sz="2400" dirty="0">
                        <a:latin typeface="Arial" panose="020B0604020202020204" pitchFamily="34" charset="0"/>
                        <a:cs typeface="Arial" panose="020B0604020202020204" pitchFamily="34" charset="0"/>
                      </a:endParaRPr>
                    </a:p>
                  </a:txBody>
                  <a:tcPr anchor="ctr"/>
                </a:tc>
                <a:tc hMerge="1">
                  <a:txBody>
                    <a:bodyPr/>
                    <a:lstStyle/>
                    <a:p>
                      <a:endParaRPr lang="en-GB" dirty="0"/>
                    </a:p>
                  </a:txBody>
                  <a:tcPr/>
                </a:tc>
                <a:extLst>
                  <a:ext uri="{0D108BD9-81ED-4DB2-BD59-A6C34878D82A}">
                    <a16:rowId xmlns:a16="http://schemas.microsoft.com/office/drawing/2014/main" val="3128585072"/>
                  </a:ext>
                </a:extLst>
              </a:tr>
              <a:tr h="8382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Subject</a:t>
                      </a:r>
                      <a:endParaRPr lang="en-GB"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a:solidFill>
                            <a:srgbClr val="002060"/>
                          </a:solidFill>
                          <a:latin typeface="Arial" panose="020B0604020202020204" pitchFamily="34" charset="0"/>
                          <a:cs typeface="Arial" panose="020B0604020202020204" pitchFamily="34" charset="0"/>
                        </a:rPr>
                        <a:t>Accounting </a:t>
                      </a:r>
                      <a:r>
                        <a:rPr lang="en-US" sz="2400" b="1" dirty="0" smtClean="0">
                          <a:solidFill>
                            <a:srgbClr val="002060"/>
                          </a:solidFill>
                          <a:latin typeface="Arial" panose="020B0604020202020204" pitchFamily="34" charset="0"/>
                          <a:cs typeface="Arial" panose="020B0604020202020204" pitchFamily="34" charset="0"/>
                        </a:rPr>
                        <a:t>(</a:t>
                      </a:r>
                      <a:r>
                        <a:rPr lang="ar-BH" sz="2400" b="1" dirty="0" smtClean="0">
                          <a:solidFill>
                            <a:srgbClr val="002060"/>
                          </a:solidFill>
                          <a:latin typeface="Arial" panose="020B0604020202020204" pitchFamily="34" charset="0"/>
                          <a:cs typeface="Arial" panose="020B0604020202020204" pitchFamily="34" charset="0"/>
                        </a:rPr>
                        <a:t>2</a:t>
                      </a:r>
                      <a:r>
                        <a:rPr lang="en-US" sz="2400" b="1" dirty="0" smtClean="0">
                          <a:solidFill>
                            <a:srgbClr val="002060"/>
                          </a:solidFill>
                          <a:latin typeface="Arial" panose="020B0604020202020204" pitchFamily="34" charset="0"/>
                          <a:cs typeface="Arial" panose="020B0604020202020204" pitchFamily="34" charset="0"/>
                        </a:rPr>
                        <a:t>)  </a:t>
                      </a:r>
                      <a:r>
                        <a:rPr lang="en-US" sz="2400" b="1" dirty="0">
                          <a:solidFill>
                            <a:srgbClr val="002060"/>
                          </a:solidFill>
                          <a:latin typeface="Arial" panose="020B0604020202020204" pitchFamily="34" charset="0"/>
                          <a:cs typeface="Arial" panose="020B0604020202020204" pitchFamily="34" charset="0"/>
                        </a:rPr>
                        <a:t>– </a:t>
                      </a:r>
                      <a:r>
                        <a:rPr lang="ar-BH" sz="2400" b="1" dirty="0">
                          <a:solidFill>
                            <a:srgbClr val="002060"/>
                          </a:solidFill>
                          <a:latin typeface="Arial" panose="020B0604020202020204" pitchFamily="34" charset="0"/>
                          <a:cs typeface="Arial" panose="020B0604020202020204" pitchFamily="34" charset="0"/>
                        </a:rPr>
                        <a:t>محا </a:t>
                      </a:r>
                      <a:r>
                        <a:rPr lang="ar-BH" sz="2400" b="1" dirty="0" smtClean="0">
                          <a:solidFill>
                            <a:srgbClr val="002060"/>
                          </a:solidFill>
                          <a:latin typeface="Arial" panose="020B0604020202020204" pitchFamily="34" charset="0"/>
                          <a:cs typeface="Arial" panose="020B0604020202020204" pitchFamily="34" charset="0"/>
                        </a:rPr>
                        <a:t>212</a:t>
                      </a:r>
                      <a:endParaRPr lang="en-GB" sz="2400" b="1" dirty="0">
                        <a:solidFill>
                          <a:srgbClr val="00206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90189103"/>
                  </a:ext>
                </a:extLst>
              </a:tr>
              <a:tr h="745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Chapter</a:t>
                      </a:r>
                      <a:endParaRPr lang="en-GB"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a:latin typeface="Arial" panose="020B0604020202020204" pitchFamily="34" charset="0"/>
                          <a:cs typeface="Arial" panose="020B0604020202020204" pitchFamily="34" charset="0"/>
                        </a:rPr>
                        <a:t>Chapter </a:t>
                      </a:r>
                      <a:r>
                        <a:rPr lang="en-GB" sz="2400" b="1" dirty="0" smtClean="0">
                          <a:latin typeface="Arial" panose="020B0604020202020204" pitchFamily="34" charset="0"/>
                          <a:cs typeface="Arial" panose="020B0604020202020204" pitchFamily="34" charset="0"/>
                        </a:rPr>
                        <a:t>5</a:t>
                      </a:r>
                    </a:p>
                  </a:txBody>
                  <a:tcPr anchor="ctr"/>
                </a:tc>
                <a:extLst>
                  <a:ext uri="{0D108BD9-81ED-4DB2-BD59-A6C34878D82A}">
                    <a16:rowId xmlns:a16="http://schemas.microsoft.com/office/drawing/2014/main" val="4244890864"/>
                  </a:ext>
                </a:extLst>
              </a:tr>
              <a:tr h="838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Title</a:t>
                      </a:r>
                      <a:endParaRPr lang="en-GB" sz="2400" b="1" dirty="0">
                        <a:latin typeface="Arial" panose="020B0604020202020204" pitchFamily="34" charset="0"/>
                        <a:cs typeface="Arial" panose="020B0604020202020204" pitchFamily="34" charset="0"/>
                      </a:endParaRPr>
                    </a:p>
                  </a:txBody>
                  <a:tcPr anchor="ctr"/>
                </a:tc>
                <a:tc>
                  <a:txBody>
                    <a:bodyPr/>
                    <a:lstStyle/>
                    <a:p>
                      <a:pPr algn="ctr"/>
                      <a:r>
                        <a:rPr lang="en-US" sz="2800" b="1" kern="1200" dirty="0" smtClean="0">
                          <a:solidFill>
                            <a:srgbClr val="FF0000"/>
                          </a:solidFill>
                          <a:effectLst/>
                          <a:latin typeface="Arial" panose="020B0604020202020204" pitchFamily="34" charset="0"/>
                          <a:ea typeface="+mn-ea"/>
                          <a:cs typeface="Arial" panose="020B0604020202020204" pitchFamily="34" charset="0"/>
                        </a:rPr>
                        <a:t>Plant Assets Disposals</a:t>
                      </a:r>
                      <a:endParaRPr lang="en-GB" sz="3600" b="1" dirty="0">
                        <a:solidFill>
                          <a:srgbClr val="FF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16000624"/>
                  </a:ext>
                </a:extLst>
              </a:tr>
            </a:tbl>
          </a:graphicData>
        </a:graphic>
      </p:graphicFrame>
    </p:spTree>
    <p:extLst>
      <p:ext uri="{BB962C8B-B14F-4D97-AF65-F5344CB8AC3E}">
        <p14:creationId xmlns:p14="http://schemas.microsoft.com/office/powerpoint/2010/main" val="1625855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581002"/>
            <a:ext cx="12070079" cy="128069"/>
            <a:chOff x="0" y="6501793"/>
            <a:chExt cx="12192000" cy="566201"/>
          </a:xfrm>
        </p:grpSpPr>
        <p:cxnSp>
          <p:nvCxnSpPr>
            <p:cNvPr id="5" name="Straight Connector 4"/>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9"/>
            <p:cNvSpPr txBox="1"/>
            <p:nvPr/>
          </p:nvSpPr>
          <p:spPr>
            <a:xfrm>
              <a:off x="3048000" y="6501793"/>
              <a:ext cx="9144000" cy="56620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sp>
        <p:nvSpPr>
          <p:cNvPr id="7" name="Title 1"/>
          <p:cNvSpPr txBox="1">
            <a:spLocks/>
          </p:cNvSpPr>
          <p:nvPr/>
        </p:nvSpPr>
        <p:spPr>
          <a:xfrm>
            <a:off x="0" y="0"/>
            <a:ext cx="12192000" cy="306644"/>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t>
            </a:r>
            <a:r>
              <a:rPr lang="en-US" sz="1200" dirty="0" smtClean="0">
                <a:solidFill>
                  <a:srgbClr val="002060"/>
                </a:solidFill>
                <a:latin typeface="Arial" panose="020B0604020202020204" pitchFamily="34" charset="0"/>
                <a:cs typeface="Arial" panose="020B0604020202020204" pitchFamily="34" charset="0"/>
              </a:rPr>
              <a:t>                       Plant Assets Disposals                                                                                                                  </a:t>
            </a:r>
            <a:r>
              <a:rPr lang="en-US" sz="1200" dirty="0">
                <a:solidFill>
                  <a:srgbClr val="002060"/>
                </a:solidFill>
                <a:latin typeface="Arial" panose="020B0604020202020204" pitchFamily="34" charset="0"/>
                <a:cs typeface="Arial" panose="020B0604020202020204" pitchFamily="34" charset="0"/>
              </a:rPr>
              <a:t>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8" name="Group 7"/>
          <p:cNvGrpSpPr/>
          <p:nvPr/>
        </p:nvGrpSpPr>
        <p:grpSpPr>
          <a:xfrm>
            <a:off x="237103" y="647444"/>
            <a:ext cx="5159827" cy="612867"/>
            <a:chOff x="0" y="1065358"/>
            <a:chExt cx="11005411" cy="1080000"/>
          </a:xfrm>
        </p:grpSpPr>
        <p:sp>
          <p:nvSpPr>
            <p:cNvPr id="9" name="مستطيل مستدير الزوايا 13"/>
            <p:cNvSpPr/>
            <p:nvPr/>
          </p:nvSpPr>
          <p:spPr>
            <a:xfrm>
              <a:off x="0" y="1065358"/>
              <a:ext cx="11005411"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0" name="Rectangle 6"/>
            <p:cNvSpPr/>
            <p:nvPr/>
          </p:nvSpPr>
          <p:spPr>
            <a:xfrm>
              <a:off x="391711" y="1189344"/>
              <a:ext cx="9020155" cy="748467"/>
            </a:xfrm>
            <a:prstGeom prst="rect">
              <a:avLst/>
            </a:prstGeom>
          </p:spPr>
          <p:txBody>
            <a:bodyPr wrap="square">
              <a:spAutoFit/>
            </a:bodyPr>
            <a:lstStyle/>
            <a:p>
              <a:pPr marL="0" lvl="1" defTabSz="933450">
                <a:lnSpc>
                  <a:spcPct val="90000"/>
                </a:lnSpc>
                <a:spcBef>
                  <a:spcPct val="0"/>
                </a:spcBef>
                <a:spcAft>
                  <a:spcPct val="15000"/>
                </a:spcAft>
              </a:pPr>
              <a:r>
                <a:rPr lang="en-US" sz="2400" b="1" dirty="0">
                  <a:solidFill>
                    <a:srgbClr val="FFFF00"/>
                  </a:solidFill>
                  <a:latin typeface="Arial" panose="020B0604020202020204" pitchFamily="34" charset="0"/>
                  <a:cs typeface="Arial" panose="020B0604020202020204" pitchFamily="34" charset="0"/>
                </a:rPr>
                <a:t>Disposals of Plant </a:t>
              </a:r>
              <a:r>
                <a:rPr lang="en-US" sz="2400" b="1" dirty="0" smtClean="0">
                  <a:solidFill>
                    <a:srgbClr val="FFFF00"/>
                  </a:solidFill>
                  <a:latin typeface="Arial" panose="020B0604020202020204" pitchFamily="34" charset="0"/>
                  <a:cs typeface="Arial" panose="020B0604020202020204" pitchFamily="34" charset="0"/>
                </a:rPr>
                <a:t>Asset</a:t>
              </a:r>
              <a:endParaRPr lang="en-GB" sz="2800" b="1" dirty="0">
                <a:solidFill>
                  <a:srgbClr val="FFFF00"/>
                </a:solidFill>
                <a:latin typeface="Arial" panose="020B0604020202020204" pitchFamily="34" charset="0"/>
                <a:cs typeface="Arial" panose="020B0604020202020204" pitchFamily="34" charset="0"/>
              </a:endParaRPr>
            </a:p>
          </p:txBody>
        </p:sp>
      </p:grpSp>
      <p:pic>
        <p:nvPicPr>
          <p:cNvPr id="16" name="Picture 15"/>
          <p:cNvPicPr/>
          <p:nvPr/>
        </p:nvPicPr>
        <p:blipFill>
          <a:blip r:embed="rId2" cstate="print">
            <a:extLst>
              <a:ext uri="{28A0092B-C50C-407E-A947-70E740481C1C}">
                <a14:useLocalDpi xmlns:a14="http://schemas.microsoft.com/office/drawing/2010/main" val="0"/>
              </a:ext>
            </a:extLst>
          </a:blip>
          <a:stretch>
            <a:fillRect/>
          </a:stretch>
        </p:blipFill>
        <p:spPr>
          <a:xfrm>
            <a:off x="9527177" y="3127430"/>
            <a:ext cx="2352813" cy="1975347"/>
          </a:xfrm>
          <a:prstGeom prst="rect">
            <a:avLst/>
          </a:prstGeom>
        </p:spPr>
      </p:pic>
      <p:sp>
        <p:nvSpPr>
          <p:cNvPr id="13" name="Rectangle 12"/>
          <p:cNvSpPr/>
          <p:nvPr/>
        </p:nvSpPr>
        <p:spPr>
          <a:xfrm>
            <a:off x="237103" y="1433980"/>
            <a:ext cx="9483634" cy="1146211"/>
          </a:xfrm>
          <a:prstGeom prst="rect">
            <a:avLst/>
          </a:prstGeom>
        </p:spPr>
        <p:txBody>
          <a:bodyPr wrap="square">
            <a:spAutoFit/>
          </a:bodyPr>
          <a:lstStyle/>
          <a:p>
            <a:pPr>
              <a:lnSpc>
                <a:spcPct val="107000"/>
              </a:lnSpc>
              <a:spcAft>
                <a:spcPts val="0"/>
              </a:spcAft>
            </a:pPr>
            <a:r>
              <a:rPr lang="en-US" sz="1600" b="1" u="sng" dirty="0">
                <a:solidFill>
                  <a:srgbClr val="FF0000"/>
                </a:solidFill>
                <a:latin typeface="Arial" panose="020B0604020202020204" pitchFamily="34" charset="0"/>
                <a:ea typeface="Calibri" panose="020F0502020204030204" pitchFamily="34" charset="0"/>
                <a:cs typeface="Arial" panose="020B0604020202020204" pitchFamily="34" charset="0"/>
              </a:rPr>
              <a:t>Illustrate </a:t>
            </a:r>
            <a:r>
              <a:rPr lang="en-US" sz="1600" b="1" u="sng" dirty="0" smtClean="0">
                <a:solidFill>
                  <a:srgbClr val="FF0000"/>
                </a:solidFill>
                <a:latin typeface="Arial" panose="020B0604020202020204" pitchFamily="34" charset="0"/>
                <a:ea typeface="Calibri" panose="020F0502020204030204" pitchFamily="34" charset="0"/>
                <a:cs typeface="Arial" panose="020B0604020202020204" pitchFamily="34" charset="0"/>
              </a:rPr>
              <a:t>(7): </a:t>
            </a:r>
            <a:r>
              <a:rPr lang="en-US" sz="16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Loss </a:t>
            </a: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on Disposal</a:t>
            </a:r>
            <a:endParaRPr lang="en-GB" sz="16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On July 1 2018, Salman Company </a:t>
            </a:r>
            <a:r>
              <a:rPr lang="en-US" sz="1600" b="1" dirty="0">
                <a:solidFill>
                  <a:srgbClr val="FF0000"/>
                </a:solidFill>
                <a:latin typeface="Arial" panose="020B0604020202020204" pitchFamily="34" charset="0"/>
                <a:ea typeface="Calibri" panose="020F0502020204030204" pitchFamily="34" charset="0"/>
                <a:cs typeface="Arial" panose="020B0604020202020204" pitchFamily="34" charset="0"/>
              </a:rPr>
              <a:t>sell</a:t>
            </a: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 office equipment for </a:t>
            </a:r>
            <a:r>
              <a:rPr lang="en-US" sz="16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BD8,000 </a:t>
            </a:r>
            <a:r>
              <a:rPr lang="en-US" sz="1600" b="1" dirty="0">
                <a:solidFill>
                  <a:srgbClr val="FF0000"/>
                </a:solidFill>
                <a:latin typeface="Arial" panose="020B0604020202020204" pitchFamily="34" charset="0"/>
                <a:ea typeface="Calibri" panose="020F0502020204030204" pitchFamily="34" charset="0"/>
                <a:cs typeface="Arial" panose="020B0604020202020204" pitchFamily="34" charset="0"/>
              </a:rPr>
              <a:t>cash</a:t>
            </a: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 The office original cost BD50,000. It had accumulated depreciation of </a:t>
            </a:r>
            <a:r>
              <a:rPr lang="en-US" sz="16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BD39,000.To </a:t>
            </a: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compute gain or loss from selling the equipment</a:t>
            </a:r>
            <a:r>
              <a:rPr lang="en-US" sz="16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 The entry is as follow</a:t>
            </a:r>
            <a:r>
              <a:rPr lang="en-US" sz="16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GB" sz="1600" b="1"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237103" y="2927529"/>
            <a:ext cx="8982893" cy="11117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07000"/>
              </a:lnSpc>
              <a:spcAft>
                <a:spcPts val="0"/>
              </a:spcAft>
            </a:pP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Book Value = Original Cost - Accumulated Depreciation</a:t>
            </a:r>
            <a:endParaRPr lang="en-GB" sz="16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                     = 50,000 – 39,000 = BD11,000</a:t>
            </a:r>
            <a:r>
              <a:rPr lang="en-US" sz="16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en-GB" sz="1600" b="1" dirty="0">
              <a:latin typeface="Arial" panose="020B0604020202020204" pitchFamily="34" charset="0"/>
              <a:ea typeface="Calibri" panose="020F050202020403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Gain / </a:t>
            </a:r>
            <a:r>
              <a:rPr lang="en-US" sz="1600" b="1" dirty="0">
                <a:solidFill>
                  <a:srgbClr val="FF0000"/>
                </a:solidFill>
                <a:latin typeface="Arial" panose="020B0604020202020204" pitchFamily="34" charset="0"/>
                <a:cs typeface="Arial" panose="020B0604020202020204" pitchFamily="34" charset="0"/>
              </a:rPr>
              <a:t>Loss</a:t>
            </a:r>
            <a:r>
              <a:rPr lang="en-US" sz="1600" b="1" dirty="0">
                <a:latin typeface="Arial" panose="020B0604020202020204" pitchFamily="34" charset="0"/>
                <a:cs typeface="Arial" panose="020B0604020202020204" pitchFamily="34" charset="0"/>
              </a:rPr>
              <a:t> = Proceeds from sales – Book Value</a:t>
            </a:r>
            <a:endParaRPr lang="en-GB"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                        8,000 – 11,000 = (BD3,000) . </a:t>
            </a:r>
            <a:r>
              <a:rPr lang="en-US" sz="1600" b="1" dirty="0">
                <a:solidFill>
                  <a:srgbClr val="FF0000"/>
                </a:solidFill>
                <a:latin typeface="Arial" panose="020B0604020202020204" pitchFamily="34" charset="0"/>
                <a:cs typeface="Arial" panose="020B0604020202020204" pitchFamily="34" charset="0"/>
              </a:rPr>
              <a:t>(Loss)</a:t>
            </a:r>
            <a:endParaRPr lang="en-GB" sz="1600" b="1" dirty="0">
              <a:solidFill>
                <a:srgbClr val="FF0000"/>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288139507"/>
              </p:ext>
            </p:extLst>
          </p:nvPr>
        </p:nvGraphicFramePr>
        <p:xfrm>
          <a:off x="250370" y="4291851"/>
          <a:ext cx="8969626" cy="1722740"/>
        </p:xfrm>
        <a:graphic>
          <a:graphicData uri="http://schemas.openxmlformats.org/drawingml/2006/table">
            <a:tbl>
              <a:tblPr firstRow="1" firstCol="1" bandRow="1">
                <a:tableStyleId>{E8B1032C-EA38-4F05-BA0D-38AFFFC7BED3}</a:tableStyleId>
              </a:tblPr>
              <a:tblGrid>
                <a:gridCol w="1218856">
                  <a:extLst>
                    <a:ext uri="{9D8B030D-6E8A-4147-A177-3AD203B41FA5}">
                      <a16:colId xmlns:a16="http://schemas.microsoft.com/office/drawing/2014/main" val="3339974329"/>
                    </a:ext>
                  </a:extLst>
                </a:gridCol>
                <a:gridCol w="5303747">
                  <a:extLst>
                    <a:ext uri="{9D8B030D-6E8A-4147-A177-3AD203B41FA5}">
                      <a16:colId xmlns:a16="http://schemas.microsoft.com/office/drawing/2014/main" val="4010213875"/>
                    </a:ext>
                  </a:extLst>
                </a:gridCol>
                <a:gridCol w="1360388">
                  <a:extLst>
                    <a:ext uri="{9D8B030D-6E8A-4147-A177-3AD203B41FA5}">
                      <a16:colId xmlns:a16="http://schemas.microsoft.com/office/drawing/2014/main" val="3129090321"/>
                    </a:ext>
                  </a:extLst>
                </a:gridCol>
                <a:gridCol w="1086635">
                  <a:extLst>
                    <a:ext uri="{9D8B030D-6E8A-4147-A177-3AD203B41FA5}">
                      <a16:colId xmlns:a16="http://schemas.microsoft.com/office/drawing/2014/main" val="2551571443"/>
                    </a:ext>
                  </a:extLst>
                </a:gridCol>
              </a:tblGrid>
              <a:tr h="433212">
                <a:tc>
                  <a:txBody>
                    <a:bodyPr/>
                    <a:lstStyle/>
                    <a:p>
                      <a:pPr algn="ctr">
                        <a:lnSpc>
                          <a:spcPct val="106000"/>
                        </a:lnSpc>
                        <a:spcAft>
                          <a:spcPts val="0"/>
                        </a:spcAft>
                      </a:pPr>
                      <a:r>
                        <a:rPr lang="en-US" sz="1600" b="1" dirty="0">
                          <a:solidFill>
                            <a:srgbClr val="002060"/>
                          </a:solidFill>
                          <a:effectLst/>
                          <a:latin typeface="Arial" panose="020B0604020202020204" pitchFamily="34" charset="0"/>
                          <a:cs typeface="Arial" panose="020B0604020202020204" pitchFamily="34" charset="0"/>
                        </a:rPr>
                        <a:t>Date</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600" b="1" dirty="0">
                          <a:solidFill>
                            <a:srgbClr val="002060"/>
                          </a:solidFill>
                          <a:effectLst/>
                          <a:latin typeface="Arial" panose="020B0604020202020204" pitchFamily="34" charset="0"/>
                          <a:cs typeface="Arial" panose="020B0604020202020204" pitchFamily="34" charset="0"/>
                        </a:rPr>
                        <a:t>Explanation</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600" b="1" dirty="0">
                          <a:solidFill>
                            <a:srgbClr val="002060"/>
                          </a:solidFill>
                          <a:effectLst/>
                          <a:latin typeface="Arial" panose="020B0604020202020204" pitchFamily="34" charset="0"/>
                          <a:cs typeface="Arial" panose="020B0604020202020204" pitchFamily="34" charset="0"/>
                        </a:rPr>
                        <a:t>Debit</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600" b="1" dirty="0">
                          <a:solidFill>
                            <a:srgbClr val="002060"/>
                          </a:solidFill>
                          <a:effectLst/>
                          <a:latin typeface="Arial" panose="020B0604020202020204" pitchFamily="34" charset="0"/>
                          <a:cs typeface="Arial" panose="020B0604020202020204" pitchFamily="34" charset="0"/>
                        </a:rPr>
                        <a:t>Credit</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extLst>
                  <a:ext uri="{0D108BD9-81ED-4DB2-BD59-A6C34878D82A}">
                    <a16:rowId xmlns:a16="http://schemas.microsoft.com/office/drawing/2014/main" val="3040315558"/>
                  </a:ext>
                </a:extLst>
              </a:tr>
              <a:tr h="322382">
                <a:tc rowSpan="4">
                  <a:txBody>
                    <a:bodyPr/>
                    <a:lstStyle/>
                    <a:p>
                      <a:pPr algn="ctr">
                        <a:lnSpc>
                          <a:spcPct val="106000"/>
                        </a:lnSpc>
                        <a:spcAft>
                          <a:spcPts val="0"/>
                        </a:spcAft>
                      </a:pPr>
                      <a:r>
                        <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July 01</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6000"/>
                        </a:lnSpc>
                        <a:spcAft>
                          <a:spcPts val="0"/>
                        </a:spcAft>
                      </a:pPr>
                      <a:r>
                        <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2018</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nSpc>
                          <a:spcPct val="106000"/>
                        </a:lnSpc>
                        <a:spcAft>
                          <a:spcPts val="0"/>
                        </a:spcAft>
                      </a:pPr>
                      <a:r>
                        <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Cash</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4">
                        <a:lumMod val="60000"/>
                        <a:lumOff val="40000"/>
                      </a:schemeClr>
                    </a:solidFill>
                  </a:tcPr>
                </a:tc>
                <a:tc>
                  <a:txBody>
                    <a:bodyPr/>
                    <a:lstStyle/>
                    <a:p>
                      <a:pPr algn="ctr">
                        <a:lnSpc>
                          <a:spcPct val="106000"/>
                        </a:lnSpc>
                        <a:spcAft>
                          <a:spcPts val="0"/>
                        </a:spcAft>
                      </a:pPr>
                      <a:r>
                        <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8,000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4">
                        <a:lumMod val="60000"/>
                        <a:lumOff val="40000"/>
                      </a:schemeClr>
                    </a:solidFill>
                  </a:tcPr>
                </a:tc>
                <a:tc>
                  <a:txBody>
                    <a:bodyPr/>
                    <a:lstStyle/>
                    <a:p>
                      <a:pPr algn="ctr">
                        <a:lnSpc>
                          <a:spcPct val="106000"/>
                        </a:lnSpc>
                        <a:spcAft>
                          <a:spcPts val="0"/>
                        </a:spcAft>
                      </a:pPr>
                      <a:r>
                        <a:rPr lang="en-US" sz="1600" b="1">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en-GB"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794978311"/>
                  </a:ext>
                </a:extLst>
              </a:tr>
              <a:tr h="322382">
                <a:tc vMerge="1">
                  <a:txBody>
                    <a:bodyPr/>
                    <a:lstStyle/>
                    <a:p>
                      <a:endParaRPr lang="en-GB"/>
                    </a:p>
                  </a:txBody>
                  <a:tcPr/>
                </a:tc>
                <a:tc>
                  <a:txBody>
                    <a:bodyPr/>
                    <a:lstStyle/>
                    <a:p>
                      <a:pPr>
                        <a:lnSpc>
                          <a:spcPct val="106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Accumulated Depreciation - Equipment</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4">
                        <a:lumMod val="60000"/>
                        <a:lumOff val="40000"/>
                      </a:schemeClr>
                    </a:solidFill>
                  </a:tcPr>
                </a:tc>
                <a:tc>
                  <a:txBody>
                    <a:bodyPr/>
                    <a:lstStyle/>
                    <a:p>
                      <a:pPr algn="ctr">
                        <a:lnSpc>
                          <a:spcPct val="106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39,000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4">
                        <a:lumMod val="60000"/>
                        <a:lumOff val="40000"/>
                      </a:schemeClr>
                    </a:solidFill>
                  </a:tcPr>
                </a:tc>
                <a:tc>
                  <a:txBody>
                    <a:bodyPr/>
                    <a:lstStyle/>
                    <a:p>
                      <a:pPr algn="ctr">
                        <a:lnSpc>
                          <a:spcPct val="106000"/>
                        </a:lnSpc>
                        <a:spcAft>
                          <a:spcPts val="0"/>
                        </a:spcAft>
                      </a:pPr>
                      <a:r>
                        <a:rPr lang="en-US" sz="1600" b="1">
                          <a:effectLst/>
                          <a:latin typeface="Arial" panose="020B0604020202020204" pitchFamily="34" charset="0"/>
                          <a:ea typeface="Calibri" panose="020F0502020204030204" pitchFamily="34" charset="0"/>
                          <a:cs typeface="Arial" panose="020B0604020202020204" pitchFamily="34" charset="0"/>
                        </a:rPr>
                        <a:t> </a:t>
                      </a:r>
                      <a:endParaRPr lang="en-GB"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2610700232"/>
                  </a:ext>
                </a:extLst>
              </a:tr>
              <a:tr h="322382">
                <a:tc vMerge="1">
                  <a:txBody>
                    <a:bodyPr/>
                    <a:lstStyle/>
                    <a:p>
                      <a:endParaRPr lang="en-GB"/>
                    </a:p>
                  </a:txBody>
                  <a:tcPr/>
                </a:tc>
                <a:tc>
                  <a:txBody>
                    <a:bodyPr/>
                    <a:lstStyle/>
                    <a:p>
                      <a:pPr>
                        <a:lnSpc>
                          <a:spcPct val="106000"/>
                        </a:lnSpc>
                        <a:spcAft>
                          <a:spcPts val="0"/>
                        </a:spcAft>
                      </a:pPr>
                      <a:r>
                        <a:rPr lang="en-US" sz="1600" b="1">
                          <a:solidFill>
                            <a:srgbClr val="FF0000"/>
                          </a:solidFill>
                          <a:effectLst/>
                          <a:latin typeface="Arial" panose="020B0604020202020204" pitchFamily="34" charset="0"/>
                          <a:ea typeface="Calibri" panose="020F0502020204030204" pitchFamily="34" charset="0"/>
                          <a:cs typeface="Arial" panose="020B0604020202020204" pitchFamily="34" charset="0"/>
                        </a:rPr>
                        <a:t>Loss on Disposal of Equipment</a:t>
                      </a:r>
                      <a:endParaRPr lang="en-GB"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4">
                        <a:lumMod val="60000"/>
                        <a:lumOff val="40000"/>
                      </a:schemeClr>
                    </a:solidFill>
                  </a:tcPr>
                </a:tc>
                <a:tc>
                  <a:txBody>
                    <a:bodyPr/>
                    <a:lstStyle/>
                    <a:p>
                      <a:pPr algn="ctr">
                        <a:lnSpc>
                          <a:spcPct val="106000"/>
                        </a:lnSpc>
                        <a:spcAft>
                          <a:spcPts val="0"/>
                        </a:spcAft>
                      </a:pPr>
                      <a:r>
                        <a:rPr lang="en-US"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3,000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4">
                        <a:lumMod val="60000"/>
                        <a:lumOff val="40000"/>
                      </a:schemeClr>
                    </a:solidFill>
                  </a:tcPr>
                </a:tc>
                <a:tc>
                  <a:txBody>
                    <a:bodyPr/>
                    <a:lstStyle/>
                    <a:p>
                      <a:pPr algn="ctr">
                        <a:lnSpc>
                          <a:spcPct val="106000"/>
                        </a:lnSpc>
                        <a:spcAft>
                          <a:spcPts val="0"/>
                        </a:spcAft>
                      </a:pPr>
                      <a:r>
                        <a:rPr lang="en-US" sz="1600" b="1">
                          <a:effectLst/>
                          <a:latin typeface="Arial" panose="020B0604020202020204" pitchFamily="34" charset="0"/>
                          <a:ea typeface="Calibri" panose="020F0502020204030204" pitchFamily="34" charset="0"/>
                          <a:cs typeface="Arial" panose="020B0604020202020204" pitchFamily="34" charset="0"/>
                        </a:rPr>
                        <a:t> </a:t>
                      </a:r>
                      <a:endParaRPr lang="en-GB"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689995210"/>
                  </a:ext>
                </a:extLst>
              </a:tr>
              <a:tr h="322382">
                <a:tc vMerge="1">
                  <a:txBody>
                    <a:bodyPr/>
                    <a:lstStyle/>
                    <a:p>
                      <a:endParaRPr lang="en-GB"/>
                    </a:p>
                  </a:txBody>
                  <a:tcPr/>
                </a:tc>
                <a:tc>
                  <a:txBody>
                    <a:bodyPr/>
                    <a:lstStyle/>
                    <a:p>
                      <a:pPr>
                        <a:lnSpc>
                          <a:spcPct val="106000"/>
                        </a:lnSpc>
                        <a:spcAft>
                          <a:spcPts val="0"/>
                        </a:spcAft>
                      </a:pPr>
                      <a:r>
                        <a:rPr lang="en-US" sz="1600" b="1">
                          <a:effectLst/>
                          <a:latin typeface="Arial" panose="020B0604020202020204" pitchFamily="34" charset="0"/>
                          <a:ea typeface="Calibri" panose="020F0502020204030204" pitchFamily="34" charset="0"/>
                          <a:cs typeface="Arial" panose="020B0604020202020204" pitchFamily="34" charset="0"/>
                        </a:rPr>
                        <a:t>                Equipment</a:t>
                      </a:r>
                      <a:endParaRPr lang="en-GB"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4">
                        <a:lumMod val="60000"/>
                        <a:lumOff val="40000"/>
                      </a:schemeClr>
                    </a:solidFill>
                  </a:tcPr>
                </a:tc>
                <a:tc>
                  <a:txBody>
                    <a:bodyPr/>
                    <a:lstStyle/>
                    <a:p>
                      <a:pPr algn="ctr">
                        <a:lnSpc>
                          <a:spcPct val="106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4">
                        <a:lumMod val="60000"/>
                        <a:lumOff val="40000"/>
                      </a:schemeClr>
                    </a:solidFill>
                  </a:tcPr>
                </a:tc>
                <a:tc>
                  <a:txBody>
                    <a:bodyPr/>
                    <a:lstStyle/>
                    <a:p>
                      <a:pPr algn="ctr">
                        <a:lnSpc>
                          <a:spcPct val="106000"/>
                        </a:lnSpc>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50,000</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430776266"/>
                  </a:ext>
                </a:extLst>
              </a:tr>
            </a:tbl>
          </a:graphicData>
        </a:graphic>
      </p:graphicFrame>
    </p:spTree>
    <p:extLst>
      <p:ext uri="{BB962C8B-B14F-4D97-AF65-F5344CB8AC3E}">
        <p14:creationId xmlns:p14="http://schemas.microsoft.com/office/powerpoint/2010/main" val="2995978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581002"/>
            <a:ext cx="12070079" cy="128069"/>
            <a:chOff x="0" y="6501793"/>
            <a:chExt cx="12192000" cy="566201"/>
          </a:xfrm>
        </p:grpSpPr>
        <p:cxnSp>
          <p:nvCxnSpPr>
            <p:cNvPr id="5" name="Straight Connector 4"/>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9"/>
            <p:cNvSpPr txBox="1"/>
            <p:nvPr/>
          </p:nvSpPr>
          <p:spPr>
            <a:xfrm>
              <a:off x="3048000" y="6501793"/>
              <a:ext cx="9144000" cy="56620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sp>
        <p:nvSpPr>
          <p:cNvPr id="7" name="Title 1"/>
          <p:cNvSpPr txBox="1">
            <a:spLocks/>
          </p:cNvSpPr>
          <p:nvPr/>
        </p:nvSpPr>
        <p:spPr>
          <a:xfrm>
            <a:off x="0" y="0"/>
            <a:ext cx="12192000" cy="306644"/>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t>
            </a:r>
            <a:r>
              <a:rPr lang="en-US" sz="1200" dirty="0" smtClean="0">
                <a:solidFill>
                  <a:srgbClr val="002060"/>
                </a:solidFill>
                <a:latin typeface="Arial" panose="020B0604020202020204" pitchFamily="34" charset="0"/>
                <a:cs typeface="Arial" panose="020B0604020202020204" pitchFamily="34" charset="0"/>
              </a:rPr>
              <a:t>                       Plant Assets Disposals                                                                                                                  </a:t>
            </a:r>
            <a:r>
              <a:rPr lang="en-US" sz="1200" dirty="0">
                <a:solidFill>
                  <a:srgbClr val="002060"/>
                </a:solidFill>
                <a:latin typeface="Arial" panose="020B0604020202020204" pitchFamily="34" charset="0"/>
                <a:cs typeface="Arial" panose="020B0604020202020204" pitchFamily="34" charset="0"/>
              </a:rPr>
              <a:t>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8" name="Group 7"/>
          <p:cNvGrpSpPr/>
          <p:nvPr/>
        </p:nvGrpSpPr>
        <p:grpSpPr>
          <a:xfrm>
            <a:off x="130629" y="458287"/>
            <a:ext cx="8569234" cy="811226"/>
            <a:chOff x="0" y="1065358"/>
            <a:chExt cx="11005411" cy="1429550"/>
          </a:xfrm>
        </p:grpSpPr>
        <p:sp>
          <p:nvSpPr>
            <p:cNvPr id="9" name="مستطيل مستدير الزوايا 13"/>
            <p:cNvSpPr/>
            <p:nvPr/>
          </p:nvSpPr>
          <p:spPr>
            <a:xfrm>
              <a:off x="0" y="1065358"/>
              <a:ext cx="11005411"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0" name="Rectangle 6"/>
            <p:cNvSpPr/>
            <p:nvPr/>
          </p:nvSpPr>
          <p:spPr>
            <a:xfrm>
              <a:off x="374937" y="1160686"/>
              <a:ext cx="8768280" cy="1334222"/>
            </a:xfrm>
            <a:prstGeom prst="rect">
              <a:avLst/>
            </a:prstGeom>
          </p:spPr>
          <p:txBody>
            <a:bodyPr wrap="square">
              <a:spAutoFit/>
            </a:bodyPr>
            <a:lstStyle/>
            <a:p>
              <a:pPr marL="0" lvl="1" defTabSz="933450">
                <a:lnSpc>
                  <a:spcPct val="90000"/>
                </a:lnSpc>
                <a:spcBef>
                  <a:spcPct val="0"/>
                </a:spcBef>
                <a:spcAft>
                  <a:spcPct val="15000"/>
                </a:spcAft>
              </a:pPr>
              <a:r>
                <a:rPr lang="en-US" sz="2000" b="1" dirty="0">
                  <a:solidFill>
                    <a:srgbClr val="FFFF00"/>
                  </a:solidFill>
                  <a:latin typeface="Arial" panose="020B0604020202020204" pitchFamily="34" charset="0"/>
                  <a:cs typeface="Arial" panose="020B0604020202020204" pitchFamily="34" charset="0"/>
                </a:rPr>
                <a:t>Compute periodic depletion of natural </a:t>
              </a:r>
              <a:r>
                <a:rPr lang="en-US" sz="2400" b="1" dirty="0">
                  <a:solidFill>
                    <a:srgbClr val="FFFF00"/>
                  </a:solidFill>
                  <a:latin typeface="Arial" panose="020B0604020202020204" pitchFamily="34" charset="0"/>
                  <a:cs typeface="Arial" panose="020B0604020202020204" pitchFamily="34" charset="0"/>
                </a:rPr>
                <a:t>resources</a:t>
              </a:r>
              <a:r>
                <a:rPr lang="en-US" sz="2000" b="1" dirty="0">
                  <a:solidFill>
                    <a:srgbClr val="FFFF00"/>
                  </a:solidFill>
                  <a:latin typeface="Arial" panose="020B0604020202020204" pitchFamily="34" charset="0"/>
                  <a:cs typeface="Arial" panose="020B0604020202020204" pitchFamily="34" charset="0"/>
                </a:rPr>
                <a:t>. </a:t>
              </a:r>
              <a:endParaRPr lang="en-GB" sz="2000" b="1" dirty="0">
                <a:solidFill>
                  <a:srgbClr val="FFFF00"/>
                </a:solidFill>
                <a:latin typeface="Arial" panose="020B0604020202020204" pitchFamily="34" charset="0"/>
                <a:cs typeface="Arial" panose="020B0604020202020204" pitchFamily="34" charset="0"/>
              </a:endParaRPr>
            </a:p>
            <a:p>
              <a:pPr marL="0" lvl="1" defTabSz="933450">
                <a:lnSpc>
                  <a:spcPct val="90000"/>
                </a:lnSpc>
                <a:spcBef>
                  <a:spcPct val="0"/>
                </a:spcBef>
                <a:spcAft>
                  <a:spcPct val="15000"/>
                </a:spcAft>
              </a:pPr>
              <a:r>
                <a:rPr lang="en-US" sz="2000" b="1" dirty="0" smtClean="0">
                  <a:solidFill>
                    <a:srgbClr val="FFFF00"/>
                  </a:solidFill>
                  <a:latin typeface="Arial" panose="020B0604020202020204" pitchFamily="34" charset="0"/>
                  <a:cs typeface="Arial" panose="020B0604020202020204" pitchFamily="34" charset="0"/>
                </a:rPr>
                <a:t>.</a:t>
              </a:r>
              <a:endParaRPr lang="en-GB" sz="2000" b="1" dirty="0">
                <a:solidFill>
                  <a:srgbClr val="FFFF00"/>
                </a:solidFill>
                <a:latin typeface="Arial" panose="020B0604020202020204" pitchFamily="34" charset="0"/>
                <a:cs typeface="Arial" panose="020B0604020202020204" pitchFamily="34" charset="0"/>
              </a:endParaRPr>
            </a:p>
          </p:txBody>
        </p:sp>
      </p:grpSp>
      <p:sp>
        <p:nvSpPr>
          <p:cNvPr id="2" name="Rectangle 1"/>
          <p:cNvSpPr/>
          <p:nvPr/>
        </p:nvSpPr>
        <p:spPr>
          <a:xfrm>
            <a:off x="300446" y="1323609"/>
            <a:ext cx="10332720" cy="30076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6000"/>
              </a:lnSpc>
              <a:spcAft>
                <a:spcPts val="0"/>
              </a:spcAft>
            </a:pP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Natural Resources </a:t>
            </a:r>
            <a:r>
              <a:rPr lang="en-US" b="1" dirty="0">
                <a:latin typeface="Arial" panose="020B0604020202020204" pitchFamily="34" charset="0"/>
                <a:ea typeface="Calibri" panose="020F0502020204030204" pitchFamily="34" charset="0"/>
                <a:cs typeface="Arial" panose="020B0604020202020204" pitchFamily="34" charset="0"/>
              </a:rPr>
              <a:t>consist of standing timber and underground </a:t>
            </a:r>
            <a:r>
              <a:rPr lang="en-US" b="1" dirty="0" smtClean="0">
                <a:latin typeface="Arial" panose="020B0604020202020204" pitchFamily="34" charset="0"/>
                <a:ea typeface="Calibri" panose="020F0502020204030204" pitchFamily="34" charset="0"/>
                <a:cs typeface="Arial" panose="020B0604020202020204" pitchFamily="34" charset="0"/>
              </a:rPr>
              <a:t>deposits </a:t>
            </a:r>
            <a:r>
              <a:rPr lang="en-US" b="1" dirty="0">
                <a:latin typeface="Arial" panose="020B0604020202020204" pitchFamily="34" charset="0"/>
                <a:ea typeface="Calibri" panose="020F0502020204030204" pitchFamily="34" charset="0"/>
                <a:cs typeface="Arial" panose="020B0604020202020204" pitchFamily="34" charset="0"/>
              </a:rPr>
              <a:t>of oil, gas, and minerals. These long-lived productive </a:t>
            </a:r>
            <a:r>
              <a:rPr lang="en-US" b="1" dirty="0" smtClean="0">
                <a:latin typeface="Arial" panose="020B0604020202020204" pitchFamily="34" charset="0"/>
                <a:ea typeface="Calibri" panose="020F0502020204030204" pitchFamily="34" charset="0"/>
                <a:cs typeface="Arial" panose="020B0604020202020204" pitchFamily="34" charset="0"/>
              </a:rPr>
              <a:t>Assets </a:t>
            </a:r>
            <a:r>
              <a:rPr lang="en-US" b="1" dirty="0">
                <a:latin typeface="Arial" panose="020B0604020202020204" pitchFamily="34" charset="0"/>
                <a:ea typeface="Calibri" panose="020F0502020204030204" pitchFamily="34" charset="0"/>
                <a:cs typeface="Arial" panose="020B0604020202020204" pitchFamily="34" charset="0"/>
              </a:rPr>
              <a:t>have two distinguishing characteristics:</a:t>
            </a:r>
            <a:endParaRPr lang="en-GB"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SzPts val="1400"/>
              <a:buFont typeface="Times New Roman" panose="02020603050405020304" pitchFamily="18" charset="0"/>
              <a:buAutoNum type="arabicParenBoth"/>
            </a:pPr>
            <a:r>
              <a:rPr lang="en-US" b="1" dirty="0">
                <a:latin typeface="Arial" panose="020B0604020202020204" pitchFamily="34" charset="0"/>
                <a:ea typeface="Calibri" panose="020F0502020204030204" pitchFamily="34" charset="0"/>
                <a:cs typeface="Arial" panose="020B0604020202020204" pitchFamily="34" charset="0"/>
              </a:rPr>
              <a:t>They are physically extracted in operations (such as mining, cutting, or pumping).</a:t>
            </a:r>
            <a:endParaRPr lang="en-GB"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SzPts val="1400"/>
              <a:buFont typeface="Times New Roman" panose="02020603050405020304" pitchFamily="18" charset="0"/>
              <a:buAutoNum type="arabicParenBoth"/>
            </a:pPr>
            <a:r>
              <a:rPr lang="en-US" b="1" dirty="0">
                <a:latin typeface="Arial" panose="020B0604020202020204" pitchFamily="34" charset="0"/>
                <a:ea typeface="Calibri" panose="020F0502020204030204" pitchFamily="34" charset="0"/>
                <a:cs typeface="Arial" panose="020B0604020202020204" pitchFamily="34" charset="0"/>
              </a:rPr>
              <a:t>They are replaceable only by an act of nature.</a:t>
            </a:r>
            <a:endParaRPr lang="en-GB"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The acquisition cost of a natural resource is the price needed to acquire the resource and prepare it for its intended use. For an already-discovered resource such as an existing coal mine, cost is the price paid for the property. Natural resources are consumed (Depleted) over time because of extraction. Thus companies need to calculate yearly depreciation as an expense.</a:t>
            </a:r>
            <a:endParaRPr lang="en-GB"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 </a:t>
            </a:r>
            <a:endParaRPr lang="en-GB"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00446" y="4537267"/>
            <a:ext cx="10184472" cy="1833194"/>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nSpc>
                <a:spcPct val="106000"/>
              </a:lnSpc>
              <a:spcAft>
                <a:spcPts val="0"/>
              </a:spcAft>
            </a:pP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Depletion  </a:t>
            </a:r>
            <a:r>
              <a:rPr lang="en-US" b="1" u="sng"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b="1" u="sng" dirty="0">
                <a:latin typeface="Arial" panose="020B0604020202020204" pitchFamily="34" charset="0"/>
                <a:ea typeface="Calibri" panose="020F0502020204030204" pitchFamily="34" charset="0"/>
                <a:cs typeface="Arial" panose="020B0604020202020204" pitchFamily="34" charset="0"/>
              </a:rPr>
              <a:t>          </a:t>
            </a:r>
            <a:endParaRPr lang="en-GB"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The allocation of the cost of natural resources to expense in a rational and systematic manner over the resource’s useful life is called depletion.( That is, depletion is to natural resources as depreciation is to plant assets.) Companies generally use the units-of-activity method to compute depletion. The reason is that depletion generally is a function of the units extracted during the year.</a:t>
            </a:r>
            <a:endParaRPr lang="en-GB"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29835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581002"/>
            <a:ext cx="12070079" cy="128069"/>
            <a:chOff x="0" y="6501793"/>
            <a:chExt cx="12192000" cy="566201"/>
          </a:xfrm>
        </p:grpSpPr>
        <p:cxnSp>
          <p:nvCxnSpPr>
            <p:cNvPr id="5" name="Straight Connector 4"/>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9"/>
            <p:cNvSpPr txBox="1"/>
            <p:nvPr/>
          </p:nvSpPr>
          <p:spPr>
            <a:xfrm>
              <a:off x="3048000" y="6501793"/>
              <a:ext cx="9144000" cy="56620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sp>
        <p:nvSpPr>
          <p:cNvPr id="7" name="Title 1"/>
          <p:cNvSpPr txBox="1">
            <a:spLocks/>
          </p:cNvSpPr>
          <p:nvPr/>
        </p:nvSpPr>
        <p:spPr>
          <a:xfrm>
            <a:off x="0" y="0"/>
            <a:ext cx="12192000" cy="306644"/>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t>
            </a:r>
            <a:r>
              <a:rPr lang="en-US" sz="1200" dirty="0" smtClean="0">
                <a:solidFill>
                  <a:srgbClr val="002060"/>
                </a:solidFill>
                <a:latin typeface="Arial" panose="020B0604020202020204" pitchFamily="34" charset="0"/>
                <a:cs typeface="Arial" panose="020B0604020202020204" pitchFamily="34" charset="0"/>
              </a:rPr>
              <a:t>                       Plant Assets Disposals                                                                                                                  </a:t>
            </a:r>
            <a:r>
              <a:rPr lang="en-US" sz="1200" dirty="0">
                <a:solidFill>
                  <a:srgbClr val="002060"/>
                </a:solidFill>
                <a:latin typeface="Arial" panose="020B0604020202020204" pitchFamily="34" charset="0"/>
                <a:cs typeface="Arial" panose="020B0604020202020204" pitchFamily="34" charset="0"/>
              </a:rPr>
              <a:t>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8" name="Group 7"/>
          <p:cNvGrpSpPr/>
          <p:nvPr/>
        </p:nvGrpSpPr>
        <p:grpSpPr>
          <a:xfrm>
            <a:off x="130629" y="458287"/>
            <a:ext cx="8569234" cy="811226"/>
            <a:chOff x="0" y="1065358"/>
            <a:chExt cx="11005411" cy="1429550"/>
          </a:xfrm>
        </p:grpSpPr>
        <p:sp>
          <p:nvSpPr>
            <p:cNvPr id="9" name="مستطيل مستدير الزوايا 13"/>
            <p:cNvSpPr/>
            <p:nvPr/>
          </p:nvSpPr>
          <p:spPr>
            <a:xfrm>
              <a:off x="0" y="1065358"/>
              <a:ext cx="11005411"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0" name="Rectangle 6"/>
            <p:cNvSpPr/>
            <p:nvPr/>
          </p:nvSpPr>
          <p:spPr>
            <a:xfrm>
              <a:off x="374937" y="1160686"/>
              <a:ext cx="8768280" cy="1334222"/>
            </a:xfrm>
            <a:prstGeom prst="rect">
              <a:avLst/>
            </a:prstGeom>
          </p:spPr>
          <p:txBody>
            <a:bodyPr wrap="square">
              <a:spAutoFit/>
            </a:bodyPr>
            <a:lstStyle/>
            <a:p>
              <a:pPr marL="0" lvl="1" defTabSz="933450">
                <a:lnSpc>
                  <a:spcPct val="90000"/>
                </a:lnSpc>
                <a:spcBef>
                  <a:spcPct val="0"/>
                </a:spcBef>
                <a:spcAft>
                  <a:spcPct val="15000"/>
                </a:spcAft>
              </a:pPr>
              <a:r>
                <a:rPr lang="en-US" sz="2000" b="1" dirty="0">
                  <a:solidFill>
                    <a:srgbClr val="FFFF00"/>
                  </a:solidFill>
                  <a:latin typeface="Arial" panose="020B0604020202020204" pitchFamily="34" charset="0"/>
                  <a:cs typeface="Arial" panose="020B0604020202020204" pitchFamily="34" charset="0"/>
                </a:rPr>
                <a:t>Compute periodic depletion of natural </a:t>
              </a:r>
              <a:r>
                <a:rPr lang="en-US" sz="2400" b="1" dirty="0">
                  <a:solidFill>
                    <a:srgbClr val="FFFF00"/>
                  </a:solidFill>
                  <a:latin typeface="Arial" panose="020B0604020202020204" pitchFamily="34" charset="0"/>
                  <a:cs typeface="Arial" panose="020B0604020202020204" pitchFamily="34" charset="0"/>
                </a:rPr>
                <a:t>resources</a:t>
              </a:r>
              <a:r>
                <a:rPr lang="en-US" sz="2000" b="1" dirty="0">
                  <a:solidFill>
                    <a:srgbClr val="FFFF00"/>
                  </a:solidFill>
                  <a:latin typeface="Arial" panose="020B0604020202020204" pitchFamily="34" charset="0"/>
                  <a:cs typeface="Arial" panose="020B0604020202020204" pitchFamily="34" charset="0"/>
                </a:rPr>
                <a:t>. </a:t>
              </a:r>
              <a:endParaRPr lang="en-GB" sz="2000" b="1" dirty="0">
                <a:solidFill>
                  <a:srgbClr val="FFFF00"/>
                </a:solidFill>
                <a:latin typeface="Arial" panose="020B0604020202020204" pitchFamily="34" charset="0"/>
                <a:cs typeface="Arial" panose="020B0604020202020204" pitchFamily="34" charset="0"/>
              </a:endParaRPr>
            </a:p>
            <a:p>
              <a:pPr marL="0" lvl="1" defTabSz="933450">
                <a:lnSpc>
                  <a:spcPct val="90000"/>
                </a:lnSpc>
                <a:spcBef>
                  <a:spcPct val="0"/>
                </a:spcBef>
                <a:spcAft>
                  <a:spcPct val="15000"/>
                </a:spcAft>
              </a:pPr>
              <a:r>
                <a:rPr lang="en-US" sz="2000" b="1" dirty="0" smtClean="0">
                  <a:solidFill>
                    <a:srgbClr val="FFFF00"/>
                  </a:solidFill>
                  <a:latin typeface="Arial" panose="020B0604020202020204" pitchFamily="34" charset="0"/>
                  <a:cs typeface="Arial" panose="020B0604020202020204" pitchFamily="34" charset="0"/>
                </a:rPr>
                <a:t>.</a:t>
              </a:r>
              <a:endParaRPr lang="en-GB" sz="2000" b="1" dirty="0">
                <a:solidFill>
                  <a:srgbClr val="FFFF00"/>
                </a:solidFill>
                <a:latin typeface="Arial" panose="020B0604020202020204" pitchFamily="34" charset="0"/>
                <a:cs typeface="Arial" panose="020B0604020202020204" pitchFamily="34" charset="0"/>
              </a:endParaRPr>
            </a:p>
          </p:txBody>
        </p:sp>
      </p:grpSp>
      <p:sp>
        <p:nvSpPr>
          <p:cNvPr id="11" name="Rectangle 10"/>
          <p:cNvSpPr/>
          <p:nvPr/>
        </p:nvSpPr>
        <p:spPr>
          <a:xfrm>
            <a:off x="130629" y="1247593"/>
            <a:ext cx="10711542" cy="2434577"/>
          </a:xfrm>
          <a:prstGeom prst="rect">
            <a:avLst/>
          </a:prstGeom>
        </p:spPr>
        <p:txBody>
          <a:bodyPr wrap="square">
            <a:spAutoFit/>
          </a:bodyPr>
          <a:lstStyle/>
          <a:p>
            <a:pPr marL="133350">
              <a:lnSpc>
                <a:spcPct val="106000"/>
              </a:lnSpc>
              <a:spcAft>
                <a:spcPts val="800"/>
              </a:spcAft>
              <a:tabLst>
                <a:tab pos="2085975" algn="l"/>
              </a:tabLst>
            </a:pP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Illustrate </a:t>
            </a:r>
            <a:r>
              <a:rPr lang="en-US" b="1" u="sng" dirty="0" smtClean="0">
                <a:solidFill>
                  <a:srgbClr val="FF0000"/>
                </a:solidFill>
                <a:latin typeface="Arial" panose="020B0604020202020204" pitchFamily="34" charset="0"/>
                <a:ea typeface="Calibri" panose="020F0502020204030204" pitchFamily="34" charset="0"/>
                <a:cs typeface="Arial" panose="020B0604020202020204" pitchFamily="34" charset="0"/>
              </a:rPr>
              <a:t>(8</a:t>
            </a: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GB"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133350">
              <a:lnSpc>
                <a:spcPct val="106000"/>
              </a:lnSpc>
              <a:spcAft>
                <a:spcPts val="800"/>
              </a:spcAft>
              <a:tabLst>
                <a:tab pos="2085975" algn="l"/>
              </a:tabLst>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On Apr 1 2014, ABC Company invests BD5,000,000 in a mine  estimated to have 10,000,000 tons of coal and no salvage value. In the first 5 years were mined and sold as follow 3,000,000 – 2,500,000 – 2,000,000 – 1,500,000 – 1,000,000. </a:t>
            </a:r>
            <a:endParaRPr lang="en-GB" b="1" dirty="0">
              <a:latin typeface="Arial" panose="020B0604020202020204" pitchFamily="34" charset="0"/>
              <a:ea typeface="Calibri" panose="020F0502020204030204" pitchFamily="34" charset="0"/>
              <a:cs typeface="Arial" panose="020B0604020202020204" pitchFamily="34" charset="0"/>
            </a:endParaRPr>
          </a:p>
          <a:p>
            <a:pPr marL="133350">
              <a:lnSpc>
                <a:spcPct val="106000"/>
              </a:lnSpc>
              <a:spcAft>
                <a:spcPts val="800"/>
              </a:spcAft>
              <a:tabLst>
                <a:tab pos="2085975" algn="l"/>
              </a:tabLst>
            </a:pP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Required:</a:t>
            </a:r>
            <a:endParaRPr lang="en-GB"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mj-lt"/>
              <a:buAutoNum type="arabicPeriod"/>
              <a:tabLst>
                <a:tab pos="2085975" algn="l"/>
              </a:tabLst>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Complete the depletion table.</a:t>
            </a:r>
            <a:endParaRPr lang="en-GB"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mj-lt"/>
              <a:buAutoNum type="arabicPeriod"/>
              <a:tabLst>
                <a:tab pos="2085975" algn="l"/>
              </a:tabLst>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Prepare the journal entries to record depletion expense for year 2014.</a:t>
            </a:r>
            <a:endParaRPr lang="en-GB" b="1"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474819" y="4021115"/>
                <a:ext cx="9857900" cy="21412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lvl="0" indent="-342900">
                  <a:lnSpc>
                    <a:spcPct val="106000"/>
                  </a:lnSpc>
                  <a:spcAft>
                    <a:spcPts val="0"/>
                  </a:spcAft>
                  <a:buFont typeface="+mj-lt"/>
                  <a:buAutoNum type="arabicPeriod"/>
                </a:pPr>
                <a:r>
                  <a:rPr lang="en-US" b="1" dirty="0">
                    <a:latin typeface="Arial" panose="020B0604020202020204" pitchFamily="34" charset="0"/>
                    <a:ea typeface="Calibri" panose="020F0502020204030204" pitchFamily="34" charset="0"/>
                    <a:cs typeface="Arial" panose="020B0604020202020204" pitchFamily="34" charset="0"/>
                  </a:rPr>
                  <a:t>Depletion Cost per Unit </a:t>
                </a:r>
                <a:r>
                  <a:rPr lang="en-US" b="1" dirty="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f>
                      <m:fPr>
                        <m:ctrlPr>
                          <a:rPr lang="en-GB" b="1" i="1">
                            <a:latin typeface="Cambria Math" panose="02040503050406030204" pitchFamily="18" charset="0"/>
                            <a:ea typeface="Calibri" panose="020F0502020204030204" pitchFamily="34" charset="0"/>
                            <a:cs typeface="Arial" panose="020B0604020202020204" pitchFamily="34" charset="0"/>
                          </a:rPr>
                        </m:ctrlPr>
                      </m:fPr>
                      <m:num>
                        <m:r>
                          <a:rPr lang="en-US" b="1" i="1">
                            <a:latin typeface="Cambria Math" panose="02040503050406030204" pitchFamily="18" charset="0"/>
                            <a:ea typeface="Calibri" panose="020F0502020204030204" pitchFamily="34" charset="0"/>
                            <a:cs typeface="Arial" panose="020B0604020202020204" pitchFamily="34" charset="0"/>
                          </a:rPr>
                          <m:t>𝐓𝐨𝐭𝐚𝐥</m:t>
                        </m:r>
                        <m:r>
                          <a:rPr lang="en-US" b="1">
                            <a:latin typeface="Cambria Math" panose="02040503050406030204" pitchFamily="18" charset="0"/>
                            <a:ea typeface="Calibri" panose="020F0502020204030204" pitchFamily="34" charset="0"/>
                            <a:cs typeface="Arial" panose="020B0604020202020204" pitchFamily="34" charset="0"/>
                          </a:rPr>
                          <m:t> </m:t>
                        </m:r>
                        <m:r>
                          <a:rPr lang="en-US" b="1" i="1">
                            <a:latin typeface="Cambria Math" panose="02040503050406030204" pitchFamily="18" charset="0"/>
                            <a:ea typeface="Calibri" panose="020F0502020204030204" pitchFamily="34" charset="0"/>
                            <a:cs typeface="Arial" panose="020B0604020202020204" pitchFamily="34" charset="0"/>
                          </a:rPr>
                          <m:t>𝑪𝒐𝒔𝒕</m:t>
                        </m:r>
                        <m:r>
                          <a:rPr lang="en-US" b="1" i="1">
                            <a:latin typeface="Cambria Math" panose="02040503050406030204" pitchFamily="18" charset="0"/>
                            <a:ea typeface="Calibri" panose="020F0502020204030204" pitchFamily="34" charset="0"/>
                            <a:cs typeface="Arial" panose="020B0604020202020204" pitchFamily="34" charset="0"/>
                          </a:rPr>
                          <m:t>−</m:t>
                        </m:r>
                        <m:r>
                          <a:rPr lang="en-US" b="1" i="1">
                            <a:latin typeface="Cambria Math" panose="02040503050406030204" pitchFamily="18" charset="0"/>
                            <a:ea typeface="Calibri" panose="020F0502020204030204" pitchFamily="34" charset="0"/>
                            <a:cs typeface="Arial" panose="020B0604020202020204" pitchFamily="34" charset="0"/>
                          </a:rPr>
                          <m:t>𝐒𝐚𝐥𝐯𝐚𝐠𝐞</m:t>
                        </m:r>
                        <m:r>
                          <a:rPr lang="en-US" b="1">
                            <a:latin typeface="Cambria Math" panose="02040503050406030204" pitchFamily="18" charset="0"/>
                            <a:ea typeface="Calibri" panose="020F0502020204030204" pitchFamily="34" charset="0"/>
                            <a:cs typeface="Arial" panose="020B0604020202020204" pitchFamily="34" charset="0"/>
                          </a:rPr>
                          <m:t> </m:t>
                        </m:r>
                        <m:r>
                          <a:rPr lang="en-US" b="1" i="1">
                            <a:latin typeface="Cambria Math" panose="02040503050406030204" pitchFamily="18" charset="0"/>
                            <a:ea typeface="Calibri" panose="020F0502020204030204" pitchFamily="34" charset="0"/>
                            <a:cs typeface="Arial" panose="020B0604020202020204" pitchFamily="34" charset="0"/>
                          </a:rPr>
                          <m:t>𝑽𝒂𝒍𝒖𝒆</m:t>
                        </m:r>
                      </m:num>
                      <m:den>
                        <m:r>
                          <a:rPr lang="en-US" b="1" i="1">
                            <a:latin typeface="Cambria Math" panose="02040503050406030204" pitchFamily="18" charset="0"/>
                            <a:ea typeface="Calibri" panose="020F0502020204030204" pitchFamily="34" charset="0"/>
                            <a:cs typeface="Arial" panose="020B0604020202020204" pitchFamily="34" charset="0"/>
                          </a:rPr>
                          <m:t>𝐓𝐨𝐭𝐚𝐥</m:t>
                        </m:r>
                        <m:r>
                          <a:rPr lang="en-US" b="1">
                            <a:latin typeface="Cambria Math" panose="02040503050406030204" pitchFamily="18" charset="0"/>
                            <a:ea typeface="Calibri" panose="020F0502020204030204" pitchFamily="34" charset="0"/>
                            <a:cs typeface="Arial" panose="020B0604020202020204" pitchFamily="34" charset="0"/>
                          </a:rPr>
                          <m:t> </m:t>
                        </m:r>
                        <m:r>
                          <a:rPr lang="en-US" b="1" i="1">
                            <a:latin typeface="Cambria Math" panose="02040503050406030204" pitchFamily="18" charset="0"/>
                            <a:ea typeface="Calibri" panose="020F0502020204030204" pitchFamily="34" charset="0"/>
                            <a:cs typeface="Arial" panose="020B0604020202020204" pitchFamily="34" charset="0"/>
                          </a:rPr>
                          <m:t>𝐄𝐬𝐭𝐢𝐦𝐚𝐭𝐞𝐝</m:t>
                        </m:r>
                        <m:r>
                          <a:rPr lang="en-US" b="1">
                            <a:latin typeface="Cambria Math" panose="02040503050406030204" pitchFamily="18" charset="0"/>
                            <a:ea typeface="Calibri" panose="020F0502020204030204" pitchFamily="34" charset="0"/>
                            <a:cs typeface="Arial" panose="020B0604020202020204" pitchFamily="34" charset="0"/>
                          </a:rPr>
                          <m:t> </m:t>
                        </m:r>
                        <m:r>
                          <a:rPr lang="en-US" b="1" i="1">
                            <a:latin typeface="Cambria Math" panose="02040503050406030204" pitchFamily="18" charset="0"/>
                            <a:ea typeface="Calibri" panose="020F0502020204030204" pitchFamily="34" charset="0"/>
                            <a:cs typeface="Arial" panose="020B0604020202020204" pitchFamily="34" charset="0"/>
                          </a:rPr>
                          <m:t>𝑼𝒏𝒊𝒕𝒔</m:t>
                        </m:r>
                      </m:den>
                    </m:f>
                  </m:oMath>
                </a14:m>
                <a:endParaRPr lang="en-GB" b="1"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6000"/>
                  </a:lnSpc>
                  <a:spcAft>
                    <a:spcPts val="0"/>
                  </a:spcAft>
                </a:pPr>
                <a:r>
                  <a:rPr lang="en-US" b="1" dirty="0">
                    <a:latin typeface="Arial" panose="020B0604020202020204" pitchFamily="34" charset="0"/>
                    <a:ea typeface="Times New Roman" panose="02020603050405020304" pitchFamily="18" charset="0"/>
                    <a:cs typeface="Arial" panose="020B0604020202020204" pitchFamily="34" charset="0"/>
                  </a:rPr>
                  <a:t> </a:t>
                </a:r>
                <a:endParaRPr lang="en-GB" b="1"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6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GB" b="1" i="1">
                            <a:latin typeface="Cambria Math" panose="02040503050406030204" pitchFamily="18" charset="0"/>
                            <a:ea typeface="Calibri" panose="020F0502020204030204" pitchFamily="34" charset="0"/>
                            <a:cs typeface="Arial" panose="020B0604020202020204" pitchFamily="34" charset="0"/>
                          </a:rPr>
                        </m:ctrlPr>
                      </m:fPr>
                      <m:num>
                        <m:r>
                          <a:rPr lang="en-US" b="1" i="1">
                            <a:latin typeface="Cambria Math" panose="02040503050406030204" pitchFamily="18" charset="0"/>
                            <a:ea typeface="Calibri" panose="020F0502020204030204" pitchFamily="34" charset="0"/>
                            <a:cs typeface="Arial" panose="020B0604020202020204" pitchFamily="34" charset="0"/>
                          </a:rPr>
                          <m:t>𝟓</m:t>
                        </m:r>
                        <m:r>
                          <a:rPr lang="en-US" b="1" i="1">
                            <a:latin typeface="Cambria Math" panose="02040503050406030204" pitchFamily="18" charset="0"/>
                            <a:ea typeface="Calibri" panose="020F0502020204030204" pitchFamily="34" charset="0"/>
                            <a:cs typeface="Arial" panose="020B0604020202020204" pitchFamily="34" charset="0"/>
                          </a:rPr>
                          <m:t>,</m:t>
                        </m:r>
                        <m:r>
                          <a:rPr lang="en-US" b="1" i="1">
                            <a:latin typeface="Cambria Math" panose="02040503050406030204" pitchFamily="18" charset="0"/>
                            <a:ea typeface="Calibri" panose="020F0502020204030204" pitchFamily="34" charset="0"/>
                            <a:cs typeface="Arial" panose="020B0604020202020204" pitchFamily="34" charset="0"/>
                          </a:rPr>
                          <m:t>𝟎𝟎𝟎</m:t>
                        </m:r>
                        <m:r>
                          <a:rPr lang="en-US" b="1" i="1">
                            <a:latin typeface="Cambria Math" panose="02040503050406030204" pitchFamily="18" charset="0"/>
                            <a:ea typeface="Calibri" panose="020F0502020204030204" pitchFamily="34" charset="0"/>
                            <a:cs typeface="Arial" panose="020B0604020202020204" pitchFamily="34" charset="0"/>
                          </a:rPr>
                          <m:t>,</m:t>
                        </m:r>
                        <m:r>
                          <a:rPr lang="en-US" b="1" i="1">
                            <a:latin typeface="Cambria Math" panose="02040503050406030204" pitchFamily="18" charset="0"/>
                            <a:ea typeface="Calibri" panose="020F0502020204030204" pitchFamily="34" charset="0"/>
                            <a:cs typeface="Arial" panose="020B0604020202020204" pitchFamily="34" charset="0"/>
                          </a:rPr>
                          <m:t>𝟎𝟎𝟎</m:t>
                        </m:r>
                        <m:r>
                          <a:rPr lang="en-US" b="1" i="1">
                            <a:latin typeface="Cambria Math" panose="02040503050406030204" pitchFamily="18" charset="0"/>
                            <a:ea typeface="Calibri" panose="020F0502020204030204" pitchFamily="34" charset="0"/>
                            <a:cs typeface="Arial" panose="020B0604020202020204" pitchFamily="34" charset="0"/>
                          </a:rPr>
                          <m:t>−</m:t>
                        </m:r>
                        <m:r>
                          <a:rPr lang="en-US" b="1" i="1">
                            <a:latin typeface="Cambria Math" panose="02040503050406030204" pitchFamily="18" charset="0"/>
                            <a:ea typeface="Calibri" panose="020F0502020204030204" pitchFamily="34" charset="0"/>
                            <a:cs typeface="Arial" panose="020B0604020202020204" pitchFamily="34" charset="0"/>
                          </a:rPr>
                          <m:t>𝟎</m:t>
                        </m:r>
                      </m:num>
                      <m:den>
                        <m:r>
                          <a:rPr lang="en-US" b="1" i="1">
                            <a:latin typeface="Cambria Math" panose="02040503050406030204" pitchFamily="18" charset="0"/>
                            <a:ea typeface="Calibri" panose="020F0502020204030204" pitchFamily="34" charset="0"/>
                            <a:cs typeface="Arial" panose="020B0604020202020204" pitchFamily="34" charset="0"/>
                          </a:rPr>
                          <m:t>𝟏𝟎</m:t>
                        </m:r>
                        <m:r>
                          <a:rPr lang="en-US" b="1" i="1">
                            <a:latin typeface="Cambria Math" panose="02040503050406030204" pitchFamily="18" charset="0"/>
                            <a:ea typeface="Calibri" panose="020F0502020204030204" pitchFamily="34" charset="0"/>
                            <a:cs typeface="Arial" panose="020B0604020202020204" pitchFamily="34" charset="0"/>
                          </a:rPr>
                          <m:t>,</m:t>
                        </m:r>
                        <m:r>
                          <a:rPr lang="en-US" b="1" i="1">
                            <a:latin typeface="Cambria Math" panose="02040503050406030204" pitchFamily="18" charset="0"/>
                            <a:ea typeface="Calibri" panose="020F0502020204030204" pitchFamily="34" charset="0"/>
                            <a:cs typeface="Arial" panose="020B0604020202020204" pitchFamily="34" charset="0"/>
                          </a:rPr>
                          <m:t>𝟎𝟎𝟎</m:t>
                        </m:r>
                        <m:r>
                          <a:rPr lang="en-US" b="1" i="1">
                            <a:latin typeface="Cambria Math" panose="02040503050406030204" pitchFamily="18" charset="0"/>
                            <a:ea typeface="Calibri" panose="020F0502020204030204" pitchFamily="34" charset="0"/>
                            <a:cs typeface="Arial" panose="020B0604020202020204" pitchFamily="34" charset="0"/>
                          </a:rPr>
                          <m:t>,</m:t>
                        </m:r>
                        <m:r>
                          <a:rPr lang="en-US" b="1" i="1">
                            <a:latin typeface="Cambria Math" panose="02040503050406030204" pitchFamily="18" charset="0"/>
                            <a:ea typeface="Calibri" panose="020F0502020204030204" pitchFamily="34" charset="0"/>
                            <a:cs typeface="Arial" panose="020B0604020202020204" pitchFamily="34" charset="0"/>
                          </a:rPr>
                          <m:t>𝟎𝟎𝟎</m:t>
                        </m:r>
                      </m:den>
                    </m:f>
                  </m:oMath>
                </a14:m>
                <a:r>
                  <a:rPr lang="en-US" b="1" dirty="0">
                    <a:latin typeface="Arial" panose="020B0604020202020204" pitchFamily="34" charset="0"/>
                    <a:ea typeface="Times New Roman" panose="02020603050405020304" pitchFamily="18" charset="0"/>
                    <a:cs typeface="Arial" panose="020B0604020202020204" pitchFamily="34" charset="0"/>
                  </a:rPr>
                  <a:t> = BD0.5 per unit</a:t>
                </a:r>
                <a:endParaRPr lang="en-GB" b="1"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6000"/>
                  </a:lnSpc>
                  <a:spcAft>
                    <a:spcPts val="0"/>
                  </a:spcAft>
                </a:pPr>
                <a:r>
                  <a:rPr lang="en-US" b="1" dirty="0">
                    <a:latin typeface="Arial" panose="020B0604020202020204" pitchFamily="34" charset="0"/>
                    <a:ea typeface="Times New Roman" panose="02020603050405020304" pitchFamily="18" charset="0"/>
                    <a:cs typeface="Arial" panose="020B0604020202020204" pitchFamily="34" charset="0"/>
                  </a:rPr>
                  <a:t> </a:t>
                </a:r>
                <a:endParaRPr lang="en-GB" b="1"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6000"/>
                  </a:lnSpc>
                  <a:spcAft>
                    <a:spcPts val="0"/>
                  </a:spcAft>
                </a:pPr>
                <a:r>
                  <a:rPr lang="en-US" b="1" dirty="0">
                    <a:latin typeface="Arial" panose="020B0604020202020204" pitchFamily="34" charset="0"/>
                    <a:ea typeface="Times New Roman" panose="02020603050405020304" pitchFamily="18" charset="0"/>
                    <a:cs typeface="Arial" panose="020B0604020202020204" pitchFamily="34" charset="0"/>
                  </a:rPr>
                  <a:t>Annual depletion Expense =</a:t>
                </a:r>
                <a:r>
                  <a:rPr lang="en-US" b="1" dirty="0">
                    <a:latin typeface="Arial" panose="020B0604020202020204" pitchFamily="34" charset="0"/>
                    <a:ea typeface="Calibri" panose="020F0502020204030204" pitchFamily="34" charset="0"/>
                    <a:cs typeface="Arial" panose="020B0604020202020204" pitchFamily="34" charset="0"/>
                  </a:rPr>
                  <a:t> Depletion Cost per Unit </a:t>
                </a:r>
                <a14:m>
                  <m:oMath xmlns:m="http://schemas.openxmlformats.org/officeDocument/2006/math">
                    <m:r>
                      <a:rPr lang="en-US" b="1" i="1">
                        <a:latin typeface="Cambria Math" panose="02040503050406030204" pitchFamily="18" charset="0"/>
                        <a:ea typeface="Calibri" panose="020F0502020204030204" pitchFamily="34" charset="0"/>
                        <a:cs typeface="Arial" panose="020B0604020202020204" pitchFamily="34" charset="0"/>
                      </a:rPr>
                      <m:t>×</m:t>
                    </m:r>
                  </m:oMath>
                </a14:m>
                <a:r>
                  <a:rPr lang="en-US" b="1" dirty="0">
                    <a:latin typeface="Arial" panose="020B0604020202020204" pitchFamily="34" charset="0"/>
                    <a:ea typeface="Times New Roman" panose="02020603050405020304" pitchFamily="18" charset="0"/>
                    <a:cs typeface="Arial" panose="020B0604020202020204" pitchFamily="34" charset="0"/>
                  </a:rPr>
                  <a:t> Number of units </a:t>
                </a:r>
                <a:endParaRPr lang="en-GB" b="1"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6000"/>
                  </a:lnSpc>
                  <a:spcAft>
                    <a:spcPts val="800"/>
                  </a:spcAft>
                </a:pPr>
                <a:r>
                  <a:rPr lang="en-US" b="1" dirty="0" smtClean="0">
                    <a:latin typeface="Arial" panose="020B0604020202020204" pitchFamily="34" charset="0"/>
                    <a:ea typeface="Times New Roman" panose="02020603050405020304" pitchFamily="18" charset="0"/>
                    <a:cs typeface="Arial" panose="020B0604020202020204" pitchFamily="34" charset="0"/>
                  </a:rPr>
                  <a:t>                                                                                              Extracted </a:t>
                </a:r>
                <a:r>
                  <a:rPr lang="en-US" b="1" dirty="0">
                    <a:latin typeface="Arial" panose="020B0604020202020204" pitchFamily="34" charset="0"/>
                    <a:ea typeface="Times New Roman" panose="02020603050405020304" pitchFamily="18" charset="0"/>
                    <a:cs typeface="Arial" panose="020B0604020202020204" pitchFamily="34" charset="0"/>
                  </a:rPr>
                  <a:t>and Sold</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74819" y="4021115"/>
                <a:ext cx="9857900" cy="2141292"/>
              </a:xfrm>
              <a:prstGeom prst="rect">
                <a:avLst/>
              </a:prstGeom>
              <a:blipFill>
                <a:blip r:embed="rId2"/>
                <a:stretch>
                  <a:fillRect l="-433" b="-2841"/>
                </a:stretch>
              </a:blipFill>
            </p:spPr>
            <p:txBody>
              <a:bodyPr/>
              <a:lstStyle/>
              <a:p>
                <a:r>
                  <a:rPr lang="en-GB">
                    <a:noFill/>
                  </a:rPr>
                  <a:t> </a:t>
                </a:r>
              </a:p>
            </p:txBody>
          </p:sp>
        </mc:Fallback>
      </mc:AlternateContent>
    </p:spTree>
    <p:extLst>
      <p:ext uri="{BB962C8B-B14F-4D97-AF65-F5344CB8AC3E}">
        <p14:creationId xmlns:p14="http://schemas.microsoft.com/office/powerpoint/2010/main" val="650486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581002"/>
            <a:ext cx="12070079" cy="128069"/>
            <a:chOff x="0" y="6501793"/>
            <a:chExt cx="12192000" cy="566201"/>
          </a:xfrm>
        </p:grpSpPr>
        <p:cxnSp>
          <p:nvCxnSpPr>
            <p:cNvPr id="5" name="Straight Connector 4"/>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9"/>
            <p:cNvSpPr txBox="1"/>
            <p:nvPr/>
          </p:nvSpPr>
          <p:spPr>
            <a:xfrm>
              <a:off x="3048000" y="6501793"/>
              <a:ext cx="9144000" cy="56620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sp>
        <p:nvSpPr>
          <p:cNvPr id="7" name="Title 1"/>
          <p:cNvSpPr txBox="1">
            <a:spLocks/>
          </p:cNvSpPr>
          <p:nvPr/>
        </p:nvSpPr>
        <p:spPr>
          <a:xfrm>
            <a:off x="0" y="0"/>
            <a:ext cx="12192000" cy="306644"/>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t>
            </a:r>
            <a:r>
              <a:rPr lang="en-US" sz="1200" dirty="0" smtClean="0">
                <a:solidFill>
                  <a:srgbClr val="002060"/>
                </a:solidFill>
                <a:latin typeface="Arial" panose="020B0604020202020204" pitchFamily="34" charset="0"/>
                <a:cs typeface="Arial" panose="020B0604020202020204" pitchFamily="34" charset="0"/>
              </a:rPr>
              <a:t>                       Plant Assets Disposals                                                                                                                  </a:t>
            </a:r>
            <a:r>
              <a:rPr lang="en-US" sz="1200" dirty="0">
                <a:solidFill>
                  <a:srgbClr val="002060"/>
                </a:solidFill>
                <a:latin typeface="Arial" panose="020B0604020202020204" pitchFamily="34" charset="0"/>
                <a:cs typeface="Arial" panose="020B0604020202020204" pitchFamily="34" charset="0"/>
              </a:rPr>
              <a:t>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8" name="Group 7"/>
          <p:cNvGrpSpPr/>
          <p:nvPr/>
        </p:nvGrpSpPr>
        <p:grpSpPr>
          <a:xfrm>
            <a:off x="130629" y="458287"/>
            <a:ext cx="8569234" cy="811226"/>
            <a:chOff x="0" y="1065358"/>
            <a:chExt cx="11005411" cy="1429550"/>
          </a:xfrm>
        </p:grpSpPr>
        <p:sp>
          <p:nvSpPr>
            <p:cNvPr id="9" name="مستطيل مستدير الزوايا 13"/>
            <p:cNvSpPr/>
            <p:nvPr/>
          </p:nvSpPr>
          <p:spPr>
            <a:xfrm>
              <a:off x="0" y="1065358"/>
              <a:ext cx="11005411"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0" name="Rectangle 6"/>
            <p:cNvSpPr/>
            <p:nvPr/>
          </p:nvSpPr>
          <p:spPr>
            <a:xfrm>
              <a:off x="374937" y="1160686"/>
              <a:ext cx="8768280" cy="1334222"/>
            </a:xfrm>
            <a:prstGeom prst="rect">
              <a:avLst/>
            </a:prstGeom>
          </p:spPr>
          <p:txBody>
            <a:bodyPr wrap="square">
              <a:spAutoFit/>
            </a:bodyPr>
            <a:lstStyle/>
            <a:p>
              <a:pPr marL="0" lvl="1" defTabSz="933450">
                <a:lnSpc>
                  <a:spcPct val="90000"/>
                </a:lnSpc>
                <a:spcBef>
                  <a:spcPct val="0"/>
                </a:spcBef>
                <a:spcAft>
                  <a:spcPct val="15000"/>
                </a:spcAft>
              </a:pPr>
              <a:r>
                <a:rPr lang="en-US" sz="2000" b="1" dirty="0">
                  <a:solidFill>
                    <a:srgbClr val="FFFF00"/>
                  </a:solidFill>
                  <a:latin typeface="Arial" panose="020B0604020202020204" pitchFamily="34" charset="0"/>
                  <a:cs typeface="Arial" panose="020B0604020202020204" pitchFamily="34" charset="0"/>
                </a:rPr>
                <a:t>Compute periodic depletion of natural </a:t>
              </a:r>
              <a:r>
                <a:rPr lang="en-US" sz="2400" b="1" dirty="0">
                  <a:solidFill>
                    <a:srgbClr val="FFFF00"/>
                  </a:solidFill>
                  <a:latin typeface="Arial" panose="020B0604020202020204" pitchFamily="34" charset="0"/>
                  <a:cs typeface="Arial" panose="020B0604020202020204" pitchFamily="34" charset="0"/>
                </a:rPr>
                <a:t>resources</a:t>
              </a:r>
              <a:r>
                <a:rPr lang="en-US" sz="2000" b="1" dirty="0">
                  <a:solidFill>
                    <a:srgbClr val="FFFF00"/>
                  </a:solidFill>
                  <a:latin typeface="Arial" panose="020B0604020202020204" pitchFamily="34" charset="0"/>
                  <a:cs typeface="Arial" panose="020B0604020202020204" pitchFamily="34" charset="0"/>
                </a:rPr>
                <a:t>. </a:t>
              </a:r>
              <a:endParaRPr lang="en-GB" sz="2000" b="1" dirty="0">
                <a:solidFill>
                  <a:srgbClr val="FFFF00"/>
                </a:solidFill>
                <a:latin typeface="Arial" panose="020B0604020202020204" pitchFamily="34" charset="0"/>
                <a:cs typeface="Arial" panose="020B0604020202020204" pitchFamily="34" charset="0"/>
              </a:endParaRPr>
            </a:p>
            <a:p>
              <a:pPr marL="0" lvl="1" defTabSz="933450">
                <a:lnSpc>
                  <a:spcPct val="90000"/>
                </a:lnSpc>
                <a:spcBef>
                  <a:spcPct val="0"/>
                </a:spcBef>
                <a:spcAft>
                  <a:spcPct val="15000"/>
                </a:spcAft>
              </a:pPr>
              <a:r>
                <a:rPr lang="en-US" sz="2000" b="1" dirty="0" smtClean="0">
                  <a:solidFill>
                    <a:srgbClr val="FFFF00"/>
                  </a:solidFill>
                  <a:latin typeface="Arial" panose="020B0604020202020204" pitchFamily="34" charset="0"/>
                  <a:cs typeface="Arial" panose="020B0604020202020204" pitchFamily="34" charset="0"/>
                </a:rPr>
                <a:t>.</a:t>
              </a:r>
              <a:endParaRPr lang="en-GB" sz="2000" b="1" dirty="0">
                <a:solidFill>
                  <a:srgbClr val="FFFF00"/>
                </a:solidFill>
                <a:latin typeface="Arial" panose="020B0604020202020204" pitchFamily="34" charset="0"/>
                <a:cs typeface="Arial" panose="020B0604020202020204" pitchFamily="34" charset="0"/>
              </a:endParaRPr>
            </a:p>
          </p:txBody>
        </p:sp>
      </p:grpSp>
      <p:sp>
        <p:nvSpPr>
          <p:cNvPr id="11" name="Rectangle 10"/>
          <p:cNvSpPr/>
          <p:nvPr/>
        </p:nvSpPr>
        <p:spPr>
          <a:xfrm>
            <a:off x="80962" y="1080111"/>
            <a:ext cx="10499952" cy="1770485"/>
          </a:xfrm>
          <a:prstGeom prst="rect">
            <a:avLst/>
          </a:prstGeom>
        </p:spPr>
        <p:txBody>
          <a:bodyPr wrap="square">
            <a:spAutoFit/>
          </a:bodyPr>
          <a:lstStyle/>
          <a:p>
            <a:pPr marL="133350">
              <a:lnSpc>
                <a:spcPct val="106000"/>
              </a:lnSpc>
              <a:spcAft>
                <a:spcPts val="800"/>
              </a:spcAft>
              <a:tabLst>
                <a:tab pos="2085975" algn="l"/>
              </a:tabLst>
            </a:pPr>
            <a:r>
              <a:rPr lang="en-US" sz="1400" b="1" u="sng" dirty="0">
                <a:solidFill>
                  <a:srgbClr val="FF0000"/>
                </a:solidFill>
                <a:latin typeface="Arial" panose="020B0604020202020204" pitchFamily="34" charset="0"/>
                <a:ea typeface="Calibri" panose="020F0502020204030204" pitchFamily="34" charset="0"/>
                <a:cs typeface="Arial" panose="020B0604020202020204" pitchFamily="34" charset="0"/>
              </a:rPr>
              <a:t>Illustrate </a:t>
            </a:r>
            <a:r>
              <a:rPr lang="en-US" sz="1400" b="1" u="sng" dirty="0" smtClean="0">
                <a:solidFill>
                  <a:srgbClr val="FF0000"/>
                </a:solidFill>
                <a:latin typeface="Arial" panose="020B0604020202020204" pitchFamily="34" charset="0"/>
                <a:ea typeface="Calibri" panose="020F0502020204030204" pitchFamily="34" charset="0"/>
                <a:cs typeface="Arial" panose="020B0604020202020204" pitchFamily="34" charset="0"/>
              </a:rPr>
              <a:t>(8</a:t>
            </a:r>
            <a:r>
              <a:rPr lang="en-US" sz="1400" b="1" u="sng"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GB" sz="14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133350">
              <a:lnSpc>
                <a:spcPct val="106000"/>
              </a:lnSpc>
              <a:spcAft>
                <a:spcPts val="800"/>
              </a:spcAft>
              <a:tabLst>
                <a:tab pos="2085975" algn="l"/>
              </a:tabLst>
            </a:pP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On Apr 1 2014, ABC Company invests BD5,000,000 in a mine  estimated to have 10,000,000 tons of coal and no salvage value. In the first 5 years were mined and sold as follow 3,000,000 – 2,500,000 – 2,000,000 – 1,500,000 – 1,000,000. </a:t>
            </a:r>
            <a:endParaRPr lang="en-GB" sz="1400" b="1" dirty="0">
              <a:latin typeface="Arial" panose="020B0604020202020204" pitchFamily="34" charset="0"/>
              <a:ea typeface="Calibri" panose="020F0502020204030204" pitchFamily="34" charset="0"/>
              <a:cs typeface="Arial" panose="020B0604020202020204" pitchFamily="34" charset="0"/>
            </a:endParaRPr>
          </a:p>
          <a:p>
            <a:pPr marL="133350">
              <a:lnSpc>
                <a:spcPct val="106000"/>
              </a:lnSpc>
              <a:spcAft>
                <a:spcPts val="800"/>
              </a:spcAft>
              <a:tabLst>
                <a:tab pos="2085975" algn="l"/>
              </a:tabLst>
            </a:pPr>
            <a:r>
              <a:rPr lang="en-US" sz="1400" b="1" u="sng" dirty="0" smtClean="0">
                <a:solidFill>
                  <a:srgbClr val="FF0000"/>
                </a:solidFill>
                <a:latin typeface="Arial" panose="020B0604020202020204" pitchFamily="34" charset="0"/>
                <a:ea typeface="Calibri" panose="020F0502020204030204" pitchFamily="34" charset="0"/>
                <a:cs typeface="Arial" panose="020B0604020202020204" pitchFamily="34" charset="0"/>
              </a:rPr>
              <a:t>Required:</a:t>
            </a:r>
            <a:endParaRPr lang="en-GB" sz="1400" b="1"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mj-lt"/>
              <a:buAutoNum type="arabicPeriod"/>
              <a:tabLst>
                <a:tab pos="2085975" algn="l"/>
              </a:tabLst>
            </a:pPr>
            <a:r>
              <a:rPr lang="en-US" sz="14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Complete </a:t>
            </a: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the depletion table.</a:t>
            </a:r>
            <a:endParaRPr lang="en-GB" sz="14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mj-lt"/>
              <a:buAutoNum type="arabicPeriod"/>
              <a:tabLst>
                <a:tab pos="2085975" algn="l"/>
              </a:tabLst>
            </a:pP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Prepare the journal entries to record depletion expense for year 2014.</a:t>
            </a:r>
            <a:endParaRPr lang="en-GB" sz="1400" b="1"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866646468"/>
              </p:ext>
            </p:extLst>
          </p:nvPr>
        </p:nvGraphicFramePr>
        <p:xfrm>
          <a:off x="207963" y="2985175"/>
          <a:ext cx="10032276" cy="2306574"/>
        </p:xfrm>
        <a:graphic>
          <a:graphicData uri="http://schemas.openxmlformats.org/drawingml/2006/table">
            <a:tbl>
              <a:tblPr firstRow="1" bandRow="1">
                <a:tableStyleId>{93296810-A885-4BE3-A3E7-6D5BEEA58F35}</a:tableStyleId>
              </a:tblPr>
              <a:tblGrid>
                <a:gridCol w="1637213">
                  <a:extLst>
                    <a:ext uri="{9D8B030D-6E8A-4147-A177-3AD203B41FA5}">
                      <a16:colId xmlns:a16="http://schemas.microsoft.com/office/drawing/2014/main" val="3211367389"/>
                    </a:ext>
                  </a:extLst>
                </a:gridCol>
                <a:gridCol w="1706879">
                  <a:extLst>
                    <a:ext uri="{9D8B030D-6E8A-4147-A177-3AD203B41FA5}">
                      <a16:colId xmlns:a16="http://schemas.microsoft.com/office/drawing/2014/main" val="3665398074"/>
                    </a:ext>
                  </a:extLst>
                </a:gridCol>
                <a:gridCol w="1672046">
                  <a:extLst>
                    <a:ext uri="{9D8B030D-6E8A-4147-A177-3AD203B41FA5}">
                      <a16:colId xmlns:a16="http://schemas.microsoft.com/office/drawing/2014/main" val="3000285483"/>
                    </a:ext>
                  </a:extLst>
                </a:gridCol>
                <a:gridCol w="1672046">
                  <a:extLst>
                    <a:ext uri="{9D8B030D-6E8A-4147-A177-3AD203B41FA5}">
                      <a16:colId xmlns:a16="http://schemas.microsoft.com/office/drawing/2014/main" val="981763242"/>
                    </a:ext>
                  </a:extLst>
                </a:gridCol>
                <a:gridCol w="1672046">
                  <a:extLst>
                    <a:ext uri="{9D8B030D-6E8A-4147-A177-3AD203B41FA5}">
                      <a16:colId xmlns:a16="http://schemas.microsoft.com/office/drawing/2014/main" val="908111150"/>
                    </a:ext>
                  </a:extLst>
                </a:gridCol>
                <a:gridCol w="1672046">
                  <a:extLst>
                    <a:ext uri="{9D8B030D-6E8A-4147-A177-3AD203B41FA5}">
                      <a16:colId xmlns:a16="http://schemas.microsoft.com/office/drawing/2014/main" val="1089022765"/>
                    </a:ext>
                  </a:extLst>
                </a:gridCol>
              </a:tblGrid>
              <a:tr h="370840">
                <a:tc>
                  <a:txBody>
                    <a:bodyPr/>
                    <a:lstStyle/>
                    <a:p>
                      <a:pPr algn="ctr"/>
                      <a:r>
                        <a:rPr lang="en-GB" sz="1400" b="1" dirty="0" smtClean="0">
                          <a:solidFill>
                            <a:srgbClr val="002060"/>
                          </a:solidFill>
                          <a:latin typeface="Arial" panose="020B0604020202020204" pitchFamily="34" charset="0"/>
                          <a:cs typeface="Arial" panose="020B0604020202020204" pitchFamily="34" charset="0"/>
                        </a:rPr>
                        <a:t>Period</a:t>
                      </a:r>
                      <a:endParaRPr lang="en-GB" sz="14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lnSpc>
                          <a:spcPct val="106000"/>
                        </a:lnSpc>
                        <a:spcAft>
                          <a:spcPts val="0"/>
                        </a:spcAft>
                      </a:pPr>
                      <a:r>
                        <a:rPr lang="en-US" sz="1400"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Activity</a:t>
                      </a:r>
                      <a:endParaRPr lang="en-GB"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06000"/>
                        </a:lnSpc>
                        <a:spcAft>
                          <a:spcPts val="0"/>
                        </a:spcAft>
                      </a:pPr>
                      <a:r>
                        <a:rPr lang="en-US" sz="1400"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Units</a:t>
                      </a:r>
                      <a:endParaRPr lang="en-GB"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Depletion Cost per Unit</a:t>
                      </a:r>
                      <a:endParaRPr lang="en-GB"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Depletion Expense</a:t>
                      </a:r>
                      <a:endParaRPr lang="en-GB"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Accumulated</a:t>
                      </a:r>
                      <a:endParaRPr lang="en-GB"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06000"/>
                        </a:lnSpc>
                        <a:spcAft>
                          <a:spcPts val="0"/>
                        </a:spcAft>
                      </a:pPr>
                      <a:r>
                        <a:rPr lang="en-US" sz="1400"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Depletion</a:t>
                      </a:r>
                      <a:endParaRPr lang="en-GB"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6000"/>
                        </a:lnSpc>
                        <a:spcAft>
                          <a:spcPts val="0"/>
                        </a:spcAft>
                      </a:pPr>
                      <a:r>
                        <a:rPr lang="en-US" sz="1400"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Book Value</a:t>
                      </a:r>
                      <a:endParaRPr lang="en-GB"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9647414"/>
                  </a:ext>
                </a:extLst>
              </a:tr>
              <a:tr h="370840">
                <a:tc>
                  <a:txBody>
                    <a:bodyPr/>
                    <a:lstStyle/>
                    <a:p>
                      <a:pPr algn="ctr">
                        <a:lnSpc>
                          <a:spcPct val="106000"/>
                        </a:lnSpc>
                        <a:spcAft>
                          <a:spcPts val="0"/>
                        </a:spcAf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2014</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3,000,000</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0.5</a:t>
                      </a:r>
                      <a:endParaRPr lang="en-GB"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t>
                      </a: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4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1,500,000 </a:t>
                      </a:r>
                      <a:endParaRPr lang="en-GB"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1,500,000</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3,500,000</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4004072842"/>
                  </a:ext>
                </a:extLst>
              </a:tr>
              <a:tr h="370840">
                <a:tc>
                  <a:txBody>
                    <a:bodyPr/>
                    <a:lstStyle/>
                    <a:p>
                      <a:pPr algn="ctr">
                        <a:lnSpc>
                          <a:spcPct val="106000"/>
                        </a:lnSpc>
                        <a:spcAft>
                          <a:spcPts val="0"/>
                        </a:spcAf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2015</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2,500,000</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0.5</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t>
                      </a:r>
                      <a:r>
                        <a:rPr lang="en-US" sz="1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400" b="1"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1,250,000</a:t>
                      </a:r>
                      <a:endParaRPr lang="en-GB"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2,750,000</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2,250,000</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467236421"/>
                  </a:ext>
                </a:extLst>
              </a:tr>
              <a:tr h="370840">
                <a:tc>
                  <a:txBody>
                    <a:bodyPr/>
                    <a:lstStyle/>
                    <a:p>
                      <a:pPr algn="ctr">
                        <a:lnSpc>
                          <a:spcPct val="106000"/>
                        </a:lnSpc>
                        <a:spcAft>
                          <a:spcPts val="0"/>
                        </a:spcAf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2016</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2,000,000</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0.5</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1,000,000</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3,750,000</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1,250,000</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814322872"/>
                  </a:ext>
                </a:extLst>
              </a:tr>
              <a:tr h="370840">
                <a:tc>
                  <a:txBody>
                    <a:bodyPr/>
                    <a:lstStyle/>
                    <a:p>
                      <a:pPr algn="ctr">
                        <a:lnSpc>
                          <a:spcPct val="106000"/>
                        </a:lnSpc>
                        <a:spcAft>
                          <a:spcPts val="0"/>
                        </a:spcAf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2017</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1,500,000</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0.5</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750,000</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4,500,000</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500,000</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510730754"/>
                  </a:ext>
                </a:extLst>
              </a:tr>
              <a:tr h="370840">
                <a:tc>
                  <a:txBody>
                    <a:bodyPr/>
                    <a:lstStyle/>
                    <a:p>
                      <a:pPr algn="ctr">
                        <a:lnSpc>
                          <a:spcPct val="106000"/>
                        </a:lnSpc>
                        <a:spcAft>
                          <a:spcPts val="0"/>
                        </a:spcAf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2018</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1,000,000</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0.5</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500,000</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400" b="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4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5,000,000</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0</a:t>
                      </a:r>
                      <a:endParaRPr lang="en-GB"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510332711"/>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40003915"/>
              </p:ext>
            </p:extLst>
          </p:nvPr>
        </p:nvGraphicFramePr>
        <p:xfrm>
          <a:off x="315266" y="5444412"/>
          <a:ext cx="9924972" cy="982588"/>
        </p:xfrm>
        <a:graphic>
          <a:graphicData uri="http://schemas.openxmlformats.org/drawingml/2006/table">
            <a:tbl>
              <a:tblPr firstRow="1" firstCol="1" bandRow="1">
                <a:tableStyleId>{E8B1032C-EA38-4F05-BA0D-38AFFFC7BED3}</a:tableStyleId>
              </a:tblPr>
              <a:tblGrid>
                <a:gridCol w="1348675">
                  <a:extLst>
                    <a:ext uri="{9D8B030D-6E8A-4147-A177-3AD203B41FA5}">
                      <a16:colId xmlns:a16="http://schemas.microsoft.com/office/drawing/2014/main" val="4084141915"/>
                    </a:ext>
                  </a:extLst>
                </a:gridCol>
                <a:gridCol w="5868643">
                  <a:extLst>
                    <a:ext uri="{9D8B030D-6E8A-4147-A177-3AD203B41FA5}">
                      <a16:colId xmlns:a16="http://schemas.microsoft.com/office/drawing/2014/main" val="1083666940"/>
                    </a:ext>
                  </a:extLst>
                </a:gridCol>
                <a:gridCol w="1505282">
                  <a:extLst>
                    <a:ext uri="{9D8B030D-6E8A-4147-A177-3AD203B41FA5}">
                      <a16:colId xmlns:a16="http://schemas.microsoft.com/office/drawing/2014/main" val="1761614720"/>
                    </a:ext>
                  </a:extLst>
                </a:gridCol>
                <a:gridCol w="1202372">
                  <a:extLst>
                    <a:ext uri="{9D8B030D-6E8A-4147-A177-3AD203B41FA5}">
                      <a16:colId xmlns:a16="http://schemas.microsoft.com/office/drawing/2014/main" val="3040753753"/>
                    </a:ext>
                  </a:extLst>
                </a:gridCol>
              </a:tblGrid>
              <a:tr h="337462">
                <a:tc>
                  <a:txBody>
                    <a:bodyPr/>
                    <a:lstStyle/>
                    <a:p>
                      <a:pPr algn="ctr">
                        <a:lnSpc>
                          <a:spcPct val="106000"/>
                        </a:lnSpc>
                        <a:spcAft>
                          <a:spcPts val="0"/>
                        </a:spcAft>
                      </a:pPr>
                      <a:r>
                        <a:rPr lang="en-US" sz="1400" b="1" dirty="0">
                          <a:solidFill>
                            <a:srgbClr val="002060"/>
                          </a:solidFill>
                          <a:effectLst/>
                          <a:latin typeface="Arial" panose="020B0604020202020204" pitchFamily="34" charset="0"/>
                          <a:cs typeface="Arial" panose="020B0604020202020204" pitchFamily="34" charset="0"/>
                        </a:rPr>
                        <a:t>Date</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400" b="1" dirty="0">
                          <a:solidFill>
                            <a:srgbClr val="002060"/>
                          </a:solidFill>
                          <a:effectLst/>
                          <a:latin typeface="Arial" panose="020B0604020202020204" pitchFamily="34" charset="0"/>
                          <a:cs typeface="Arial" panose="020B0604020202020204" pitchFamily="34" charset="0"/>
                        </a:rPr>
                        <a:t>Explanation</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400" b="1" dirty="0">
                          <a:solidFill>
                            <a:srgbClr val="002060"/>
                          </a:solidFill>
                          <a:effectLst/>
                          <a:latin typeface="Arial" panose="020B0604020202020204" pitchFamily="34" charset="0"/>
                          <a:cs typeface="Arial" panose="020B0604020202020204" pitchFamily="34" charset="0"/>
                        </a:rPr>
                        <a:t>Debit</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400" b="1" dirty="0">
                          <a:solidFill>
                            <a:srgbClr val="002060"/>
                          </a:solidFill>
                          <a:effectLst/>
                          <a:latin typeface="Arial" panose="020B0604020202020204" pitchFamily="34" charset="0"/>
                          <a:cs typeface="Arial" panose="020B0604020202020204" pitchFamily="34" charset="0"/>
                        </a:rPr>
                        <a:t>Credit</a:t>
                      </a:r>
                      <a:endPar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extLst>
                  <a:ext uri="{0D108BD9-81ED-4DB2-BD59-A6C34878D82A}">
                    <a16:rowId xmlns:a16="http://schemas.microsoft.com/office/drawing/2014/main" val="543695759"/>
                  </a:ext>
                </a:extLst>
              </a:tr>
              <a:tr h="322563">
                <a:tc rowSpan="2">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Dec 31</a:t>
                      </a:r>
                      <a:endParaRPr lang="en-GB" sz="1400" b="1" dirty="0">
                        <a:effectLst/>
                        <a:latin typeface="Arial" panose="020B0604020202020204" pitchFamily="34" charset="0"/>
                        <a:cs typeface="Arial" panose="020B0604020202020204" pitchFamily="34" charset="0"/>
                      </a:endParaRPr>
                    </a:p>
                    <a:p>
                      <a:pPr algn="ctr">
                        <a:lnSpc>
                          <a:spcPct val="106000"/>
                        </a:lnSpc>
                        <a:spcAft>
                          <a:spcPts val="0"/>
                        </a:spcAft>
                      </a:pPr>
                      <a:r>
                        <a:rPr lang="en-US" sz="1400" b="1" dirty="0">
                          <a:effectLst/>
                          <a:latin typeface="Arial" panose="020B0604020202020204" pitchFamily="34" charset="0"/>
                          <a:cs typeface="Arial" panose="020B0604020202020204" pitchFamily="34" charset="0"/>
                        </a:rPr>
                        <a:t>2014</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nSpc>
                          <a:spcPct val="106000"/>
                        </a:lnSpc>
                        <a:spcAft>
                          <a:spcPts val="0"/>
                        </a:spcAft>
                      </a:pPr>
                      <a:r>
                        <a:rPr lang="en-US" sz="1400" b="1" dirty="0">
                          <a:effectLst/>
                          <a:latin typeface="Arial" panose="020B0604020202020204" pitchFamily="34" charset="0"/>
                          <a:cs typeface="Arial" panose="020B0604020202020204" pitchFamily="34" charset="0"/>
                        </a:rPr>
                        <a:t>Depletion Expense</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1,500,000</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effectLst/>
                          <a:latin typeface="Arial" panose="020B0604020202020204" pitchFamily="34" charset="0"/>
                          <a:cs typeface="Arial" panose="020B0604020202020204" pitchFamily="34" charset="0"/>
                        </a:rPr>
                        <a:t> </a:t>
                      </a:r>
                      <a:endParaRPr lang="en-GB"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420734857"/>
                  </a:ext>
                </a:extLst>
              </a:tr>
              <a:tr h="322563">
                <a:tc vMerge="1">
                  <a:txBody>
                    <a:bodyPr/>
                    <a:lstStyle/>
                    <a:p>
                      <a:pPr algn="ctr">
                        <a:lnSpc>
                          <a:spcPct val="106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400" b="1" dirty="0">
                          <a:effectLst/>
                          <a:latin typeface="Arial" panose="020B0604020202020204" pitchFamily="34" charset="0"/>
                          <a:cs typeface="Arial" panose="020B0604020202020204" pitchFamily="34" charset="0"/>
                        </a:rPr>
                        <a:t>            Accumulated Depletion</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 </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1,500,000</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361399660"/>
                  </a:ext>
                </a:extLst>
              </a:tr>
            </a:tbl>
          </a:graphicData>
        </a:graphic>
      </p:graphicFrame>
      <mc:AlternateContent xmlns:mc="http://schemas.openxmlformats.org/markup-compatibility/2006" xmlns:a14="http://schemas.microsoft.com/office/drawing/2010/main">
        <mc:Choice Requires="a14">
          <p:sp>
            <p:nvSpPr>
              <p:cNvPr id="29" name="Rectangle 28"/>
              <p:cNvSpPr/>
              <p:nvPr/>
            </p:nvSpPr>
            <p:spPr>
              <a:xfrm>
                <a:off x="8181701" y="1955526"/>
                <a:ext cx="3888378" cy="94795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61950">
                  <a:lnSpc>
                    <a:spcPct val="106000"/>
                  </a:lnSpc>
                  <a:spcAft>
                    <a:spcPts val="0"/>
                  </a:spcAft>
                  <a:tabLst>
                    <a:tab pos="2085975" algn="l"/>
                  </a:tabLst>
                </a:pPr>
                <a:r>
                  <a:rPr lang="en-US" sz="105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sz="105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mj-lt"/>
                  <a:buAutoNum type="arabicPeriod"/>
                </a:pPr>
                <a:r>
                  <a:rPr lang="en-US" sz="1050" b="1" dirty="0">
                    <a:latin typeface="Arial" panose="020B0604020202020204" pitchFamily="34" charset="0"/>
                    <a:ea typeface="Calibri" panose="020F0502020204030204" pitchFamily="34" charset="0"/>
                    <a:cs typeface="Arial" panose="020B0604020202020204" pitchFamily="34" charset="0"/>
                  </a:rPr>
                  <a:t>Depletion Cost per Unit </a:t>
                </a:r>
                <a:r>
                  <a:rPr lang="en-US" sz="1050" b="1"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GB" sz="1050" b="1" i="1">
                            <a:latin typeface="Cambria Math" panose="02040503050406030204" pitchFamily="18" charset="0"/>
                            <a:ea typeface="Calibri" panose="020F0502020204030204" pitchFamily="34" charset="0"/>
                            <a:cs typeface="Arial" panose="020B0604020202020204" pitchFamily="34" charset="0"/>
                          </a:rPr>
                        </m:ctrlPr>
                      </m:fPr>
                      <m:num>
                        <m:r>
                          <a:rPr lang="en-US" sz="1050" b="1" i="1">
                            <a:latin typeface="Cambria Math" panose="02040503050406030204" pitchFamily="18" charset="0"/>
                            <a:ea typeface="Calibri" panose="020F0502020204030204" pitchFamily="34" charset="0"/>
                            <a:cs typeface="Arial" panose="020B0604020202020204" pitchFamily="34" charset="0"/>
                          </a:rPr>
                          <m:t>𝐓𝐨𝐭𝐚𝐥</m:t>
                        </m:r>
                        <m:r>
                          <a:rPr lang="en-US" sz="1050" b="1">
                            <a:latin typeface="Cambria Math" panose="02040503050406030204" pitchFamily="18" charset="0"/>
                            <a:ea typeface="Calibri" panose="020F0502020204030204" pitchFamily="34" charset="0"/>
                            <a:cs typeface="Arial" panose="020B0604020202020204" pitchFamily="34" charset="0"/>
                          </a:rPr>
                          <m:t> </m:t>
                        </m:r>
                        <m:r>
                          <a:rPr lang="en-US" sz="1050" b="1" i="1">
                            <a:latin typeface="Cambria Math" panose="02040503050406030204" pitchFamily="18" charset="0"/>
                            <a:ea typeface="Calibri" panose="020F0502020204030204" pitchFamily="34" charset="0"/>
                            <a:cs typeface="Arial" panose="020B0604020202020204" pitchFamily="34" charset="0"/>
                          </a:rPr>
                          <m:t>𝑪𝒐𝒔𝒕</m:t>
                        </m:r>
                        <m:r>
                          <a:rPr lang="en-US" sz="1050" b="1" i="1">
                            <a:latin typeface="Cambria Math" panose="02040503050406030204" pitchFamily="18" charset="0"/>
                            <a:ea typeface="Calibri" panose="020F0502020204030204" pitchFamily="34" charset="0"/>
                            <a:cs typeface="Arial" panose="020B0604020202020204" pitchFamily="34" charset="0"/>
                          </a:rPr>
                          <m:t>−</m:t>
                        </m:r>
                        <m:r>
                          <a:rPr lang="en-US" sz="1050" b="1" i="1">
                            <a:latin typeface="Cambria Math" panose="02040503050406030204" pitchFamily="18" charset="0"/>
                            <a:ea typeface="Calibri" panose="020F0502020204030204" pitchFamily="34" charset="0"/>
                            <a:cs typeface="Arial" panose="020B0604020202020204" pitchFamily="34" charset="0"/>
                          </a:rPr>
                          <m:t>𝐒𝐚𝐥𝐯𝐚𝐠𝐞</m:t>
                        </m:r>
                        <m:r>
                          <a:rPr lang="en-US" sz="1050" b="1">
                            <a:latin typeface="Cambria Math" panose="02040503050406030204" pitchFamily="18" charset="0"/>
                            <a:ea typeface="Calibri" panose="020F0502020204030204" pitchFamily="34" charset="0"/>
                            <a:cs typeface="Arial" panose="020B0604020202020204" pitchFamily="34" charset="0"/>
                          </a:rPr>
                          <m:t> </m:t>
                        </m:r>
                        <m:r>
                          <a:rPr lang="en-US" sz="1050" b="1" i="1">
                            <a:latin typeface="Cambria Math" panose="02040503050406030204" pitchFamily="18" charset="0"/>
                            <a:ea typeface="Calibri" panose="020F0502020204030204" pitchFamily="34" charset="0"/>
                            <a:cs typeface="Arial" panose="020B0604020202020204" pitchFamily="34" charset="0"/>
                          </a:rPr>
                          <m:t>𝑽𝒂𝒍𝒖𝒆</m:t>
                        </m:r>
                      </m:num>
                      <m:den>
                        <m:r>
                          <a:rPr lang="en-US" sz="1050" b="1" i="1">
                            <a:latin typeface="Cambria Math" panose="02040503050406030204" pitchFamily="18" charset="0"/>
                            <a:ea typeface="Calibri" panose="020F0502020204030204" pitchFamily="34" charset="0"/>
                            <a:cs typeface="Arial" panose="020B0604020202020204" pitchFamily="34" charset="0"/>
                          </a:rPr>
                          <m:t>𝐓𝐨𝐭𝐚𝐥</m:t>
                        </m:r>
                        <m:r>
                          <a:rPr lang="en-US" sz="1050" b="1">
                            <a:latin typeface="Cambria Math" panose="02040503050406030204" pitchFamily="18" charset="0"/>
                            <a:ea typeface="Calibri" panose="020F0502020204030204" pitchFamily="34" charset="0"/>
                            <a:cs typeface="Arial" panose="020B0604020202020204" pitchFamily="34" charset="0"/>
                          </a:rPr>
                          <m:t> </m:t>
                        </m:r>
                        <m:r>
                          <a:rPr lang="en-US" sz="1050" b="1" i="1">
                            <a:latin typeface="Cambria Math" panose="02040503050406030204" pitchFamily="18" charset="0"/>
                            <a:ea typeface="Calibri" panose="020F0502020204030204" pitchFamily="34" charset="0"/>
                            <a:cs typeface="Arial" panose="020B0604020202020204" pitchFamily="34" charset="0"/>
                          </a:rPr>
                          <m:t>𝐄𝐬𝐭𝐢𝐦𝐚𝐭𝐞𝐝</m:t>
                        </m:r>
                        <m:r>
                          <a:rPr lang="en-US" sz="1050" b="1">
                            <a:latin typeface="Cambria Math" panose="02040503050406030204" pitchFamily="18" charset="0"/>
                            <a:ea typeface="Calibri" panose="020F0502020204030204" pitchFamily="34" charset="0"/>
                            <a:cs typeface="Arial" panose="020B0604020202020204" pitchFamily="34" charset="0"/>
                          </a:rPr>
                          <m:t> </m:t>
                        </m:r>
                        <m:r>
                          <a:rPr lang="en-US" sz="1050" b="1" i="1">
                            <a:latin typeface="Cambria Math" panose="02040503050406030204" pitchFamily="18" charset="0"/>
                            <a:ea typeface="Calibri" panose="020F0502020204030204" pitchFamily="34" charset="0"/>
                            <a:cs typeface="Arial" panose="020B0604020202020204" pitchFamily="34" charset="0"/>
                          </a:rPr>
                          <m:t>𝑼𝒏𝒊𝒕𝒔</m:t>
                        </m:r>
                      </m:den>
                    </m:f>
                  </m:oMath>
                </a14:m>
                <a:endParaRPr lang="en-GB" sz="1050" b="1"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6000"/>
                  </a:lnSpc>
                  <a:spcAft>
                    <a:spcPts val="0"/>
                  </a:spcAft>
                </a:pPr>
                <a:r>
                  <a:rPr lang="en-US" sz="1050" b="1" dirty="0">
                    <a:latin typeface="Arial" panose="020B0604020202020204" pitchFamily="34" charset="0"/>
                    <a:ea typeface="Times New Roman" panose="02020603050405020304" pitchFamily="18" charset="0"/>
                    <a:cs typeface="Arial" panose="020B0604020202020204" pitchFamily="34" charset="0"/>
                  </a:rPr>
                  <a:t> </a:t>
                </a:r>
                <a:endParaRPr lang="en-GB" sz="1050" b="1"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6000"/>
                  </a:lnSpc>
                  <a:spcAft>
                    <a:spcPts val="800"/>
                  </a:spcAft>
                </a:pPr>
                <a:r>
                  <a:rPr lang="en-US" sz="1050" b="1" dirty="0">
                    <a:latin typeface="Arial" panose="020B0604020202020204" pitchFamily="34" charset="0"/>
                    <a:ea typeface="Calibri" panose="020F0502020204030204" pitchFamily="34" charset="0"/>
                    <a:cs typeface="Arial" panose="020B0604020202020204" pitchFamily="34" charset="0"/>
                  </a:rPr>
                  <a:t>                                     </a:t>
                </a:r>
                <a:r>
                  <a:rPr lang="en-US" sz="1050" b="1" dirty="0" smtClean="0">
                    <a:latin typeface="Arial" panose="020B0604020202020204" pitchFamily="34" charset="0"/>
                    <a:ea typeface="Calibri" panose="020F0502020204030204" pitchFamily="34" charset="0"/>
                    <a:cs typeface="Arial" panose="020B0604020202020204" pitchFamily="34" charset="0"/>
                  </a:rPr>
                  <a:t> </a:t>
                </a:r>
                <a:r>
                  <a:rPr lang="en-US" sz="1050" b="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GB" sz="1050" b="1" i="1">
                            <a:latin typeface="Cambria Math" panose="02040503050406030204" pitchFamily="18" charset="0"/>
                            <a:ea typeface="Calibri" panose="020F0502020204030204" pitchFamily="34" charset="0"/>
                            <a:cs typeface="Arial" panose="020B0604020202020204" pitchFamily="34" charset="0"/>
                          </a:rPr>
                        </m:ctrlPr>
                      </m:fPr>
                      <m:num>
                        <m:r>
                          <a:rPr lang="en-US" sz="1050" b="1" i="1">
                            <a:latin typeface="Cambria Math" panose="02040503050406030204" pitchFamily="18" charset="0"/>
                            <a:ea typeface="Calibri" panose="020F0502020204030204" pitchFamily="34" charset="0"/>
                            <a:cs typeface="Arial" panose="020B0604020202020204" pitchFamily="34" charset="0"/>
                          </a:rPr>
                          <m:t>𝟓</m:t>
                        </m:r>
                        <m:r>
                          <a:rPr lang="en-US" sz="1050" b="1" i="1">
                            <a:latin typeface="Cambria Math" panose="02040503050406030204" pitchFamily="18" charset="0"/>
                            <a:ea typeface="Calibri" panose="020F0502020204030204" pitchFamily="34" charset="0"/>
                            <a:cs typeface="Arial" panose="020B0604020202020204" pitchFamily="34" charset="0"/>
                          </a:rPr>
                          <m:t>,</m:t>
                        </m:r>
                        <m:r>
                          <a:rPr lang="en-US" sz="1050" b="1" i="1">
                            <a:latin typeface="Cambria Math" panose="02040503050406030204" pitchFamily="18" charset="0"/>
                            <a:ea typeface="Calibri" panose="020F0502020204030204" pitchFamily="34" charset="0"/>
                            <a:cs typeface="Arial" panose="020B0604020202020204" pitchFamily="34" charset="0"/>
                          </a:rPr>
                          <m:t>𝟎𝟎𝟎</m:t>
                        </m:r>
                        <m:r>
                          <a:rPr lang="en-US" sz="1050" b="1" i="1">
                            <a:latin typeface="Cambria Math" panose="02040503050406030204" pitchFamily="18" charset="0"/>
                            <a:ea typeface="Calibri" panose="020F0502020204030204" pitchFamily="34" charset="0"/>
                            <a:cs typeface="Arial" panose="020B0604020202020204" pitchFamily="34" charset="0"/>
                          </a:rPr>
                          <m:t>,</m:t>
                        </m:r>
                        <m:r>
                          <a:rPr lang="en-US" sz="1050" b="1" i="1">
                            <a:latin typeface="Cambria Math" panose="02040503050406030204" pitchFamily="18" charset="0"/>
                            <a:ea typeface="Calibri" panose="020F0502020204030204" pitchFamily="34" charset="0"/>
                            <a:cs typeface="Arial" panose="020B0604020202020204" pitchFamily="34" charset="0"/>
                          </a:rPr>
                          <m:t>𝟎𝟎𝟎</m:t>
                        </m:r>
                        <m:r>
                          <a:rPr lang="en-US" sz="1050" b="1" i="1">
                            <a:latin typeface="Cambria Math" panose="02040503050406030204" pitchFamily="18" charset="0"/>
                            <a:ea typeface="Calibri" panose="020F0502020204030204" pitchFamily="34" charset="0"/>
                            <a:cs typeface="Arial" panose="020B0604020202020204" pitchFamily="34" charset="0"/>
                          </a:rPr>
                          <m:t>−</m:t>
                        </m:r>
                        <m:r>
                          <a:rPr lang="en-US" sz="1050" b="1" i="1">
                            <a:latin typeface="Cambria Math" panose="02040503050406030204" pitchFamily="18" charset="0"/>
                            <a:ea typeface="Calibri" panose="020F0502020204030204" pitchFamily="34" charset="0"/>
                            <a:cs typeface="Arial" panose="020B0604020202020204" pitchFamily="34" charset="0"/>
                          </a:rPr>
                          <m:t>𝟎</m:t>
                        </m:r>
                      </m:num>
                      <m:den>
                        <m:r>
                          <a:rPr lang="en-US" sz="1050" b="1" i="1">
                            <a:latin typeface="Cambria Math" panose="02040503050406030204" pitchFamily="18" charset="0"/>
                            <a:ea typeface="Calibri" panose="020F0502020204030204" pitchFamily="34" charset="0"/>
                            <a:cs typeface="Arial" panose="020B0604020202020204" pitchFamily="34" charset="0"/>
                          </a:rPr>
                          <m:t>𝟏𝟎</m:t>
                        </m:r>
                        <m:r>
                          <a:rPr lang="en-US" sz="1050" b="1" i="1">
                            <a:latin typeface="Cambria Math" panose="02040503050406030204" pitchFamily="18" charset="0"/>
                            <a:ea typeface="Calibri" panose="020F0502020204030204" pitchFamily="34" charset="0"/>
                            <a:cs typeface="Arial" panose="020B0604020202020204" pitchFamily="34" charset="0"/>
                          </a:rPr>
                          <m:t>,</m:t>
                        </m:r>
                        <m:r>
                          <a:rPr lang="en-US" sz="1050" b="1" i="1">
                            <a:latin typeface="Cambria Math" panose="02040503050406030204" pitchFamily="18" charset="0"/>
                            <a:ea typeface="Calibri" panose="020F0502020204030204" pitchFamily="34" charset="0"/>
                            <a:cs typeface="Arial" panose="020B0604020202020204" pitchFamily="34" charset="0"/>
                          </a:rPr>
                          <m:t>𝟎𝟎𝟎</m:t>
                        </m:r>
                        <m:r>
                          <a:rPr lang="en-US" sz="1050" b="1" i="1">
                            <a:latin typeface="Cambria Math" panose="02040503050406030204" pitchFamily="18" charset="0"/>
                            <a:ea typeface="Calibri" panose="020F0502020204030204" pitchFamily="34" charset="0"/>
                            <a:cs typeface="Arial" panose="020B0604020202020204" pitchFamily="34" charset="0"/>
                          </a:rPr>
                          <m:t>,</m:t>
                        </m:r>
                        <m:r>
                          <a:rPr lang="en-US" sz="1050" b="1" i="1">
                            <a:latin typeface="Cambria Math" panose="02040503050406030204" pitchFamily="18" charset="0"/>
                            <a:ea typeface="Calibri" panose="020F0502020204030204" pitchFamily="34" charset="0"/>
                            <a:cs typeface="Arial" panose="020B0604020202020204" pitchFamily="34" charset="0"/>
                          </a:rPr>
                          <m:t>𝟎𝟎𝟎</m:t>
                        </m:r>
                      </m:den>
                    </m:f>
                  </m:oMath>
                </a14:m>
                <a:r>
                  <a:rPr lang="en-US" sz="1050" b="1" dirty="0">
                    <a:latin typeface="Arial" panose="020B0604020202020204" pitchFamily="34" charset="0"/>
                    <a:ea typeface="Times New Roman" panose="02020603050405020304" pitchFamily="18" charset="0"/>
                    <a:cs typeface="Arial" panose="020B0604020202020204" pitchFamily="34" charset="0"/>
                  </a:rPr>
                  <a:t> = BD0.5 per unit</a:t>
                </a:r>
                <a:endParaRPr lang="en-GB" sz="105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8181701" y="1955526"/>
                <a:ext cx="3888378" cy="947952"/>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951869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D41B4E8-A5E3-4108-8CE7-CD9102958ABF}"/>
              </a:ext>
            </a:extLst>
          </p:cNvPr>
          <p:cNvPicPr>
            <a:picLocks noChangeAspect="1"/>
          </p:cNvPicPr>
          <p:nvPr/>
        </p:nvPicPr>
        <p:blipFill rotWithShape="1">
          <a:blip r:embed="rId2"/>
          <a:srcRect l="71278" t="8769" r="3248" b="83713"/>
          <a:stretch/>
        </p:blipFill>
        <p:spPr>
          <a:xfrm>
            <a:off x="9107601" y="4654087"/>
            <a:ext cx="2413839" cy="1283110"/>
          </a:xfrm>
          <a:prstGeom prst="rect">
            <a:avLst/>
          </a:prstGeom>
        </p:spPr>
      </p:pic>
      <p:sp>
        <p:nvSpPr>
          <p:cNvPr id="11" name="Content Placeholder 6"/>
          <p:cNvSpPr>
            <a:spLocks noGrp="1"/>
          </p:cNvSpPr>
          <p:nvPr>
            <p:ph idx="1"/>
          </p:nvPr>
        </p:nvSpPr>
        <p:spPr>
          <a:xfrm>
            <a:off x="496389" y="2020556"/>
            <a:ext cx="8334102" cy="2120370"/>
          </a:xfrm>
        </p:spPr>
        <p:style>
          <a:lnRef idx="1">
            <a:schemeClr val="accent6"/>
          </a:lnRef>
          <a:fillRef idx="2">
            <a:schemeClr val="accent6"/>
          </a:fillRef>
          <a:effectRef idx="1">
            <a:schemeClr val="accent6"/>
          </a:effectRef>
          <a:fontRef idx="minor">
            <a:schemeClr val="dk1"/>
          </a:fontRef>
        </p:style>
        <p:txBody>
          <a:bodyPr>
            <a:noAutofit/>
          </a:bodyPr>
          <a:lstStyle/>
          <a:p>
            <a:pPr marL="0" indent="0" rtl="1">
              <a:buNone/>
            </a:pPr>
            <a:r>
              <a:rPr lang="en-US" sz="2000" b="1" dirty="0">
                <a:solidFill>
                  <a:srgbClr val="002060"/>
                </a:solidFill>
                <a:latin typeface="Arial" panose="020B0604020202020204" pitchFamily="34" charset="0"/>
                <a:cs typeface="Arial" panose="020B0604020202020204" pitchFamily="34" charset="0"/>
              </a:rPr>
              <a:t>The student </a:t>
            </a:r>
            <a:r>
              <a:rPr lang="en-US" sz="2000" b="1" dirty="0" smtClean="0">
                <a:solidFill>
                  <a:srgbClr val="002060"/>
                </a:solidFill>
                <a:latin typeface="Arial" panose="020B0604020202020204" pitchFamily="34" charset="0"/>
                <a:cs typeface="Arial" panose="020B0604020202020204" pitchFamily="34" charset="0"/>
              </a:rPr>
              <a:t> should be achieved </a:t>
            </a:r>
            <a:r>
              <a:rPr lang="en-US" sz="2000" b="1" dirty="0">
                <a:solidFill>
                  <a:srgbClr val="002060"/>
                </a:solidFill>
                <a:latin typeface="Arial" panose="020B0604020202020204" pitchFamily="34" charset="0"/>
                <a:cs typeface="Arial" panose="020B0604020202020204" pitchFamily="34" charset="0"/>
              </a:rPr>
              <a:t>the objectives:</a:t>
            </a:r>
          </a:p>
          <a:p>
            <a:pPr lvl="0"/>
            <a:r>
              <a:rPr lang="en-US" sz="1800" b="1" dirty="0">
                <a:latin typeface="Arial" panose="020B0604020202020204" pitchFamily="34" charset="0"/>
                <a:cs typeface="Arial" panose="020B0604020202020204" pitchFamily="34" charset="0"/>
              </a:rPr>
              <a:t>Revising Periodic Depreciation. </a:t>
            </a:r>
            <a:endParaRPr lang="en-GB" sz="1800" b="1" dirty="0">
              <a:latin typeface="Arial" panose="020B0604020202020204" pitchFamily="34" charset="0"/>
              <a:cs typeface="Arial" panose="020B0604020202020204" pitchFamily="34" charset="0"/>
            </a:endParaRPr>
          </a:p>
          <a:p>
            <a:pPr lvl="0"/>
            <a:r>
              <a:rPr lang="en-US" sz="1800" b="1" dirty="0">
                <a:latin typeface="Arial" panose="020B0604020202020204" pitchFamily="34" charset="0"/>
                <a:cs typeface="Arial" panose="020B0604020202020204" pitchFamily="34" charset="0"/>
              </a:rPr>
              <a:t>Distinguish between revenue and capital, and account for them.</a:t>
            </a:r>
            <a:endParaRPr lang="en-GB" sz="1800" b="1" dirty="0">
              <a:latin typeface="Arial" panose="020B0604020202020204" pitchFamily="34" charset="0"/>
              <a:cs typeface="Arial" panose="020B0604020202020204" pitchFamily="34" charset="0"/>
            </a:endParaRPr>
          </a:p>
          <a:p>
            <a:pPr lvl="0"/>
            <a:r>
              <a:rPr lang="en-US" sz="1800" b="1" dirty="0">
                <a:latin typeface="Arial" panose="020B0604020202020204" pitchFamily="34" charset="0"/>
                <a:cs typeface="Arial" panose="020B0604020202020204" pitchFamily="34" charset="0"/>
              </a:rPr>
              <a:t>Explain how to account for the disposal of a plant asset.</a:t>
            </a:r>
            <a:endParaRPr lang="en-GB" sz="1800" b="1" dirty="0">
              <a:latin typeface="Arial" panose="020B0604020202020204" pitchFamily="34" charset="0"/>
              <a:cs typeface="Arial" panose="020B0604020202020204" pitchFamily="34" charset="0"/>
            </a:endParaRPr>
          </a:p>
          <a:p>
            <a:pPr lvl="0"/>
            <a:r>
              <a:rPr lang="en-US" sz="1800" b="1" dirty="0">
                <a:latin typeface="Arial" panose="020B0604020202020204" pitchFamily="34" charset="0"/>
                <a:cs typeface="Arial" panose="020B0604020202020204" pitchFamily="34" charset="0"/>
              </a:rPr>
              <a:t>Compute periodic depletion of natural resources. </a:t>
            </a:r>
            <a:endParaRPr lang="en-GB" sz="1800" b="1" dirty="0">
              <a:latin typeface="Arial" panose="020B0604020202020204" pitchFamily="34" charset="0"/>
              <a:cs typeface="Arial" panose="020B0604020202020204" pitchFamily="34" charset="0"/>
            </a:endParaRPr>
          </a:p>
          <a:p>
            <a:endParaRPr lang="en-GB" sz="2000" b="1" dirty="0">
              <a:latin typeface="Arial" pitchFamily="34" charset="0"/>
              <a:cs typeface="Arial" pitchFamily="34" charset="0"/>
            </a:endParaRPr>
          </a:p>
          <a:p>
            <a:endParaRPr lang="en-GB" sz="2000" b="1" dirty="0">
              <a:latin typeface="Arial" pitchFamily="34" charset="0"/>
              <a:cs typeface="Arial" pitchFamily="34" charset="0"/>
            </a:endParaRPr>
          </a:p>
          <a:p>
            <a:pPr marL="228600" lvl="1" defTabSz="933450">
              <a:spcBef>
                <a:spcPct val="0"/>
              </a:spcBef>
              <a:spcAft>
                <a:spcPct val="15000"/>
              </a:spcAft>
              <a:buFontTx/>
              <a:buChar char="••"/>
            </a:pPr>
            <a:endParaRPr lang="en-GB" sz="2000" b="1" dirty="0">
              <a:solidFill>
                <a:srgbClr val="002060"/>
              </a:solidFill>
            </a:endParaRPr>
          </a:p>
        </p:txBody>
      </p:sp>
      <p:sp>
        <p:nvSpPr>
          <p:cNvPr id="2" name="Rectangular Callout 1"/>
          <p:cNvSpPr/>
          <p:nvPr/>
        </p:nvSpPr>
        <p:spPr>
          <a:xfrm>
            <a:off x="496389" y="4465429"/>
            <a:ext cx="6034589" cy="1630316"/>
          </a:xfrm>
          <a:prstGeom prst="wedgeRectCallout">
            <a:avLst>
              <a:gd name="adj1" fmla="val 90676"/>
              <a:gd name="adj2" fmla="val -13832"/>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ar-BH" sz="2000" b="1" u="sng" dirty="0">
                <a:solidFill>
                  <a:srgbClr val="FF0000"/>
                </a:solidFill>
                <a:latin typeface="Arial" panose="020B0604020202020204" pitchFamily="34" charset="0"/>
                <a:cs typeface="Arial" panose="020B0604020202020204" pitchFamily="34" charset="0"/>
              </a:rPr>
              <a:t>لمزيد من المعلومات:</a:t>
            </a:r>
            <a:endParaRPr lang="en-US" sz="2000" b="1" dirty="0">
              <a:solidFill>
                <a:srgbClr val="FF0000"/>
              </a:solidFill>
              <a:latin typeface="Arial" panose="020B0604020202020204" pitchFamily="34" charset="0"/>
              <a:cs typeface="Arial" panose="020B0604020202020204" pitchFamily="34" charset="0"/>
            </a:endParaRPr>
          </a:p>
          <a:p>
            <a:endParaRPr lang="en-US" sz="2000" b="1" dirty="0">
              <a:solidFill>
                <a:srgbClr val="FF0000"/>
              </a:solidFill>
              <a:latin typeface="Arial" panose="020B0604020202020204" pitchFamily="34" charset="0"/>
              <a:cs typeface="Arial" panose="020B0604020202020204" pitchFamily="34" charset="0"/>
            </a:endParaRPr>
          </a:p>
          <a:p>
            <a:pPr algn="r"/>
            <a:r>
              <a:rPr lang="en-US" sz="2000" b="1" dirty="0">
                <a:solidFill>
                  <a:srgbClr val="FF0000"/>
                </a:solidFill>
                <a:latin typeface="Arial" panose="020B0604020202020204" pitchFamily="34" charset="0"/>
                <a:cs typeface="Arial" panose="020B0604020202020204" pitchFamily="34" charset="0"/>
              </a:rPr>
              <a:t>www.Edunet.com</a:t>
            </a:r>
            <a:r>
              <a:rPr lang="ar-BH" sz="2000" b="1" dirty="0">
                <a:solidFill>
                  <a:schemeClr val="tx1"/>
                </a:solidFill>
                <a:latin typeface="Arial" panose="020B0604020202020204" pitchFamily="34" charset="0"/>
                <a:cs typeface="Arial" panose="020B0604020202020204" pitchFamily="34" charset="0"/>
              </a:rPr>
              <a:t>1- زيارة البوابة التعليمية </a:t>
            </a:r>
            <a:endParaRPr lang="en-US" sz="2000" b="1" dirty="0">
              <a:solidFill>
                <a:schemeClr val="tx1"/>
              </a:solidFill>
              <a:latin typeface="Arial" panose="020B0604020202020204" pitchFamily="34" charset="0"/>
              <a:cs typeface="Arial" panose="020B0604020202020204" pitchFamily="34" charset="0"/>
            </a:endParaRPr>
          </a:p>
          <a:p>
            <a:pPr algn="r"/>
            <a:r>
              <a:rPr lang="ar-BH" sz="2000" b="1" dirty="0">
                <a:solidFill>
                  <a:schemeClr val="tx1"/>
                </a:solidFill>
                <a:latin typeface="Arial" panose="020B0604020202020204" pitchFamily="34" charset="0"/>
                <a:cs typeface="Arial" panose="020B0604020202020204" pitchFamily="34" charset="0"/>
              </a:rPr>
              <a:t>2- حل أسئلة وأنشطة الكتاب المدرسي.</a:t>
            </a:r>
            <a:endParaRPr lang="en-US" sz="2000" b="1" dirty="0">
              <a:solidFill>
                <a:schemeClr val="tx1"/>
              </a:solidFill>
              <a:latin typeface="Arial" panose="020B0604020202020204" pitchFamily="34" charset="0"/>
              <a:cs typeface="Arial" panose="020B0604020202020204" pitchFamily="34" charset="0"/>
            </a:endParaRPr>
          </a:p>
          <a:p>
            <a:pPr algn="ctr"/>
            <a:endParaRPr lang="en-GB" sz="1400" dirty="0">
              <a:latin typeface="Arial" panose="020B0604020202020204" pitchFamily="34" charset="0"/>
              <a:cs typeface="Arial" panose="020B0604020202020204" pitchFamily="34" charset="0"/>
            </a:endParaRPr>
          </a:p>
        </p:txBody>
      </p:sp>
      <p:sp>
        <p:nvSpPr>
          <p:cNvPr id="10" name="مستطيل مستدير الزوايا 13"/>
          <p:cNvSpPr/>
          <p:nvPr/>
        </p:nvSpPr>
        <p:spPr>
          <a:xfrm>
            <a:off x="209006" y="634119"/>
            <a:ext cx="585216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6" name="Rectangle 6"/>
          <p:cNvSpPr/>
          <p:nvPr/>
        </p:nvSpPr>
        <p:spPr>
          <a:xfrm>
            <a:off x="816260" y="805509"/>
            <a:ext cx="4143442" cy="707886"/>
          </a:xfrm>
          <a:prstGeom prst="rect">
            <a:avLst/>
          </a:prstGeom>
        </p:spPr>
        <p:txBody>
          <a:bodyPr wrap="none">
            <a:spAutoFit/>
          </a:bodyPr>
          <a:lstStyle/>
          <a:p>
            <a:pPr algn="ctr"/>
            <a:r>
              <a:rPr lang="en-US" sz="4000" b="1" dirty="0" smtClean="0">
                <a:ln w="9525">
                  <a:noFill/>
                  <a:prstDash val="solid"/>
                </a:ln>
                <a:solidFill>
                  <a:srgbClr val="FFFF00"/>
                </a:solidFill>
                <a:latin typeface="Arial Black" panose="020B0A04020102020204" pitchFamily="34" charset="0"/>
                <a:cs typeface="PT Bold Heading" panose="02010400000000000000" pitchFamily="2" charset="-78"/>
              </a:rPr>
              <a:t>End of Lesson</a:t>
            </a:r>
            <a:endParaRPr lang="en-US" sz="40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nvGrpSpPr>
          <p:cNvPr id="18" name="Group 17"/>
          <p:cNvGrpSpPr/>
          <p:nvPr/>
        </p:nvGrpSpPr>
        <p:grpSpPr>
          <a:xfrm>
            <a:off x="0" y="6581002"/>
            <a:ext cx="12070079" cy="128069"/>
            <a:chOff x="0" y="6501793"/>
            <a:chExt cx="12192000" cy="566201"/>
          </a:xfrm>
        </p:grpSpPr>
        <p:cxnSp>
          <p:nvCxnSpPr>
            <p:cNvPr id="19" name="Straight Connector 18"/>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9"/>
            <p:cNvSpPr txBox="1"/>
            <p:nvPr/>
          </p:nvSpPr>
          <p:spPr>
            <a:xfrm>
              <a:off x="3048000" y="6501793"/>
              <a:ext cx="9144000" cy="56620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sp>
        <p:nvSpPr>
          <p:cNvPr id="22" name="Title 1"/>
          <p:cNvSpPr txBox="1">
            <a:spLocks/>
          </p:cNvSpPr>
          <p:nvPr/>
        </p:nvSpPr>
        <p:spPr>
          <a:xfrm>
            <a:off x="0" y="0"/>
            <a:ext cx="12192000" cy="306644"/>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t>
            </a:r>
            <a:r>
              <a:rPr lang="en-US" sz="1200" dirty="0" smtClean="0">
                <a:solidFill>
                  <a:srgbClr val="002060"/>
                </a:solidFill>
                <a:latin typeface="Arial" panose="020B0604020202020204" pitchFamily="34" charset="0"/>
                <a:cs typeface="Arial" panose="020B0604020202020204" pitchFamily="34" charset="0"/>
              </a:rPr>
              <a:t>                               </a:t>
            </a:r>
            <a:r>
              <a:rPr lang="en-US" sz="1200" dirty="0">
                <a:solidFill>
                  <a:srgbClr val="002060"/>
                </a:solidFill>
                <a:latin typeface="Arial" panose="020B0604020202020204" pitchFamily="34" charset="0"/>
                <a:cs typeface="Arial" panose="020B0604020202020204" pitchFamily="34" charset="0"/>
              </a:rPr>
              <a:t>Straight Line Method                  </a:t>
            </a:r>
            <a:r>
              <a:rPr lang="en-US" sz="1200" dirty="0" smtClean="0">
                <a:solidFill>
                  <a:srgbClr val="002060"/>
                </a:solidFill>
                <a:latin typeface="Arial" panose="020B0604020202020204" pitchFamily="34" charset="0"/>
                <a:cs typeface="Arial" panose="020B0604020202020204" pitchFamily="34" charset="0"/>
              </a:rPr>
              <a:t>                                                                                   </a:t>
            </a:r>
            <a:r>
              <a:rPr lang="en-US" sz="1200" dirty="0">
                <a:solidFill>
                  <a:srgbClr val="002060"/>
                </a:solidFill>
                <a:latin typeface="Arial" panose="020B0604020202020204" pitchFamily="34" charset="0"/>
                <a:cs typeface="Arial" panose="020B0604020202020204" pitchFamily="34" charset="0"/>
              </a:rPr>
              <a:t>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153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2901" y="399600"/>
            <a:ext cx="1959429" cy="1137805"/>
          </a:xfrm>
          <a:prstGeom prst="rect">
            <a:avLst/>
          </a:prstGeom>
        </p:spPr>
      </p:pic>
      <p:grpSp>
        <p:nvGrpSpPr>
          <p:cNvPr id="23" name="Group 22"/>
          <p:cNvGrpSpPr/>
          <p:nvPr/>
        </p:nvGrpSpPr>
        <p:grpSpPr>
          <a:xfrm>
            <a:off x="937738" y="2753464"/>
            <a:ext cx="9590924" cy="3054157"/>
            <a:chOff x="2173086" y="3536491"/>
            <a:chExt cx="8499802" cy="3054157"/>
          </a:xfrm>
        </p:grpSpPr>
        <p:grpSp>
          <p:nvGrpSpPr>
            <p:cNvPr id="11" name="Group 10"/>
            <p:cNvGrpSpPr/>
            <p:nvPr/>
          </p:nvGrpSpPr>
          <p:grpSpPr>
            <a:xfrm>
              <a:off x="2173086" y="3536491"/>
              <a:ext cx="8499802" cy="2214204"/>
              <a:chOff x="2153602" y="2702771"/>
              <a:chExt cx="8499802" cy="2214204"/>
            </a:xfrm>
          </p:grpSpPr>
          <p:grpSp>
            <p:nvGrpSpPr>
              <p:cNvPr id="5" name="Group 4"/>
              <p:cNvGrpSpPr/>
              <p:nvPr/>
            </p:nvGrpSpPr>
            <p:grpSpPr>
              <a:xfrm>
                <a:off x="2153602" y="2702771"/>
                <a:ext cx="8499802" cy="2214204"/>
                <a:chOff x="544763" y="1917205"/>
                <a:chExt cx="8499802" cy="3075553"/>
              </a:xfrm>
            </p:grpSpPr>
            <p:sp>
              <p:nvSpPr>
                <p:cNvPr id="6" name="Freeform 5"/>
                <p:cNvSpPr/>
                <p:nvPr/>
              </p:nvSpPr>
              <p:spPr>
                <a:xfrm>
                  <a:off x="544763" y="1917205"/>
                  <a:ext cx="1114720" cy="1592457"/>
                </a:xfrm>
                <a:custGeom>
                  <a:avLst/>
                  <a:gdLst>
                    <a:gd name="connsiteX0" fmla="*/ 0 w 1592456"/>
                    <a:gd name="connsiteY0" fmla="*/ 0 h 1114719"/>
                    <a:gd name="connsiteX1" fmla="*/ 1035097 w 1592456"/>
                    <a:gd name="connsiteY1" fmla="*/ 0 h 1114719"/>
                    <a:gd name="connsiteX2" fmla="*/ 1592456 w 1592456"/>
                    <a:gd name="connsiteY2" fmla="*/ 557360 h 1114719"/>
                    <a:gd name="connsiteX3" fmla="*/ 1035097 w 1592456"/>
                    <a:gd name="connsiteY3" fmla="*/ 1114719 h 1114719"/>
                    <a:gd name="connsiteX4" fmla="*/ 0 w 1592456"/>
                    <a:gd name="connsiteY4" fmla="*/ 1114719 h 1114719"/>
                    <a:gd name="connsiteX5" fmla="*/ 557360 w 1592456"/>
                    <a:gd name="connsiteY5" fmla="*/ 557360 h 1114719"/>
                    <a:gd name="connsiteX6" fmla="*/ 0 w 1592456"/>
                    <a:gd name="connsiteY6" fmla="*/ 0 h 111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456" h="1114719">
                      <a:moveTo>
                        <a:pt x="1592455" y="0"/>
                      </a:moveTo>
                      <a:lnTo>
                        <a:pt x="1592455" y="724568"/>
                      </a:lnTo>
                      <a:lnTo>
                        <a:pt x="796227" y="1114719"/>
                      </a:lnTo>
                      <a:lnTo>
                        <a:pt x="1" y="724568"/>
                      </a:lnTo>
                      <a:lnTo>
                        <a:pt x="1" y="0"/>
                      </a:lnTo>
                      <a:lnTo>
                        <a:pt x="796227" y="390152"/>
                      </a:lnTo>
                      <a:lnTo>
                        <a:pt x="1592455" y="0"/>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20956" tIns="578316" rIns="20955" bIns="578314" numCol="1" spcCol="1270" anchor="ctr" anchorCtr="0">
                  <a:noAutofit/>
                </a:bodyPr>
                <a:lstStyle/>
                <a:p>
                  <a:pPr algn="ctr" defTabSz="1466850">
                    <a:lnSpc>
                      <a:spcPct val="90000"/>
                    </a:lnSpc>
                    <a:spcBef>
                      <a:spcPct val="0"/>
                    </a:spcBef>
                    <a:spcAft>
                      <a:spcPct val="35000"/>
                    </a:spcAft>
                  </a:pPr>
                  <a:r>
                    <a:rPr lang="en-US" sz="2000" b="1" dirty="0">
                      <a:solidFill>
                        <a:schemeClr val="tx1"/>
                      </a:solidFill>
                      <a:latin typeface="Arial" panose="020B0604020202020204" pitchFamily="34" charset="0"/>
                      <a:cs typeface="Arial" panose="020B0604020202020204" pitchFamily="34" charset="0"/>
                    </a:rPr>
                    <a:t>1.</a:t>
                  </a:r>
                  <a:endParaRPr lang="ar-BH" sz="2000" b="1" dirty="0">
                    <a:solidFill>
                      <a:schemeClr val="tx1"/>
                    </a:solidFill>
                    <a:latin typeface="Arial" panose="020B0604020202020204" pitchFamily="34" charset="0"/>
                    <a:cs typeface="Arial" panose="020B0604020202020204" pitchFamily="34" charset="0"/>
                  </a:endParaRPr>
                </a:p>
              </p:txBody>
            </p:sp>
            <p:sp>
              <p:nvSpPr>
                <p:cNvPr id="7" name="Freeform 6"/>
                <p:cNvSpPr/>
                <p:nvPr/>
              </p:nvSpPr>
              <p:spPr>
                <a:xfrm>
                  <a:off x="1645570" y="1934348"/>
                  <a:ext cx="7398995" cy="1035096"/>
                </a:xfrm>
                <a:custGeom>
                  <a:avLst/>
                  <a:gdLst>
                    <a:gd name="connsiteX0" fmla="*/ 172519 w 1035096"/>
                    <a:gd name="connsiteY0" fmla="*/ 0 h 7114880"/>
                    <a:gd name="connsiteX1" fmla="*/ 862577 w 1035096"/>
                    <a:gd name="connsiteY1" fmla="*/ 0 h 7114880"/>
                    <a:gd name="connsiteX2" fmla="*/ 1035096 w 1035096"/>
                    <a:gd name="connsiteY2" fmla="*/ 172519 h 7114880"/>
                    <a:gd name="connsiteX3" fmla="*/ 1035096 w 1035096"/>
                    <a:gd name="connsiteY3" fmla="*/ 7114880 h 7114880"/>
                    <a:gd name="connsiteX4" fmla="*/ 1035096 w 1035096"/>
                    <a:gd name="connsiteY4" fmla="*/ 7114880 h 7114880"/>
                    <a:gd name="connsiteX5" fmla="*/ 0 w 1035096"/>
                    <a:gd name="connsiteY5" fmla="*/ 7114880 h 7114880"/>
                    <a:gd name="connsiteX6" fmla="*/ 0 w 1035096"/>
                    <a:gd name="connsiteY6" fmla="*/ 7114880 h 7114880"/>
                    <a:gd name="connsiteX7" fmla="*/ 0 w 1035096"/>
                    <a:gd name="connsiteY7" fmla="*/ 172519 h 7114880"/>
                    <a:gd name="connsiteX8" fmla="*/ 172519 w 1035096"/>
                    <a:gd name="connsiteY8" fmla="*/ 0 h 71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096" h="7114880">
                      <a:moveTo>
                        <a:pt x="1035096" y="1185836"/>
                      </a:moveTo>
                      <a:lnTo>
                        <a:pt x="1035096" y="5929044"/>
                      </a:lnTo>
                      <a:cubicBezTo>
                        <a:pt x="1035096" y="6583964"/>
                        <a:pt x="1023859" y="7114877"/>
                        <a:pt x="1009997" y="7114877"/>
                      </a:cubicBezTo>
                      <a:lnTo>
                        <a:pt x="0" y="7114877"/>
                      </a:lnTo>
                      <a:lnTo>
                        <a:pt x="0" y="7114877"/>
                      </a:lnTo>
                      <a:lnTo>
                        <a:pt x="0" y="3"/>
                      </a:lnTo>
                      <a:lnTo>
                        <a:pt x="0" y="3"/>
                      </a:lnTo>
                      <a:lnTo>
                        <a:pt x="1009997" y="3"/>
                      </a:lnTo>
                      <a:cubicBezTo>
                        <a:pt x="1023859" y="3"/>
                        <a:pt x="1035096" y="530916"/>
                        <a:pt x="1035096" y="1185836"/>
                      </a:cubicBez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149353" tIns="63863" rIns="63863" bIns="63865" numCol="1" spcCol="1270" anchor="ctr" anchorCtr="0">
                  <a:noAutofit/>
                </a:bodyPr>
                <a:lstStyle/>
                <a:p>
                  <a:pPr marL="228600" lvl="1" indent="-228600" defTabSz="933450">
                    <a:lnSpc>
                      <a:spcPct val="90000"/>
                    </a:lnSpc>
                    <a:spcBef>
                      <a:spcPct val="0"/>
                    </a:spcBef>
                    <a:spcAft>
                      <a:spcPct val="15000"/>
                    </a:spcAft>
                    <a:buChar char="••"/>
                  </a:pPr>
                  <a:endParaRPr lang="ar-BH" sz="2100" dirty="0"/>
                </a:p>
              </p:txBody>
            </p:sp>
            <p:sp>
              <p:nvSpPr>
                <p:cNvPr id="8" name="Freeform 7"/>
                <p:cNvSpPr/>
                <p:nvPr/>
              </p:nvSpPr>
              <p:spPr>
                <a:xfrm>
                  <a:off x="557274" y="3400301"/>
                  <a:ext cx="1114720" cy="1592457"/>
                </a:xfrm>
                <a:custGeom>
                  <a:avLst/>
                  <a:gdLst>
                    <a:gd name="connsiteX0" fmla="*/ 0 w 1592456"/>
                    <a:gd name="connsiteY0" fmla="*/ 0 h 1114719"/>
                    <a:gd name="connsiteX1" fmla="*/ 1035097 w 1592456"/>
                    <a:gd name="connsiteY1" fmla="*/ 0 h 1114719"/>
                    <a:gd name="connsiteX2" fmla="*/ 1592456 w 1592456"/>
                    <a:gd name="connsiteY2" fmla="*/ 557360 h 1114719"/>
                    <a:gd name="connsiteX3" fmla="*/ 1035097 w 1592456"/>
                    <a:gd name="connsiteY3" fmla="*/ 1114719 h 1114719"/>
                    <a:gd name="connsiteX4" fmla="*/ 0 w 1592456"/>
                    <a:gd name="connsiteY4" fmla="*/ 1114719 h 1114719"/>
                    <a:gd name="connsiteX5" fmla="*/ 557360 w 1592456"/>
                    <a:gd name="connsiteY5" fmla="*/ 557360 h 1114719"/>
                    <a:gd name="connsiteX6" fmla="*/ 0 w 1592456"/>
                    <a:gd name="connsiteY6" fmla="*/ 0 h 111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456" h="1114719">
                      <a:moveTo>
                        <a:pt x="1592455" y="0"/>
                      </a:moveTo>
                      <a:lnTo>
                        <a:pt x="1592455" y="724568"/>
                      </a:lnTo>
                      <a:lnTo>
                        <a:pt x="796227" y="1114719"/>
                      </a:lnTo>
                      <a:lnTo>
                        <a:pt x="1" y="724568"/>
                      </a:lnTo>
                      <a:lnTo>
                        <a:pt x="1" y="0"/>
                      </a:lnTo>
                      <a:lnTo>
                        <a:pt x="796227" y="390152"/>
                      </a:lnTo>
                      <a:lnTo>
                        <a:pt x="1592455" y="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20956" tIns="578316" rIns="20955" bIns="578314" numCol="1" spcCol="1270" anchor="ctr" anchorCtr="0">
                  <a:noAutofit/>
                </a:bodyPr>
                <a:lstStyle/>
                <a:p>
                  <a:pPr algn="ctr" defTabSz="1466850">
                    <a:lnSpc>
                      <a:spcPct val="90000"/>
                    </a:lnSpc>
                    <a:spcBef>
                      <a:spcPct val="0"/>
                    </a:spcBef>
                    <a:spcAft>
                      <a:spcPct val="35000"/>
                    </a:spcAft>
                  </a:pPr>
                  <a:r>
                    <a:rPr lang="en-US" sz="2000" b="1" dirty="0">
                      <a:solidFill>
                        <a:schemeClr val="tx1"/>
                      </a:solidFill>
                      <a:latin typeface="Arial" panose="020B0604020202020204" pitchFamily="34" charset="0"/>
                      <a:cs typeface="Arial" panose="020B0604020202020204" pitchFamily="34" charset="0"/>
                    </a:rPr>
                    <a:t>2.</a:t>
                  </a:r>
                  <a:endParaRPr lang="ar-BH" sz="2000" b="1" dirty="0">
                    <a:solidFill>
                      <a:schemeClr val="tx1"/>
                    </a:solidFill>
                    <a:latin typeface="Arial" panose="020B0604020202020204" pitchFamily="34" charset="0"/>
                    <a:cs typeface="Arial" panose="020B0604020202020204" pitchFamily="34" charset="0"/>
                  </a:endParaRPr>
                </a:p>
              </p:txBody>
            </p:sp>
            <p:sp>
              <p:nvSpPr>
                <p:cNvPr id="9" name="Freeform 8"/>
                <p:cNvSpPr/>
                <p:nvPr/>
              </p:nvSpPr>
              <p:spPr>
                <a:xfrm>
                  <a:off x="1669960" y="3419867"/>
                  <a:ext cx="7374605" cy="1035096"/>
                </a:xfrm>
                <a:custGeom>
                  <a:avLst/>
                  <a:gdLst>
                    <a:gd name="connsiteX0" fmla="*/ 172519 w 1035096"/>
                    <a:gd name="connsiteY0" fmla="*/ 0 h 7114880"/>
                    <a:gd name="connsiteX1" fmla="*/ 862577 w 1035096"/>
                    <a:gd name="connsiteY1" fmla="*/ 0 h 7114880"/>
                    <a:gd name="connsiteX2" fmla="*/ 1035096 w 1035096"/>
                    <a:gd name="connsiteY2" fmla="*/ 172519 h 7114880"/>
                    <a:gd name="connsiteX3" fmla="*/ 1035096 w 1035096"/>
                    <a:gd name="connsiteY3" fmla="*/ 7114880 h 7114880"/>
                    <a:gd name="connsiteX4" fmla="*/ 1035096 w 1035096"/>
                    <a:gd name="connsiteY4" fmla="*/ 7114880 h 7114880"/>
                    <a:gd name="connsiteX5" fmla="*/ 0 w 1035096"/>
                    <a:gd name="connsiteY5" fmla="*/ 7114880 h 7114880"/>
                    <a:gd name="connsiteX6" fmla="*/ 0 w 1035096"/>
                    <a:gd name="connsiteY6" fmla="*/ 7114880 h 7114880"/>
                    <a:gd name="connsiteX7" fmla="*/ 0 w 1035096"/>
                    <a:gd name="connsiteY7" fmla="*/ 172519 h 7114880"/>
                    <a:gd name="connsiteX8" fmla="*/ 172519 w 1035096"/>
                    <a:gd name="connsiteY8" fmla="*/ 0 h 71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096" h="7114880">
                      <a:moveTo>
                        <a:pt x="1035096" y="1185836"/>
                      </a:moveTo>
                      <a:lnTo>
                        <a:pt x="1035096" y="5929044"/>
                      </a:lnTo>
                      <a:cubicBezTo>
                        <a:pt x="1035096" y="6583964"/>
                        <a:pt x="1023859" y="7114877"/>
                        <a:pt x="1009997" y="7114877"/>
                      </a:cubicBezTo>
                      <a:lnTo>
                        <a:pt x="0" y="7114877"/>
                      </a:lnTo>
                      <a:lnTo>
                        <a:pt x="0" y="7114877"/>
                      </a:lnTo>
                      <a:lnTo>
                        <a:pt x="0" y="3"/>
                      </a:lnTo>
                      <a:lnTo>
                        <a:pt x="0" y="3"/>
                      </a:lnTo>
                      <a:lnTo>
                        <a:pt x="1009997" y="3"/>
                      </a:lnTo>
                      <a:cubicBezTo>
                        <a:pt x="1023859" y="3"/>
                        <a:pt x="1035096" y="530916"/>
                        <a:pt x="1035096" y="1185836"/>
                      </a:cubicBez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49353" tIns="63863" rIns="63863" bIns="63865" numCol="1" spcCol="1270" anchor="ctr" anchorCtr="0">
                  <a:noAutofit/>
                </a:bodyPr>
                <a:lstStyle/>
                <a:p>
                  <a:pPr marL="0" lvl="1" defTabSz="933450">
                    <a:lnSpc>
                      <a:spcPct val="90000"/>
                    </a:lnSpc>
                    <a:spcBef>
                      <a:spcPct val="0"/>
                    </a:spcBef>
                    <a:spcAft>
                      <a:spcPct val="15000"/>
                    </a:spcAft>
                  </a:pPr>
                  <a:r>
                    <a:rPr lang="en-US" sz="2000" b="1" dirty="0">
                      <a:latin typeface="Arial" panose="020B0604020202020204" pitchFamily="34" charset="0"/>
                      <a:cs typeface="Arial" panose="020B0604020202020204" pitchFamily="34" charset="0"/>
                    </a:rPr>
                    <a:t>Distinguish between revenue and capital, and account for them</a:t>
                  </a:r>
                  <a:r>
                    <a:rPr lang="en-US" sz="2000" b="1" dirty="0" smtClean="0">
                      <a:latin typeface="Arial" panose="020B0604020202020204" pitchFamily="34" charset="0"/>
                      <a:cs typeface="Arial" panose="020B0604020202020204" pitchFamily="34" charset="0"/>
                    </a:rPr>
                    <a:t>.</a:t>
                  </a:r>
                  <a:endParaRPr lang="en-GB" sz="2000" b="1" dirty="0">
                    <a:latin typeface="Arial" panose="020B0604020202020204" pitchFamily="34" charset="0"/>
                    <a:cs typeface="Arial" panose="020B0604020202020204" pitchFamily="34" charset="0"/>
                  </a:endParaRPr>
                </a:p>
              </p:txBody>
            </p:sp>
          </p:grpSp>
          <p:sp>
            <p:nvSpPr>
              <p:cNvPr id="12" name="Rectangle 11"/>
              <p:cNvSpPr/>
              <p:nvPr/>
            </p:nvSpPr>
            <p:spPr>
              <a:xfrm>
                <a:off x="3325105" y="2960606"/>
                <a:ext cx="4950588" cy="400110"/>
              </a:xfrm>
              <a:prstGeom prst="rect">
                <a:avLst/>
              </a:prstGeom>
            </p:spPr>
            <p:txBody>
              <a:bodyPr wrap="square">
                <a:spAutoFit/>
              </a:bodyPr>
              <a:lstStyle/>
              <a:p>
                <a:pPr lvl="0"/>
                <a:r>
                  <a:rPr lang="en-US" sz="2000" b="1" dirty="0" smtClean="0">
                    <a:latin typeface="Arial" panose="020B0604020202020204" pitchFamily="34" charset="0"/>
                    <a:cs typeface="Arial" panose="020B0604020202020204" pitchFamily="34" charset="0"/>
                  </a:rPr>
                  <a:t>Revising </a:t>
                </a:r>
                <a:r>
                  <a:rPr lang="en-US" sz="2000" b="1" dirty="0">
                    <a:latin typeface="Arial" panose="020B0604020202020204" pitchFamily="34" charset="0"/>
                    <a:cs typeface="Arial" panose="020B0604020202020204" pitchFamily="34" charset="0"/>
                  </a:rPr>
                  <a:t>Periodic Depreciation. </a:t>
                </a:r>
                <a:endParaRPr lang="en-GB" sz="2000" b="1" dirty="0">
                  <a:latin typeface="Arial" panose="020B0604020202020204" pitchFamily="34" charset="0"/>
                  <a:cs typeface="Arial" panose="020B0604020202020204" pitchFamily="34" charset="0"/>
                </a:endParaRPr>
              </a:p>
            </p:txBody>
          </p:sp>
        </p:grpSp>
        <p:grpSp>
          <p:nvGrpSpPr>
            <p:cNvPr id="3" name="Group 2"/>
            <p:cNvGrpSpPr/>
            <p:nvPr/>
          </p:nvGrpSpPr>
          <p:grpSpPr>
            <a:xfrm>
              <a:off x="2173086" y="5610538"/>
              <a:ext cx="8395612" cy="980110"/>
              <a:chOff x="2225338" y="5414462"/>
              <a:chExt cx="8395612" cy="980110"/>
            </a:xfrm>
          </p:grpSpPr>
          <p:grpSp>
            <p:nvGrpSpPr>
              <p:cNvPr id="2" name="Group 1"/>
              <p:cNvGrpSpPr/>
              <p:nvPr/>
            </p:nvGrpSpPr>
            <p:grpSpPr>
              <a:xfrm>
                <a:off x="2225338" y="5414462"/>
                <a:ext cx="8395612" cy="980110"/>
                <a:chOff x="2324494" y="5105003"/>
                <a:chExt cx="8395612" cy="980110"/>
              </a:xfrm>
            </p:grpSpPr>
            <p:sp>
              <p:nvSpPr>
                <p:cNvPr id="14" name="Freeform 13"/>
                <p:cNvSpPr/>
                <p:nvPr/>
              </p:nvSpPr>
              <p:spPr>
                <a:xfrm>
                  <a:off x="2324494" y="5131890"/>
                  <a:ext cx="1114720" cy="953223"/>
                </a:xfrm>
                <a:custGeom>
                  <a:avLst/>
                  <a:gdLst>
                    <a:gd name="connsiteX0" fmla="*/ 0 w 1592456"/>
                    <a:gd name="connsiteY0" fmla="*/ 0 h 1114719"/>
                    <a:gd name="connsiteX1" fmla="*/ 1035097 w 1592456"/>
                    <a:gd name="connsiteY1" fmla="*/ 0 h 1114719"/>
                    <a:gd name="connsiteX2" fmla="*/ 1592456 w 1592456"/>
                    <a:gd name="connsiteY2" fmla="*/ 557360 h 1114719"/>
                    <a:gd name="connsiteX3" fmla="*/ 1035097 w 1592456"/>
                    <a:gd name="connsiteY3" fmla="*/ 1114719 h 1114719"/>
                    <a:gd name="connsiteX4" fmla="*/ 0 w 1592456"/>
                    <a:gd name="connsiteY4" fmla="*/ 1114719 h 1114719"/>
                    <a:gd name="connsiteX5" fmla="*/ 557360 w 1592456"/>
                    <a:gd name="connsiteY5" fmla="*/ 557360 h 1114719"/>
                    <a:gd name="connsiteX6" fmla="*/ 0 w 1592456"/>
                    <a:gd name="connsiteY6" fmla="*/ 0 h 111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456" h="1114719">
                      <a:moveTo>
                        <a:pt x="1592455" y="0"/>
                      </a:moveTo>
                      <a:lnTo>
                        <a:pt x="1592455" y="724568"/>
                      </a:lnTo>
                      <a:lnTo>
                        <a:pt x="796227" y="1114719"/>
                      </a:lnTo>
                      <a:lnTo>
                        <a:pt x="1" y="724568"/>
                      </a:lnTo>
                      <a:lnTo>
                        <a:pt x="1" y="0"/>
                      </a:lnTo>
                      <a:lnTo>
                        <a:pt x="796227" y="390152"/>
                      </a:lnTo>
                      <a:lnTo>
                        <a:pt x="1592455"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20956" tIns="578316" rIns="20955" bIns="578314" numCol="1" spcCol="1270" anchor="ctr" anchorCtr="0">
                  <a:noAutofit/>
                </a:bodyPr>
                <a:lstStyle/>
                <a:p>
                  <a:pPr algn="ctr" defTabSz="1466850">
                    <a:lnSpc>
                      <a:spcPct val="90000"/>
                    </a:lnSpc>
                    <a:spcBef>
                      <a:spcPct val="0"/>
                    </a:spcBef>
                    <a:spcAft>
                      <a:spcPct val="35000"/>
                    </a:spcAft>
                  </a:pPr>
                  <a:r>
                    <a:rPr lang="en-US" sz="2000" b="1" dirty="0">
                      <a:solidFill>
                        <a:schemeClr val="tx1"/>
                      </a:solidFill>
                      <a:latin typeface="Arial" panose="020B0604020202020204" pitchFamily="34" charset="0"/>
                      <a:cs typeface="Arial" panose="020B0604020202020204" pitchFamily="34" charset="0"/>
                    </a:rPr>
                    <a:t>3.</a:t>
                  </a:r>
                  <a:endParaRPr lang="ar-BH" sz="2000" b="1" dirty="0">
                    <a:solidFill>
                      <a:schemeClr val="tx1"/>
                    </a:solidFill>
                    <a:latin typeface="Arial" panose="020B0604020202020204" pitchFamily="34" charset="0"/>
                    <a:cs typeface="Arial" panose="020B0604020202020204" pitchFamily="34" charset="0"/>
                  </a:endParaRPr>
                </a:p>
              </p:txBody>
            </p:sp>
            <p:sp>
              <p:nvSpPr>
                <p:cNvPr id="15" name="Freeform 14"/>
                <p:cNvSpPr/>
                <p:nvPr/>
              </p:nvSpPr>
              <p:spPr>
                <a:xfrm>
                  <a:off x="3439214" y="5105003"/>
                  <a:ext cx="7280892" cy="648514"/>
                </a:xfrm>
                <a:custGeom>
                  <a:avLst/>
                  <a:gdLst>
                    <a:gd name="connsiteX0" fmla="*/ 172519 w 1035096"/>
                    <a:gd name="connsiteY0" fmla="*/ 0 h 7114880"/>
                    <a:gd name="connsiteX1" fmla="*/ 862577 w 1035096"/>
                    <a:gd name="connsiteY1" fmla="*/ 0 h 7114880"/>
                    <a:gd name="connsiteX2" fmla="*/ 1035096 w 1035096"/>
                    <a:gd name="connsiteY2" fmla="*/ 172519 h 7114880"/>
                    <a:gd name="connsiteX3" fmla="*/ 1035096 w 1035096"/>
                    <a:gd name="connsiteY3" fmla="*/ 7114880 h 7114880"/>
                    <a:gd name="connsiteX4" fmla="*/ 1035096 w 1035096"/>
                    <a:gd name="connsiteY4" fmla="*/ 7114880 h 7114880"/>
                    <a:gd name="connsiteX5" fmla="*/ 0 w 1035096"/>
                    <a:gd name="connsiteY5" fmla="*/ 7114880 h 7114880"/>
                    <a:gd name="connsiteX6" fmla="*/ 0 w 1035096"/>
                    <a:gd name="connsiteY6" fmla="*/ 7114880 h 7114880"/>
                    <a:gd name="connsiteX7" fmla="*/ 0 w 1035096"/>
                    <a:gd name="connsiteY7" fmla="*/ 172519 h 7114880"/>
                    <a:gd name="connsiteX8" fmla="*/ 172519 w 1035096"/>
                    <a:gd name="connsiteY8" fmla="*/ 0 h 71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096" h="7114880">
                      <a:moveTo>
                        <a:pt x="1035096" y="1185836"/>
                      </a:moveTo>
                      <a:lnTo>
                        <a:pt x="1035096" y="5929044"/>
                      </a:lnTo>
                      <a:cubicBezTo>
                        <a:pt x="1035096" y="6583964"/>
                        <a:pt x="1023859" y="7114877"/>
                        <a:pt x="1009997" y="7114877"/>
                      </a:cubicBezTo>
                      <a:lnTo>
                        <a:pt x="0" y="7114877"/>
                      </a:lnTo>
                      <a:lnTo>
                        <a:pt x="0" y="7114877"/>
                      </a:lnTo>
                      <a:lnTo>
                        <a:pt x="0" y="3"/>
                      </a:lnTo>
                      <a:lnTo>
                        <a:pt x="0" y="3"/>
                      </a:lnTo>
                      <a:lnTo>
                        <a:pt x="1009997" y="3"/>
                      </a:lnTo>
                      <a:cubicBezTo>
                        <a:pt x="1023859" y="3"/>
                        <a:pt x="1035096" y="530916"/>
                        <a:pt x="1035096" y="1185836"/>
                      </a:cubicBez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49353" tIns="63863" rIns="63863" bIns="63865" numCol="1" spcCol="1270" anchor="ctr" anchorCtr="0">
                  <a:noAutofit/>
                </a:bodyPr>
                <a:lstStyle/>
                <a:p>
                  <a:pPr marL="342900" lvl="1" indent="-342900" defTabSz="933450">
                    <a:lnSpc>
                      <a:spcPct val="90000"/>
                    </a:lnSpc>
                    <a:spcBef>
                      <a:spcPct val="0"/>
                    </a:spcBef>
                    <a:spcAft>
                      <a:spcPct val="15000"/>
                    </a:spcAft>
                    <a:buFont typeface="Arial" pitchFamily="34" charset="0"/>
                    <a:buChar char="•"/>
                  </a:pPr>
                  <a:endParaRPr lang="ar-BH" sz="2100" dirty="0">
                    <a:latin typeface="Arial" pitchFamily="34" charset="0"/>
                    <a:cs typeface="Arial" pitchFamily="34" charset="0"/>
                  </a:endParaRPr>
                </a:p>
              </p:txBody>
            </p:sp>
          </p:grpSp>
          <p:sp>
            <p:nvSpPr>
              <p:cNvPr id="16" name="Rectangle 15"/>
              <p:cNvSpPr/>
              <p:nvPr/>
            </p:nvSpPr>
            <p:spPr>
              <a:xfrm>
                <a:off x="3363527" y="5517850"/>
                <a:ext cx="6866474" cy="400110"/>
              </a:xfrm>
              <a:prstGeom prst="rect">
                <a:avLst/>
              </a:prstGeom>
            </p:spPr>
            <p:txBody>
              <a:bodyPr wrap="square">
                <a:spAutoFit/>
              </a:bodyPr>
              <a:lstStyle/>
              <a:p>
                <a:pPr lvl="0"/>
                <a:r>
                  <a:rPr lang="en-US" sz="2000" b="1" dirty="0">
                    <a:latin typeface="Arial" panose="020B0604020202020204" pitchFamily="34" charset="0"/>
                    <a:cs typeface="Arial" panose="020B0604020202020204" pitchFamily="34" charset="0"/>
                  </a:rPr>
                  <a:t>Explain how to account for the disposal of a plant </a:t>
                </a:r>
                <a:r>
                  <a:rPr lang="en-US" sz="2000" b="1" dirty="0" smtClean="0">
                    <a:latin typeface="Arial" panose="020B0604020202020204" pitchFamily="34" charset="0"/>
                    <a:cs typeface="Arial" panose="020B0604020202020204" pitchFamily="34" charset="0"/>
                  </a:rPr>
                  <a:t>asset.</a:t>
                </a:r>
                <a:endParaRPr lang="en-GB" sz="2000" b="1" dirty="0">
                  <a:latin typeface="Arial" pitchFamily="34" charset="0"/>
                  <a:cs typeface="Arial" pitchFamily="34" charset="0"/>
                </a:endParaRPr>
              </a:p>
            </p:txBody>
          </p:sp>
        </p:grpSp>
      </p:grpSp>
      <p:sp>
        <p:nvSpPr>
          <p:cNvPr id="17" name="Title 1"/>
          <p:cNvSpPr txBox="1">
            <a:spLocks/>
          </p:cNvSpPr>
          <p:nvPr/>
        </p:nvSpPr>
        <p:spPr>
          <a:xfrm>
            <a:off x="0" y="0"/>
            <a:ext cx="12192000" cy="306644"/>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t>
            </a:r>
            <a:r>
              <a:rPr lang="en-US" sz="1200" dirty="0" smtClean="0">
                <a:solidFill>
                  <a:srgbClr val="002060"/>
                </a:solidFill>
                <a:latin typeface="Arial" panose="020B0604020202020204" pitchFamily="34" charset="0"/>
                <a:cs typeface="Arial" panose="020B0604020202020204" pitchFamily="34" charset="0"/>
              </a:rPr>
              <a:t>                       Plant Assets Disposals                                                                                                                  </a:t>
            </a:r>
            <a:r>
              <a:rPr lang="en-US" sz="1200" dirty="0">
                <a:solidFill>
                  <a:srgbClr val="002060"/>
                </a:solidFill>
                <a:latin typeface="Arial" panose="020B0604020202020204" pitchFamily="34" charset="0"/>
                <a:cs typeface="Arial" panose="020B0604020202020204" pitchFamily="34" charset="0"/>
              </a:rPr>
              <a:t>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9" name="Group 18"/>
          <p:cNvGrpSpPr/>
          <p:nvPr/>
        </p:nvGrpSpPr>
        <p:grpSpPr>
          <a:xfrm>
            <a:off x="130629" y="706482"/>
            <a:ext cx="7602582" cy="919200"/>
            <a:chOff x="0" y="1065358"/>
            <a:chExt cx="8153400" cy="1080000"/>
          </a:xfrm>
        </p:grpSpPr>
        <p:sp>
          <p:nvSpPr>
            <p:cNvPr id="20" name="مستطيل مستدير الزوايا 13"/>
            <p:cNvSpPr/>
            <p:nvPr/>
          </p:nvSpPr>
          <p:spPr>
            <a:xfrm>
              <a:off x="0" y="1065358"/>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1" name="Rectangle 6"/>
            <p:cNvSpPr/>
            <p:nvPr/>
          </p:nvSpPr>
          <p:spPr>
            <a:xfrm>
              <a:off x="1173790" y="1243827"/>
              <a:ext cx="5805820" cy="707886"/>
            </a:xfrm>
            <a:prstGeom prst="rect">
              <a:avLst/>
            </a:prstGeom>
          </p:spPr>
          <p:txBody>
            <a:bodyPr wrap="none">
              <a:spAutoFit/>
            </a:bodyPr>
            <a:lstStyle/>
            <a:p>
              <a:pPr algn="ctr"/>
              <a:r>
                <a:rPr lang="en-US" sz="4000" b="1" dirty="0">
                  <a:ln w="9525">
                    <a:noFill/>
                    <a:prstDash val="solid"/>
                  </a:ln>
                  <a:solidFill>
                    <a:srgbClr val="FFFF00"/>
                  </a:solidFill>
                  <a:latin typeface="Arial Black" panose="020B0A04020102020204" pitchFamily="34" charset="0"/>
                  <a:cs typeface="PT Bold Heading" panose="02010400000000000000" pitchFamily="2" charset="-78"/>
                </a:rPr>
                <a:t>Learning Objectives</a:t>
              </a:r>
            </a:p>
          </p:txBody>
        </p:sp>
      </p:grpSp>
      <p:sp>
        <p:nvSpPr>
          <p:cNvPr id="22" name="Title 1"/>
          <p:cNvSpPr txBox="1">
            <a:spLocks/>
          </p:cNvSpPr>
          <p:nvPr/>
        </p:nvSpPr>
        <p:spPr>
          <a:xfrm>
            <a:off x="130629" y="1828164"/>
            <a:ext cx="9738453" cy="700440"/>
          </a:xfrm>
          <a:prstGeom prst="rect">
            <a:avLst/>
          </a:prstGeom>
        </p:spPr>
        <p:style>
          <a:lnRef idx="1">
            <a:schemeClr val="accent2"/>
          </a:lnRef>
          <a:fillRef idx="3">
            <a:schemeClr val="accent2"/>
          </a:fillRef>
          <a:effectRef idx="2">
            <a:schemeClr val="accent2"/>
          </a:effectRef>
          <a:fontRef idx="minor">
            <a:schemeClr val="lt1"/>
          </a:fontRef>
        </p:style>
        <p:txBody>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lvl="0" algn="l" eaLnBrk="0" fontAlgn="base" hangingPunct="0">
              <a:spcBef>
                <a:spcPts val="600"/>
              </a:spcBef>
              <a:spcAft>
                <a:spcPct val="0"/>
              </a:spcAft>
              <a:buClrTx/>
            </a:pPr>
            <a:r>
              <a:rPr lang="en-US" sz="2800" b="1" dirty="0">
                <a:solidFill>
                  <a:schemeClr val="tx1"/>
                </a:solidFill>
                <a:latin typeface="Arial" panose="020B0604020202020204" pitchFamily="34" charset="0"/>
                <a:ea typeface="Calibri" pitchFamily="34" charset="0"/>
                <a:cs typeface="Arial" panose="020B0604020202020204" pitchFamily="34" charset="0"/>
              </a:rPr>
              <a:t>By the end of this lesson, the student should be able to:</a:t>
            </a:r>
          </a:p>
        </p:txBody>
      </p:sp>
      <p:sp>
        <p:nvSpPr>
          <p:cNvPr id="24" name="Freeform 23"/>
          <p:cNvSpPr/>
          <p:nvPr/>
        </p:nvSpPr>
        <p:spPr>
          <a:xfrm>
            <a:off x="2172918" y="5645915"/>
            <a:ext cx="8215542" cy="648514"/>
          </a:xfrm>
          <a:custGeom>
            <a:avLst/>
            <a:gdLst>
              <a:gd name="connsiteX0" fmla="*/ 172519 w 1035096"/>
              <a:gd name="connsiteY0" fmla="*/ 0 h 7114880"/>
              <a:gd name="connsiteX1" fmla="*/ 862577 w 1035096"/>
              <a:gd name="connsiteY1" fmla="*/ 0 h 7114880"/>
              <a:gd name="connsiteX2" fmla="*/ 1035096 w 1035096"/>
              <a:gd name="connsiteY2" fmla="*/ 172519 h 7114880"/>
              <a:gd name="connsiteX3" fmla="*/ 1035096 w 1035096"/>
              <a:gd name="connsiteY3" fmla="*/ 7114880 h 7114880"/>
              <a:gd name="connsiteX4" fmla="*/ 1035096 w 1035096"/>
              <a:gd name="connsiteY4" fmla="*/ 7114880 h 7114880"/>
              <a:gd name="connsiteX5" fmla="*/ 0 w 1035096"/>
              <a:gd name="connsiteY5" fmla="*/ 7114880 h 7114880"/>
              <a:gd name="connsiteX6" fmla="*/ 0 w 1035096"/>
              <a:gd name="connsiteY6" fmla="*/ 7114880 h 7114880"/>
              <a:gd name="connsiteX7" fmla="*/ 0 w 1035096"/>
              <a:gd name="connsiteY7" fmla="*/ 172519 h 7114880"/>
              <a:gd name="connsiteX8" fmla="*/ 172519 w 1035096"/>
              <a:gd name="connsiteY8" fmla="*/ 0 h 71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096" h="7114880">
                <a:moveTo>
                  <a:pt x="1035096" y="1185836"/>
                </a:moveTo>
                <a:lnTo>
                  <a:pt x="1035096" y="5929044"/>
                </a:lnTo>
                <a:cubicBezTo>
                  <a:pt x="1035096" y="6583964"/>
                  <a:pt x="1023859" y="7114877"/>
                  <a:pt x="1009997" y="7114877"/>
                </a:cubicBezTo>
                <a:lnTo>
                  <a:pt x="0" y="7114877"/>
                </a:lnTo>
                <a:lnTo>
                  <a:pt x="0" y="7114877"/>
                </a:lnTo>
                <a:lnTo>
                  <a:pt x="0" y="3"/>
                </a:lnTo>
                <a:lnTo>
                  <a:pt x="0" y="3"/>
                </a:lnTo>
                <a:lnTo>
                  <a:pt x="1009997" y="3"/>
                </a:lnTo>
                <a:cubicBezTo>
                  <a:pt x="1023859" y="3"/>
                  <a:pt x="1035096" y="530916"/>
                  <a:pt x="1035096" y="1185836"/>
                </a:cubicBez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149353" tIns="63863" rIns="63863" bIns="63865" numCol="1" spcCol="1270" anchor="ctr" anchorCtr="0">
            <a:noAutofit/>
          </a:bodyPr>
          <a:lstStyle/>
          <a:p>
            <a:pPr marL="0" lvl="1" defTabSz="933450">
              <a:lnSpc>
                <a:spcPct val="90000"/>
              </a:lnSpc>
              <a:spcBef>
                <a:spcPct val="0"/>
              </a:spcBef>
              <a:spcAft>
                <a:spcPct val="15000"/>
              </a:spcAft>
            </a:pPr>
            <a:r>
              <a:rPr lang="en-US" sz="2000" b="1" dirty="0">
                <a:latin typeface="Arial" panose="020B0604020202020204" pitchFamily="34" charset="0"/>
                <a:cs typeface="Arial" panose="020B0604020202020204" pitchFamily="34" charset="0"/>
              </a:rPr>
              <a:t>Compute periodic depletion of natural resources. </a:t>
            </a:r>
            <a:endParaRPr lang="en-GB" sz="2000" b="1" dirty="0">
              <a:latin typeface="Arial" panose="020B0604020202020204" pitchFamily="34" charset="0"/>
              <a:cs typeface="Arial" panose="020B0604020202020204" pitchFamily="34" charset="0"/>
            </a:endParaRPr>
          </a:p>
        </p:txBody>
      </p:sp>
      <p:sp>
        <p:nvSpPr>
          <p:cNvPr id="25" name="Freeform 24"/>
          <p:cNvSpPr/>
          <p:nvPr/>
        </p:nvSpPr>
        <p:spPr>
          <a:xfrm>
            <a:off x="915101" y="5646378"/>
            <a:ext cx="1257817" cy="953223"/>
          </a:xfrm>
          <a:custGeom>
            <a:avLst/>
            <a:gdLst>
              <a:gd name="connsiteX0" fmla="*/ 0 w 1592456"/>
              <a:gd name="connsiteY0" fmla="*/ 0 h 1114719"/>
              <a:gd name="connsiteX1" fmla="*/ 1035097 w 1592456"/>
              <a:gd name="connsiteY1" fmla="*/ 0 h 1114719"/>
              <a:gd name="connsiteX2" fmla="*/ 1592456 w 1592456"/>
              <a:gd name="connsiteY2" fmla="*/ 557360 h 1114719"/>
              <a:gd name="connsiteX3" fmla="*/ 1035097 w 1592456"/>
              <a:gd name="connsiteY3" fmla="*/ 1114719 h 1114719"/>
              <a:gd name="connsiteX4" fmla="*/ 0 w 1592456"/>
              <a:gd name="connsiteY4" fmla="*/ 1114719 h 1114719"/>
              <a:gd name="connsiteX5" fmla="*/ 557360 w 1592456"/>
              <a:gd name="connsiteY5" fmla="*/ 557360 h 1114719"/>
              <a:gd name="connsiteX6" fmla="*/ 0 w 1592456"/>
              <a:gd name="connsiteY6" fmla="*/ 0 h 111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456" h="1114719">
                <a:moveTo>
                  <a:pt x="1592455" y="0"/>
                </a:moveTo>
                <a:lnTo>
                  <a:pt x="1592455" y="724568"/>
                </a:lnTo>
                <a:lnTo>
                  <a:pt x="796227" y="1114719"/>
                </a:lnTo>
                <a:lnTo>
                  <a:pt x="1" y="724568"/>
                </a:lnTo>
                <a:lnTo>
                  <a:pt x="1" y="0"/>
                </a:lnTo>
                <a:lnTo>
                  <a:pt x="796227" y="390152"/>
                </a:lnTo>
                <a:lnTo>
                  <a:pt x="1592455"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0956" tIns="578316" rIns="20955" bIns="578314" numCol="1" spcCol="1270" anchor="ctr" anchorCtr="0">
            <a:noAutofit/>
          </a:bodyPr>
          <a:lstStyle/>
          <a:p>
            <a:pPr algn="ctr" defTabSz="1466850">
              <a:lnSpc>
                <a:spcPct val="90000"/>
              </a:lnSpc>
              <a:spcBef>
                <a:spcPct val="0"/>
              </a:spcBef>
              <a:spcAft>
                <a:spcPct val="35000"/>
              </a:spcAft>
            </a:pPr>
            <a:r>
              <a:rPr lang="en-US" sz="2000" b="1" dirty="0" smtClean="0">
                <a:solidFill>
                  <a:schemeClr val="tx1"/>
                </a:solidFill>
                <a:latin typeface="Arial" panose="020B0604020202020204" pitchFamily="34" charset="0"/>
                <a:cs typeface="Arial" panose="020B0604020202020204" pitchFamily="34" charset="0"/>
              </a:rPr>
              <a:t>4.</a:t>
            </a:r>
            <a:endParaRPr lang="ar-BH"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434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581002"/>
            <a:ext cx="12070079" cy="128069"/>
            <a:chOff x="0" y="6501793"/>
            <a:chExt cx="12192000" cy="566201"/>
          </a:xfrm>
        </p:grpSpPr>
        <p:cxnSp>
          <p:nvCxnSpPr>
            <p:cNvPr id="5" name="Straight Connector 4"/>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9"/>
            <p:cNvSpPr txBox="1"/>
            <p:nvPr/>
          </p:nvSpPr>
          <p:spPr>
            <a:xfrm>
              <a:off x="3048000" y="6501793"/>
              <a:ext cx="9144000" cy="56620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sp>
        <p:nvSpPr>
          <p:cNvPr id="7" name="Title 1"/>
          <p:cNvSpPr txBox="1">
            <a:spLocks/>
          </p:cNvSpPr>
          <p:nvPr/>
        </p:nvSpPr>
        <p:spPr>
          <a:xfrm>
            <a:off x="0" y="0"/>
            <a:ext cx="12192000" cy="306644"/>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t>
            </a:r>
            <a:r>
              <a:rPr lang="en-US" sz="1200" dirty="0" smtClean="0">
                <a:solidFill>
                  <a:srgbClr val="002060"/>
                </a:solidFill>
                <a:latin typeface="Arial" panose="020B0604020202020204" pitchFamily="34" charset="0"/>
                <a:cs typeface="Arial" panose="020B0604020202020204" pitchFamily="34" charset="0"/>
              </a:rPr>
              <a:t>                       Plant Assets Disposals                                                                                                                  </a:t>
            </a:r>
            <a:r>
              <a:rPr lang="en-US" sz="1200" dirty="0">
                <a:solidFill>
                  <a:srgbClr val="002060"/>
                </a:solidFill>
                <a:latin typeface="Arial" panose="020B0604020202020204" pitchFamily="34" charset="0"/>
                <a:cs typeface="Arial" panose="020B0604020202020204" pitchFamily="34" charset="0"/>
              </a:rPr>
              <a:t>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8" name="Group 7"/>
          <p:cNvGrpSpPr/>
          <p:nvPr/>
        </p:nvGrpSpPr>
        <p:grpSpPr>
          <a:xfrm>
            <a:off x="130629" y="458287"/>
            <a:ext cx="6348549" cy="612867"/>
            <a:chOff x="0" y="1065358"/>
            <a:chExt cx="8153400" cy="1080000"/>
          </a:xfrm>
        </p:grpSpPr>
        <p:sp>
          <p:nvSpPr>
            <p:cNvPr id="9" name="مستطيل مستدير الزوايا 13"/>
            <p:cNvSpPr/>
            <p:nvPr/>
          </p:nvSpPr>
          <p:spPr>
            <a:xfrm>
              <a:off x="0" y="1065358"/>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0" name="Rectangle 6"/>
            <p:cNvSpPr/>
            <p:nvPr/>
          </p:nvSpPr>
          <p:spPr>
            <a:xfrm>
              <a:off x="431517" y="1144346"/>
              <a:ext cx="7290362" cy="922023"/>
            </a:xfrm>
            <a:prstGeom prst="rect">
              <a:avLst/>
            </a:prstGeom>
          </p:spPr>
          <p:txBody>
            <a:bodyPr wrap="none">
              <a:spAutoFit/>
            </a:bodyPr>
            <a:lstStyle/>
            <a:p>
              <a:pPr lvl="0"/>
              <a:r>
                <a:rPr lang="en-US" sz="2800" b="1" dirty="0">
                  <a:solidFill>
                    <a:srgbClr val="FFFF00"/>
                  </a:solidFill>
                  <a:latin typeface="Arial" panose="020B0604020202020204" pitchFamily="34" charset="0"/>
                  <a:cs typeface="Arial" panose="020B0604020202020204" pitchFamily="34" charset="0"/>
                </a:rPr>
                <a:t>Revising Periodic Depreciation. </a:t>
              </a:r>
              <a:endParaRPr lang="en-GB" sz="2800" b="1" dirty="0">
                <a:solidFill>
                  <a:srgbClr val="FFFF00"/>
                </a:solidFill>
                <a:latin typeface="Arial" panose="020B0604020202020204" pitchFamily="34" charset="0"/>
                <a:cs typeface="Arial" panose="020B0604020202020204" pitchFamily="34" charset="0"/>
              </a:endParaRPr>
            </a:p>
          </p:txBody>
        </p:sp>
      </p:grpSp>
      <p:sp>
        <p:nvSpPr>
          <p:cNvPr id="11" name="Rectangle 10"/>
          <p:cNvSpPr/>
          <p:nvPr/>
        </p:nvSpPr>
        <p:spPr>
          <a:xfrm>
            <a:off x="195944" y="1250785"/>
            <a:ext cx="11011988" cy="18539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06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Depreciation is based on estimates of salvage value and useful </a:t>
            </a:r>
            <a:r>
              <a:rPr lang="en-US" b="1" dirty="0" smtClean="0">
                <a:latin typeface="Arial" panose="020B0604020202020204" pitchFamily="34" charset="0"/>
                <a:ea typeface="Calibri" panose="020F0502020204030204" pitchFamily="34" charset="0"/>
                <a:cs typeface="Arial" panose="020B0604020202020204" pitchFamily="34" charset="0"/>
              </a:rPr>
              <a:t>life</a:t>
            </a:r>
            <a:r>
              <a:rPr lang="en-US" b="1" dirty="0">
                <a:latin typeface="Arial" panose="020B0604020202020204" pitchFamily="34" charset="0"/>
                <a:ea typeface="Calibri" panose="020F0502020204030204" pitchFamily="34" charset="0"/>
                <a:cs typeface="Arial" panose="020B0604020202020204" pitchFamily="34" charset="0"/>
              </a:rPr>
              <a:t>. During the useful life of an asset, new information may </a:t>
            </a:r>
            <a:r>
              <a:rPr lang="en-US" b="1" dirty="0" smtClean="0">
                <a:latin typeface="Arial" panose="020B0604020202020204" pitchFamily="34" charset="0"/>
                <a:ea typeface="Calibri" panose="020F0502020204030204" pitchFamily="34" charset="0"/>
                <a:cs typeface="Arial" panose="020B0604020202020204" pitchFamily="34" charset="0"/>
              </a:rPr>
              <a:t>indicate </a:t>
            </a:r>
            <a:r>
              <a:rPr lang="en-US" b="1" dirty="0">
                <a:latin typeface="Arial" panose="020B0604020202020204" pitchFamily="34" charset="0"/>
                <a:ea typeface="Calibri" panose="020F0502020204030204" pitchFamily="34" charset="0"/>
                <a:cs typeface="Arial" panose="020B0604020202020204" pitchFamily="34" charset="0"/>
              </a:rPr>
              <a:t>that these estimates are inaccurate. If our estimate of </a:t>
            </a:r>
            <a:r>
              <a:rPr lang="en-US" b="1" dirty="0" smtClean="0">
                <a:latin typeface="Arial" panose="020B0604020202020204" pitchFamily="34" charset="0"/>
                <a:ea typeface="Calibri" panose="020F0502020204030204" pitchFamily="34" charset="0"/>
                <a:cs typeface="Arial" panose="020B0604020202020204" pitchFamily="34" charset="0"/>
              </a:rPr>
              <a:t>an</a:t>
            </a:r>
            <a:r>
              <a:rPr lang="en-GB" sz="1400" b="1" dirty="0" smtClean="0">
                <a:latin typeface="Arial" panose="020B0604020202020204" pitchFamily="34" charset="0"/>
                <a:ea typeface="Calibri" panose="020F0502020204030204" pitchFamily="34" charset="0"/>
                <a:cs typeface="Arial" panose="020B0604020202020204" pitchFamily="34" charset="0"/>
              </a:rPr>
              <a:t> </a:t>
            </a:r>
            <a:r>
              <a:rPr lang="en-US" b="1" dirty="0" smtClean="0">
                <a:latin typeface="Arial" panose="020B0604020202020204" pitchFamily="34" charset="0"/>
                <a:ea typeface="Calibri" panose="020F0502020204030204" pitchFamily="34" charset="0"/>
                <a:cs typeface="Arial" panose="020B0604020202020204" pitchFamily="34" charset="0"/>
              </a:rPr>
              <a:t>asset’s </a:t>
            </a:r>
            <a:r>
              <a:rPr lang="en-US" b="1" dirty="0">
                <a:latin typeface="Arial" panose="020B0604020202020204" pitchFamily="34" charset="0"/>
                <a:ea typeface="Calibri" panose="020F0502020204030204" pitchFamily="34" charset="0"/>
                <a:cs typeface="Arial" panose="020B0604020202020204" pitchFamily="34" charset="0"/>
              </a:rPr>
              <a:t>useful life and/or salvage value changes, what should we </a:t>
            </a:r>
            <a:endParaRPr lang="en-GB" sz="14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US" b="1" dirty="0" smtClean="0">
                <a:latin typeface="Arial" panose="020B0604020202020204" pitchFamily="34" charset="0"/>
                <a:ea typeface="Calibri" panose="020F0502020204030204" pitchFamily="34" charset="0"/>
                <a:cs typeface="Arial" panose="020B0604020202020204" pitchFamily="34" charset="0"/>
              </a:rPr>
              <a:t>do</a:t>
            </a:r>
            <a:r>
              <a:rPr lang="en-US" b="1" dirty="0">
                <a:latin typeface="Arial" panose="020B0604020202020204" pitchFamily="34" charset="0"/>
                <a:ea typeface="Calibri" panose="020F0502020204030204" pitchFamily="34" charset="0"/>
                <a:cs typeface="Arial" panose="020B0604020202020204" pitchFamily="34" charset="0"/>
              </a:rPr>
              <a:t>? The answer is to use the new estimate to compute depreciation for current and future periods. This means that we revise the depreciation expense computation by spreading the cost yet to be depreciated over the remaining useful life. This approach is used for all depreciation methods.</a:t>
            </a:r>
            <a:endParaRPr lang="en-GB" sz="14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195943" y="3389903"/>
            <a:ext cx="11011988" cy="302178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6000"/>
              </a:lnSpc>
              <a:spcAft>
                <a:spcPts val="800"/>
              </a:spcAft>
            </a:pP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Illustration </a:t>
            </a:r>
            <a:r>
              <a:rPr lang="en-US" b="1" u="sng" dirty="0" smtClean="0">
                <a:solidFill>
                  <a:srgbClr val="FF0000"/>
                </a:solidFill>
                <a:latin typeface="Arial" panose="020B0604020202020204" pitchFamily="34" charset="0"/>
                <a:ea typeface="Calibri" panose="020F0502020204030204" pitchFamily="34" charset="0"/>
                <a:cs typeface="Arial" panose="020B0604020202020204" pitchFamily="34" charset="0"/>
              </a:rPr>
              <a:t>1</a:t>
            </a: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GB" sz="1400" b="1" u="sng"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b="1" dirty="0">
                <a:latin typeface="Arial" panose="020B0604020202020204" pitchFamily="34" charset="0"/>
                <a:ea typeface="Calibri" panose="020F0502020204030204" pitchFamily="34" charset="0"/>
                <a:cs typeface="Arial" panose="020B0604020202020204" pitchFamily="34" charset="0"/>
              </a:rPr>
              <a:t>AHD Company uses straight-line depreciation for a machine was purchased on Jan 1 2017, costing BD42,500, with an estimated five-year life and a BD2,500 salvage value. </a:t>
            </a:r>
            <a:r>
              <a:rPr lang="en-US" b="1" dirty="0">
                <a:solidFill>
                  <a:srgbClr val="FFFF00"/>
                </a:solidFill>
                <a:latin typeface="Arial" panose="020B0604020202020204" pitchFamily="34" charset="0"/>
                <a:ea typeface="Calibri" panose="020F0502020204030204" pitchFamily="34" charset="0"/>
                <a:cs typeface="Arial" panose="020B0604020202020204" pitchFamily="34" charset="0"/>
              </a:rPr>
              <a:t>At the beginning of the fourth year</a:t>
            </a:r>
            <a:r>
              <a:rPr lang="en-US" b="1" dirty="0">
                <a:latin typeface="Arial" panose="020B0604020202020204" pitchFamily="34" charset="0"/>
                <a:ea typeface="Calibri" panose="020F0502020204030204" pitchFamily="34" charset="0"/>
                <a:cs typeface="Arial" panose="020B0604020202020204" pitchFamily="34" charset="0"/>
              </a:rPr>
              <a:t>, AHD company determines that the machine </a:t>
            </a:r>
            <a:r>
              <a:rPr lang="en-US" b="1" dirty="0">
                <a:solidFill>
                  <a:srgbClr val="FFFF00"/>
                </a:solidFill>
                <a:latin typeface="Arial" panose="020B0604020202020204" pitchFamily="34" charset="0"/>
                <a:ea typeface="Calibri" panose="020F0502020204030204" pitchFamily="34" charset="0"/>
                <a:cs typeface="Arial" panose="020B0604020202020204" pitchFamily="34" charset="0"/>
              </a:rPr>
              <a:t>has three more years of remaining useful life, </a:t>
            </a:r>
            <a:r>
              <a:rPr lang="en-US" b="1" dirty="0">
                <a:latin typeface="Arial" panose="020B0604020202020204" pitchFamily="34" charset="0"/>
                <a:ea typeface="Calibri" panose="020F0502020204030204" pitchFamily="34" charset="0"/>
                <a:cs typeface="Arial" panose="020B0604020202020204" pitchFamily="34" charset="0"/>
              </a:rPr>
              <a:t>after which it have an salvage value BD2,000.</a:t>
            </a:r>
            <a:endParaRPr lang="en-GB" sz="14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Required:</a:t>
            </a:r>
            <a:endParaRPr lang="en-GB" sz="14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mj-lt"/>
              <a:buAutoNum type="arabicPeriod"/>
            </a:pPr>
            <a:r>
              <a:rPr lang="en-US" b="1" dirty="0">
                <a:latin typeface="Arial" panose="020B0604020202020204" pitchFamily="34" charset="0"/>
                <a:ea typeface="Calibri" panose="020F0502020204030204" pitchFamily="34" charset="0"/>
                <a:cs typeface="Arial" panose="020B0604020202020204" pitchFamily="34" charset="0"/>
              </a:rPr>
              <a:t>Compute the machine’s book value at the end of third year.</a:t>
            </a:r>
            <a:endParaRPr lang="en-GB" sz="14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mj-lt"/>
              <a:buAutoNum type="arabicPeriod"/>
            </a:pPr>
            <a:r>
              <a:rPr lang="en-US" b="1" dirty="0">
                <a:latin typeface="Arial" panose="020B0604020202020204" pitchFamily="34" charset="0"/>
                <a:ea typeface="Calibri" panose="020F0502020204030204" pitchFamily="34" charset="0"/>
                <a:cs typeface="Arial" panose="020B0604020202020204" pitchFamily="34" charset="0"/>
              </a:rPr>
              <a:t>Compute the amount of depreciation for each of the final three years given the revised estimates.</a:t>
            </a:r>
            <a:endParaRPr lang="en-GB" sz="14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7125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806630" y="3003465"/>
                <a:ext cx="8969828" cy="1403141"/>
              </a:xfrm>
              <a:prstGeom prst="rect">
                <a:avLst/>
              </a:prstGeom>
            </p:spPr>
            <p:txBody>
              <a:bodyPr wrap="square">
                <a:spAutoFit/>
              </a:bodyPr>
              <a:lstStyle/>
              <a:p>
                <a:pPr>
                  <a:lnSpc>
                    <a:spcPct val="106000"/>
                  </a:lnSpc>
                  <a:spcAft>
                    <a:spcPts val="800"/>
                  </a:spcAft>
                </a:pPr>
                <a:r>
                  <a:rPr lang="en-GB" sz="1600" u="sng"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1600" b="1" u="sng" dirty="0">
                    <a:solidFill>
                      <a:srgbClr val="002060"/>
                    </a:solidFill>
                    <a:latin typeface="Arial" panose="020B0604020202020204" pitchFamily="34" charset="0"/>
                    <a:ea typeface="Calibri" panose="020F0502020204030204" pitchFamily="34" charset="0"/>
                    <a:cs typeface="Arial" panose="020B0604020202020204" pitchFamily="34" charset="0"/>
                  </a:rPr>
                  <a:t>Solution:</a:t>
                </a:r>
                <a:endParaRPr lang="en-GB" sz="16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mj-lt"/>
                  <a:buAutoNum type="arabicPeriod"/>
                </a:pPr>
                <a:r>
                  <a:rPr lang="en-US" sz="1600" b="1" dirty="0" smtClean="0">
                    <a:solidFill>
                      <a:schemeClr val="tx1"/>
                    </a:solidFill>
                    <a:latin typeface="Arial" panose="020B0604020202020204" pitchFamily="34" charset="0"/>
                    <a:ea typeface="Calibri" panose="020F0502020204030204" pitchFamily="34" charset="0"/>
                    <a:cs typeface="Arial" panose="020B0604020202020204" pitchFamily="34" charset="0"/>
                  </a:rPr>
                  <a:t>  a) Depreciation Expense for the first 3 years = </a:t>
                </a:r>
                <a14:m>
                  <m:oMath xmlns:m="http://schemas.openxmlformats.org/officeDocument/2006/math">
                    <m:f>
                      <m:fPr>
                        <m:ctrlPr>
                          <a:rPr lang="en-GB" sz="1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1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𝟒𝟐</m:t>
                        </m:r>
                        <m:r>
                          <a:rPr lang="en-US" sz="1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1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𝟓𝟎𝟎</m:t>
                        </m:r>
                        <m:r>
                          <a:rPr lang="en-US" sz="1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1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𝟐</m:t>
                        </m:r>
                        <m:r>
                          <a:rPr lang="en-US" sz="1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1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𝟓𝟎𝟎</m:t>
                        </m:r>
                      </m:num>
                      <m:den>
                        <m:r>
                          <a:rPr lang="en-US" sz="16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1600" b="1" dirty="0">
                    <a:solidFill>
                      <a:schemeClr val="tx1"/>
                    </a:solidFill>
                    <a:latin typeface="Arial" panose="020B0604020202020204" pitchFamily="34" charset="0"/>
                    <a:ea typeface="Times New Roman" panose="02020603050405020304" pitchFamily="18" charset="0"/>
                    <a:cs typeface="Arial" panose="020B0604020202020204" pitchFamily="34" charset="0"/>
                  </a:rPr>
                  <a:t> = </a:t>
                </a:r>
                <a:r>
                  <a:rPr lang="en-US" sz="1600" b="1"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BD8,000</a:t>
                </a:r>
                <a:endParaRPr lang="en-GB" sz="16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457200">
                  <a:lnSpc>
                    <a:spcPct val="106000"/>
                  </a:lnSpc>
                  <a:spcAft>
                    <a:spcPts val="0"/>
                  </a:spcAft>
                </a:pPr>
                <a:r>
                  <a:rPr lang="en-US" sz="1600" b="1" dirty="0" smtClean="0">
                    <a:solidFill>
                      <a:schemeClr val="tx1"/>
                    </a:solidFill>
                    <a:latin typeface="Arial" panose="020B0604020202020204" pitchFamily="34" charset="0"/>
                    <a:ea typeface="Calibri" panose="020F0502020204030204" pitchFamily="34" charset="0"/>
                    <a:cs typeface="Arial" panose="020B0604020202020204" pitchFamily="34" charset="0"/>
                  </a:rPr>
                  <a:t>b) Accumulated Depreciation = 8,000 × 3 = BD24,000</a:t>
                </a:r>
                <a:endParaRPr lang="en-GB" sz="16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457200">
                  <a:lnSpc>
                    <a:spcPct val="106000"/>
                  </a:lnSpc>
                  <a:spcAft>
                    <a:spcPts val="800"/>
                  </a:spcAft>
                </a:pPr>
                <a:r>
                  <a:rPr lang="en-US" sz="1600" b="1" dirty="0" smtClean="0">
                    <a:solidFill>
                      <a:schemeClr val="tx1"/>
                    </a:solidFill>
                    <a:latin typeface="Arial" panose="020B0604020202020204" pitchFamily="34" charset="0"/>
                    <a:ea typeface="Calibri" panose="020F0502020204030204" pitchFamily="34" charset="0"/>
                    <a:cs typeface="Arial" panose="020B0604020202020204" pitchFamily="34" charset="0"/>
                  </a:rPr>
                  <a:t>c</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Book Value = 42,500 – </a:t>
                </a:r>
                <a:r>
                  <a:rPr lang="en-US" sz="1600" b="1" dirty="0" smtClean="0">
                    <a:solidFill>
                      <a:schemeClr val="tx1"/>
                    </a:solidFill>
                    <a:latin typeface="Arial" panose="020B0604020202020204" pitchFamily="34" charset="0"/>
                    <a:ea typeface="Calibri" panose="020F0502020204030204" pitchFamily="34" charset="0"/>
                    <a:cs typeface="Arial" panose="020B0604020202020204" pitchFamily="34" charset="0"/>
                  </a:rPr>
                  <a:t>24,000 </a:t>
                </a:r>
                <a:r>
                  <a:rPr lang="en-US" sz="1600" b="1" dirty="0">
                    <a:solidFill>
                      <a:schemeClr val="tx1"/>
                    </a:solidFill>
                    <a:latin typeface="Arial" panose="020B0604020202020204" pitchFamily="34" charset="0"/>
                    <a:ea typeface="Calibri" panose="020F0502020204030204" pitchFamily="34" charset="0"/>
                    <a:cs typeface="Arial" panose="020B0604020202020204" pitchFamily="34" charset="0"/>
                  </a:rPr>
                  <a:t>= BD18,500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806630" y="3003465"/>
                <a:ext cx="8969828" cy="1403141"/>
              </a:xfrm>
              <a:prstGeom prst="rect">
                <a:avLst/>
              </a:prstGeom>
              <a:blipFill>
                <a:blip r:embed="rId2"/>
                <a:stretch>
                  <a:fillRect l="-272" t="-1304" b="-4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33845" y="4382307"/>
                <a:ext cx="9198429" cy="1492286"/>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Depreciation for each of the remaining years </a:t>
                </a:r>
                <a:r>
                  <a:rPr lang="en-US" sz="16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GB" sz="16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𝑩𝒐𝒐𝒌</m:t>
                        </m:r>
                        <m:r>
                          <a:rPr lang="en-US" sz="16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6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𝑽𝒂𝒍𝒖𝒆</m:t>
                        </m:r>
                        <m:r>
                          <a:rPr lang="en-US" sz="16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𝑹𝒆𝒗𝒊𝒔𝒆𝒅</m:t>
                        </m:r>
                        <m:r>
                          <a:rPr lang="en-US" sz="16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6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𝑺𝒂𝒍𝒗𝒂𝒈𝒆</m:t>
                        </m:r>
                        <m:r>
                          <a:rPr lang="en-US" sz="16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6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𝑽𝒂𝒍𝒖𝒆</m:t>
                        </m:r>
                      </m:num>
                      <m:den>
                        <m:r>
                          <a:rPr lang="en-US" sz="16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𝑹𝒆𝒗𝒊𝒔𝒆𝒅</m:t>
                        </m:r>
                        <m:r>
                          <a:rPr lang="en-US" sz="16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6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𝑹𝒆𝒎𝒂𝒊𝒏𝒊𝒏𝒈</m:t>
                        </m:r>
                        <m:r>
                          <a:rPr lang="en-US" sz="16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6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𝑼𝒔𝒆𝒇𝒖𝒍</m:t>
                        </m:r>
                        <m:r>
                          <a:rPr lang="en-US" sz="16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6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𝒍𝒊𝒇𝒆</m:t>
                        </m:r>
                        <m:r>
                          <a:rPr lang="en-US" sz="16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den>
                    </m:f>
                  </m:oMath>
                </a14:m>
                <a:endParaRPr lang="en-GB" sz="16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06000"/>
                  </a:lnSpc>
                  <a:spcAft>
                    <a:spcPts val="800"/>
                  </a:spcAft>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Revised Remaining Useful life = Proposed useful Life – Years of </a:t>
                </a:r>
                <a:r>
                  <a:rPr lang="en-US" sz="16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Consumption</a:t>
                </a:r>
                <a:endParaRPr lang="en-GB" sz="16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833845" y="4382307"/>
                <a:ext cx="9198429" cy="149228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33845" y="5866701"/>
                <a:ext cx="9084127" cy="520784"/>
              </a:xfrm>
              <a:prstGeom prst="rect">
                <a:avLst/>
              </a:prstGeom>
            </p:spPr>
            <p:txBody>
              <a:bodyPr wrap="square">
                <a:spAutoFit/>
              </a:bodyPr>
              <a:lstStyle/>
              <a:p>
                <a:pPr lvl="0">
                  <a:lnSpc>
                    <a:spcPct val="106000"/>
                  </a:lnSpc>
                  <a:spcAft>
                    <a:spcPts val="800"/>
                  </a:spcAft>
                </a:pPr>
                <a:r>
                  <a:rPr lang="en-US" b="1" dirty="0" smtClean="0">
                    <a:latin typeface="Arial" panose="020B0604020202020204" pitchFamily="34" charset="0"/>
                    <a:ea typeface="Calibri" panose="020F0502020204030204" pitchFamily="34" charset="0"/>
                    <a:cs typeface="Arial" panose="020B0604020202020204" pitchFamily="34" charset="0"/>
                  </a:rPr>
                  <a:t>2.  Depreciation </a:t>
                </a:r>
                <a:r>
                  <a:rPr lang="en-US" b="1" dirty="0">
                    <a:latin typeface="Arial" panose="020B0604020202020204" pitchFamily="34" charset="0"/>
                    <a:ea typeface="Calibri" panose="020F0502020204030204" pitchFamily="34" charset="0"/>
                    <a:cs typeface="Arial" panose="020B0604020202020204" pitchFamily="34" charset="0"/>
                  </a:rPr>
                  <a:t>for each of the three remaining years = </a:t>
                </a:r>
                <a14:m>
                  <m:oMath xmlns:m="http://schemas.openxmlformats.org/officeDocument/2006/math">
                    <m:f>
                      <m:fPr>
                        <m:ctrlPr>
                          <a:rPr lang="en-GB"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𝟏𝟖</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𝟓𝟎𝟎</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𝟎𝟎𝟎</m:t>
                        </m:r>
                      </m:num>
                      <m:den>
                        <m:r>
                          <a:rPr lang="en-US" b="1" i="1">
                            <a:latin typeface="Cambria Math" panose="02040503050406030204" pitchFamily="18" charset="0"/>
                            <a:ea typeface="Calibri" panose="020F0502020204030204" pitchFamily="34" charset="0"/>
                            <a:cs typeface="Times New Roman" panose="02020603050405020304" pitchFamily="18" charset="0"/>
                          </a:rPr>
                          <m:t>𝟑</m:t>
                        </m:r>
                      </m:den>
                    </m:f>
                  </m:oMath>
                </a14:m>
                <a:r>
                  <a:rPr lang="en-US" b="1" dirty="0">
                    <a:latin typeface="Arial" panose="020B0604020202020204" pitchFamily="34" charset="0"/>
                    <a:ea typeface="Times New Roman" panose="02020603050405020304" pitchFamily="18" charset="0"/>
                    <a:cs typeface="Arial" panose="020B0604020202020204" pitchFamily="34" charset="0"/>
                  </a:rPr>
                  <a:t> = BD5,500</a:t>
                </a:r>
                <a:endParaRPr lang="en-GB" sz="14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833845" y="5866701"/>
                <a:ext cx="9084127" cy="520784"/>
              </a:xfrm>
              <a:prstGeom prst="rect">
                <a:avLst/>
              </a:prstGeom>
              <a:blipFill>
                <a:blip r:embed="rId4"/>
                <a:stretch>
                  <a:fillRect l="-604" b="-5814"/>
                </a:stretch>
              </a:blipFill>
            </p:spPr>
            <p:txBody>
              <a:bodyPr/>
              <a:lstStyle/>
              <a:p>
                <a:r>
                  <a:rPr lang="en-GB">
                    <a:noFill/>
                  </a:rPr>
                  <a:t> </a:t>
                </a:r>
              </a:p>
            </p:txBody>
          </p:sp>
        </mc:Fallback>
      </mc:AlternateContent>
      <p:sp>
        <p:nvSpPr>
          <p:cNvPr id="11" name="Title 1"/>
          <p:cNvSpPr txBox="1">
            <a:spLocks/>
          </p:cNvSpPr>
          <p:nvPr/>
        </p:nvSpPr>
        <p:spPr>
          <a:xfrm>
            <a:off x="0" y="0"/>
            <a:ext cx="12192000" cy="306644"/>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t>
            </a:r>
            <a:r>
              <a:rPr lang="en-US" sz="1200" dirty="0" smtClean="0">
                <a:solidFill>
                  <a:srgbClr val="002060"/>
                </a:solidFill>
                <a:latin typeface="Arial" panose="020B0604020202020204" pitchFamily="34" charset="0"/>
                <a:cs typeface="Arial" panose="020B0604020202020204" pitchFamily="34" charset="0"/>
              </a:rPr>
              <a:t>                       Plant Assets Disposals                                                                                                                  </a:t>
            </a:r>
            <a:r>
              <a:rPr lang="en-US" sz="1200" dirty="0">
                <a:solidFill>
                  <a:srgbClr val="002060"/>
                </a:solidFill>
                <a:latin typeface="Arial" panose="020B0604020202020204" pitchFamily="34" charset="0"/>
                <a:cs typeface="Arial" panose="020B0604020202020204" pitchFamily="34" charset="0"/>
              </a:rPr>
              <a:t>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2" name="Group 11"/>
          <p:cNvGrpSpPr/>
          <p:nvPr/>
        </p:nvGrpSpPr>
        <p:grpSpPr>
          <a:xfrm>
            <a:off x="0" y="6581002"/>
            <a:ext cx="12070079" cy="128069"/>
            <a:chOff x="0" y="6501793"/>
            <a:chExt cx="12192000" cy="566201"/>
          </a:xfrm>
        </p:grpSpPr>
        <p:cxnSp>
          <p:nvCxnSpPr>
            <p:cNvPr id="13" name="Straight Connector 12"/>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9"/>
            <p:cNvSpPr txBox="1"/>
            <p:nvPr/>
          </p:nvSpPr>
          <p:spPr>
            <a:xfrm>
              <a:off x="3048000" y="6501793"/>
              <a:ext cx="9144000" cy="56620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sp>
        <p:nvSpPr>
          <p:cNvPr id="15" name="Rectangle 14"/>
          <p:cNvSpPr/>
          <p:nvPr/>
        </p:nvSpPr>
        <p:spPr>
          <a:xfrm>
            <a:off x="529045" y="452882"/>
            <a:ext cx="11011988" cy="2469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6000"/>
              </a:lnSpc>
              <a:spcAft>
                <a:spcPts val="800"/>
              </a:spcAft>
            </a:pPr>
            <a:r>
              <a:rPr lang="en-US" sz="1600" b="1" u="sng" dirty="0" smtClean="0">
                <a:solidFill>
                  <a:srgbClr val="FF0000"/>
                </a:solidFill>
                <a:latin typeface="Arial" panose="020B0604020202020204" pitchFamily="34" charset="0"/>
                <a:ea typeface="Calibri" panose="020F0502020204030204" pitchFamily="34" charset="0"/>
                <a:cs typeface="Arial" panose="020B0604020202020204" pitchFamily="34" charset="0"/>
              </a:rPr>
              <a:t>Illustrate 1</a:t>
            </a:r>
            <a:r>
              <a:rPr lang="en-US" sz="1600" b="1" u="sng"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GB" sz="1600" b="1" u="sng"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sz="1600" b="1" dirty="0">
                <a:latin typeface="Arial" panose="020B0604020202020204" pitchFamily="34" charset="0"/>
                <a:ea typeface="Calibri" panose="020F0502020204030204" pitchFamily="34" charset="0"/>
                <a:cs typeface="Arial" panose="020B0604020202020204" pitchFamily="34" charset="0"/>
              </a:rPr>
              <a:t>AHD Company uses straight-line depreciation for a machine was purchased on Jan 1 2017, costing BD42,500, with an estimated five-year life and a BD2,500 salvage value. </a:t>
            </a:r>
            <a:r>
              <a:rPr lang="en-US" sz="1600" b="1" dirty="0">
                <a:solidFill>
                  <a:srgbClr val="FFFF00"/>
                </a:solidFill>
                <a:latin typeface="Arial" panose="020B0604020202020204" pitchFamily="34" charset="0"/>
                <a:ea typeface="Calibri" panose="020F0502020204030204" pitchFamily="34" charset="0"/>
                <a:cs typeface="Arial" panose="020B0604020202020204" pitchFamily="34" charset="0"/>
              </a:rPr>
              <a:t>At the beginning of the fourth year</a:t>
            </a:r>
            <a:r>
              <a:rPr lang="en-US" sz="1600" b="1" dirty="0">
                <a:latin typeface="Arial" panose="020B0604020202020204" pitchFamily="34" charset="0"/>
                <a:ea typeface="Calibri" panose="020F0502020204030204" pitchFamily="34" charset="0"/>
                <a:cs typeface="Arial" panose="020B0604020202020204" pitchFamily="34" charset="0"/>
              </a:rPr>
              <a:t>, AHD company determines that the machine </a:t>
            </a:r>
            <a:r>
              <a:rPr lang="en-US" sz="1600" b="1" dirty="0">
                <a:solidFill>
                  <a:srgbClr val="FFFF00"/>
                </a:solidFill>
                <a:latin typeface="Arial" panose="020B0604020202020204" pitchFamily="34" charset="0"/>
                <a:ea typeface="Calibri" panose="020F0502020204030204" pitchFamily="34" charset="0"/>
                <a:cs typeface="Arial" panose="020B0604020202020204" pitchFamily="34" charset="0"/>
              </a:rPr>
              <a:t>has three more years </a:t>
            </a:r>
            <a:r>
              <a:rPr lang="en-US" sz="1600" b="1" dirty="0" smtClean="0">
                <a:solidFill>
                  <a:srgbClr val="FFFF00"/>
                </a:solidFill>
                <a:latin typeface="Arial" panose="020B0604020202020204" pitchFamily="34" charset="0"/>
                <a:ea typeface="Calibri" panose="020F0502020204030204" pitchFamily="34" charset="0"/>
                <a:cs typeface="Arial" panose="020B0604020202020204" pitchFamily="34" charset="0"/>
              </a:rPr>
              <a:t>of remaining useful life</a:t>
            </a:r>
            <a:r>
              <a:rPr lang="en-US" sz="1600" b="1" dirty="0">
                <a:latin typeface="Arial" panose="020B0604020202020204" pitchFamily="34" charset="0"/>
                <a:ea typeface="Calibri" panose="020F0502020204030204" pitchFamily="34" charset="0"/>
                <a:cs typeface="Arial" panose="020B0604020202020204" pitchFamily="34" charset="0"/>
              </a:rPr>
              <a:t>, after which it have an salvage value BD2,000.</a:t>
            </a:r>
            <a:endParaRPr lang="en-GB" sz="1600" b="1" dirty="0">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sz="1600" b="1" u="sng" dirty="0">
                <a:solidFill>
                  <a:srgbClr val="FF0000"/>
                </a:solidFill>
                <a:latin typeface="Arial" panose="020B0604020202020204" pitchFamily="34" charset="0"/>
                <a:ea typeface="Calibri" panose="020F0502020204030204" pitchFamily="34" charset="0"/>
                <a:cs typeface="Arial" panose="020B0604020202020204" pitchFamily="34" charset="0"/>
              </a:rPr>
              <a:t>Required:</a:t>
            </a:r>
            <a:endParaRPr lang="en-GB" sz="16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0"/>
              </a:spcAft>
              <a:buFont typeface="+mj-lt"/>
              <a:buAutoNum type="arabicPeriod"/>
            </a:pPr>
            <a:r>
              <a:rPr lang="en-US" sz="1600" b="1" dirty="0">
                <a:latin typeface="Arial" panose="020B0604020202020204" pitchFamily="34" charset="0"/>
                <a:ea typeface="Calibri" panose="020F0502020204030204" pitchFamily="34" charset="0"/>
                <a:cs typeface="Arial" panose="020B0604020202020204" pitchFamily="34" charset="0"/>
              </a:rPr>
              <a:t>Compute the machine’s book value at the end of third year.</a:t>
            </a:r>
            <a:endParaRPr lang="en-GB" sz="16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6000"/>
              </a:lnSpc>
              <a:spcAft>
                <a:spcPts val="800"/>
              </a:spcAft>
              <a:buFont typeface="+mj-lt"/>
              <a:buAutoNum type="arabicPeriod"/>
            </a:pPr>
            <a:r>
              <a:rPr lang="en-US" sz="1600" b="1" dirty="0">
                <a:latin typeface="Arial" panose="020B0604020202020204" pitchFamily="34" charset="0"/>
                <a:ea typeface="Calibri" panose="020F0502020204030204" pitchFamily="34" charset="0"/>
                <a:cs typeface="Arial" panose="020B0604020202020204" pitchFamily="34" charset="0"/>
              </a:rPr>
              <a:t>Compute the amount of depreciation for each of the final three years given the revised estimates.</a:t>
            </a:r>
            <a:endParaRPr lang="en-GB" sz="16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4885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581002"/>
            <a:ext cx="12070079" cy="128069"/>
            <a:chOff x="0" y="6501793"/>
            <a:chExt cx="12192000" cy="566201"/>
          </a:xfrm>
        </p:grpSpPr>
        <p:cxnSp>
          <p:nvCxnSpPr>
            <p:cNvPr id="5" name="Straight Connector 4"/>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9"/>
            <p:cNvSpPr txBox="1"/>
            <p:nvPr/>
          </p:nvSpPr>
          <p:spPr>
            <a:xfrm>
              <a:off x="3048000" y="6501793"/>
              <a:ext cx="9144000" cy="56620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sp>
        <p:nvSpPr>
          <p:cNvPr id="7" name="Title 1"/>
          <p:cNvSpPr txBox="1">
            <a:spLocks/>
          </p:cNvSpPr>
          <p:nvPr/>
        </p:nvSpPr>
        <p:spPr>
          <a:xfrm>
            <a:off x="0" y="0"/>
            <a:ext cx="12192000" cy="306644"/>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t>
            </a:r>
            <a:r>
              <a:rPr lang="en-US" sz="1200" dirty="0" smtClean="0">
                <a:solidFill>
                  <a:srgbClr val="002060"/>
                </a:solidFill>
                <a:latin typeface="Arial" panose="020B0604020202020204" pitchFamily="34" charset="0"/>
                <a:cs typeface="Arial" panose="020B0604020202020204" pitchFamily="34" charset="0"/>
              </a:rPr>
              <a:t>                       Plant Assets Disposals                                                                                                                  </a:t>
            </a:r>
            <a:r>
              <a:rPr lang="en-US" sz="1200" dirty="0">
                <a:solidFill>
                  <a:srgbClr val="002060"/>
                </a:solidFill>
                <a:latin typeface="Arial" panose="020B0604020202020204" pitchFamily="34" charset="0"/>
                <a:cs typeface="Arial" panose="020B0604020202020204" pitchFamily="34" charset="0"/>
              </a:rPr>
              <a:t>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8" name="Group 7"/>
          <p:cNvGrpSpPr/>
          <p:nvPr/>
        </p:nvGrpSpPr>
        <p:grpSpPr>
          <a:xfrm>
            <a:off x="130629" y="458287"/>
            <a:ext cx="8569234" cy="612867"/>
            <a:chOff x="0" y="1065358"/>
            <a:chExt cx="11005411" cy="1080000"/>
          </a:xfrm>
        </p:grpSpPr>
        <p:sp>
          <p:nvSpPr>
            <p:cNvPr id="9" name="مستطيل مستدير الزوايا 13"/>
            <p:cNvSpPr/>
            <p:nvPr/>
          </p:nvSpPr>
          <p:spPr>
            <a:xfrm>
              <a:off x="0" y="1065358"/>
              <a:ext cx="11005411"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0" name="Rectangle 6"/>
            <p:cNvSpPr/>
            <p:nvPr/>
          </p:nvSpPr>
          <p:spPr>
            <a:xfrm>
              <a:off x="391712" y="1324889"/>
              <a:ext cx="10221987" cy="650840"/>
            </a:xfrm>
            <a:prstGeom prst="rect">
              <a:avLst/>
            </a:prstGeom>
          </p:spPr>
          <p:txBody>
            <a:bodyPr wrap="none">
              <a:spAutoFit/>
            </a:bodyPr>
            <a:lstStyle/>
            <a:p>
              <a:pPr marL="0" lvl="1" defTabSz="933450">
                <a:lnSpc>
                  <a:spcPct val="90000"/>
                </a:lnSpc>
                <a:spcBef>
                  <a:spcPct val="0"/>
                </a:spcBef>
                <a:spcAft>
                  <a:spcPct val="15000"/>
                </a:spcAft>
              </a:pPr>
              <a:r>
                <a:rPr lang="en-US" sz="2000" b="1" dirty="0">
                  <a:solidFill>
                    <a:srgbClr val="FFFF00"/>
                  </a:solidFill>
                  <a:latin typeface="Arial" panose="020B0604020202020204" pitchFamily="34" charset="0"/>
                  <a:cs typeface="Arial" panose="020B0604020202020204" pitchFamily="34" charset="0"/>
                </a:rPr>
                <a:t>Distinguish between revenue and capital, and account for them.</a:t>
              </a:r>
              <a:endParaRPr lang="en-GB" sz="2000" b="1" dirty="0">
                <a:solidFill>
                  <a:srgbClr val="FFFF00"/>
                </a:solidFill>
                <a:latin typeface="Arial" panose="020B0604020202020204" pitchFamily="34" charset="0"/>
                <a:cs typeface="Arial" panose="020B0604020202020204" pitchFamily="34" charset="0"/>
              </a:endParaRPr>
            </a:p>
          </p:txBody>
        </p:sp>
      </p:grpSp>
      <p:sp>
        <p:nvSpPr>
          <p:cNvPr id="14" name="مستطيل مستدير الزوايا 13"/>
          <p:cNvSpPr/>
          <p:nvPr/>
        </p:nvSpPr>
        <p:spPr>
          <a:xfrm>
            <a:off x="265814" y="1218430"/>
            <a:ext cx="8969626" cy="2282415"/>
          </a:xfrm>
          <a:prstGeom prst="roundRect">
            <a:avLst>
              <a:gd name="adj" fmla="val 10356"/>
            </a:avLst>
          </a:prstGeom>
          <a:ln/>
        </p:spPr>
        <p:style>
          <a:lnRef idx="1">
            <a:schemeClr val="accent6"/>
          </a:lnRef>
          <a:fillRef idx="2">
            <a:schemeClr val="accent6"/>
          </a:fillRef>
          <a:effectRef idx="1">
            <a:schemeClr val="accent6"/>
          </a:effectRef>
          <a:fontRef idx="minor">
            <a:schemeClr val="dk1"/>
          </a:fontRef>
        </p:style>
        <p:txBody>
          <a:bodyPr rtlCol="1" anchor="ctr"/>
          <a:lstStyle/>
          <a:p>
            <a:r>
              <a:rPr lang="en-US" b="1" dirty="0">
                <a:solidFill>
                  <a:srgbClr val="C00000"/>
                </a:solidFill>
                <a:latin typeface="Arial" panose="020B0604020202020204" pitchFamily="34" charset="0"/>
                <a:cs typeface="Arial" panose="020B0604020202020204" pitchFamily="34" charset="0"/>
              </a:rPr>
              <a:t>Revenue Expenditures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also called income statement expenditures, are additional costs of plant assets that do not materially increase the asset’s life or productive capabilities. They are recorded as expenses and deducted from revenues in the current period’s income statement. Examples of revenues expenditures are cleaning, repainting, adjustments, and lubricants.</a:t>
            </a:r>
            <a:endParaRPr lang="en-GB" dirty="0">
              <a:latin typeface="Arial" panose="020B0604020202020204" pitchFamily="34" charset="0"/>
              <a:cs typeface="Arial" panose="020B0604020202020204" pitchFamily="34" charset="0"/>
            </a:endParaRPr>
          </a:p>
          <a:p>
            <a:endParaRPr lang="ar-BH" dirty="0"/>
          </a:p>
        </p:txBody>
      </p:sp>
      <p:sp>
        <p:nvSpPr>
          <p:cNvPr id="16" name="مستطيل مستدير الزوايا 13"/>
          <p:cNvSpPr/>
          <p:nvPr/>
        </p:nvSpPr>
        <p:spPr>
          <a:xfrm>
            <a:off x="265814" y="3648122"/>
            <a:ext cx="8969626" cy="1851342"/>
          </a:xfrm>
          <a:prstGeom prst="roundRect">
            <a:avLst>
              <a:gd name="adj" fmla="val 10356"/>
            </a:avLst>
          </a:prstGeom>
          <a:ln/>
        </p:spPr>
        <p:style>
          <a:lnRef idx="1">
            <a:schemeClr val="accent4"/>
          </a:lnRef>
          <a:fillRef idx="2">
            <a:schemeClr val="accent4"/>
          </a:fillRef>
          <a:effectRef idx="1">
            <a:schemeClr val="accent4"/>
          </a:effectRef>
          <a:fontRef idx="minor">
            <a:schemeClr val="dk1"/>
          </a:fontRef>
        </p:style>
        <p:txBody>
          <a:bodyPr rtlCol="1" anchor="ctr"/>
          <a:lstStyle/>
          <a:p>
            <a:r>
              <a:rPr lang="en-US" b="1" dirty="0" smtClean="0">
                <a:solidFill>
                  <a:srgbClr val="C00000"/>
                </a:solidFill>
                <a:latin typeface="Arial" panose="020B0604020202020204" pitchFamily="34" charset="0"/>
                <a:cs typeface="Arial" panose="020B0604020202020204" pitchFamily="34" charset="0"/>
              </a:rPr>
              <a:t>Capital </a:t>
            </a:r>
            <a:r>
              <a:rPr lang="en-US" b="1" dirty="0">
                <a:solidFill>
                  <a:srgbClr val="C00000"/>
                </a:solidFill>
                <a:latin typeface="Arial" panose="020B0604020202020204" pitchFamily="34" charset="0"/>
                <a:cs typeface="Arial" panose="020B0604020202020204" pitchFamily="34" charset="0"/>
              </a:rPr>
              <a:t>Expenditures, </a:t>
            </a:r>
            <a:r>
              <a:rPr lang="en-US" dirty="0">
                <a:solidFill>
                  <a:schemeClr val="tx1"/>
                </a:solidFill>
                <a:latin typeface="Arial" panose="020B0604020202020204" pitchFamily="34" charset="0"/>
                <a:cs typeface="Arial" panose="020B0604020202020204" pitchFamily="34" charset="0"/>
              </a:rPr>
              <a:t>also called balance sheet expenditures, are additional costs of plant assets that provide benefits extending beyond the current period. They are debited to asset accounts and reported on the balance sheet. Examples are roofing replacement, plant expansion, and major over-hauls of machinery and equipment.</a:t>
            </a:r>
            <a:endParaRPr lang="en-GB" dirty="0">
              <a:solidFill>
                <a:schemeClr val="tx1"/>
              </a:solidFill>
              <a:latin typeface="Arial" panose="020B0604020202020204" pitchFamily="34" charset="0"/>
              <a:cs typeface="Arial" panose="020B0604020202020204" pitchFamily="34" charset="0"/>
            </a:endParaRPr>
          </a:p>
          <a:p>
            <a:endParaRPr lang="ar-BH" dirty="0">
              <a:solidFill>
                <a:schemeClr val="tx1"/>
              </a:solidFill>
            </a:endParaRPr>
          </a:p>
        </p:txBody>
      </p:sp>
    </p:spTree>
    <p:extLst>
      <p:ext uri="{BB962C8B-B14F-4D97-AF65-F5344CB8AC3E}">
        <p14:creationId xmlns:p14="http://schemas.microsoft.com/office/powerpoint/2010/main" val="2229811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581002"/>
            <a:ext cx="12070079" cy="128069"/>
            <a:chOff x="0" y="6501793"/>
            <a:chExt cx="12192000" cy="566201"/>
          </a:xfrm>
        </p:grpSpPr>
        <p:cxnSp>
          <p:nvCxnSpPr>
            <p:cNvPr id="5" name="Straight Connector 4"/>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9"/>
            <p:cNvSpPr txBox="1"/>
            <p:nvPr/>
          </p:nvSpPr>
          <p:spPr>
            <a:xfrm>
              <a:off x="3048000" y="6501793"/>
              <a:ext cx="9144000" cy="56620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sp>
        <p:nvSpPr>
          <p:cNvPr id="7" name="Title 1"/>
          <p:cNvSpPr txBox="1">
            <a:spLocks/>
          </p:cNvSpPr>
          <p:nvPr/>
        </p:nvSpPr>
        <p:spPr>
          <a:xfrm>
            <a:off x="0" y="0"/>
            <a:ext cx="12192000" cy="306644"/>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t>
            </a:r>
            <a:r>
              <a:rPr lang="en-US" sz="1200" dirty="0" smtClean="0">
                <a:solidFill>
                  <a:srgbClr val="002060"/>
                </a:solidFill>
                <a:latin typeface="Arial" panose="020B0604020202020204" pitchFamily="34" charset="0"/>
                <a:cs typeface="Arial" panose="020B0604020202020204" pitchFamily="34" charset="0"/>
              </a:rPr>
              <a:t>                       Plant Assets Disposals                                                                                                                  </a:t>
            </a:r>
            <a:r>
              <a:rPr lang="en-US" sz="1200" dirty="0">
                <a:solidFill>
                  <a:srgbClr val="002060"/>
                </a:solidFill>
                <a:latin typeface="Arial" panose="020B0604020202020204" pitchFamily="34" charset="0"/>
                <a:cs typeface="Arial" panose="020B0604020202020204" pitchFamily="34" charset="0"/>
              </a:rPr>
              <a:t>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8" name="Group 7"/>
          <p:cNvGrpSpPr/>
          <p:nvPr/>
        </p:nvGrpSpPr>
        <p:grpSpPr>
          <a:xfrm>
            <a:off x="130629" y="458287"/>
            <a:ext cx="8569234" cy="612867"/>
            <a:chOff x="0" y="1065358"/>
            <a:chExt cx="11005411" cy="1080000"/>
          </a:xfrm>
        </p:grpSpPr>
        <p:sp>
          <p:nvSpPr>
            <p:cNvPr id="9" name="مستطيل مستدير الزوايا 13"/>
            <p:cNvSpPr/>
            <p:nvPr/>
          </p:nvSpPr>
          <p:spPr>
            <a:xfrm>
              <a:off x="0" y="1065358"/>
              <a:ext cx="11005411"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0" name="Rectangle 6"/>
            <p:cNvSpPr/>
            <p:nvPr/>
          </p:nvSpPr>
          <p:spPr>
            <a:xfrm>
              <a:off x="391712" y="1324889"/>
              <a:ext cx="10221987" cy="650840"/>
            </a:xfrm>
            <a:prstGeom prst="rect">
              <a:avLst/>
            </a:prstGeom>
          </p:spPr>
          <p:txBody>
            <a:bodyPr wrap="none">
              <a:spAutoFit/>
            </a:bodyPr>
            <a:lstStyle/>
            <a:p>
              <a:pPr marL="0" lvl="1" defTabSz="933450">
                <a:lnSpc>
                  <a:spcPct val="90000"/>
                </a:lnSpc>
                <a:spcBef>
                  <a:spcPct val="0"/>
                </a:spcBef>
                <a:spcAft>
                  <a:spcPct val="15000"/>
                </a:spcAft>
              </a:pPr>
              <a:r>
                <a:rPr lang="en-US" sz="2000" b="1" dirty="0">
                  <a:solidFill>
                    <a:srgbClr val="FFFF00"/>
                  </a:solidFill>
                  <a:latin typeface="Arial" panose="020B0604020202020204" pitchFamily="34" charset="0"/>
                  <a:cs typeface="Arial" panose="020B0604020202020204" pitchFamily="34" charset="0"/>
                </a:rPr>
                <a:t>Distinguish between revenue and capital, and account for them.</a:t>
              </a:r>
              <a:endParaRPr lang="en-GB" sz="2000" b="1" dirty="0">
                <a:solidFill>
                  <a:srgbClr val="FFFF00"/>
                </a:solidFill>
                <a:latin typeface="Arial" panose="020B0604020202020204" pitchFamily="34" charset="0"/>
                <a:cs typeface="Arial" panose="020B0604020202020204" pitchFamily="34" charset="0"/>
              </a:endParaRPr>
            </a:p>
          </p:txBody>
        </p:sp>
      </p:grpSp>
      <p:sp>
        <p:nvSpPr>
          <p:cNvPr id="2" name="Rectangle 1"/>
          <p:cNvSpPr/>
          <p:nvPr/>
        </p:nvSpPr>
        <p:spPr>
          <a:xfrm>
            <a:off x="435631" y="1310419"/>
            <a:ext cx="10889867" cy="882742"/>
          </a:xfrm>
          <a:prstGeom prst="rect">
            <a:avLst/>
          </a:prstGeom>
        </p:spPr>
        <p:txBody>
          <a:bodyPr wrap="square">
            <a:spAutoFit/>
          </a:bodyPr>
          <a:lstStyle/>
          <a:p>
            <a:pPr>
              <a:lnSpc>
                <a:spcPct val="107000"/>
              </a:lnSpc>
              <a:spcAft>
                <a:spcPts val="0"/>
              </a:spcAft>
            </a:pPr>
            <a:r>
              <a:rPr lang="en-US" sz="1600" b="1" u="sng" dirty="0">
                <a:solidFill>
                  <a:srgbClr val="FF0000"/>
                </a:solidFill>
                <a:latin typeface="Arial" panose="020B0604020202020204" pitchFamily="34" charset="0"/>
                <a:ea typeface="Calibri" panose="020F0502020204030204" pitchFamily="34" charset="0"/>
                <a:cs typeface="Arial" panose="020B0604020202020204" pitchFamily="34" charset="0"/>
              </a:rPr>
              <a:t>Illustrate </a:t>
            </a:r>
            <a:r>
              <a:rPr lang="en-US" sz="1600" b="1" u="sng" dirty="0" smtClean="0">
                <a:solidFill>
                  <a:srgbClr val="FF0000"/>
                </a:solidFill>
                <a:latin typeface="Arial" panose="020B0604020202020204" pitchFamily="34" charset="0"/>
                <a:ea typeface="Calibri" panose="020F0502020204030204" pitchFamily="34" charset="0"/>
                <a:cs typeface="Arial" panose="020B0604020202020204" pitchFamily="34" charset="0"/>
              </a:rPr>
              <a:t>(2)</a:t>
            </a:r>
            <a:endParaRPr lang="en-GB" sz="16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600" b="1" dirty="0">
                <a:latin typeface="Arial" panose="020B0604020202020204" pitchFamily="34" charset="0"/>
                <a:ea typeface="Calibri" panose="020F0502020204030204" pitchFamily="34" charset="0"/>
                <a:cs typeface="Arial" panose="020B0604020202020204" pitchFamily="34" charset="0"/>
              </a:rPr>
              <a:t>Ahmed Company incurred and paid maintenance and repair costs for BD800, of machines on February 5 2018 the current year, it makes the following entry.</a:t>
            </a:r>
            <a:endParaRPr lang="en-GB" sz="1600" b="1"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36453129"/>
              </p:ext>
            </p:extLst>
          </p:nvPr>
        </p:nvGraphicFramePr>
        <p:xfrm>
          <a:off x="528262" y="2384146"/>
          <a:ext cx="9848203" cy="1390939"/>
        </p:xfrm>
        <a:graphic>
          <a:graphicData uri="http://schemas.openxmlformats.org/drawingml/2006/table">
            <a:tbl>
              <a:tblPr firstRow="1" firstCol="1" bandRow="1">
                <a:tableStyleId>{E8B1032C-EA38-4F05-BA0D-38AFFFC7BED3}</a:tableStyleId>
              </a:tblPr>
              <a:tblGrid>
                <a:gridCol w="1338243">
                  <a:extLst>
                    <a:ext uri="{9D8B030D-6E8A-4147-A177-3AD203B41FA5}">
                      <a16:colId xmlns:a16="http://schemas.microsoft.com/office/drawing/2014/main" val="742272242"/>
                    </a:ext>
                  </a:extLst>
                </a:gridCol>
                <a:gridCol w="5823249">
                  <a:extLst>
                    <a:ext uri="{9D8B030D-6E8A-4147-A177-3AD203B41FA5}">
                      <a16:colId xmlns:a16="http://schemas.microsoft.com/office/drawing/2014/main" val="2725524069"/>
                    </a:ext>
                  </a:extLst>
                </a:gridCol>
                <a:gridCol w="1493639">
                  <a:extLst>
                    <a:ext uri="{9D8B030D-6E8A-4147-A177-3AD203B41FA5}">
                      <a16:colId xmlns:a16="http://schemas.microsoft.com/office/drawing/2014/main" val="2839964250"/>
                    </a:ext>
                  </a:extLst>
                </a:gridCol>
                <a:gridCol w="1193072">
                  <a:extLst>
                    <a:ext uri="{9D8B030D-6E8A-4147-A177-3AD203B41FA5}">
                      <a16:colId xmlns:a16="http://schemas.microsoft.com/office/drawing/2014/main" val="3454676537"/>
                    </a:ext>
                  </a:extLst>
                </a:gridCol>
              </a:tblGrid>
              <a:tr h="477707">
                <a:tc>
                  <a:txBody>
                    <a:bodyPr/>
                    <a:lstStyle/>
                    <a:p>
                      <a:pPr algn="ctr">
                        <a:lnSpc>
                          <a:spcPct val="106000"/>
                        </a:lnSpc>
                        <a:spcAft>
                          <a:spcPts val="0"/>
                        </a:spcAft>
                      </a:pPr>
                      <a:r>
                        <a:rPr lang="en-US" sz="1600" b="1" dirty="0">
                          <a:solidFill>
                            <a:srgbClr val="002060"/>
                          </a:solidFill>
                          <a:effectLst/>
                          <a:latin typeface="Arial" panose="020B0604020202020204" pitchFamily="34" charset="0"/>
                          <a:cs typeface="Arial" panose="020B0604020202020204" pitchFamily="34" charset="0"/>
                        </a:rPr>
                        <a:t>Date</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600" b="1" dirty="0">
                          <a:solidFill>
                            <a:srgbClr val="002060"/>
                          </a:solidFill>
                          <a:effectLst/>
                          <a:latin typeface="Arial" panose="020B0604020202020204" pitchFamily="34" charset="0"/>
                          <a:cs typeface="Arial" panose="020B0604020202020204" pitchFamily="34" charset="0"/>
                        </a:rPr>
                        <a:t>Explanation</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600" b="1" dirty="0">
                          <a:solidFill>
                            <a:srgbClr val="002060"/>
                          </a:solidFill>
                          <a:effectLst/>
                          <a:latin typeface="Arial" panose="020B0604020202020204" pitchFamily="34" charset="0"/>
                          <a:cs typeface="Arial" panose="020B0604020202020204" pitchFamily="34" charset="0"/>
                        </a:rPr>
                        <a:t>Debit</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600" b="1" dirty="0">
                          <a:solidFill>
                            <a:srgbClr val="002060"/>
                          </a:solidFill>
                          <a:effectLst/>
                          <a:latin typeface="Arial" panose="020B0604020202020204" pitchFamily="34" charset="0"/>
                          <a:cs typeface="Arial" panose="020B0604020202020204" pitchFamily="34" charset="0"/>
                        </a:rPr>
                        <a:t>Credit</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extLst>
                  <a:ext uri="{0D108BD9-81ED-4DB2-BD59-A6C34878D82A}">
                    <a16:rowId xmlns:a16="http://schemas.microsoft.com/office/drawing/2014/main" val="4043524610"/>
                  </a:ext>
                </a:extLst>
              </a:tr>
              <a:tr h="456616">
                <a:tc rowSpan="2">
                  <a:txBody>
                    <a:bodyPr/>
                    <a:lstStyle/>
                    <a:p>
                      <a:pPr algn="ctr">
                        <a:lnSpc>
                          <a:spcPct val="106000"/>
                        </a:lnSpc>
                        <a:spcAft>
                          <a:spcPts val="0"/>
                        </a:spcAft>
                      </a:pPr>
                      <a:r>
                        <a:rPr lang="en-US" sz="1600" b="1" dirty="0">
                          <a:solidFill>
                            <a:schemeClr val="tx1"/>
                          </a:solidFill>
                          <a:effectLst/>
                          <a:latin typeface="Arial" panose="020B0604020202020204" pitchFamily="34" charset="0"/>
                          <a:cs typeface="Arial" panose="020B0604020202020204" pitchFamily="34" charset="0"/>
                        </a:rPr>
                        <a:t>Feb 5</a:t>
                      </a:r>
                      <a:endParaRPr lang="en-GB" sz="1600" b="1" dirty="0">
                        <a:solidFill>
                          <a:schemeClr val="tx1"/>
                        </a:solidFill>
                        <a:effectLst/>
                        <a:latin typeface="Arial" panose="020B0604020202020204" pitchFamily="34" charset="0"/>
                        <a:cs typeface="Arial" panose="020B0604020202020204" pitchFamily="34" charset="0"/>
                      </a:endParaRPr>
                    </a:p>
                    <a:p>
                      <a:pPr algn="ctr">
                        <a:lnSpc>
                          <a:spcPct val="106000"/>
                        </a:lnSpc>
                        <a:spcAft>
                          <a:spcPts val="0"/>
                        </a:spcAft>
                      </a:pPr>
                      <a:r>
                        <a:rPr lang="en-US" sz="1600" b="1" dirty="0">
                          <a:solidFill>
                            <a:schemeClr val="tx1"/>
                          </a:solidFill>
                          <a:effectLst/>
                          <a:latin typeface="Arial" panose="020B0604020202020204" pitchFamily="34" charset="0"/>
                          <a:cs typeface="Arial" panose="020B0604020202020204" pitchFamily="34" charset="0"/>
                        </a:rPr>
                        <a:t>2018</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nSpc>
                          <a:spcPct val="106000"/>
                        </a:lnSpc>
                        <a:spcAft>
                          <a:spcPts val="0"/>
                        </a:spcAft>
                      </a:pPr>
                      <a:r>
                        <a:rPr lang="en-US" sz="1600" b="1" dirty="0">
                          <a:solidFill>
                            <a:schemeClr val="tx1"/>
                          </a:solidFill>
                          <a:effectLst/>
                          <a:latin typeface="Arial" panose="020B0604020202020204" pitchFamily="34" charset="0"/>
                          <a:cs typeface="Arial" panose="020B0604020202020204" pitchFamily="34" charset="0"/>
                        </a:rPr>
                        <a:t>Repairs Expense</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600" b="1">
                          <a:solidFill>
                            <a:schemeClr val="tx1"/>
                          </a:solidFill>
                          <a:effectLst/>
                          <a:latin typeface="Arial" panose="020B0604020202020204" pitchFamily="34" charset="0"/>
                          <a:cs typeface="Arial" panose="020B0604020202020204" pitchFamily="34" charset="0"/>
                        </a:rPr>
                        <a:t>800</a:t>
                      </a: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933542126"/>
                  </a:ext>
                </a:extLst>
              </a:tr>
              <a:tr h="456616">
                <a:tc vMerge="1">
                  <a:txBody>
                    <a:bodyPr/>
                    <a:lstStyle/>
                    <a:p>
                      <a:pPr algn="ctr">
                        <a:lnSpc>
                          <a:spcPct val="106000"/>
                        </a:lnSpc>
                        <a:spcAft>
                          <a:spcPts val="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600" b="1" dirty="0">
                          <a:solidFill>
                            <a:schemeClr val="tx1"/>
                          </a:solidFill>
                          <a:effectLst/>
                          <a:latin typeface="Arial" panose="020B0604020202020204" pitchFamily="34" charset="0"/>
                          <a:cs typeface="Arial" panose="020B0604020202020204" pitchFamily="34" charset="0"/>
                        </a:rPr>
                        <a:t>                Cash</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600" b="1" dirty="0">
                          <a:solidFill>
                            <a:schemeClr val="tx1"/>
                          </a:solidFill>
                          <a:effectLst/>
                          <a:latin typeface="Arial" panose="020B0604020202020204" pitchFamily="34" charset="0"/>
                          <a:cs typeface="Arial" panose="020B0604020202020204" pitchFamily="34" charset="0"/>
                        </a:rPr>
                        <a:t>800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77004685"/>
                  </a:ext>
                </a:extLst>
              </a:tr>
            </a:tbl>
          </a:graphicData>
        </a:graphic>
      </p:graphicFrame>
      <p:sp>
        <p:nvSpPr>
          <p:cNvPr id="11" name="Rectangle 10"/>
          <p:cNvSpPr/>
          <p:nvPr/>
        </p:nvSpPr>
        <p:spPr>
          <a:xfrm>
            <a:off x="435630" y="3897474"/>
            <a:ext cx="10889867" cy="1146211"/>
          </a:xfrm>
          <a:prstGeom prst="rect">
            <a:avLst/>
          </a:prstGeom>
        </p:spPr>
        <p:txBody>
          <a:bodyPr wrap="square">
            <a:spAutoFit/>
          </a:bodyPr>
          <a:lstStyle/>
          <a:p>
            <a:pPr>
              <a:lnSpc>
                <a:spcPct val="107000"/>
              </a:lnSpc>
              <a:spcAft>
                <a:spcPts val="0"/>
              </a:spcAft>
            </a:pPr>
            <a:r>
              <a:rPr lang="en-US" sz="1600" b="1" u="sng" dirty="0">
                <a:solidFill>
                  <a:srgbClr val="FF0000"/>
                </a:solidFill>
                <a:latin typeface="Arial" panose="020B0604020202020204" pitchFamily="34" charset="0"/>
                <a:ea typeface="Calibri" panose="020F0502020204030204" pitchFamily="34" charset="0"/>
                <a:cs typeface="Arial" panose="020B0604020202020204" pitchFamily="34" charset="0"/>
              </a:rPr>
              <a:t>Illustrate </a:t>
            </a:r>
            <a:r>
              <a:rPr lang="en-US" sz="1600" b="1" u="sng" dirty="0" smtClean="0">
                <a:solidFill>
                  <a:srgbClr val="FF0000"/>
                </a:solidFill>
                <a:latin typeface="Arial" panose="020B0604020202020204" pitchFamily="34" charset="0"/>
                <a:ea typeface="Calibri" panose="020F0502020204030204" pitchFamily="34" charset="0"/>
                <a:cs typeface="Arial" panose="020B0604020202020204" pitchFamily="34" charset="0"/>
              </a:rPr>
              <a:t>(3)</a:t>
            </a:r>
            <a:endParaRPr lang="en-GB" sz="16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 AHD Company pays for BD6,500 on March 15 2018, to adds engine power of 3,000 CC on a truck for replacing old engine power of 5,800 CC. This results in increase useful life and salvage value in future periods. The cost of the improvement is added to the truck account with this entry.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232537849"/>
              </p:ext>
            </p:extLst>
          </p:nvPr>
        </p:nvGraphicFramePr>
        <p:xfrm>
          <a:off x="528262" y="5167968"/>
          <a:ext cx="10155964" cy="1290645"/>
        </p:xfrm>
        <a:graphic>
          <a:graphicData uri="http://schemas.openxmlformats.org/drawingml/2006/table">
            <a:tbl>
              <a:tblPr firstRow="1" firstCol="1" bandRow="1">
                <a:tableStyleId>{E8B1032C-EA38-4F05-BA0D-38AFFFC7BED3}</a:tableStyleId>
              </a:tblPr>
              <a:tblGrid>
                <a:gridCol w="1380064">
                  <a:extLst>
                    <a:ext uri="{9D8B030D-6E8A-4147-A177-3AD203B41FA5}">
                      <a16:colId xmlns:a16="http://schemas.microsoft.com/office/drawing/2014/main" val="2113147641"/>
                    </a:ext>
                  </a:extLst>
                </a:gridCol>
                <a:gridCol w="6005229">
                  <a:extLst>
                    <a:ext uri="{9D8B030D-6E8A-4147-A177-3AD203B41FA5}">
                      <a16:colId xmlns:a16="http://schemas.microsoft.com/office/drawing/2014/main" val="4025986286"/>
                    </a:ext>
                  </a:extLst>
                </a:gridCol>
                <a:gridCol w="1540316">
                  <a:extLst>
                    <a:ext uri="{9D8B030D-6E8A-4147-A177-3AD203B41FA5}">
                      <a16:colId xmlns:a16="http://schemas.microsoft.com/office/drawing/2014/main" val="4075859032"/>
                    </a:ext>
                  </a:extLst>
                </a:gridCol>
                <a:gridCol w="1230355">
                  <a:extLst>
                    <a:ext uri="{9D8B030D-6E8A-4147-A177-3AD203B41FA5}">
                      <a16:colId xmlns:a16="http://schemas.microsoft.com/office/drawing/2014/main" val="150937293"/>
                    </a:ext>
                  </a:extLst>
                </a:gridCol>
              </a:tblGrid>
              <a:tr h="434177">
                <a:tc>
                  <a:txBody>
                    <a:bodyPr/>
                    <a:lstStyle/>
                    <a:p>
                      <a:pPr algn="ctr">
                        <a:lnSpc>
                          <a:spcPct val="106000"/>
                        </a:lnSpc>
                        <a:spcAft>
                          <a:spcPts val="0"/>
                        </a:spcAft>
                      </a:pPr>
                      <a:r>
                        <a:rPr lang="en-US" sz="1600" dirty="0">
                          <a:solidFill>
                            <a:srgbClr val="002060"/>
                          </a:solidFill>
                          <a:effectLst/>
                          <a:latin typeface="Arial" panose="020B0604020202020204" pitchFamily="34" charset="0"/>
                          <a:cs typeface="Arial" panose="020B0604020202020204" pitchFamily="34" charset="0"/>
                        </a:rPr>
                        <a:t>Date</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600" dirty="0">
                          <a:solidFill>
                            <a:srgbClr val="002060"/>
                          </a:solidFill>
                          <a:effectLst/>
                          <a:latin typeface="Arial" panose="020B0604020202020204" pitchFamily="34" charset="0"/>
                          <a:cs typeface="Arial" panose="020B0604020202020204" pitchFamily="34" charset="0"/>
                        </a:rPr>
                        <a:t>Explanation</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600" dirty="0">
                          <a:solidFill>
                            <a:srgbClr val="002060"/>
                          </a:solidFill>
                          <a:effectLst/>
                          <a:latin typeface="Arial" panose="020B0604020202020204" pitchFamily="34" charset="0"/>
                          <a:cs typeface="Arial" panose="020B0604020202020204" pitchFamily="34" charset="0"/>
                        </a:rPr>
                        <a:t>Debit</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600" dirty="0">
                          <a:solidFill>
                            <a:srgbClr val="002060"/>
                          </a:solidFill>
                          <a:effectLst/>
                          <a:latin typeface="Arial" panose="020B0604020202020204" pitchFamily="34" charset="0"/>
                          <a:cs typeface="Arial" panose="020B0604020202020204" pitchFamily="34" charset="0"/>
                        </a:rPr>
                        <a:t>Credit</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extLst>
                  <a:ext uri="{0D108BD9-81ED-4DB2-BD59-A6C34878D82A}">
                    <a16:rowId xmlns:a16="http://schemas.microsoft.com/office/drawing/2014/main" val="802932265"/>
                  </a:ext>
                </a:extLst>
              </a:tr>
              <a:tr h="417596">
                <a:tc rowSpan="2">
                  <a:txBody>
                    <a:bodyPr/>
                    <a:lstStyle/>
                    <a:p>
                      <a:pPr algn="ctr">
                        <a:lnSpc>
                          <a:spcPct val="106000"/>
                        </a:lnSpc>
                        <a:spcAft>
                          <a:spcPts val="0"/>
                        </a:spcAft>
                      </a:pPr>
                      <a:r>
                        <a:rPr lang="en-US" sz="1600" b="1" dirty="0">
                          <a:solidFill>
                            <a:schemeClr val="tx1"/>
                          </a:solidFill>
                          <a:effectLst/>
                          <a:latin typeface="Arial" panose="020B0604020202020204" pitchFamily="34" charset="0"/>
                          <a:cs typeface="Arial" panose="020B0604020202020204" pitchFamily="34" charset="0"/>
                        </a:rPr>
                        <a:t>Mar 15</a:t>
                      </a:r>
                      <a:endParaRPr lang="en-GB" sz="1600" b="1" dirty="0">
                        <a:solidFill>
                          <a:schemeClr val="tx1"/>
                        </a:solidFill>
                        <a:effectLst/>
                        <a:latin typeface="Arial" panose="020B0604020202020204" pitchFamily="34" charset="0"/>
                        <a:cs typeface="Arial" panose="020B0604020202020204" pitchFamily="34" charset="0"/>
                      </a:endParaRPr>
                    </a:p>
                    <a:p>
                      <a:pPr algn="ctr">
                        <a:lnSpc>
                          <a:spcPct val="106000"/>
                        </a:lnSpc>
                        <a:spcAft>
                          <a:spcPts val="0"/>
                        </a:spcAft>
                      </a:pPr>
                      <a:r>
                        <a:rPr lang="en-US" sz="1600" b="1" dirty="0">
                          <a:solidFill>
                            <a:schemeClr val="tx1"/>
                          </a:solidFill>
                          <a:effectLst/>
                          <a:latin typeface="Arial" panose="020B0604020202020204" pitchFamily="34" charset="0"/>
                          <a:cs typeface="Arial" panose="020B0604020202020204" pitchFamily="34" charset="0"/>
                        </a:rPr>
                        <a:t>2018</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nSpc>
                          <a:spcPct val="106000"/>
                        </a:lnSpc>
                        <a:spcAft>
                          <a:spcPts val="0"/>
                        </a:spcAft>
                      </a:pPr>
                      <a:r>
                        <a:rPr lang="en-US" sz="1600" b="1" dirty="0">
                          <a:solidFill>
                            <a:schemeClr val="tx1"/>
                          </a:solidFill>
                          <a:effectLst/>
                          <a:latin typeface="Arial" panose="020B0604020202020204" pitchFamily="34" charset="0"/>
                          <a:cs typeface="Arial" panose="020B0604020202020204" pitchFamily="34" charset="0"/>
                        </a:rPr>
                        <a:t>Truck</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600" b="1" dirty="0">
                          <a:solidFill>
                            <a:schemeClr val="tx1"/>
                          </a:solidFill>
                          <a:effectLst/>
                          <a:latin typeface="Arial" panose="020B0604020202020204" pitchFamily="34" charset="0"/>
                          <a:cs typeface="Arial" panose="020B0604020202020204" pitchFamily="34" charset="0"/>
                        </a:rPr>
                        <a:t>6,500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552569465"/>
                  </a:ext>
                </a:extLst>
              </a:tr>
              <a:tr h="438872">
                <a:tc vMerge="1">
                  <a:txBody>
                    <a:bodyPr/>
                    <a:lstStyle/>
                    <a:p>
                      <a:pPr algn="ctr">
                        <a:lnSpc>
                          <a:spcPct val="106000"/>
                        </a:lnSpc>
                        <a:spcAft>
                          <a:spcPts val="0"/>
                        </a:spcAft>
                      </a:pPr>
                      <a:endParaRPr lang="en-GB"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600" b="1" dirty="0">
                          <a:solidFill>
                            <a:schemeClr val="tx1"/>
                          </a:solidFill>
                          <a:effectLst/>
                          <a:latin typeface="Arial" panose="020B0604020202020204" pitchFamily="34" charset="0"/>
                          <a:cs typeface="Arial" panose="020B0604020202020204" pitchFamily="34" charset="0"/>
                        </a:rPr>
                        <a:t>                Cash</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600" b="1" dirty="0">
                          <a:solidFill>
                            <a:schemeClr val="tx1"/>
                          </a:solidFill>
                          <a:effectLst/>
                          <a:latin typeface="Arial" panose="020B0604020202020204" pitchFamily="34" charset="0"/>
                          <a:cs typeface="Arial" panose="020B0604020202020204" pitchFamily="34" charset="0"/>
                        </a:rPr>
                        <a:t>6,500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686704084"/>
                  </a:ext>
                </a:extLst>
              </a:tr>
            </a:tbl>
          </a:graphicData>
        </a:graphic>
      </p:graphicFrame>
    </p:spTree>
    <p:extLst>
      <p:ext uri="{BB962C8B-B14F-4D97-AF65-F5344CB8AC3E}">
        <p14:creationId xmlns:p14="http://schemas.microsoft.com/office/powerpoint/2010/main" val="2788072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581002"/>
            <a:ext cx="12070079" cy="128069"/>
            <a:chOff x="0" y="6501793"/>
            <a:chExt cx="12192000" cy="566201"/>
          </a:xfrm>
        </p:grpSpPr>
        <p:cxnSp>
          <p:nvCxnSpPr>
            <p:cNvPr id="5" name="Straight Connector 4"/>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9"/>
            <p:cNvSpPr txBox="1"/>
            <p:nvPr/>
          </p:nvSpPr>
          <p:spPr>
            <a:xfrm>
              <a:off x="3048000" y="6501793"/>
              <a:ext cx="9144000" cy="56620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sp>
        <p:nvSpPr>
          <p:cNvPr id="7" name="Title 1"/>
          <p:cNvSpPr txBox="1">
            <a:spLocks/>
          </p:cNvSpPr>
          <p:nvPr/>
        </p:nvSpPr>
        <p:spPr>
          <a:xfrm>
            <a:off x="0" y="0"/>
            <a:ext cx="12192000" cy="306644"/>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t>
            </a:r>
            <a:r>
              <a:rPr lang="en-US" sz="1200" dirty="0" smtClean="0">
                <a:solidFill>
                  <a:srgbClr val="002060"/>
                </a:solidFill>
                <a:latin typeface="Arial" panose="020B0604020202020204" pitchFamily="34" charset="0"/>
                <a:cs typeface="Arial" panose="020B0604020202020204" pitchFamily="34" charset="0"/>
              </a:rPr>
              <a:t>                       Plant Assets Disposals                                                                                                                  </a:t>
            </a:r>
            <a:r>
              <a:rPr lang="en-US" sz="1200" dirty="0">
                <a:solidFill>
                  <a:srgbClr val="002060"/>
                </a:solidFill>
                <a:latin typeface="Arial" panose="020B0604020202020204" pitchFamily="34" charset="0"/>
                <a:cs typeface="Arial" panose="020B0604020202020204" pitchFamily="34" charset="0"/>
              </a:rPr>
              <a:t>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8" name="Group 7"/>
          <p:cNvGrpSpPr/>
          <p:nvPr/>
        </p:nvGrpSpPr>
        <p:grpSpPr>
          <a:xfrm>
            <a:off x="130629" y="458287"/>
            <a:ext cx="4976948" cy="612867"/>
            <a:chOff x="0" y="1065358"/>
            <a:chExt cx="11005411" cy="1080000"/>
          </a:xfrm>
        </p:grpSpPr>
        <p:sp>
          <p:nvSpPr>
            <p:cNvPr id="9" name="مستطيل مستدير الزوايا 13"/>
            <p:cNvSpPr/>
            <p:nvPr/>
          </p:nvSpPr>
          <p:spPr>
            <a:xfrm>
              <a:off x="0" y="1065358"/>
              <a:ext cx="11005411"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0" name="Rectangle 6"/>
            <p:cNvSpPr/>
            <p:nvPr/>
          </p:nvSpPr>
          <p:spPr>
            <a:xfrm>
              <a:off x="391712" y="1189344"/>
              <a:ext cx="8391196" cy="748467"/>
            </a:xfrm>
            <a:prstGeom prst="rect">
              <a:avLst/>
            </a:prstGeom>
          </p:spPr>
          <p:txBody>
            <a:bodyPr wrap="square">
              <a:spAutoFit/>
            </a:bodyPr>
            <a:lstStyle/>
            <a:p>
              <a:pPr marL="0" lvl="1" defTabSz="933450">
                <a:lnSpc>
                  <a:spcPct val="90000"/>
                </a:lnSpc>
                <a:spcBef>
                  <a:spcPct val="0"/>
                </a:spcBef>
                <a:spcAft>
                  <a:spcPct val="15000"/>
                </a:spcAft>
              </a:pPr>
              <a:r>
                <a:rPr lang="en-US" sz="2400" b="1" dirty="0">
                  <a:solidFill>
                    <a:srgbClr val="FFFF00"/>
                  </a:solidFill>
                  <a:latin typeface="Arial" panose="020B0604020202020204" pitchFamily="34" charset="0"/>
                  <a:cs typeface="Arial" panose="020B0604020202020204" pitchFamily="34" charset="0"/>
                </a:rPr>
                <a:t>Disposals of Plant </a:t>
              </a:r>
              <a:r>
                <a:rPr lang="en-US" sz="2400" b="1" dirty="0" smtClean="0">
                  <a:solidFill>
                    <a:srgbClr val="FFFF00"/>
                  </a:solidFill>
                  <a:latin typeface="Arial" panose="020B0604020202020204" pitchFamily="34" charset="0"/>
                  <a:cs typeface="Arial" panose="020B0604020202020204" pitchFamily="34" charset="0"/>
                </a:rPr>
                <a:t>Asset</a:t>
              </a:r>
              <a:endParaRPr lang="en-GB" sz="2800" b="1" dirty="0">
                <a:solidFill>
                  <a:srgbClr val="FFFF00"/>
                </a:solidFill>
                <a:latin typeface="Arial" panose="020B0604020202020204" pitchFamily="34" charset="0"/>
                <a:cs typeface="Arial" panose="020B0604020202020204" pitchFamily="34" charset="0"/>
              </a:endParaRPr>
            </a:p>
          </p:txBody>
        </p:sp>
      </p:grpSp>
      <p:sp>
        <p:nvSpPr>
          <p:cNvPr id="13" name="Rectangle 12"/>
          <p:cNvSpPr/>
          <p:nvPr/>
        </p:nvSpPr>
        <p:spPr>
          <a:xfrm>
            <a:off x="130629" y="1335692"/>
            <a:ext cx="9875520" cy="97315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lvl="0" indent="-342900">
              <a:lnSpc>
                <a:spcPct val="106000"/>
              </a:lnSpc>
              <a:spcAft>
                <a:spcPts val="0"/>
              </a:spcAft>
              <a:buFont typeface="+mj-lt"/>
              <a:buAutoNum type="arabicPeriod"/>
            </a:pPr>
            <a:r>
              <a:rPr lang="en-US" b="1" u="sng" dirty="0">
                <a:solidFill>
                  <a:srgbClr val="002060"/>
                </a:solidFill>
                <a:latin typeface="Arial" panose="020B0604020202020204" pitchFamily="34" charset="0"/>
                <a:ea typeface="Calibri" panose="020F0502020204030204" pitchFamily="34" charset="0"/>
                <a:cs typeface="Arial" panose="020B0604020202020204" pitchFamily="34" charset="0"/>
              </a:rPr>
              <a:t>Retirement of Plant Assets </a:t>
            </a:r>
            <a:endParaRPr lang="en-GB" b="1" dirty="0">
              <a:latin typeface="Arial" panose="020B0604020202020204" pitchFamily="34" charset="0"/>
              <a:ea typeface="Calibri" panose="020F0502020204030204" pitchFamily="34" charset="0"/>
              <a:cs typeface="Arial" panose="020B0604020202020204" pitchFamily="34" charset="0"/>
            </a:endParaRPr>
          </a:p>
          <a:p>
            <a:pPr marL="457200">
              <a:lnSpc>
                <a:spcPct val="106000"/>
              </a:lnSpc>
              <a:spcAft>
                <a:spcPts val="800"/>
              </a:spcAft>
            </a:pPr>
            <a:r>
              <a:rPr lang="en-US" b="1" dirty="0">
                <a:latin typeface="Arial" panose="020B0604020202020204" pitchFamily="34" charset="0"/>
                <a:ea typeface="Calibri" panose="020F0502020204030204" pitchFamily="34" charset="0"/>
                <a:cs typeface="Arial" panose="020B0604020202020204" pitchFamily="34" charset="0"/>
              </a:rPr>
              <a:t>The retirement of plant assets at the end of useful life.  The company cannot use</a:t>
            </a:r>
            <a:r>
              <a:rPr lang="en-US"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the plant asset and resale.</a:t>
            </a:r>
            <a:endParaRPr lang="en-GB"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130629" y="2613966"/>
            <a:ext cx="9349047" cy="1574149"/>
          </a:xfrm>
          <a:prstGeom prst="rect">
            <a:avLst/>
          </a:prstGeom>
        </p:spPr>
        <p:txBody>
          <a:bodyPr wrap="square">
            <a:spAutoFit/>
          </a:bodyPr>
          <a:lstStyle/>
          <a:p>
            <a:pPr>
              <a:lnSpc>
                <a:spcPct val="107000"/>
              </a:lnSpc>
              <a:spcAft>
                <a:spcPts val="0"/>
              </a:spcAft>
            </a:pP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Illustrate </a:t>
            </a:r>
            <a:r>
              <a:rPr lang="en-US" b="1" u="sng" dirty="0" smtClean="0">
                <a:solidFill>
                  <a:srgbClr val="FF0000"/>
                </a:solidFill>
                <a:latin typeface="Arial" panose="020B0604020202020204" pitchFamily="34" charset="0"/>
                <a:ea typeface="Calibri" panose="020F0502020204030204" pitchFamily="34" charset="0"/>
                <a:cs typeface="Arial" panose="020B0604020202020204" pitchFamily="34" charset="0"/>
              </a:rPr>
              <a:t>(4</a:t>
            </a: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GB"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On Dec 31 2018, Ahmed</a:t>
            </a:r>
            <a:r>
              <a:rPr lang="en-US"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retires </a:t>
            </a: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its computer printers, which cost BD18,000. The accumulated depreciation on these printers is BD18,000. The equipment, therefore, is fully depreciated (zero book value). The entry to record this retirement is as follows.</a:t>
            </a:r>
            <a:endParaRPr lang="en-GB" b="1"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952870496"/>
              </p:ext>
            </p:extLst>
          </p:nvPr>
        </p:nvGraphicFramePr>
        <p:xfrm>
          <a:off x="435630" y="4352117"/>
          <a:ext cx="9992489" cy="1649810"/>
        </p:xfrm>
        <a:graphic>
          <a:graphicData uri="http://schemas.openxmlformats.org/drawingml/2006/table">
            <a:tbl>
              <a:tblPr firstRow="1" firstCol="1" bandRow="1">
                <a:tableStyleId>{E8B1032C-EA38-4F05-BA0D-38AFFFC7BED3}</a:tableStyleId>
              </a:tblPr>
              <a:tblGrid>
                <a:gridCol w="1357850">
                  <a:extLst>
                    <a:ext uri="{9D8B030D-6E8A-4147-A177-3AD203B41FA5}">
                      <a16:colId xmlns:a16="http://schemas.microsoft.com/office/drawing/2014/main" val="742272242"/>
                    </a:ext>
                  </a:extLst>
                </a:gridCol>
                <a:gridCol w="5908565">
                  <a:extLst>
                    <a:ext uri="{9D8B030D-6E8A-4147-A177-3AD203B41FA5}">
                      <a16:colId xmlns:a16="http://schemas.microsoft.com/office/drawing/2014/main" val="2725524069"/>
                    </a:ext>
                  </a:extLst>
                </a:gridCol>
                <a:gridCol w="1515522">
                  <a:extLst>
                    <a:ext uri="{9D8B030D-6E8A-4147-A177-3AD203B41FA5}">
                      <a16:colId xmlns:a16="http://schemas.microsoft.com/office/drawing/2014/main" val="2839964250"/>
                    </a:ext>
                  </a:extLst>
                </a:gridCol>
                <a:gridCol w="1210552">
                  <a:extLst>
                    <a:ext uri="{9D8B030D-6E8A-4147-A177-3AD203B41FA5}">
                      <a16:colId xmlns:a16="http://schemas.microsoft.com/office/drawing/2014/main" val="3454676537"/>
                    </a:ext>
                  </a:extLst>
                </a:gridCol>
              </a:tblGrid>
              <a:tr h="566614">
                <a:tc>
                  <a:txBody>
                    <a:bodyPr/>
                    <a:lstStyle/>
                    <a:p>
                      <a:pPr algn="ctr">
                        <a:lnSpc>
                          <a:spcPct val="106000"/>
                        </a:lnSpc>
                        <a:spcAft>
                          <a:spcPts val="0"/>
                        </a:spcAft>
                      </a:pPr>
                      <a:r>
                        <a:rPr lang="en-US" sz="1600" b="1" dirty="0">
                          <a:solidFill>
                            <a:srgbClr val="002060"/>
                          </a:solidFill>
                          <a:effectLst/>
                          <a:latin typeface="Arial" panose="020B0604020202020204" pitchFamily="34" charset="0"/>
                          <a:cs typeface="Arial" panose="020B0604020202020204" pitchFamily="34" charset="0"/>
                        </a:rPr>
                        <a:t>Date</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600" b="1" dirty="0">
                          <a:solidFill>
                            <a:srgbClr val="002060"/>
                          </a:solidFill>
                          <a:effectLst/>
                          <a:latin typeface="Arial" panose="020B0604020202020204" pitchFamily="34" charset="0"/>
                          <a:cs typeface="Arial" panose="020B0604020202020204" pitchFamily="34" charset="0"/>
                        </a:rPr>
                        <a:t>Explanation</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600" b="1" dirty="0">
                          <a:solidFill>
                            <a:srgbClr val="002060"/>
                          </a:solidFill>
                          <a:effectLst/>
                          <a:latin typeface="Arial" panose="020B0604020202020204" pitchFamily="34" charset="0"/>
                          <a:cs typeface="Arial" panose="020B0604020202020204" pitchFamily="34" charset="0"/>
                        </a:rPr>
                        <a:t>Debit</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600" b="1" dirty="0">
                          <a:solidFill>
                            <a:srgbClr val="002060"/>
                          </a:solidFill>
                          <a:effectLst/>
                          <a:latin typeface="Arial" panose="020B0604020202020204" pitchFamily="34" charset="0"/>
                          <a:cs typeface="Arial" panose="020B0604020202020204" pitchFamily="34" charset="0"/>
                        </a:rPr>
                        <a:t>Credit</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extLst>
                  <a:ext uri="{0D108BD9-81ED-4DB2-BD59-A6C34878D82A}">
                    <a16:rowId xmlns:a16="http://schemas.microsoft.com/office/drawing/2014/main" val="4043524610"/>
                  </a:ext>
                </a:extLst>
              </a:tr>
              <a:tr h="541598">
                <a:tc rowSpan="2">
                  <a:txBody>
                    <a:bodyPr/>
                    <a:lstStyle/>
                    <a:p>
                      <a:pPr algn="ctr">
                        <a:lnSpc>
                          <a:spcPct val="106000"/>
                        </a:lnSpc>
                        <a:spcAft>
                          <a:spcPts val="0"/>
                        </a:spcAft>
                      </a:pPr>
                      <a:r>
                        <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Dec 31</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6000"/>
                        </a:lnSpc>
                        <a:spcAft>
                          <a:spcPts val="0"/>
                        </a:spcAft>
                      </a:pPr>
                      <a:r>
                        <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2018</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nSpc>
                          <a:spcPct val="106000"/>
                        </a:lnSpc>
                        <a:spcAft>
                          <a:spcPts val="0"/>
                        </a:spcAft>
                      </a:pPr>
                      <a:r>
                        <a:rPr lang="en-US" sz="1800" b="1">
                          <a:solidFill>
                            <a:schemeClr val="tx1"/>
                          </a:solidFill>
                          <a:effectLst/>
                          <a:latin typeface="Arial" panose="020B0604020202020204" pitchFamily="34" charset="0"/>
                          <a:ea typeface="Calibri" panose="020F0502020204030204" pitchFamily="34" charset="0"/>
                          <a:cs typeface="Arial" panose="020B0604020202020204" pitchFamily="34" charset="0"/>
                        </a:rPr>
                        <a:t>Accumulated Depreciation - Equipment</a:t>
                      </a:r>
                      <a:endParaRPr lang="en-GB"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a:solidFill>
                            <a:schemeClr val="tx1"/>
                          </a:solidFill>
                          <a:effectLst/>
                          <a:latin typeface="Arial" panose="020B0604020202020204" pitchFamily="34" charset="0"/>
                          <a:ea typeface="Calibri" panose="020F0502020204030204" pitchFamily="34" charset="0"/>
                          <a:cs typeface="Arial" panose="020B0604020202020204" pitchFamily="34" charset="0"/>
                        </a:rPr>
                        <a:t>18,000</a:t>
                      </a:r>
                      <a:endParaRPr lang="en-GB"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GB"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933542126"/>
                  </a:ext>
                </a:extLst>
              </a:tr>
              <a:tr h="541598">
                <a:tc vMerge="1">
                  <a:txBody>
                    <a:bodyPr/>
                    <a:lstStyle/>
                    <a:p>
                      <a:pPr algn="ctr">
                        <a:lnSpc>
                          <a:spcPct val="106000"/>
                        </a:lnSpc>
                        <a:spcAft>
                          <a:spcPts val="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6000"/>
                        </a:lnSpc>
                        <a:spcAft>
                          <a:spcPts val="0"/>
                        </a:spcAft>
                      </a:pPr>
                      <a:r>
                        <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Equipment</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GB"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18,000</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77004685"/>
                  </a:ext>
                </a:extLst>
              </a:tr>
            </a:tbl>
          </a:graphicData>
        </a:graphic>
      </p:graphicFrame>
      <p:pic>
        <p:nvPicPr>
          <p:cNvPr id="16" name="Picture 15"/>
          <p:cNvPicPr/>
          <p:nvPr/>
        </p:nvPicPr>
        <p:blipFill>
          <a:blip r:embed="rId2" cstate="print">
            <a:extLst>
              <a:ext uri="{28A0092B-C50C-407E-A947-70E740481C1C}">
                <a14:useLocalDpi xmlns:a14="http://schemas.microsoft.com/office/drawing/2010/main" val="0"/>
              </a:ext>
            </a:extLst>
          </a:blip>
          <a:stretch>
            <a:fillRect/>
          </a:stretch>
        </p:blipFill>
        <p:spPr>
          <a:xfrm>
            <a:off x="9479676" y="2502307"/>
            <a:ext cx="2352813" cy="1656347"/>
          </a:xfrm>
          <a:prstGeom prst="rect">
            <a:avLst/>
          </a:prstGeom>
        </p:spPr>
      </p:pic>
    </p:spTree>
    <p:extLst>
      <p:ext uri="{BB962C8B-B14F-4D97-AF65-F5344CB8AC3E}">
        <p14:creationId xmlns:p14="http://schemas.microsoft.com/office/powerpoint/2010/main" val="2918880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581002"/>
            <a:ext cx="12070079" cy="128069"/>
            <a:chOff x="0" y="6501793"/>
            <a:chExt cx="12192000" cy="566201"/>
          </a:xfrm>
        </p:grpSpPr>
        <p:cxnSp>
          <p:nvCxnSpPr>
            <p:cNvPr id="5" name="Straight Connector 4"/>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9"/>
            <p:cNvSpPr txBox="1"/>
            <p:nvPr/>
          </p:nvSpPr>
          <p:spPr>
            <a:xfrm>
              <a:off x="3048000" y="6501793"/>
              <a:ext cx="9144000" cy="56620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sp>
        <p:nvSpPr>
          <p:cNvPr id="7" name="Title 1"/>
          <p:cNvSpPr txBox="1">
            <a:spLocks/>
          </p:cNvSpPr>
          <p:nvPr/>
        </p:nvSpPr>
        <p:spPr>
          <a:xfrm>
            <a:off x="0" y="0"/>
            <a:ext cx="12192000" cy="306644"/>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t>
            </a:r>
            <a:r>
              <a:rPr lang="en-US" sz="1200" dirty="0" smtClean="0">
                <a:solidFill>
                  <a:srgbClr val="002060"/>
                </a:solidFill>
                <a:latin typeface="Arial" panose="020B0604020202020204" pitchFamily="34" charset="0"/>
                <a:cs typeface="Arial" panose="020B0604020202020204" pitchFamily="34" charset="0"/>
              </a:rPr>
              <a:t>                       Plant Assets Disposals                                                                                                                  </a:t>
            </a:r>
            <a:r>
              <a:rPr lang="en-US" sz="1200" dirty="0">
                <a:solidFill>
                  <a:srgbClr val="002060"/>
                </a:solidFill>
                <a:latin typeface="Arial" panose="020B0604020202020204" pitchFamily="34" charset="0"/>
                <a:cs typeface="Arial" panose="020B0604020202020204" pitchFamily="34" charset="0"/>
              </a:rPr>
              <a:t>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8" name="Group 7"/>
          <p:cNvGrpSpPr/>
          <p:nvPr/>
        </p:nvGrpSpPr>
        <p:grpSpPr>
          <a:xfrm>
            <a:off x="130630" y="458287"/>
            <a:ext cx="5068388" cy="612867"/>
            <a:chOff x="0" y="1065358"/>
            <a:chExt cx="11005411" cy="1080000"/>
          </a:xfrm>
        </p:grpSpPr>
        <p:sp>
          <p:nvSpPr>
            <p:cNvPr id="9" name="مستطيل مستدير الزوايا 13"/>
            <p:cNvSpPr/>
            <p:nvPr/>
          </p:nvSpPr>
          <p:spPr>
            <a:xfrm>
              <a:off x="0" y="1065358"/>
              <a:ext cx="11005411"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0" name="Rectangle 6"/>
            <p:cNvSpPr/>
            <p:nvPr/>
          </p:nvSpPr>
          <p:spPr>
            <a:xfrm>
              <a:off x="391712" y="1189344"/>
              <a:ext cx="9010968" cy="748467"/>
            </a:xfrm>
            <a:prstGeom prst="rect">
              <a:avLst/>
            </a:prstGeom>
          </p:spPr>
          <p:txBody>
            <a:bodyPr wrap="square">
              <a:spAutoFit/>
            </a:bodyPr>
            <a:lstStyle/>
            <a:p>
              <a:pPr marL="0" lvl="1" defTabSz="933450">
                <a:lnSpc>
                  <a:spcPct val="90000"/>
                </a:lnSpc>
                <a:spcBef>
                  <a:spcPct val="0"/>
                </a:spcBef>
                <a:spcAft>
                  <a:spcPct val="15000"/>
                </a:spcAft>
              </a:pPr>
              <a:r>
                <a:rPr lang="en-US" sz="2400" b="1" dirty="0">
                  <a:solidFill>
                    <a:srgbClr val="FFFF00"/>
                  </a:solidFill>
                  <a:latin typeface="Arial" panose="020B0604020202020204" pitchFamily="34" charset="0"/>
                  <a:cs typeface="Arial" panose="020B0604020202020204" pitchFamily="34" charset="0"/>
                </a:rPr>
                <a:t>Disposals of Plant </a:t>
              </a:r>
              <a:r>
                <a:rPr lang="en-US" sz="2400" b="1" dirty="0" smtClean="0">
                  <a:solidFill>
                    <a:srgbClr val="FFFF00"/>
                  </a:solidFill>
                  <a:latin typeface="Arial" panose="020B0604020202020204" pitchFamily="34" charset="0"/>
                  <a:cs typeface="Arial" panose="020B0604020202020204" pitchFamily="34" charset="0"/>
                </a:rPr>
                <a:t>Asset</a:t>
              </a:r>
              <a:endParaRPr lang="en-GB" sz="2800" b="1" dirty="0">
                <a:solidFill>
                  <a:srgbClr val="FFFF00"/>
                </a:solidFill>
                <a:latin typeface="Arial" panose="020B0604020202020204" pitchFamily="34" charset="0"/>
                <a:cs typeface="Arial" panose="020B0604020202020204" pitchFamily="34" charset="0"/>
              </a:endParaRPr>
            </a:p>
          </p:txBody>
        </p:sp>
      </p:grpSp>
      <p:pic>
        <p:nvPicPr>
          <p:cNvPr id="16" name="Picture 15"/>
          <p:cNvPicPr/>
          <p:nvPr/>
        </p:nvPicPr>
        <p:blipFill>
          <a:blip r:embed="rId2" cstate="print">
            <a:extLst>
              <a:ext uri="{28A0092B-C50C-407E-A947-70E740481C1C}">
                <a14:useLocalDpi xmlns:a14="http://schemas.microsoft.com/office/drawing/2010/main" val="0"/>
              </a:ext>
            </a:extLst>
          </a:blip>
          <a:stretch>
            <a:fillRect/>
          </a:stretch>
        </p:blipFill>
        <p:spPr>
          <a:xfrm>
            <a:off x="9566366" y="3102602"/>
            <a:ext cx="2352813" cy="1618342"/>
          </a:xfrm>
          <a:prstGeom prst="rect">
            <a:avLst/>
          </a:prstGeom>
        </p:spPr>
      </p:pic>
      <p:sp>
        <p:nvSpPr>
          <p:cNvPr id="2" name="Rectangle 1"/>
          <p:cNvSpPr/>
          <p:nvPr/>
        </p:nvSpPr>
        <p:spPr>
          <a:xfrm>
            <a:off x="531221" y="1263431"/>
            <a:ext cx="9035145" cy="17702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nSpc>
                <a:spcPct val="106000"/>
              </a:lnSpc>
              <a:spcAft>
                <a:spcPts val="800"/>
              </a:spcAft>
            </a:pPr>
            <a:r>
              <a:rPr lang="en-US" sz="1600" b="1" u="sng" dirty="0" smtClean="0">
                <a:solidFill>
                  <a:srgbClr val="002060"/>
                </a:solidFill>
                <a:latin typeface="Arial" panose="020B0604020202020204" pitchFamily="34" charset="0"/>
                <a:ea typeface="Calibri" panose="020F0502020204030204" pitchFamily="34" charset="0"/>
                <a:cs typeface="Arial" panose="020B0604020202020204" pitchFamily="34" charset="0"/>
              </a:rPr>
              <a:t>2. Discarded </a:t>
            </a:r>
            <a:r>
              <a:rPr lang="en-US" sz="1600" b="1" u="sng" dirty="0">
                <a:solidFill>
                  <a:srgbClr val="002060"/>
                </a:solidFill>
                <a:latin typeface="Arial" panose="020B0604020202020204" pitchFamily="34" charset="0"/>
                <a:ea typeface="Calibri" panose="020F0502020204030204" pitchFamily="34" charset="0"/>
                <a:cs typeface="Arial" panose="020B0604020202020204" pitchFamily="34" charset="0"/>
              </a:rPr>
              <a:t>of Plant Assets </a:t>
            </a:r>
            <a:endParaRPr lang="en-GB" sz="1600" b="1" dirty="0">
              <a:latin typeface="Arial" panose="020B0604020202020204" pitchFamily="34" charset="0"/>
              <a:ea typeface="Calibri" panose="020F0502020204030204" pitchFamily="34" charset="0"/>
              <a:cs typeface="Arial" panose="020B0604020202020204" pitchFamily="34" charset="0"/>
            </a:endParaRPr>
          </a:p>
          <a:p>
            <a:pPr marL="228600">
              <a:lnSpc>
                <a:spcPct val="106000"/>
              </a:lnSpc>
              <a:spcAft>
                <a:spcPts val="800"/>
              </a:spcAft>
            </a:pP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What happens if a fully depreciated plant asset is still useful life to the company</a:t>
            </a:r>
            <a:r>
              <a:rPr lang="en-US" sz="16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228600">
              <a:lnSpc>
                <a:spcPct val="106000"/>
              </a:lnSpc>
              <a:spcAft>
                <a:spcPts val="800"/>
              </a:spcAft>
            </a:pPr>
            <a:r>
              <a:rPr lang="en-US" sz="1600" b="1" dirty="0">
                <a:solidFill>
                  <a:schemeClr val="accent2">
                    <a:lumMod val="50000"/>
                  </a:schemeClr>
                </a:solidFill>
                <a:latin typeface="Arial" panose="020B0604020202020204" pitchFamily="34" charset="0"/>
                <a:cs typeface="Arial" panose="020B0604020202020204" pitchFamily="34" charset="0"/>
              </a:rPr>
              <a:t>If a company retires a plant asset before it is fully depreciated and no cash is received for scrap or salvage value, </a:t>
            </a:r>
            <a:r>
              <a:rPr lang="en-US" sz="1600" b="1" dirty="0">
                <a:solidFill>
                  <a:srgbClr val="C00000"/>
                </a:solidFill>
                <a:latin typeface="Arial" panose="020B0604020202020204" pitchFamily="34" charset="0"/>
                <a:cs typeface="Arial" panose="020B0604020202020204" pitchFamily="34" charset="0"/>
              </a:rPr>
              <a:t>a loss on disposal occurs </a:t>
            </a:r>
            <a:endParaRPr lang="en-GB" sz="1600" b="1" dirty="0">
              <a:solidFill>
                <a:srgbClr val="C00000"/>
              </a:solidFill>
              <a:latin typeface="Arial" panose="020B0604020202020204" pitchFamily="34" charset="0"/>
              <a:cs typeface="Arial" panose="020B0604020202020204" pitchFamily="34" charset="0"/>
            </a:endParaRPr>
          </a:p>
          <a:p>
            <a:pPr marL="228600">
              <a:lnSpc>
                <a:spcPct val="106000"/>
              </a:lnSpc>
              <a:spcAft>
                <a:spcPts val="800"/>
              </a:spcAft>
            </a:pPr>
            <a:r>
              <a:rPr lang="en-US" sz="16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sz="16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605244" y="3382456"/>
            <a:ext cx="8813076" cy="1146211"/>
          </a:xfrm>
          <a:prstGeom prst="rect">
            <a:avLst/>
          </a:prstGeom>
        </p:spPr>
        <p:txBody>
          <a:bodyPr wrap="square">
            <a:spAutoFit/>
          </a:bodyPr>
          <a:lstStyle/>
          <a:p>
            <a:pPr>
              <a:lnSpc>
                <a:spcPct val="107000"/>
              </a:lnSpc>
              <a:spcAft>
                <a:spcPts val="0"/>
              </a:spcAft>
            </a:pPr>
            <a:r>
              <a:rPr lang="en-US" sz="1600" b="1" u="sng" dirty="0">
                <a:solidFill>
                  <a:srgbClr val="FF0000"/>
                </a:solidFill>
                <a:latin typeface="Arial" panose="020B0604020202020204" pitchFamily="34" charset="0"/>
                <a:ea typeface="Calibri" panose="020F0502020204030204" pitchFamily="34" charset="0"/>
                <a:cs typeface="Arial" panose="020B0604020202020204" pitchFamily="34" charset="0"/>
              </a:rPr>
              <a:t>Illustrate </a:t>
            </a:r>
            <a:r>
              <a:rPr lang="en-US" sz="1600" b="1" u="sng" dirty="0" smtClean="0">
                <a:solidFill>
                  <a:srgbClr val="FF0000"/>
                </a:solidFill>
                <a:latin typeface="Arial" panose="020B0604020202020204" pitchFamily="34" charset="0"/>
                <a:ea typeface="Calibri" panose="020F0502020204030204" pitchFamily="34" charset="0"/>
                <a:cs typeface="Arial" panose="020B0604020202020204" pitchFamily="34" charset="0"/>
              </a:rPr>
              <a:t>(5):</a:t>
            </a:r>
            <a:endParaRPr lang="en-US" sz="1600" b="1" u="sng"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GB" sz="16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On April 15 2019, </a:t>
            </a:r>
            <a:r>
              <a:rPr lang="en-US" sz="1600" b="1" dirty="0" err="1">
                <a:solidFill>
                  <a:srgbClr val="000000"/>
                </a:solidFill>
                <a:latin typeface="Arial" panose="020B0604020202020204" pitchFamily="34" charset="0"/>
                <a:ea typeface="Calibri" panose="020F0502020204030204" pitchFamily="34" charset="0"/>
                <a:cs typeface="Arial" panose="020B0604020202020204" pitchFamily="34" charset="0"/>
              </a:rPr>
              <a:t>Eman</a:t>
            </a: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 Company </a:t>
            </a:r>
            <a:r>
              <a:rPr lang="en-US" sz="1600" b="1" dirty="0">
                <a:solidFill>
                  <a:srgbClr val="FF0000"/>
                </a:solidFill>
                <a:latin typeface="Arial" panose="020B0604020202020204" pitchFamily="34" charset="0"/>
                <a:ea typeface="Calibri" panose="020F0502020204030204" pitchFamily="34" charset="0"/>
                <a:cs typeface="Arial" panose="020B0604020202020204" pitchFamily="34" charset="0"/>
              </a:rPr>
              <a:t>discards</a:t>
            </a: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 delivery equipment that cost BD 22,000 and has accumulated depreciation of BD16,000. The entry is as follow:</a:t>
            </a:r>
            <a:endParaRPr lang="en-GB" sz="1600" b="1"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636336041"/>
              </p:ext>
            </p:extLst>
          </p:nvPr>
        </p:nvGraphicFramePr>
        <p:xfrm>
          <a:off x="531221" y="4720944"/>
          <a:ext cx="9239796" cy="1473254"/>
        </p:xfrm>
        <a:graphic>
          <a:graphicData uri="http://schemas.openxmlformats.org/drawingml/2006/table">
            <a:tbl>
              <a:tblPr firstRow="1" firstCol="1" bandRow="1">
                <a:tableStyleId>{E8B1032C-EA38-4F05-BA0D-38AFFFC7BED3}</a:tableStyleId>
              </a:tblPr>
              <a:tblGrid>
                <a:gridCol w="1255569">
                  <a:extLst>
                    <a:ext uri="{9D8B030D-6E8A-4147-A177-3AD203B41FA5}">
                      <a16:colId xmlns:a16="http://schemas.microsoft.com/office/drawing/2014/main" val="2083215366"/>
                    </a:ext>
                  </a:extLst>
                </a:gridCol>
                <a:gridCol w="5463499">
                  <a:extLst>
                    <a:ext uri="{9D8B030D-6E8A-4147-A177-3AD203B41FA5}">
                      <a16:colId xmlns:a16="http://schemas.microsoft.com/office/drawing/2014/main" val="302366704"/>
                    </a:ext>
                  </a:extLst>
                </a:gridCol>
                <a:gridCol w="1401363">
                  <a:extLst>
                    <a:ext uri="{9D8B030D-6E8A-4147-A177-3AD203B41FA5}">
                      <a16:colId xmlns:a16="http://schemas.microsoft.com/office/drawing/2014/main" val="683547994"/>
                    </a:ext>
                  </a:extLst>
                </a:gridCol>
                <a:gridCol w="1119365">
                  <a:extLst>
                    <a:ext uri="{9D8B030D-6E8A-4147-A177-3AD203B41FA5}">
                      <a16:colId xmlns:a16="http://schemas.microsoft.com/office/drawing/2014/main" val="3281534929"/>
                    </a:ext>
                  </a:extLst>
                </a:gridCol>
              </a:tblGrid>
              <a:tr h="380927">
                <a:tc>
                  <a:txBody>
                    <a:bodyPr/>
                    <a:lstStyle/>
                    <a:p>
                      <a:pPr algn="ctr">
                        <a:lnSpc>
                          <a:spcPct val="106000"/>
                        </a:lnSpc>
                        <a:spcAft>
                          <a:spcPts val="0"/>
                        </a:spcAft>
                      </a:pPr>
                      <a:r>
                        <a:rPr lang="en-US" sz="1600" b="1" dirty="0">
                          <a:solidFill>
                            <a:srgbClr val="002060"/>
                          </a:solidFill>
                          <a:effectLst/>
                          <a:latin typeface="Arial" panose="020B0604020202020204" pitchFamily="34" charset="0"/>
                          <a:cs typeface="Arial" panose="020B0604020202020204" pitchFamily="34" charset="0"/>
                        </a:rPr>
                        <a:t>Date</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600" b="1" dirty="0">
                          <a:solidFill>
                            <a:srgbClr val="002060"/>
                          </a:solidFill>
                          <a:effectLst/>
                          <a:latin typeface="Arial" panose="020B0604020202020204" pitchFamily="34" charset="0"/>
                          <a:cs typeface="Arial" panose="020B0604020202020204" pitchFamily="34" charset="0"/>
                        </a:rPr>
                        <a:t>Explanation</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600" b="1" dirty="0">
                          <a:solidFill>
                            <a:srgbClr val="002060"/>
                          </a:solidFill>
                          <a:effectLst/>
                          <a:latin typeface="Arial" panose="020B0604020202020204" pitchFamily="34" charset="0"/>
                          <a:cs typeface="Arial" panose="020B0604020202020204" pitchFamily="34" charset="0"/>
                        </a:rPr>
                        <a:t>Debit</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600" b="1" dirty="0">
                          <a:solidFill>
                            <a:srgbClr val="002060"/>
                          </a:solidFill>
                          <a:effectLst/>
                          <a:latin typeface="Arial" panose="020B0604020202020204" pitchFamily="34" charset="0"/>
                          <a:cs typeface="Arial" panose="020B0604020202020204" pitchFamily="34" charset="0"/>
                        </a:rPr>
                        <a:t>Credit</a:t>
                      </a:r>
                      <a:endParaRPr lang="en-GB"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extLst>
                  <a:ext uri="{0D108BD9-81ED-4DB2-BD59-A6C34878D82A}">
                    <a16:rowId xmlns:a16="http://schemas.microsoft.com/office/drawing/2014/main" val="3872107972"/>
                  </a:ext>
                </a:extLst>
              </a:tr>
              <a:tr h="364109">
                <a:tc rowSpan="3">
                  <a:txBody>
                    <a:bodyPr/>
                    <a:lstStyle/>
                    <a:p>
                      <a:pPr algn="ctr">
                        <a:lnSpc>
                          <a:spcPct val="106000"/>
                        </a:lnSpc>
                        <a:spcAft>
                          <a:spcPts val="0"/>
                        </a:spcAft>
                      </a:pPr>
                      <a:r>
                        <a:rPr lang="en-US" sz="1600" b="1" dirty="0">
                          <a:effectLst/>
                          <a:latin typeface="Arial" panose="020B0604020202020204" pitchFamily="34" charset="0"/>
                          <a:cs typeface="Arial" panose="020B0604020202020204" pitchFamily="34" charset="0"/>
                        </a:rPr>
                        <a:t>April 15</a:t>
                      </a:r>
                      <a:endParaRPr lang="en-GB" sz="1600" b="1" dirty="0">
                        <a:effectLst/>
                        <a:latin typeface="Arial" panose="020B0604020202020204" pitchFamily="34" charset="0"/>
                        <a:cs typeface="Arial" panose="020B0604020202020204" pitchFamily="34" charset="0"/>
                      </a:endParaRPr>
                    </a:p>
                    <a:p>
                      <a:pPr algn="ctr">
                        <a:lnSpc>
                          <a:spcPct val="106000"/>
                        </a:lnSpc>
                        <a:spcAft>
                          <a:spcPts val="0"/>
                        </a:spcAft>
                      </a:pPr>
                      <a:r>
                        <a:rPr lang="en-US" sz="1600" b="1" dirty="0">
                          <a:effectLst/>
                          <a:latin typeface="Arial" panose="020B0604020202020204" pitchFamily="34" charset="0"/>
                          <a:cs typeface="Arial" panose="020B0604020202020204" pitchFamily="34" charset="0"/>
                        </a:rPr>
                        <a:t>2019</a:t>
                      </a:r>
                      <a:endParaRPr lang="en-GB" sz="1600" b="1" dirty="0">
                        <a:effectLst/>
                        <a:latin typeface="Arial" panose="020B0604020202020204" pitchFamily="34" charset="0"/>
                        <a:cs typeface="Arial" panose="020B0604020202020204" pitchFamily="34" charset="0"/>
                      </a:endParaRPr>
                    </a:p>
                    <a:p>
                      <a:pPr algn="ctr">
                        <a:lnSpc>
                          <a:spcPct val="106000"/>
                        </a:lnSpc>
                        <a:spcAft>
                          <a:spcPts val="0"/>
                        </a:spcAft>
                      </a:pPr>
                      <a:r>
                        <a:rPr lang="en-US" sz="1600" b="1" dirty="0">
                          <a:effectLst/>
                          <a:latin typeface="Arial" panose="020B0604020202020204" pitchFamily="34" charset="0"/>
                          <a:cs typeface="Arial" panose="020B0604020202020204" pitchFamily="34" charset="0"/>
                        </a:rPr>
                        <a:t> </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nSpc>
                          <a:spcPct val="106000"/>
                        </a:lnSpc>
                        <a:spcAft>
                          <a:spcPts val="0"/>
                        </a:spcAft>
                      </a:pPr>
                      <a:r>
                        <a:rPr lang="en-US" sz="1600" b="1">
                          <a:effectLst/>
                          <a:latin typeface="Arial" panose="020B0604020202020204" pitchFamily="34" charset="0"/>
                          <a:cs typeface="Arial" panose="020B0604020202020204" pitchFamily="34" charset="0"/>
                        </a:rPr>
                        <a:t>Accumulated Depreciation - Equipment</a:t>
                      </a:r>
                      <a:endParaRPr lang="en-GB"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600" b="1" dirty="0">
                          <a:effectLst/>
                          <a:latin typeface="Arial" panose="020B0604020202020204" pitchFamily="34" charset="0"/>
                          <a:cs typeface="Arial" panose="020B0604020202020204" pitchFamily="34" charset="0"/>
                        </a:rPr>
                        <a:t>16,000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600" b="1" dirty="0">
                          <a:effectLst/>
                          <a:latin typeface="Arial" panose="020B0604020202020204" pitchFamily="34" charset="0"/>
                          <a:cs typeface="Arial" panose="020B0604020202020204" pitchFamily="34" charset="0"/>
                        </a:rPr>
                        <a:t> </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224083165"/>
                  </a:ext>
                </a:extLst>
              </a:tr>
              <a:tr h="364109">
                <a:tc vMerge="1">
                  <a:txBody>
                    <a:bodyPr/>
                    <a:lstStyle/>
                    <a:p>
                      <a:pPr algn="ctr">
                        <a:lnSpc>
                          <a:spcPct val="106000"/>
                        </a:lnSpc>
                        <a:spcAft>
                          <a:spcPts val="0"/>
                        </a:spcAft>
                      </a:pPr>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600" b="1" dirty="0">
                          <a:solidFill>
                            <a:srgbClr val="FF0000"/>
                          </a:solidFill>
                          <a:effectLst/>
                          <a:latin typeface="Arial" panose="020B0604020202020204" pitchFamily="34" charset="0"/>
                          <a:cs typeface="Arial" panose="020B0604020202020204" pitchFamily="34" charset="0"/>
                        </a:rPr>
                        <a:t>Loss on Disposal </a:t>
                      </a:r>
                      <a:endParaRPr lang="en-GB"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600" b="1" dirty="0">
                          <a:solidFill>
                            <a:srgbClr val="FF0000"/>
                          </a:solidFill>
                          <a:effectLst/>
                          <a:latin typeface="Arial" panose="020B0604020202020204" pitchFamily="34" charset="0"/>
                          <a:cs typeface="Arial" panose="020B0604020202020204" pitchFamily="34" charset="0"/>
                        </a:rPr>
                        <a:t>6,000</a:t>
                      </a:r>
                      <a:endParaRPr lang="en-GB"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600" b="1" dirty="0">
                          <a:effectLst/>
                          <a:latin typeface="Arial" panose="020B0604020202020204" pitchFamily="34" charset="0"/>
                          <a:cs typeface="Arial" panose="020B0604020202020204" pitchFamily="34" charset="0"/>
                        </a:rPr>
                        <a:t> </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67310025"/>
                  </a:ext>
                </a:extLst>
              </a:tr>
              <a:tr h="364109">
                <a:tc vMerge="1">
                  <a:txBody>
                    <a:bodyPr/>
                    <a:lstStyle/>
                    <a:p>
                      <a:pPr algn="ctr">
                        <a:lnSpc>
                          <a:spcPct val="106000"/>
                        </a:lnSpc>
                        <a:spcAft>
                          <a:spcPts val="0"/>
                        </a:spcAft>
                      </a:pPr>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600" b="1" dirty="0">
                          <a:effectLst/>
                          <a:latin typeface="Arial" panose="020B0604020202020204" pitchFamily="34" charset="0"/>
                          <a:cs typeface="Arial" panose="020B0604020202020204" pitchFamily="34" charset="0"/>
                        </a:rPr>
                        <a:t>                Equipment</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600" b="1" dirty="0">
                          <a:effectLst/>
                          <a:latin typeface="Arial" panose="020B0604020202020204" pitchFamily="34" charset="0"/>
                          <a:cs typeface="Arial" panose="020B0604020202020204" pitchFamily="34" charset="0"/>
                        </a:rPr>
                        <a:t> </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600" b="1" dirty="0">
                          <a:effectLst/>
                          <a:latin typeface="Arial" panose="020B0604020202020204" pitchFamily="34" charset="0"/>
                          <a:cs typeface="Arial" panose="020B0604020202020204" pitchFamily="34" charset="0"/>
                        </a:rPr>
                        <a:t>22,000</a:t>
                      </a:r>
                      <a:endPar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3495335916"/>
                  </a:ext>
                </a:extLst>
              </a:tr>
            </a:tbl>
          </a:graphicData>
        </a:graphic>
      </p:graphicFrame>
    </p:spTree>
    <p:extLst>
      <p:ext uri="{BB962C8B-B14F-4D97-AF65-F5344CB8AC3E}">
        <p14:creationId xmlns:p14="http://schemas.microsoft.com/office/powerpoint/2010/main" val="3471465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581002"/>
            <a:ext cx="12070079" cy="128069"/>
            <a:chOff x="0" y="6501793"/>
            <a:chExt cx="12192000" cy="566201"/>
          </a:xfrm>
        </p:grpSpPr>
        <p:cxnSp>
          <p:nvCxnSpPr>
            <p:cNvPr id="5" name="Straight Connector 4"/>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9"/>
            <p:cNvSpPr txBox="1"/>
            <p:nvPr/>
          </p:nvSpPr>
          <p:spPr>
            <a:xfrm>
              <a:off x="3048000" y="6501793"/>
              <a:ext cx="9144000" cy="56620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dirty="0"/>
                <a:t>وزارة التربية والتعليم – 2020م</a:t>
              </a:r>
              <a:endParaRPr lang="en-US" sz="1200" dirty="0"/>
            </a:p>
          </p:txBody>
        </p:sp>
      </p:grpSp>
      <p:sp>
        <p:nvSpPr>
          <p:cNvPr id="7" name="Title 1"/>
          <p:cNvSpPr txBox="1">
            <a:spLocks/>
          </p:cNvSpPr>
          <p:nvPr/>
        </p:nvSpPr>
        <p:spPr>
          <a:xfrm>
            <a:off x="0" y="0"/>
            <a:ext cx="12192000" cy="306644"/>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2                                                                    </a:t>
            </a:r>
            <a:r>
              <a:rPr lang="en-US" sz="1200" dirty="0" smtClean="0">
                <a:solidFill>
                  <a:srgbClr val="002060"/>
                </a:solidFill>
                <a:latin typeface="Arial" panose="020B0604020202020204" pitchFamily="34" charset="0"/>
                <a:cs typeface="Arial" panose="020B0604020202020204" pitchFamily="34" charset="0"/>
              </a:rPr>
              <a:t>                       Plant Assets Disposals                                                                                                                  </a:t>
            </a:r>
            <a:r>
              <a:rPr lang="en-US" sz="1200" dirty="0">
                <a:solidFill>
                  <a:srgbClr val="002060"/>
                </a:solidFill>
                <a:latin typeface="Arial" panose="020B0604020202020204" pitchFamily="34" charset="0"/>
                <a:cs typeface="Arial" panose="020B0604020202020204" pitchFamily="34" charset="0"/>
              </a:rPr>
              <a:t>Acc. 212</a:t>
            </a:r>
            <a:r>
              <a:rPr lang="en-US" sz="11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r>
              <a:rPr lang="en-US" sz="1000" b="1" dirty="0">
                <a:solidFill>
                  <a:srgbClr val="002060"/>
                </a:solidFill>
                <a:latin typeface="Arial" panose="020B0604020202020204" pitchFamily="34" charset="0"/>
                <a:cs typeface="Arial" panose="020B0604020202020204" pitchFamily="34" charset="0"/>
              </a:rPr>
              <a:t>                                                       </a:t>
            </a: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8" name="Group 7"/>
          <p:cNvGrpSpPr/>
          <p:nvPr/>
        </p:nvGrpSpPr>
        <p:grpSpPr>
          <a:xfrm>
            <a:off x="130629" y="435027"/>
            <a:ext cx="5695405" cy="612867"/>
            <a:chOff x="0" y="1065358"/>
            <a:chExt cx="11005411" cy="1080000"/>
          </a:xfrm>
        </p:grpSpPr>
        <p:sp>
          <p:nvSpPr>
            <p:cNvPr id="9" name="مستطيل مستدير الزوايا 13"/>
            <p:cNvSpPr/>
            <p:nvPr/>
          </p:nvSpPr>
          <p:spPr>
            <a:xfrm>
              <a:off x="0" y="1065358"/>
              <a:ext cx="11005411"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0" name="Rectangle 6"/>
            <p:cNvSpPr/>
            <p:nvPr/>
          </p:nvSpPr>
          <p:spPr>
            <a:xfrm>
              <a:off x="391711" y="1189344"/>
              <a:ext cx="8947745" cy="748467"/>
            </a:xfrm>
            <a:prstGeom prst="rect">
              <a:avLst/>
            </a:prstGeom>
          </p:spPr>
          <p:txBody>
            <a:bodyPr wrap="square">
              <a:spAutoFit/>
            </a:bodyPr>
            <a:lstStyle/>
            <a:p>
              <a:pPr marL="0" lvl="1" defTabSz="933450">
                <a:lnSpc>
                  <a:spcPct val="90000"/>
                </a:lnSpc>
                <a:spcBef>
                  <a:spcPct val="0"/>
                </a:spcBef>
                <a:spcAft>
                  <a:spcPct val="15000"/>
                </a:spcAft>
              </a:pPr>
              <a:r>
                <a:rPr lang="en-US" sz="2400" b="1" dirty="0">
                  <a:solidFill>
                    <a:srgbClr val="FFFF00"/>
                  </a:solidFill>
                  <a:latin typeface="Arial" panose="020B0604020202020204" pitchFamily="34" charset="0"/>
                  <a:cs typeface="Arial" panose="020B0604020202020204" pitchFamily="34" charset="0"/>
                </a:rPr>
                <a:t>Disposals of Plant </a:t>
              </a:r>
              <a:r>
                <a:rPr lang="en-US" sz="2400" b="1" dirty="0" smtClean="0">
                  <a:solidFill>
                    <a:srgbClr val="FFFF00"/>
                  </a:solidFill>
                  <a:latin typeface="Arial" panose="020B0604020202020204" pitchFamily="34" charset="0"/>
                  <a:cs typeface="Arial" panose="020B0604020202020204" pitchFamily="34" charset="0"/>
                </a:rPr>
                <a:t>Asset</a:t>
              </a:r>
              <a:endParaRPr lang="en-GB" sz="2800" b="1" dirty="0">
                <a:solidFill>
                  <a:srgbClr val="FFFF00"/>
                </a:solidFill>
                <a:latin typeface="Arial" panose="020B0604020202020204" pitchFamily="34" charset="0"/>
                <a:cs typeface="Arial" panose="020B0604020202020204" pitchFamily="34" charset="0"/>
              </a:endParaRPr>
            </a:p>
          </p:txBody>
        </p:sp>
      </p:grpSp>
      <p:pic>
        <p:nvPicPr>
          <p:cNvPr id="16" name="Picture 15"/>
          <p:cNvPicPr/>
          <p:nvPr/>
        </p:nvPicPr>
        <p:blipFill>
          <a:blip r:embed="rId2" cstate="print">
            <a:extLst>
              <a:ext uri="{28A0092B-C50C-407E-A947-70E740481C1C}">
                <a14:useLocalDpi xmlns:a14="http://schemas.microsoft.com/office/drawing/2010/main" val="0"/>
              </a:ext>
            </a:extLst>
          </a:blip>
          <a:stretch>
            <a:fillRect/>
          </a:stretch>
        </p:blipFill>
        <p:spPr>
          <a:xfrm>
            <a:off x="9566366" y="3102602"/>
            <a:ext cx="2352813" cy="1618342"/>
          </a:xfrm>
          <a:prstGeom prst="rect">
            <a:avLst/>
          </a:prstGeom>
        </p:spPr>
      </p:pic>
      <p:sp>
        <p:nvSpPr>
          <p:cNvPr id="12" name="Rectangle 11"/>
          <p:cNvSpPr/>
          <p:nvPr/>
        </p:nvSpPr>
        <p:spPr>
          <a:xfrm>
            <a:off x="174170" y="1168048"/>
            <a:ext cx="9953897" cy="110850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nSpc>
                <a:spcPct val="106000"/>
              </a:lnSpc>
              <a:spcAft>
                <a:spcPts val="800"/>
              </a:spcAft>
            </a:pPr>
            <a:r>
              <a:rPr lang="en-US" sz="1400" b="1" u="sng" dirty="0">
                <a:solidFill>
                  <a:srgbClr val="C00000"/>
                </a:solidFill>
                <a:latin typeface="Arial" panose="020B0604020202020204" pitchFamily="34" charset="0"/>
                <a:cs typeface="Arial" panose="020B0604020202020204" pitchFamily="34" charset="0"/>
              </a:rPr>
              <a:t>Sales of Plant Assets: </a:t>
            </a:r>
            <a:endParaRPr lang="en-US" sz="1400" b="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800"/>
              </a:spcAft>
            </a:pPr>
            <a:r>
              <a:rPr lang="en-US" sz="14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In </a:t>
            </a: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a disposal by sale, the company compares the book value of the asset with the proceeds received from the sale. If the proceeds of the sale exceed the book value of the plant, a </a:t>
            </a:r>
            <a:r>
              <a:rPr lang="en-US" sz="1400" b="1" dirty="0">
                <a:solidFill>
                  <a:srgbClr val="FF0000"/>
                </a:solidFill>
                <a:latin typeface="Arial" panose="020B0604020202020204" pitchFamily="34" charset="0"/>
                <a:ea typeface="Calibri" panose="020F0502020204030204" pitchFamily="34" charset="0"/>
                <a:cs typeface="Arial" panose="020B0604020202020204" pitchFamily="34" charset="0"/>
              </a:rPr>
              <a:t>gain on disposal</a:t>
            </a: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 occurs. If the proceeds of the sale are less than the book value of the plant asset sold. A </a:t>
            </a:r>
            <a:r>
              <a:rPr lang="en-US" sz="1400" b="1" dirty="0">
                <a:solidFill>
                  <a:srgbClr val="FF0000"/>
                </a:solidFill>
                <a:latin typeface="Arial" panose="020B0604020202020204" pitchFamily="34" charset="0"/>
                <a:ea typeface="Calibri" panose="020F0502020204030204" pitchFamily="34" charset="0"/>
                <a:cs typeface="Arial" panose="020B0604020202020204" pitchFamily="34" charset="0"/>
              </a:rPr>
              <a:t>loss on disposal </a:t>
            </a: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occurs.</a:t>
            </a:r>
            <a:endParaRPr lang="en-GB" sz="14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130629" y="2409467"/>
            <a:ext cx="9483634" cy="1014380"/>
          </a:xfrm>
          <a:prstGeom prst="rect">
            <a:avLst/>
          </a:prstGeom>
        </p:spPr>
        <p:txBody>
          <a:bodyPr wrap="square">
            <a:spAutoFit/>
          </a:bodyPr>
          <a:lstStyle/>
          <a:p>
            <a:pPr>
              <a:lnSpc>
                <a:spcPct val="107000"/>
              </a:lnSpc>
              <a:spcAft>
                <a:spcPts val="0"/>
              </a:spcAft>
            </a:pPr>
            <a:r>
              <a:rPr lang="en-US" sz="1400" b="1" u="sng" dirty="0">
                <a:solidFill>
                  <a:srgbClr val="FF0000"/>
                </a:solidFill>
                <a:latin typeface="Arial" panose="020B0604020202020204" pitchFamily="34" charset="0"/>
                <a:ea typeface="Calibri" panose="020F0502020204030204" pitchFamily="34" charset="0"/>
                <a:cs typeface="Arial" panose="020B0604020202020204" pitchFamily="34" charset="0"/>
              </a:rPr>
              <a:t>Illustrate </a:t>
            </a:r>
            <a:r>
              <a:rPr lang="en-US" sz="1400" b="1" u="sng" dirty="0" smtClean="0">
                <a:solidFill>
                  <a:srgbClr val="FF0000"/>
                </a:solidFill>
                <a:latin typeface="Arial" panose="020B0604020202020204" pitchFamily="34" charset="0"/>
                <a:ea typeface="Calibri" panose="020F0502020204030204" pitchFamily="34" charset="0"/>
                <a:cs typeface="Arial" panose="020B0604020202020204" pitchFamily="34" charset="0"/>
              </a:rPr>
              <a:t>(6): </a:t>
            </a:r>
            <a:r>
              <a:rPr lang="en-US" sz="1400" b="1" dirty="0">
                <a:solidFill>
                  <a:srgbClr val="002060"/>
                </a:solidFill>
                <a:latin typeface="Arial" panose="020B0604020202020204" pitchFamily="34" charset="0"/>
                <a:ea typeface="Calibri" panose="020F0502020204030204" pitchFamily="34" charset="0"/>
                <a:cs typeface="Arial" panose="020B0604020202020204" pitchFamily="34" charset="0"/>
              </a:rPr>
              <a:t>Gain on Disposal</a:t>
            </a:r>
            <a:endParaRPr lang="en-GB" sz="14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On July 1 2018, Salman Company</a:t>
            </a:r>
            <a:r>
              <a:rPr lang="en-US" sz="1400" b="1" dirty="0">
                <a:solidFill>
                  <a:srgbClr val="FF0000"/>
                </a:solidFill>
                <a:latin typeface="Arial" panose="020B0604020202020204" pitchFamily="34" charset="0"/>
                <a:ea typeface="Calibri" panose="020F0502020204030204" pitchFamily="34" charset="0"/>
                <a:cs typeface="Arial" panose="020B0604020202020204" pitchFamily="34" charset="0"/>
              </a:rPr>
              <a:t> sell </a:t>
            </a: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office equipment for </a:t>
            </a:r>
            <a:r>
              <a:rPr lang="en-US" sz="1400" b="1" dirty="0">
                <a:solidFill>
                  <a:srgbClr val="FF0000"/>
                </a:solidFill>
                <a:latin typeface="Arial" panose="020B0604020202020204" pitchFamily="34" charset="0"/>
                <a:ea typeface="Calibri" panose="020F0502020204030204" pitchFamily="34" charset="0"/>
                <a:cs typeface="Arial" panose="020B0604020202020204" pitchFamily="34" charset="0"/>
              </a:rPr>
              <a:t>BD15,000 cash</a:t>
            </a: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 The office original cost BD50,000. It had accumulated depreciation of </a:t>
            </a:r>
            <a:r>
              <a:rPr lang="en-US" sz="14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BD39,000.To </a:t>
            </a: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compute gain or loss from selling the equipment</a:t>
            </a:r>
            <a:r>
              <a:rPr lang="en-US" sz="14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 The entry is as follow</a:t>
            </a:r>
            <a:r>
              <a:rPr lang="en-US" sz="14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GB" sz="1400" b="1"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174170" y="3557359"/>
            <a:ext cx="8982893" cy="101438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07000"/>
              </a:lnSpc>
              <a:spcAft>
                <a:spcPts val="0"/>
              </a:spcAft>
            </a:pPr>
            <a:r>
              <a:rPr lang="en-US" sz="1400" b="1" dirty="0">
                <a:solidFill>
                  <a:srgbClr val="002060"/>
                </a:solidFill>
                <a:latin typeface="Arial" panose="020B0604020202020204" pitchFamily="34" charset="0"/>
                <a:ea typeface="Calibri" panose="020F0502020204030204" pitchFamily="34" charset="0"/>
                <a:cs typeface="Arial" panose="020B0604020202020204" pitchFamily="34" charset="0"/>
              </a:rPr>
              <a:t>Book Value = Original Cost - Accumulated Depreciation</a:t>
            </a:r>
            <a:endParaRPr lang="en-GB" sz="14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400" b="1" dirty="0">
                <a:solidFill>
                  <a:srgbClr val="002060"/>
                </a:solidFill>
                <a:latin typeface="Arial" panose="020B0604020202020204" pitchFamily="34" charset="0"/>
                <a:ea typeface="Calibri" panose="020F0502020204030204" pitchFamily="34" charset="0"/>
                <a:cs typeface="Arial" panose="020B0604020202020204" pitchFamily="34" charset="0"/>
              </a:rPr>
              <a:t>                     = 50,000 – 39,000 = BD11,000</a:t>
            </a:r>
            <a:r>
              <a:rPr lang="en-US" sz="1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en-GB" sz="14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400" b="1" dirty="0">
                <a:solidFill>
                  <a:srgbClr val="FF0000"/>
                </a:solidFill>
                <a:latin typeface="Arial" panose="020B0604020202020204" pitchFamily="34" charset="0"/>
                <a:ea typeface="Calibri" panose="020F0502020204030204" pitchFamily="34" charset="0"/>
                <a:cs typeface="Arial" panose="020B0604020202020204" pitchFamily="34" charset="0"/>
              </a:rPr>
              <a:t>Gain</a:t>
            </a:r>
            <a:r>
              <a:rPr lang="en-US" sz="14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1400" b="1" dirty="0" smtClean="0">
                <a:solidFill>
                  <a:schemeClr val="tx1"/>
                </a:solidFill>
                <a:latin typeface="Arial" panose="020B0604020202020204" pitchFamily="34" charset="0"/>
                <a:ea typeface="Calibri" panose="020F0502020204030204" pitchFamily="34" charset="0"/>
                <a:cs typeface="Arial" panose="020B0604020202020204" pitchFamily="34" charset="0"/>
              </a:rPr>
              <a:t>/ Loss = Proceeds from sales – Book Value</a:t>
            </a:r>
            <a:endParaRPr lang="en-GB" sz="1400" b="1"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US" sz="1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1400" b="1" dirty="0" smtClean="0">
                <a:solidFill>
                  <a:schemeClr val="tx1"/>
                </a:solidFill>
                <a:latin typeface="Arial" panose="020B0604020202020204" pitchFamily="34" charset="0"/>
                <a:ea typeface="Calibri" panose="020F0502020204030204" pitchFamily="34" charset="0"/>
                <a:cs typeface="Arial" panose="020B0604020202020204" pitchFamily="34" charset="0"/>
              </a:rPr>
              <a:t>15,000 – 11,000 = BD4,000. </a:t>
            </a:r>
            <a:r>
              <a:rPr lang="en-US" sz="14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(Gain)</a:t>
            </a:r>
            <a:endParaRPr lang="en-GB" sz="1400" b="1"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4160746718"/>
              </p:ext>
            </p:extLst>
          </p:nvPr>
        </p:nvGraphicFramePr>
        <p:xfrm>
          <a:off x="187437" y="4720944"/>
          <a:ext cx="8969626" cy="1722740"/>
        </p:xfrm>
        <a:graphic>
          <a:graphicData uri="http://schemas.openxmlformats.org/drawingml/2006/table">
            <a:tbl>
              <a:tblPr firstRow="1" firstCol="1" bandRow="1">
                <a:tableStyleId>{E8B1032C-EA38-4F05-BA0D-38AFFFC7BED3}</a:tableStyleId>
              </a:tblPr>
              <a:tblGrid>
                <a:gridCol w="1218856">
                  <a:extLst>
                    <a:ext uri="{9D8B030D-6E8A-4147-A177-3AD203B41FA5}">
                      <a16:colId xmlns:a16="http://schemas.microsoft.com/office/drawing/2014/main" val="3339974329"/>
                    </a:ext>
                  </a:extLst>
                </a:gridCol>
                <a:gridCol w="5303747">
                  <a:extLst>
                    <a:ext uri="{9D8B030D-6E8A-4147-A177-3AD203B41FA5}">
                      <a16:colId xmlns:a16="http://schemas.microsoft.com/office/drawing/2014/main" val="4010213875"/>
                    </a:ext>
                  </a:extLst>
                </a:gridCol>
                <a:gridCol w="1360388">
                  <a:extLst>
                    <a:ext uri="{9D8B030D-6E8A-4147-A177-3AD203B41FA5}">
                      <a16:colId xmlns:a16="http://schemas.microsoft.com/office/drawing/2014/main" val="3129090321"/>
                    </a:ext>
                  </a:extLst>
                </a:gridCol>
                <a:gridCol w="1086635">
                  <a:extLst>
                    <a:ext uri="{9D8B030D-6E8A-4147-A177-3AD203B41FA5}">
                      <a16:colId xmlns:a16="http://schemas.microsoft.com/office/drawing/2014/main" val="2551571443"/>
                    </a:ext>
                  </a:extLst>
                </a:gridCol>
              </a:tblGrid>
              <a:tr h="433212">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Date</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Explanation</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Debit</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Credit</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6"/>
                    </a:solidFill>
                  </a:tcPr>
                </a:tc>
                <a:extLst>
                  <a:ext uri="{0D108BD9-81ED-4DB2-BD59-A6C34878D82A}">
                    <a16:rowId xmlns:a16="http://schemas.microsoft.com/office/drawing/2014/main" val="3040315558"/>
                  </a:ext>
                </a:extLst>
              </a:tr>
              <a:tr h="322382">
                <a:tc rowSpan="4">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July 01</a:t>
                      </a:r>
                      <a:endParaRPr lang="en-GB" sz="1400" b="1" dirty="0">
                        <a:effectLst/>
                        <a:latin typeface="Arial" panose="020B0604020202020204" pitchFamily="34" charset="0"/>
                        <a:cs typeface="Arial" panose="020B0604020202020204" pitchFamily="34" charset="0"/>
                      </a:endParaRPr>
                    </a:p>
                    <a:p>
                      <a:pPr algn="ctr">
                        <a:lnSpc>
                          <a:spcPct val="106000"/>
                        </a:lnSpc>
                        <a:spcAft>
                          <a:spcPts val="0"/>
                        </a:spcAft>
                      </a:pPr>
                      <a:r>
                        <a:rPr lang="en-US" sz="1400" b="1" dirty="0" smtClean="0">
                          <a:effectLst/>
                          <a:latin typeface="Arial" panose="020B0604020202020204" pitchFamily="34" charset="0"/>
                          <a:cs typeface="Arial" panose="020B0604020202020204" pitchFamily="34" charset="0"/>
                        </a:rPr>
                        <a:t>2018</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nSpc>
                          <a:spcPct val="106000"/>
                        </a:lnSpc>
                        <a:spcAft>
                          <a:spcPts val="0"/>
                        </a:spcAft>
                      </a:pPr>
                      <a:r>
                        <a:rPr lang="en-US" sz="1400" b="1" dirty="0">
                          <a:effectLst/>
                          <a:latin typeface="Arial" panose="020B0604020202020204" pitchFamily="34" charset="0"/>
                          <a:cs typeface="Arial" panose="020B0604020202020204" pitchFamily="34" charset="0"/>
                        </a:rPr>
                        <a:t>Cash</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15,000</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 </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794978311"/>
                  </a:ext>
                </a:extLst>
              </a:tr>
              <a:tr h="322382">
                <a:tc vMerge="1">
                  <a:txBody>
                    <a:bodyPr/>
                    <a:lstStyle/>
                    <a:p>
                      <a:pPr algn="ctr">
                        <a:lnSpc>
                          <a:spcPct val="106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400" b="1">
                          <a:effectLst/>
                          <a:latin typeface="Arial" panose="020B0604020202020204" pitchFamily="34" charset="0"/>
                          <a:cs typeface="Arial" panose="020B0604020202020204" pitchFamily="34" charset="0"/>
                        </a:rPr>
                        <a:t>Accumulated Depreciation - Equipment</a:t>
                      </a:r>
                      <a:endParaRPr lang="en-GB"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39,000</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 </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610700232"/>
                  </a:ext>
                </a:extLst>
              </a:tr>
              <a:tr h="322382">
                <a:tc vMerge="1">
                  <a:txBody>
                    <a:bodyPr/>
                    <a:lstStyle/>
                    <a:p>
                      <a:pPr algn="ctr">
                        <a:lnSpc>
                          <a:spcPct val="106000"/>
                        </a:lnSpc>
                        <a:spcAft>
                          <a:spcPts val="0"/>
                        </a:spcAft>
                      </a:pPr>
                      <a:endParaRPr lang="en-GB" sz="11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400" b="1" dirty="0">
                          <a:effectLst/>
                          <a:latin typeface="Arial" panose="020B0604020202020204" pitchFamily="34" charset="0"/>
                          <a:cs typeface="Arial" panose="020B0604020202020204" pitchFamily="34" charset="0"/>
                        </a:rPr>
                        <a:t>                Equipment</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a:effectLst/>
                          <a:latin typeface="Arial" panose="020B0604020202020204" pitchFamily="34" charset="0"/>
                          <a:cs typeface="Arial" panose="020B0604020202020204" pitchFamily="34" charset="0"/>
                        </a:rPr>
                        <a:t> </a:t>
                      </a:r>
                      <a:endParaRPr lang="en-GB"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effectLst/>
                          <a:latin typeface="Arial" panose="020B0604020202020204" pitchFamily="34" charset="0"/>
                          <a:cs typeface="Arial" panose="020B0604020202020204" pitchFamily="34" charset="0"/>
                        </a:rPr>
                        <a:t>50,000</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689995210"/>
                  </a:ext>
                </a:extLst>
              </a:tr>
              <a:tr h="322382">
                <a:tc vMerge="1">
                  <a:txBody>
                    <a:bodyPr/>
                    <a:lstStyle/>
                    <a:p>
                      <a:pPr algn="ctr">
                        <a:lnSpc>
                          <a:spcPct val="106000"/>
                        </a:lnSpc>
                        <a:spcAft>
                          <a:spcPts val="0"/>
                        </a:spcAft>
                      </a:pPr>
                      <a:endParaRPr lang="en-GB" sz="11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6000"/>
                        </a:lnSpc>
                        <a:spcAft>
                          <a:spcPts val="0"/>
                        </a:spcAft>
                      </a:pPr>
                      <a:r>
                        <a:rPr lang="en-US" sz="1400" b="1" dirty="0">
                          <a:solidFill>
                            <a:srgbClr val="FF0000"/>
                          </a:solidFill>
                          <a:effectLst/>
                          <a:latin typeface="Arial" panose="020B0604020202020204" pitchFamily="34" charset="0"/>
                          <a:cs typeface="Arial" panose="020B0604020202020204" pitchFamily="34" charset="0"/>
                        </a:rPr>
                        <a:t>                Gain on Disposal of Equipment</a:t>
                      </a:r>
                      <a:endParaRPr lang="en-GB"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cs typeface="Arial" panose="020B0604020202020204" pitchFamily="34" charset="0"/>
                        </a:rPr>
                        <a:t> </a:t>
                      </a:r>
                      <a:endParaRPr lang="en-GB"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tc>
                  <a:txBody>
                    <a:bodyPr/>
                    <a:lstStyle/>
                    <a:p>
                      <a:pPr algn="ctr">
                        <a:lnSpc>
                          <a:spcPct val="106000"/>
                        </a:lnSpc>
                        <a:spcAft>
                          <a:spcPts val="0"/>
                        </a:spcAft>
                      </a:pPr>
                      <a:r>
                        <a:rPr lang="en-US" sz="1400" b="1" dirty="0">
                          <a:solidFill>
                            <a:srgbClr val="FF0000"/>
                          </a:solidFill>
                          <a:effectLst/>
                          <a:latin typeface="Arial" panose="020B0604020202020204" pitchFamily="34" charset="0"/>
                          <a:cs typeface="Arial" panose="020B0604020202020204" pitchFamily="34" charset="0"/>
                        </a:rPr>
                        <a:t>4,000</a:t>
                      </a:r>
                      <a:endParaRPr lang="en-GB"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430776266"/>
                  </a:ext>
                </a:extLst>
              </a:tr>
            </a:tbl>
          </a:graphicData>
        </a:graphic>
      </p:graphicFrame>
    </p:spTree>
    <p:extLst>
      <p:ext uri="{BB962C8B-B14F-4D97-AF65-F5344CB8AC3E}">
        <p14:creationId xmlns:p14="http://schemas.microsoft.com/office/powerpoint/2010/main" val="2442981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7270</TotalTime>
  <Words>1817</Words>
  <Application>Microsoft Office PowerPoint</Application>
  <PresentationFormat>Widescreen</PresentationFormat>
  <Paragraphs>311</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Black</vt:lpstr>
      <vt:lpstr>Calibri</vt:lpstr>
      <vt:lpstr>Calibri Light</vt:lpstr>
      <vt:lpstr>Cambria Math</vt:lpstr>
      <vt:lpstr>PT Bold Heading</vt:lpstr>
      <vt:lpstr>Times New Roman</vt:lpstr>
      <vt:lpstr>Presentation2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محمود طرّادة</dc:creator>
  <cp:lastModifiedBy>HP</cp:lastModifiedBy>
  <cp:revision>482</cp:revision>
  <dcterms:created xsi:type="dcterms:W3CDTF">2017-11-05T19:01:03Z</dcterms:created>
  <dcterms:modified xsi:type="dcterms:W3CDTF">2020-07-28T06:58:59Z</dcterms:modified>
</cp:coreProperties>
</file>