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16"/>
  </p:notesMasterIdLst>
  <p:sldIdLst>
    <p:sldId id="467" r:id="rId2"/>
    <p:sldId id="468" r:id="rId3"/>
    <p:sldId id="331" r:id="rId4"/>
    <p:sldId id="476" r:id="rId5"/>
    <p:sldId id="477" r:id="rId6"/>
    <p:sldId id="479" r:id="rId7"/>
    <p:sldId id="480" r:id="rId8"/>
    <p:sldId id="483" r:id="rId9"/>
    <p:sldId id="481" r:id="rId10"/>
    <p:sldId id="484" r:id="rId11"/>
    <p:sldId id="482" r:id="rId12"/>
    <p:sldId id="485" r:id="rId13"/>
    <p:sldId id="486" r:id="rId14"/>
    <p:sldId id="4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66BB"/>
    <a:srgbClr val="F27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4660"/>
  </p:normalViewPr>
  <p:slideViewPr>
    <p:cSldViewPr snapToGrid="0">
      <p:cViewPr varScale="1">
        <p:scale>
          <a:sx n="72" d="100"/>
          <a:sy n="72"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F80B7-FD65-430E-918D-64443E965C17}" type="datetimeFigureOut">
              <a:rPr lang="en-US" smtClean="0"/>
              <a:t>8/11/2020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AD67C-FD03-44EA-848E-48CA6B295E56}" type="slidenum">
              <a:rPr lang="en-US" smtClean="0"/>
              <a:t>‹#›</a:t>
            </a:fld>
            <a:endParaRPr lang="en-US"/>
          </a:p>
        </p:txBody>
      </p:sp>
    </p:spTree>
    <p:extLst>
      <p:ext uri="{BB962C8B-B14F-4D97-AF65-F5344CB8AC3E}">
        <p14:creationId xmlns:p14="http://schemas.microsoft.com/office/powerpoint/2010/main" val="374224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3FFAB7-17FD-488A-8FCD-C882C8257615}" type="slidenum">
              <a:rPr lang="en-GB" smtClean="0"/>
              <a:t>2</a:t>
            </a:fld>
            <a:endParaRPr lang="en-GB"/>
          </a:p>
        </p:txBody>
      </p:sp>
    </p:spTree>
    <p:extLst>
      <p:ext uri="{BB962C8B-B14F-4D97-AF65-F5344CB8AC3E}">
        <p14:creationId xmlns:p14="http://schemas.microsoft.com/office/powerpoint/2010/main" val="64152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593D0A-63B6-422C-AB01-7EA03B46229C}"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372923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593D0A-63B6-422C-AB01-7EA03B46229C}"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137115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593D0A-63B6-422C-AB01-7EA03B46229C}"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108677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593D0A-63B6-422C-AB01-7EA03B46229C}"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137892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593D0A-63B6-422C-AB01-7EA03B46229C}"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207377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593D0A-63B6-422C-AB01-7EA03B46229C}"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361768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593D0A-63B6-422C-AB01-7EA03B46229C}" type="datetimeFigureOut">
              <a:rPr lang="en-US" smtClean="0"/>
              <a:pPr/>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99765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593D0A-63B6-422C-AB01-7EA03B46229C}" type="datetimeFigureOut">
              <a:rPr lang="en-US" smtClean="0"/>
              <a:pPr/>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132864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93D0A-63B6-422C-AB01-7EA03B46229C}" type="datetimeFigureOut">
              <a:rPr lang="en-US" smtClean="0"/>
              <a:pPr/>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369909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593D0A-63B6-422C-AB01-7EA03B46229C}"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1106777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593D0A-63B6-422C-AB01-7EA03B46229C}"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105797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93D0A-63B6-422C-AB01-7EA03B46229C}" type="datetimeFigureOut">
              <a:rPr lang="en-US" smtClean="0"/>
              <a:pPr/>
              <a:t>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D3BFA-3649-47B3-93FF-13019F3376D4}" type="slidenum">
              <a:rPr lang="en-US" smtClean="0"/>
              <a:pPr/>
              <a:t>‹#›</a:t>
            </a:fld>
            <a:endParaRPr lang="en-US"/>
          </a:p>
        </p:txBody>
      </p:sp>
    </p:spTree>
    <p:extLst>
      <p:ext uri="{BB962C8B-B14F-4D97-AF65-F5344CB8AC3E}">
        <p14:creationId xmlns:p14="http://schemas.microsoft.com/office/powerpoint/2010/main" val="3208027302"/>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descr="Image result for bahrain emblem">
            <a:extLst>
              <a:ext uri="{FF2B5EF4-FFF2-40B4-BE49-F238E27FC236}">
                <a16:creationId xmlns:a16="http://schemas.microsoft.com/office/drawing/2014/main" id="{A7B754D7-1CC4-4B0B-B38E-C52E4ED20633}"/>
              </a:ext>
            </a:extLst>
          </p:cNvPr>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9" name="Picture 8"/>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013664" y="500794"/>
            <a:ext cx="8992485" cy="1224136"/>
          </a:xfrm>
          <a:prstGeom prst="rect">
            <a:avLst/>
          </a:prstGeom>
        </p:spPr>
      </p:pic>
      <p:grpSp>
        <p:nvGrpSpPr>
          <p:cNvPr id="5" name="Group 4"/>
          <p:cNvGrpSpPr/>
          <p:nvPr/>
        </p:nvGrpSpPr>
        <p:grpSpPr>
          <a:xfrm>
            <a:off x="0" y="6495145"/>
            <a:ext cx="12070080" cy="245293"/>
            <a:chOff x="0" y="6498164"/>
            <a:chExt cx="12192000" cy="359836"/>
          </a:xfrm>
        </p:grpSpPr>
        <p:cxnSp>
          <p:nvCxnSpPr>
            <p:cNvPr id="6" name="Straight Connector 5"/>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412683" y="6550223"/>
              <a:ext cx="2303836" cy="307777"/>
            </a:xfrm>
            <a:prstGeom prst="rect">
              <a:avLst/>
            </a:prstGeom>
          </p:spPr>
          <p:txBody>
            <a:bodyPr wrap="none">
              <a:spAutoFit/>
            </a:bodyPr>
            <a:lstStyle/>
            <a:p>
              <a:pPr algn="ctr" rtl="1"/>
              <a:r>
                <a:rPr lang="ar-BH" sz="1400" b="1" dirty="0">
                  <a:solidFill>
                    <a:srgbClr val="FF0000"/>
                  </a:solidFill>
                </a:rPr>
                <a:t>الفصل الدراسي الأول </a:t>
              </a:r>
              <a:r>
                <a:rPr lang="ar-BH" sz="1400" dirty="0">
                  <a:solidFill>
                    <a:srgbClr val="FF0000"/>
                  </a:solidFill>
                </a:rPr>
                <a:t>2020-2021</a:t>
              </a:r>
            </a:p>
          </p:txBody>
        </p:sp>
      </p:grpSp>
      <p:graphicFrame>
        <p:nvGraphicFramePr>
          <p:cNvPr id="14" name="Table 8">
            <a:extLst>
              <a:ext uri="{FF2B5EF4-FFF2-40B4-BE49-F238E27FC236}">
                <a16:creationId xmlns:a16="http://schemas.microsoft.com/office/drawing/2014/main" id="{C257F836-2B8D-4385-833E-440ED69B98AF}"/>
              </a:ext>
            </a:extLst>
          </p:cNvPr>
          <p:cNvGraphicFramePr>
            <a:graphicFrameLocks noGrp="1"/>
          </p:cNvGraphicFramePr>
          <p:nvPr>
            <p:extLst>
              <p:ext uri="{D42A27DB-BD31-4B8C-83A1-F6EECF244321}">
                <p14:modId xmlns:p14="http://schemas.microsoft.com/office/powerpoint/2010/main" val="251393407"/>
              </p:ext>
            </p:extLst>
          </p:nvPr>
        </p:nvGraphicFramePr>
        <p:xfrm>
          <a:off x="1235914" y="2311308"/>
          <a:ext cx="8639606" cy="3597459"/>
        </p:xfrm>
        <a:graphic>
          <a:graphicData uri="http://schemas.openxmlformats.org/drawingml/2006/table">
            <a:tbl>
              <a:tblPr firstRow="1" bandRow="1">
                <a:tableStyleId>{22838BEF-8BB2-4498-84A7-C5851F593DF1}</a:tableStyleId>
              </a:tblPr>
              <a:tblGrid>
                <a:gridCol w="1722137">
                  <a:extLst>
                    <a:ext uri="{9D8B030D-6E8A-4147-A177-3AD203B41FA5}">
                      <a16:colId xmlns:a16="http://schemas.microsoft.com/office/drawing/2014/main" val="1153488245"/>
                    </a:ext>
                  </a:extLst>
                </a:gridCol>
                <a:gridCol w="6917469">
                  <a:extLst>
                    <a:ext uri="{9D8B030D-6E8A-4147-A177-3AD203B41FA5}">
                      <a16:colId xmlns:a16="http://schemas.microsoft.com/office/drawing/2014/main" val="2424581035"/>
                    </a:ext>
                  </a:extLst>
                </a:gridCol>
              </a:tblGrid>
              <a:tr h="1098098">
                <a:tc gridSpan="2">
                  <a:txBody>
                    <a:bodyPr/>
                    <a:lstStyle/>
                    <a:p>
                      <a:pPr algn="ctr"/>
                      <a:r>
                        <a:rPr lang="en-US" sz="2400" dirty="0">
                          <a:latin typeface="Arial" panose="020B0604020202020204" pitchFamily="34" charset="0"/>
                          <a:cs typeface="Arial" panose="020B0604020202020204" pitchFamily="34" charset="0"/>
                        </a:rPr>
                        <a:t>Commercial Subjects Group </a:t>
                      </a:r>
                    </a:p>
                    <a:p>
                      <a:pPr algn="ctr"/>
                      <a:r>
                        <a:rPr lang="en-US" sz="2400" dirty="0">
                          <a:latin typeface="Arial" panose="020B0604020202020204" pitchFamily="34" charset="0"/>
                          <a:cs typeface="Arial" panose="020B0604020202020204" pitchFamily="34" charset="0"/>
                        </a:rPr>
                        <a:t>Level 3</a:t>
                      </a:r>
                      <a:endParaRPr lang="en-GB" sz="2400" dirty="0">
                        <a:latin typeface="Arial" panose="020B0604020202020204" pitchFamily="34" charset="0"/>
                        <a:cs typeface="Arial" panose="020B0604020202020204" pitchFamily="34" charset="0"/>
                      </a:endParaRPr>
                    </a:p>
                  </a:txBody>
                  <a:tcPr anchor="ctr"/>
                </a:tc>
                <a:tc hMerge="1">
                  <a:txBody>
                    <a:bodyPr/>
                    <a:lstStyle/>
                    <a:p>
                      <a:endParaRPr lang="en-GB" dirty="0"/>
                    </a:p>
                  </a:txBody>
                  <a:tcPr/>
                </a:tc>
                <a:extLst>
                  <a:ext uri="{0D108BD9-81ED-4DB2-BD59-A6C34878D82A}">
                    <a16:rowId xmlns:a16="http://schemas.microsoft.com/office/drawing/2014/main" val="3128585072"/>
                  </a:ext>
                </a:extLst>
              </a:tr>
              <a:tr h="8382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Subject</a:t>
                      </a:r>
                      <a:endParaRPr lang="en-GB" sz="2400" dirty="0">
                        <a:latin typeface="Arial" panose="020B0604020202020204" pitchFamily="34" charset="0"/>
                        <a:cs typeface="Arial" panose="020B0604020202020204" pitchFamily="34" charset="0"/>
                      </a:endParaRPr>
                    </a:p>
                  </a:txBody>
                  <a:tcPr anchor="ctr"/>
                </a:tc>
                <a:tc>
                  <a:txBody>
                    <a:bodyPr/>
                    <a:lstStyle/>
                    <a:p>
                      <a:pPr algn="ctr"/>
                      <a:r>
                        <a:rPr lang="en-US" sz="2400" b="1" dirty="0">
                          <a:solidFill>
                            <a:srgbClr val="002060"/>
                          </a:solidFill>
                          <a:latin typeface="Arial" panose="020B0604020202020204" pitchFamily="34" charset="0"/>
                          <a:cs typeface="Arial" panose="020B0604020202020204" pitchFamily="34" charset="0"/>
                        </a:rPr>
                        <a:t>Accounting (</a:t>
                      </a:r>
                      <a:r>
                        <a:rPr lang="ar-BH" sz="2400" b="1" dirty="0">
                          <a:solidFill>
                            <a:srgbClr val="002060"/>
                          </a:solidFill>
                          <a:latin typeface="Arial" panose="020B0604020202020204" pitchFamily="34" charset="0"/>
                          <a:cs typeface="Arial" panose="020B0604020202020204" pitchFamily="34" charset="0"/>
                        </a:rPr>
                        <a:t>2</a:t>
                      </a:r>
                      <a:r>
                        <a:rPr lang="en-US" sz="2400" b="1" dirty="0">
                          <a:solidFill>
                            <a:srgbClr val="002060"/>
                          </a:solidFill>
                          <a:latin typeface="Arial" panose="020B0604020202020204" pitchFamily="34" charset="0"/>
                          <a:cs typeface="Arial" panose="020B0604020202020204" pitchFamily="34" charset="0"/>
                        </a:rPr>
                        <a:t>)  – </a:t>
                      </a:r>
                      <a:r>
                        <a:rPr lang="ar-BH" sz="2400" b="1" dirty="0">
                          <a:solidFill>
                            <a:srgbClr val="002060"/>
                          </a:solidFill>
                          <a:latin typeface="Arial" panose="020B0604020202020204" pitchFamily="34" charset="0"/>
                          <a:cs typeface="Arial" panose="020B0604020202020204" pitchFamily="34" charset="0"/>
                        </a:rPr>
                        <a:t>محا 212</a:t>
                      </a:r>
                      <a:endParaRPr lang="en-GB" sz="2400" b="1" dirty="0">
                        <a:solidFill>
                          <a:srgbClr val="00206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90189103"/>
                  </a:ext>
                </a:extLst>
              </a:tr>
              <a:tr h="745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Chapter</a:t>
                      </a:r>
                      <a:endParaRPr lang="en-GB" sz="2400" dirty="0">
                        <a:latin typeface="Arial" panose="020B0604020202020204" pitchFamily="34" charset="0"/>
                        <a:cs typeface="Arial" panose="020B0604020202020204" pitchFamily="34" charset="0"/>
                      </a:endParaRPr>
                    </a:p>
                  </a:txBody>
                  <a:tcPr anchor="ctr"/>
                </a:tc>
                <a:tc>
                  <a:txBody>
                    <a:bodyPr/>
                    <a:lstStyle/>
                    <a:p>
                      <a:pPr algn="ctr"/>
                      <a:r>
                        <a:rPr lang="en-US" sz="2400" b="1" dirty="0">
                          <a:latin typeface="Arial" panose="020B0604020202020204" pitchFamily="34" charset="0"/>
                          <a:cs typeface="Arial" panose="020B0604020202020204" pitchFamily="34" charset="0"/>
                        </a:rPr>
                        <a:t>Chapter </a:t>
                      </a:r>
                      <a:r>
                        <a:rPr lang="ar-BH" sz="2400" b="1" dirty="0">
                          <a:latin typeface="Arial" panose="020B0604020202020204" pitchFamily="34" charset="0"/>
                          <a:cs typeface="Arial" panose="020B0604020202020204" pitchFamily="34" charset="0"/>
                        </a:rPr>
                        <a:t>4</a:t>
                      </a:r>
                      <a:endParaRPr lang="en-GB" sz="2400" b="1" dirty="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latin typeface="Arial" panose="020B0604020202020204" pitchFamily="34" charset="0"/>
                          <a:cs typeface="Arial" panose="020B0604020202020204" pitchFamily="34" charset="0"/>
                        </a:rPr>
                        <a:t>Depreciation of Plant Assets</a:t>
                      </a:r>
                    </a:p>
                  </a:txBody>
                  <a:tcPr anchor="ctr"/>
                </a:tc>
                <a:extLst>
                  <a:ext uri="{0D108BD9-81ED-4DB2-BD59-A6C34878D82A}">
                    <a16:rowId xmlns:a16="http://schemas.microsoft.com/office/drawing/2014/main" val="4244890864"/>
                  </a:ext>
                </a:extLst>
              </a:tr>
              <a:tr h="838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Title</a:t>
                      </a:r>
                      <a:endParaRPr lang="en-GB" sz="2400" dirty="0">
                        <a:latin typeface="Arial" panose="020B0604020202020204" pitchFamily="34" charset="0"/>
                        <a:cs typeface="Arial" panose="020B0604020202020204" pitchFamily="34" charset="0"/>
                      </a:endParaRPr>
                    </a:p>
                  </a:txBody>
                  <a:tcPr anchor="ctr"/>
                </a:tc>
                <a:tc>
                  <a:txBody>
                    <a:bodyPr/>
                    <a:lstStyle/>
                    <a:p>
                      <a:pPr algn="ctr"/>
                      <a:r>
                        <a:rPr lang="en-US" sz="2400" b="1" dirty="0">
                          <a:solidFill>
                            <a:srgbClr val="FF0000"/>
                          </a:solidFill>
                          <a:latin typeface="Arial" panose="020B0604020202020204" pitchFamily="34" charset="0"/>
                          <a:cs typeface="Arial" panose="020B0604020202020204" pitchFamily="34" charset="0"/>
                        </a:rPr>
                        <a:t>Units of</a:t>
                      </a:r>
                      <a:r>
                        <a:rPr lang="en-US" sz="2400" b="1" baseline="0" dirty="0">
                          <a:solidFill>
                            <a:srgbClr val="FF0000"/>
                          </a:solidFill>
                          <a:latin typeface="Arial" panose="020B0604020202020204" pitchFamily="34" charset="0"/>
                          <a:cs typeface="Arial" panose="020B0604020202020204" pitchFamily="34" charset="0"/>
                        </a:rPr>
                        <a:t> Activity</a:t>
                      </a:r>
                      <a:endParaRPr lang="en-GB" sz="2400" b="1" dirty="0">
                        <a:solidFill>
                          <a:srgbClr val="FF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16000624"/>
                  </a:ext>
                </a:extLst>
              </a:tr>
            </a:tbl>
          </a:graphicData>
        </a:graphic>
      </p:graphicFrame>
    </p:spTree>
    <p:extLst>
      <p:ext uri="{BB962C8B-B14F-4D97-AF65-F5344CB8AC3E}">
        <p14:creationId xmlns:p14="http://schemas.microsoft.com/office/powerpoint/2010/main" val="412401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5227" y="1138295"/>
            <a:ext cx="184731" cy="584775"/>
          </a:xfrm>
          <a:prstGeom prst="rect">
            <a:avLst/>
          </a:prstGeom>
        </p:spPr>
        <p:txBody>
          <a:bodyPr wrap="none">
            <a:spAutoFit/>
          </a:bodyPr>
          <a:lstStyle/>
          <a:p>
            <a:endParaRPr lang="en-GB" sz="3200" dirty="0">
              <a:solidFill>
                <a:srgbClr val="FFFF00"/>
              </a:solidFill>
              <a:latin typeface="Arial" panose="020B0604020202020204" pitchFamily="34" charset="0"/>
              <a:cs typeface="Arial" panose="020B0604020202020204" pitchFamily="34" charset="0"/>
            </a:endParaRPr>
          </a:p>
        </p:txBody>
      </p:sp>
      <p:grpSp>
        <p:nvGrpSpPr>
          <p:cNvPr id="9" name="Group 8"/>
          <p:cNvGrpSpPr/>
          <p:nvPr/>
        </p:nvGrpSpPr>
        <p:grpSpPr>
          <a:xfrm>
            <a:off x="365227" y="608471"/>
            <a:ext cx="3893379" cy="849087"/>
            <a:chOff x="143044" y="376397"/>
            <a:chExt cx="3448594" cy="679453"/>
          </a:xfrm>
        </p:grpSpPr>
        <p:grpSp>
          <p:nvGrpSpPr>
            <p:cNvPr id="10" name="Group 9"/>
            <p:cNvGrpSpPr/>
            <p:nvPr/>
          </p:nvGrpSpPr>
          <p:grpSpPr>
            <a:xfrm>
              <a:off x="143044" y="376397"/>
              <a:ext cx="3448594" cy="679453"/>
              <a:chOff x="108048" y="721546"/>
              <a:chExt cx="8153400" cy="890460"/>
            </a:xfrm>
          </p:grpSpPr>
          <p:sp>
            <p:nvSpPr>
              <p:cNvPr id="12" name="مستطيل مستدير الزوايا 13"/>
              <p:cNvSpPr/>
              <p:nvPr/>
            </p:nvSpPr>
            <p:spPr>
              <a:xfrm>
                <a:off x="108048" y="721546"/>
                <a:ext cx="8153400" cy="89046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Rectangle 12"/>
              <p:cNvSpPr/>
              <p:nvPr/>
            </p:nvSpPr>
            <p:spPr>
              <a:xfrm>
                <a:off x="820487" y="845627"/>
                <a:ext cx="436754" cy="766379"/>
              </a:xfrm>
              <a:prstGeom prst="rect">
                <a:avLst/>
              </a:prstGeom>
            </p:spPr>
            <p:txBody>
              <a:bodyPr wrap="none">
                <a:spAutoFit/>
              </a:bodyPr>
              <a:lstStyle/>
              <a:p>
                <a:endParaRPr lang="en-GB" sz="3200" dirty="0">
                  <a:solidFill>
                    <a:srgbClr val="FFFF00"/>
                  </a:solidFill>
                  <a:latin typeface="Arial" panose="020B0604020202020204" pitchFamily="34" charset="0"/>
                  <a:cs typeface="Arial" panose="020B0604020202020204" pitchFamily="34" charset="0"/>
                </a:endParaRPr>
              </a:p>
            </p:txBody>
          </p:sp>
        </p:grpSp>
        <p:sp>
          <p:nvSpPr>
            <p:cNvPr id="11" name="Rectangle 10"/>
            <p:cNvSpPr/>
            <p:nvPr/>
          </p:nvSpPr>
          <p:spPr>
            <a:xfrm>
              <a:off x="317523" y="570493"/>
              <a:ext cx="3103162" cy="322534"/>
            </a:xfrm>
            <a:prstGeom prst="rect">
              <a:avLst/>
            </a:prstGeom>
          </p:spPr>
          <p:txBody>
            <a:bodyPr wrap="none">
              <a:spAutoFit/>
            </a:bodyPr>
            <a:lstStyle/>
            <a:p>
              <a:pPr>
                <a:lnSpc>
                  <a:spcPct val="106000"/>
                </a:lnSpc>
                <a:spcAft>
                  <a:spcPts val="800"/>
                </a:spcAft>
              </a:pPr>
              <a:r>
                <a:rPr lang="en-US" sz="2000" b="1" u="sng" dirty="0">
                  <a:solidFill>
                    <a:srgbClr val="FFFF00"/>
                  </a:solidFill>
                  <a:latin typeface="Times New Roman" panose="02020603050405020304" pitchFamily="18" charset="0"/>
                  <a:ea typeface="Calibri" panose="020F0502020204030204" pitchFamily="34" charset="0"/>
                  <a:cs typeface="Arial" panose="020B0604020202020204" pitchFamily="34" charset="0"/>
                </a:rPr>
                <a:t>1-SRAIGHT-LINE METHOD</a:t>
              </a:r>
              <a:endParaRPr lang="en-GB" sz="16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p:txBody>
        </p:sp>
      </p:grpSp>
      <p:sp>
        <p:nvSpPr>
          <p:cNvPr id="14"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Units of Activity Method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5" name="Group 14"/>
          <p:cNvGrpSpPr/>
          <p:nvPr/>
        </p:nvGrpSpPr>
        <p:grpSpPr>
          <a:xfrm>
            <a:off x="-1" y="6574896"/>
            <a:ext cx="12192001" cy="253591"/>
            <a:chOff x="0" y="6501793"/>
            <a:chExt cx="12192000" cy="369332"/>
          </a:xfrm>
        </p:grpSpPr>
        <p:cxnSp>
          <p:nvCxnSpPr>
            <p:cNvPr id="16" name="Straight Connector 15"/>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9"/>
            <p:cNvSpPr txBox="1"/>
            <p:nvPr/>
          </p:nvSpPr>
          <p:spPr>
            <a:xfrm>
              <a:off x="3048000" y="6501793"/>
              <a:ext cx="9144000"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pic>
        <p:nvPicPr>
          <p:cNvPr id="18" name="Picture 17">
            <a:extLst>
              <a:ext uri="{FF2B5EF4-FFF2-40B4-BE49-F238E27FC236}">
                <a16:creationId xmlns:a16="http://schemas.microsoft.com/office/drawing/2014/main" id="{125929C6-5F50-4063-B3B6-7FA2E4CB9F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311874"/>
            <a:ext cx="6257108" cy="207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2210" y="2252620"/>
            <a:ext cx="9770510" cy="160249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6000"/>
              </a:lnSpc>
              <a:spcAft>
                <a:spcPts val="800"/>
              </a:spcAft>
            </a:pPr>
            <a:r>
              <a:rPr lang="en-US" sz="2000" b="1" u="sng" dirty="0">
                <a:solidFill>
                  <a:srgbClr val="FF0000"/>
                </a:solidFill>
                <a:latin typeface="Arial" panose="020B0604020202020204" pitchFamily="34" charset="0"/>
                <a:ea typeface="Calibri" panose="020F0502020204030204" pitchFamily="34" charset="0"/>
                <a:cs typeface="Arial" panose="020B0604020202020204" pitchFamily="34" charset="0"/>
              </a:rPr>
              <a:t>Notes:</a:t>
            </a:r>
            <a:endParaRPr lang="en-GB" sz="20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rabicPeriod"/>
            </a:pPr>
            <a:r>
              <a:rPr lang="en-US" sz="2000" b="1" dirty="0">
                <a:latin typeface="Arial" panose="020B0604020202020204" pitchFamily="34" charset="0"/>
                <a:ea typeface="Calibri" panose="020F0502020204030204" pitchFamily="34" charset="0"/>
                <a:cs typeface="Arial" panose="020B0604020202020204" pitchFamily="34" charset="0"/>
              </a:rPr>
              <a:t>The Company would own the machines for three months of the first year.</a:t>
            </a:r>
            <a:endParaRPr lang="en-GB" sz="20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mj-lt"/>
              <a:buAutoNum type="arabicPeriod"/>
            </a:pPr>
            <a:r>
              <a:rPr lang="en-US" sz="2000" b="1" dirty="0">
                <a:latin typeface="Arial" panose="020B0604020202020204" pitchFamily="34" charset="0"/>
                <a:ea typeface="Calibri" panose="020F0502020204030204" pitchFamily="34" charset="0"/>
                <a:cs typeface="Arial" panose="020B0604020202020204" pitchFamily="34" charset="0"/>
              </a:rPr>
              <a:t> Computation year 2022 depreciation expense of </a:t>
            </a:r>
            <a:r>
              <a:rPr lang="en-US" sz="2000" b="1" dirty="0">
                <a:solidFill>
                  <a:srgbClr val="0070C0"/>
                </a:solidFill>
                <a:latin typeface="Arial" panose="020B0604020202020204" pitchFamily="34" charset="0"/>
                <a:ea typeface="Calibri" panose="020F0502020204030204" pitchFamily="34" charset="0"/>
                <a:cs typeface="Arial" panose="020B0604020202020204" pitchFamily="34" charset="0"/>
              </a:rPr>
              <a:t>BD14,187.5*  </a:t>
            </a:r>
            <a:endParaRPr lang="en-GB" sz="2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2000" b="1" dirty="0">
                <a:latin typeface="Arial" panose="020B0604020202020204" pitchFamily="34" charset="0"/>
                <a:ea typeface="Calibri" panose="020F0502020204030204" pitchFamily="34" charset="0"/>
                <a:cs typeface="Arial" panose="020B0604020202020204" pitchFamily="34" charset="0"/>
              </a:rPr>
              <a:t>                = (</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18,187.5</a:t>
            </a:r>
            <a:r>
              <a:rPr lang="en-US" sz="2000" b="1" dirty="0">
                <a:latin typeface="Arial" panose="020B0604020202020204" pitchFamily="34" charset="0"/>
                <a:ea typeface="Calibri" panose="020F0502020204030204" pitchFamily="34" charset="0"/>
                <a:cs typeface="Arial" panose="020B0604020202020204" pitchFamily="34" charset="0"/>
              </a:rPr>
              <a:t>–4,000) Never depreciate book value below salvage value.</a:t>
            </a:r>
            <a:endParaRPr lang="en-GB" sz="2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223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 name="Table 137"/>
          <p:cNvGraphicFramePr>
            <a:graphicFrameLocks noGrp="1"/>
          </p:cNvGraphicFramePr>
          <p:nvPr>
            <p:extLst>
              <p:ext uri="{D42A27DB-BD31-4B8C-83A1-F6EECF244321}">
                <p14:modId xmlns:p14="http://schemas.microsoft.com/office/powerpoint/2010/main" val="2554534599"/>
              </p:ext>
            </p:extLst>
          </p:nvPr>
        </p:nvGraphicFramePr>
        <p:xfrm>
          <a:off x="46979" y="2797354"/>
          <a:ext cx="10032276" cy="2290509"/>
        </p:xfrm>
        <a:graphic>
          <a:graphicData uri="http://schemas.openxmlformats.org/drawingml/2006/table">
            <a:tbl>
              <a:tblPr firstRow="1" bandRow="1">
                <a:tableStyleId>{93296810-A885-4BE3-A3E7-6D5BEEA58F35}</a:tableStyleId>
              </a:tblPr>
              <a:tblGrid>
                <a:gridCol w="1637213">
                  <a:extLst>
                    <a:ext uri="{9D8B030D-6E8A-4147-A177-3AD203B41FA5}">
                      <a16:colId xmlns:a16="http://schemas.microsoft.com/office/drawing/2014/main" val="3211367389"/>
                    </a:ext>
                  </a:extLst>
                </a:gridCol>
                <a:gridCol w="1706879">
                  <a:extLst>
                    <a:ext uri="{9D8B030D-6E8A-4147-A177-3AD203B41FA5}">
                      <a16:colId xmlns:a16="http://schemas.microsoft.com/office/drawing/2014/main" val="3665398074"/>
                    </a:ext>
                  </a:extLst>
                </a:gridCol>
                <a:gridCol w="1672046">
                  <a:extLst>
                    <a:ext uri="{9D8B030D-6E8A-4147-A177-3AD203B41FA5}">
                      <a16:colId xmlns:a16="http://schemas.microsoft.com/office/drawing/2014/main" val="3000285483"/>
                    </a:ext>
                  </a:extLst>
                </a:gridCol>
                <a:gridCol w="1672046">
                  <a:extLst>
                    <a:ext uri="{9D8B030D-6E8A-4147-A177-3AD203B41FA5}">
                      <a16:colId xmlns:a16="http://schemas.microsoft.com/office/drawing/2014/main" val="981763242"/>
                    </a:ext>
                  </a:extLst>
                </a:gridCol>
                <a:gridCol w="1672046">
                  <a:extLst>
                    <a:ext uri="{9D8B030D-6E8A-4147-A177-3AD203B41FA5}">
                      <a16:colId xmlns:a16="http://schemas.microsoft.com/office/drawing/2014/main" val="908111150"/>
                    </a:ext>
                  </a:extLst>
                </a:gridCol>
                <a:gridCol w="1672046">
                  <a:extLst>
                    <a:ext uri="{9D8B030D-6E8A-4147-A177-3AD203B41FA5}">
                      <a16:colId xmlns:a16="http://schemas.microsoft.com/office/drawing/2014/main" val="1089022765"/>
                    </a:ext>
                  </a:extLst>
                </a:gridCol>
              </a:tblGrid>
              <a:tr h="370840">
                <a:tc>
                  <a:txBody>
                    <a:bodyPr/>
                    <a:lstStyle/>
                    <a:p>
                      <a:pPr algn="ctr"/>
                      <a:r>
                        <a:rPr lang="en-GB" sz="1400" dirty="0">
                          <a:solidFill>
                            <a:srgbClr val="002060"/>
                          </a:solidFill>
                          <a:latin typeface="Arial" panose="020B0604020202020204" pitchFamily="34" charset="0"/>
                          <a:cs typeface="Arial" panose="020B0604020202020204" pitchFamily="34" charset="0"/>
                        </a:rPr>
                        <a:t>Period</a:t>
                      </a:r>
                    </a:p>
                  </a:txBody>
                  <a:tcPr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Number of</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Units</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Depreciation cost per unit</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Depreciation Expense</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Accumulated</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Depreciation</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Book Value</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9647414"/>
                  </a:ext>
                </a:extLst>
              </a:tr>
              <a:tr h="370840">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30/9/2018</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84,000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4004072842"/>
                  </a:ext>
                </a:extLst>
              </a:tr>
              <a:tr h="370840">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31/12/2018</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60,000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0.</a:t>
                      </a:r>
                      <a:r>
                        <a:rPr lang="en-US" sz="1400" b="1">
                          <a:effectLst/>
                          <a:latin typeface="Arial" panose="020B0604020202020204" pitchFamily="34" charset="0"/>
                          <a:ea typeface="Times New Roman" panose="02020603050405020304" pitchFamily="18" charset="0"/>
                          <a:cs typeface="Arial" panose="020B0604020202020204" pitchFamily="34" charset="0"/>
                        </a:rPr>
                        <a:t>50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30,000 </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30,000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54,400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467236421"/>
                  </a:ext>
                </a:extLst>
              </a:tr>
              <a:tr h="370840">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31/12/2019</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40,000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0.</a:t>
                      </a:r>
                      <a:r>
                        <a:rPr lang="en-US" sz="1400" b="1">
                          <a:effectLst/>
                          <a:latin typeface="Arial" panose="020B0604020202020204" pitchFamily="34" charset="0"/>
                          <a:ea typeface="Times New Roman" panose="02020603050405020304" pitchFamily="18" charset="0"/>
                          <a:cs typeface="Arial" panose="020B0604020202020204" pitchFamily="34" charset="0"/>
                        </a:rPr>
                        <a:t>50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20,000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50,000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34,000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814322872"/>
                  </a:ext>
                </a:extLst>
              </a:tr>
              <a:tr h="370840">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31/12/2020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30,000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0.</a:t>
                      </a:r>
                      <a:r>
                        <a:rPr lang="en-US" sz="1400" b="1">
                          <a:effectLst/>
                          <a:latin typeface="Arial" panose="020B0604020202020204" pitchFamily="34" charset="0"/>
                          <a:ea typeface="Times New Roman" panose="02020603050405020304" pitchFamily="18" charset="0"/>
                          <a:cs typeface="Arial" panose="020B0604020202020204" pitchFamily="34" charset="0"/>
                        </a:rPr>
                        <a:t>50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15,000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65,000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19,000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510730754"/>
                  </a:ext>
                </a:extLst>
              </a:tr>
              <a:tr h="370840">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31/12/2021</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r>
                        <a:rPr lang="en-US" sz="1400" b="1" dirty="0">
                          <a:effectLst/>
                          <a:latin typeface="Arial" panose="020B0604020202020204" pitchFamily="34" charset="0"/>
                          <a:ea typeface="Times New Roman" panose="02020603050405020304" pitchFamily="18" charset="0"/>
                          <a:cs typeface="Arial" panose="020B0604020202020204" pitchFamily="34" charset="0"/>
                        </a:rPr>
                        <a:t>50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15,000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rtl="0">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510332711"/>
                  </a:ext>
                </a:extLst>
              </a:tr>
            </a:tbl>
          </a:graphicData>
        </a:graphic>
      </p:graphicFrame>
      <p:sp>
        <p:nvSpPr>
          <p:cNvPr id="139"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Units of Activity Method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40" name="Group 139"/>
          <p:cNvGrpSpPr/>
          <p:nvPr/>
        </p:nvGrpSpPr>
        <p:grpSpPr>
          <a:xfrm>
            <a:off x="-1" y="6574896"/>
            <a:ext cx="12192001" cy="253591"/>
            <a:chOff x="0" y="6501793"/>
            <a:chExt cx="12192000" cy="369332"/>
          </a:xfrm>
        </p:grpSpPr>
        <p:cxnSp>
          <p:nvCxnSpPr>
            <p:cNvPr id="141" name="Straight Connector 14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TextBox 9"/>
            <p:cNvSpPr txBox="1"/>
            <p:nvPr/>
          </p:nvSpPr>
          <p:spPr>
            <a:xfrm>
              <a:off x="3048000" y="6501793"/>
              <a:ext cx="9144000"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9" name="Rectangle 8"/>
          <p:cNvSpPr/>
          <p:nvPr/>
        </p:nvSpPr>
        <p:spPr>
          <a:xfrm>
            <a:off x="6095999" y="423899"/>
            <a:ext cx="6049437" cy="18635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6000"/>
              </a:lnSpc>
              <a:spcAft>
                <a:spcPts val="800"/>
              </a:spcAft>
            </a:pPr>
            <a:r>
              <a:rPr lang="en-US" sz="1200" b="1" dirty="0">
                <a:solidFill>
                  <a:srgbClr val="FF0000"/>
                </a:solidFill>
                <a:latin typeface="Arial" panose="020B0604020202020204" pitchFamily="34" charset="0"/>
                <a:ea typeface="Calibri" panose="020F0502020204030204" pitchFamily="34" charset="0"/>
                <a:cs typeface="Arial" panose="020B0604020202020204" pitchFamily="34" charset="0"/>
              </a:rPr>
              <a:t>On September 30 2018</a:t>
            </a:r>
            <a:r>
              <a:rPr lang="en-US" sz="1200" b="1" dirty="0">
                <a:latin typeface="Arial" panose="020B0604020202020204" pitchFamily="34" charset="0"/>
                <a:ea typeface="Calibri" panose="020F0502020204030204" pitchFamily="34" charset="0"/>
                <a:cs typeface="Arial" panose="020B0604020202020204" pitchFamily="34" charset="0"/>
              </a:rPr>
              <a:t>, Ahmed’s Company purchased a new machines at cost BD84,000. It has estimated salvage value for BD4,000 at the end of useful life 4 years and total units of production is 160,000 units. The machines is expected to be used, 60,000 – 40,000 – 30,000 – 30,000 in 4 years of useful life.</a:t>
            </a:r>
            <a:endParaRPr lang="en-GB" sz="12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1200" b="1" dirty="0">
                <a:latin typeface="Arial" panose="020B0604020202020204" pitchFamily="34" charset="0"/>
                <a:ea typeface="Calibri" panose="020F0502020204030204" pitchFamily="34" charset="0"/>
                <a:cs typeface="Arial" panose="020B0604020202020204" pitchFamily="34" charset="0"/>
              </a:rPr>
              <a:t>  </a:t>
            </a:r>
            <a:r>
              <a:rPr lang="en-US" sz="1200" b="1" u="sng" dirty="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GB" sz="12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lphaLcParenR"/>
            </a:pPr>
            <a:r>
              <a:rPr lang="en-US" sz="1200" b="1" dirty="0">
                <a:latin typeface="Arial" panose="020B0604020202020204" pitchFamily="34" charset="0"/>
                <a:ea typeface="Calibri" panose="020F0502020204030204" pitchFamily="34" charset="0"/>
                <a:cs typeface="Arial" panose="020B0604020202020204" pitchFamily="34" charset="0"/>
              </a:rPr>
              <a:t>Compute annual depreciation expense, accumulated depreciation and net book value for 5 years useful life. </a:t>
            </a:r>
            <a:endParaRPr lang="en-US" sz="1200" b="1" u="sng"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lphaLcParenR"/>
            </a:pPr>
            <a:r>
              <a:rPr lang="en-US" sz="1200" b="1" dirty="0">
                <a:latin typeface="Arial" panose="020B0604020202020204" pitchFamily="34" charset="0"/>
                <a:ea typeface="Calibri" panose="020F0502020204030204" pitchFamily="34" charset="0"/>
                <a:cs typeface="Arial" panose="020B0604020202020204" pitchFamily="34" charset="0"/>
              </a:rPr>
              <a:t>Prepare the adjusted entry for year 2018.</a:t>
            </a:r>
            <a:endParaRPr lang="en-GB" sz="12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202818" y="801545"/>
            <a:ext cx="4290598" cy="385939"/>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marL="342900" lvl="0" indent="-342900">
              <a:lnSpc>
                <a:spcPct val="106000"/>
              </a:lnSpc>
              <a:spcAft>
                <a:spcPts val="0"/>
              </a:spcAft>
              <a:buFont typeface="+mj-lt"/>
              <a:buAutoNum type="alphaLcParenR"/>
            </a:pPr>
            <a:r>
              <a:rPr lang="en-US" b="1" dirty="0">
                <a:solidFill>
                  <a:srgbClr val="002060"/>
                </a:solidFill>
                <a:latin typeface="Times New Roman" panose="02020603050405020304" pitchFamily="18" charset="0"/>
                <a:ea typeface="Calibri" panose="020F0502020204030204" pitchFamily="34" charset="0"/>
                <a:cs typeface="Arial" panose="020B0604020202020204" pitchFamily="34" charset="0"/>
              </a:rPr>
              <a:t>Compute annual depreciation expense</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304227" y="5145758"/>
            <a:ext cx="4502515" cy="37202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lvl="0">
              <a:lnSpc>
                <a:spcPct val="106000"/>
              </a:lnSpc>
              <a:spcAft>
                <a:spcPts val="800"/>
              </a:spcAft>
            </a:pPr>
            <a:r>
              <a:rPr lang="en-US" b="1" dirty="0">
                <a:solidFill>
                  <a:srgbClr val="002060"/>
                </a:solidFill>
                <a:latin typeface="Times New Roman" panose="02020603050405020304" pitchFamily="18" charset="0"/>
                <a:ea typeface="Calibri" panose="020F0502020204030204" pitchFamily="34" charset="0"/>
                <a:cs typeface="Arial" panose="020B0604020202020204" pitchFamily="34" charset="0"/>
              </a:rPr>
              <a:t>b) Prepare the adjusted entry for year 2018.</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33746951"/>
              </p:ext>
            </p:extLst>
          </p:nvPr>
        </p:nvGraphicFramePr>
        <p:xfrm>
          <a:off x="46979" y="5613796"/>
          <a:ext cx="9829458" cy="837565"/>
        </p:xfrm>
        <a:graphic>
          <a:graphicData uri="http://schemas.openxmlformats.org/drawingml/2006/table">
            <a:tbl>
              <a:tblPr firstRow="1" firstCol="1" bandRow="1">
                <a:tableStyleId>{46F890A9-2807-4EBB-B81D-B2AA78EC7F39}</a:tableStyleId>
              </a:tblPr>
              <a:tblGrid>
                <a:gridCol w="1534543">
                  <a:extLst>
                    <a:ext uri="{9D8B030D-6E8A-4147-A177-3AD203B41FA5}">
                      <a16:colId xmlns:a16="http://schemas.microsoft.com/office/drawing/2014/main" val="3022400588"/>
                    </a:ext>
                  </a:extLst>
                </a:gridCol>
                <a:gridCol w="6452417">
                  <a:extLst>
                    <a:ext uri="{9D8B030D-6E8A-4147-A177-3AD203B41FA5}">
                      <a16:colId xmlns:a16="http://schemas.microsoft.com/office/drawing/2014/main" val="3436749093"/>
                    </a:ext>
                  </a:extLst>
                </a:gridCol>
                <a:gridCol w="1024310">
                  <a:extLst>
                    <a:ext uri="{9D8B030D-6E8A-4147-A177-3AD203B41FA5}">
                      <a16:colId xmlns:a16="http://schemas.microsoft.com/office/drawing/2014/main" val="2385355563"/>
                    </a:ext>
                  </a:extLst>
                </a:gridCol>
                <a:gridCol w="818188">
                  <a:extLst>
                    <a:ext uri="{9D8B030D-6E8A-4147-A177-3AD203B41FA5}">
                      <a16:colId xmlns:a16="http://schemas.microsoft.com/office/drawing/2014/main" val="2384781724"/>
                    </a:ext>
                  </a:extLst>
                </a:gridCol>
              </a:tblGrid>
              <a:tr h="287655">
                <a:tc>
                  <a:txBody>
                    <a:bodyPr/>
                    <a:lstStyle/>
                    <a:p>
                      <a:pPr algn="ctr">
                        <a:lnSpc>
                          <a:spcPct val="106000"/>
                        </a:lnSpc>
                        <a:spcAft>
                          <a:spcPts val="0"/>
                        </a:spcAft>
                      </a:pPr>
                      <a:r>
                        <a:rPr lang="en-US" sz="1400" b="1" dirty="0">
                          <a:solidFill>
                            <a:srgbClr val="002060"/>
                          </a:solidFill>
                          <a:effectLst/>
                          <a:latin typeface="Arial" panose="020B0604020202020204" pitchFamily="34" charset="0"/>
                          <a:cs typeface="Arial" panose="020B0604020202020204" pitchFamily="34" charset="0"/>
                        </a:rPr>
                        <a:t>Date</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Arial" panose="020B0604020202020204" pitchFamily="34" charset="0"/>
                          <a:cs typeface="Arial" panose="020B0604020202020204" pitchFamily="34" charset="0"/>
                        </a:rPr>
                        <a:t>Explanation</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Arial" panose="020B0604020202020204" pitchFamily="34" charset="0"/>
                          <a:cs typeface="Arial" panose="020B0604020202020204" pitchFamily="34" charset="0"/>
                        </a:rPr>
                        <a:t>Debit</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Arial" panose="020B0604020202020204" pitchFamily="34" charset="0"/>
                          <a:cs typeface="Arial" panose="020B0604020202020204" pitchFamily="34" charset="0"/>
                        </a:rPr>
                        <a:t>Credit</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48835939"/>
                  </a:ext>
                </a:extLst>
              </a:tr>
              <a:tr h="274955">
                <a:tc rowSpan="2">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Dec 31</a:t>
                      </a:r>
                      <a:endParaRPr lang="en-GB" sz="1400" b="1" dirty="0">
                        <a:effectLst/>
                        <a:latin typeface="Arial" panose="020B0604020202020204" pitchFamily="34" charset="0"/>
                        <a:cs typeface="Arial" panose="020B0604020202020204" pitchFamily="34" charset="0"/>
                      </a:endParaRPr>
                    </a:p>
                    <a:p>
                      <a:pPr algn="ctr">
                        <a:lnSpc>
                          <a:spcPct val="106000"/>
                        </a:lnSpc>
                        <a:spcAft>
                          <a:spcPts val="0"/>
                        </a:spcAft>
                      </a:pPr>
                      <a:r>
                        <a:rPr lang="en-US" sz="1400" b="1" dirty="0">
                          <a:effectLst/>
                          <a:latin typeface="Arial" panose="020B0604020202020204" pitchFamily="34" charset="0"/>
                          <a:cs typeface="Arial" panose="020B0604020202020204" pitchFamily="34" charset="0"/>
                        </a:rPr>
                        <a:t>2018</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nSpc>
                          <a:spcPct val="106000"/>
                        </a:lnSpc>
                        <a:spcAft>
                          <a:spcPts val="0"/>
                        </a:spcAft>
                      </a:pPr>
                      <a:r>
                        <a:rPr lang="en-US" sz="1400" b="1" dirty="0">
                          <a:effectLst/>
                          <a:latin typeface="Arial" panose="020B0604020202020204" pitchFamily="34" charset="0"/>
                          <a:cs typeface="Arial" panose="020B0604020202020204" pitchFamily="34" charset="0"/>
                        </a:rPr>
                        <a:t>Depreciation Expense - Machines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30,000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effectLst/>
                          <a:latin typeface="Arial" panose="020B0604020202020204" pitchFamily="34" charset="0"/>
                          <a:cs typeface="Arial" panose="020B0604020202020204" pitchFamily="34" charset="0"/>
                        </a:rPr>
                        <a:t> </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040352209"/>
                  </a:ext>
                </a:extLst>
              </a:tr>
              <a:tr h="274955">
                <a:tc vMerge="1">
                  <a:txBody>
                    <a:bodyPr/>
                    <a:lstStyle/>
                    <a:p>
                      <a:endParaRPr lang="en-GB"/>
                    </a:p>
                  </a:txBody>
                  <a:tcPr/>
                </a:tc>
                <a:tc>
                  <a:txBody>
                    <a:bodyPr/>
                    <a:lstStyle/>
                    <a:p>
                      <a:pPr>
                        <a:lnSpc>
                          <a:spcPct val="106000"/>
                        </a:lnSpc>
                        <a:spcAft>
                          <a:spcPts val="0"/>
                        </a:spcAft>
                      </a:pPr>
                      <a:r>
                        <a:rPr lang="en-US" sz="1400" b="1" dirty="0">
                          <a:effectLst/>
                          <a:latin typeface="Arial" panose="020B0604020202020204" pitchFamily="34" charset="0"/>
                          <a:cs typeface="Arial" panose="020B0604020202020204" pitchFamily="34" charset="0"/>
                        </a:rPr>
                        <a:t>                Accumulated Depreciation</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30,000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174933693"/>
                  </a:ext>
                </a:extLst>
              </a:tr>
            </a:tbl>
          </a:graphicData>
        </a:graphic>
      </p:graphicFrame>
      <p:grpSp>
        <p:nvGrpSpPr>
          <p:cNvPr id="15" name="Group 14"/>
          <p:cNvGrpSpPr/>
          <p:nvPr/>
        </p:nvGrpSpPr>
        <p:grpSpPr>
          <a:xfrm>
            <a:off x="140845" y="354320"/>
            <a:ext cx="4024007" cy="701530"/>
            <a:chOff x="103595" y="692613"/>
            <a:chExt cx="8153400" cy="919393"/>
          </a:xfrm>
        </p:grpSpPr>
        <p:sp>
          <p:nvSpPr>
            <p:cNvPr id="16" name="مستطيل مستدير الزوايا 13"/>
            <p:cNvSpPr/>
            <p:nvPr/>
          </p:nvSpPr>
          <p:spPr>
            <a:xfrm>
              <a:off x="103595" y="692613"/>
              <a:ext cx="8153400" cy="492194"/>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7" name="Rectangle 16"/>
            <p:cNvSpPr/>
            <p:nvPr/>
          </p:nvSpPr>
          <p:spPr>
            <a:xfrm>
              <a:off x="820487" y="845627"/>
              <a:ext cx="436754" cy="766379"/>
            </a:xfrm>
            <a:prstGeom prst="rect">
              <a:avLst/>
            </a:prstGeom>
          </p:spPr>
          <p:txBody>
            <a:bodyPr wrap="none">
              <a:spAutoFit/>
            </a:bodyPr>
            <a:lstStyle/>
            <a:p>
              <a:endParaRPr lang="en-GB" sz="3200" dirty="0">
                <a:solidFill>
                  <a:srgbClr val="FFFF00"/>
                </a:solidFill>
                <a:latin typeface="Arial" panose="020B0604020202020204" pitchFamily="34" charset="0"/>
                <a:cs typeface="Arial" panose="020B0604020202020204" pitchFamily="34" charset="0"/>
              </a:endParaRPr>
            </a:p>
          </p:txBody>
        </p:sp>
      </p:grpSp>
      <p:sp>
        <p:nvSpPr>
          <p:cNvPr id="6" name="Rectangle 5"/>
          <p:cNvSpPr/>
          <p:nvPr/>
        </p:nvSpPr>
        <p:spPr>
          <a:xfrm>
            <a:off x="202818" y="103160"/>
            <a:ext cx="3837333" cy="646331"/>
          </a:xfrm>
          <a:prstGeom prst="rect">
            <a:avLst/>
          </a:prstGeom>
        </p:spPr>
        <p:txBody>
          <a:bodyPr wrap="none">
            <a:spAutoFit/>
          </a:bodyPr>
          <a:lstStyle/>
          <a:p>
            <a:r>
              <a:rPr lang="en-US" dirty="0">
                <a:solidFill>
                  <a:srgbClr val="FFFF00"/>
                </a:solidFill>
              </a:rPr>
              <a:t> </a:t>
            </a:r>
            <a:endParaRPr lang="en-GB" dirty="0">
              <a:solidFill>
                <a:srgbClr val="FFFF00"/>
              </a:solidFill>
            </a:endParaRPr>
          </a:p>
          <a:p>
            <a:r>
              <a:rPr lang="en-US" b="1" dirty="0">
                <a:solidFill>
                  <a:srgbClr val="FFFF00"/>
                </a:solidFill>
              </a:rPr>
              <a:t>3- UNITS-OF- ACTIVITY (PRODUCTION)</a:t>
            </a:r>
            <a:endParaRPr lang="en-GB" dirty="0">
              <a:solidFill>
                <a:srgbClr val="FFFF00"/>
              </a:solidFill>
            </a:endParaRPr>
          </a:p>
        </p:txBody>
      </p:sp>
      <mc:AlternateContent xmlns:mc="http://schemas.openxmlformats.org/markup-compatibility/2006" xmlns:a14="http://schemas.microsoft.com/office/drawing/2010/main">
        <mc:Choice Requires="a14">
          <p:sp>
            <p:nvSpPr>
              <p:cNvPr id="18" name="Rectangle 17"/>
              <p:cNvSpPr/>
              <p:nvPr/>
            </p:nvSpPr>
            <p:spPr>
              <a:xfrm>
                <a:off x="46979" y="1270461"/>
                <a:ext cx="6002039" cy="145732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r>
                  <a:rPr lang="en-US" sz="13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Step 1</a:t>
                </a:r>
                <a:endParaRPr lang="en-GB" sz="1300" u="sng" dirty="0">
                  <a:effectLst/>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1300" dirty="0">
                    <a:effectLst/>
                    <a:latin typeface="Arial" panose="020B0604020202020204" pitchFamily="34" charset="0"/>
                    <a:ea typeface="Calibri" panose="020F0502020204030204" pitchFamily="34" charset="0"/>
                    <a:cs typeface="Arial" panose="020B0604020202020204" pitchFamily="34" charset="0"/>
                  </a:rPr>
                  <a:t>Depreciation cost per unit = </a:t>
                </a:r>
                <a14:m>
                  <m:oMath xmlns:m="http://schemas.openxmlformats.org/officeDocument/2006/math">
                    <m:f>
                      <m:fPr>
                        <m:ctrlPr>
                          <a:rPr lang="en-GB" sz="13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300">
                            <a:effectLst/>
                            <a:latin typeface="Cambria Math" panose="02040503050406030204" pitchFamily="18" charset="0"/>
                            <a:ea typeface="Calibri" panose="020F0502020204030204" pitchFamily="34" charset="0"/>
                            <a:cs typeface="Times New Roman" panose="02020603050405020304" pitchFamily="18" charset="0"/>
                          </a:rPr>
                          <m:t>Cost</m:t>
                        </m:r>
                        <m:r>
                          <a:rPr lang="en-US" sz="13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300">
                            <a:effectLst/>
                            <a:latin typeface="Cambria Math" panose="02040503050406030204" pitchFamily="18" charset="0"/>
                            <a:ea typeface="Calibri" panose="020F0502020204030204" pitchFamily="34" charset="0"/>
                            <a:cs typeface="Times New Roman" panose="02020603050405020304" pitchFamily="18" charset="0"/>
                          </a:rPr>
                          <m:t>Salvage</m:t>
                        </m:r>
                        <m:r>
                          <a:rPr lang="en-US" sz="13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300">
                            <a:effectLst/>
                            <a:latin typeface="Cambria Math" panose="02040503050406030204" pitchFamily="18" charset="0"/>
                            <a:ea typeface="Calibri" panose="020F0502020204030204" pitchFamily="34" charset="0"/>
                            <a:cs typeface="Times New Roman" panose="02020603050405020304" pitchFamily="18" charset="0"/>
                          </a:rPr>
                          <m:t>Value</m:t>
                        </m:r>
                      </m:num>
                      <m:den>
                        <m:r>
                          <m:rPr>
                            <m:sty m:val="p"/>
                          </m:rPr>
                          <a:rPr lang="en-US" sz="1300">
                            <a:effectLst/>
                            <a:latin typeface="Cambria Math" panose="02040503050406030204" pitchFamily="18" charset="0"/>
                            <a:ea typeface="Calibri" panose="020F0502020204030204" pitchFamily="34" charset="0"/>
                            <a:cs typeface="Times New Roman" panose="02020603050405020304" pitchFamily="18" charset="0"/>
                          </a:rPr>
                          <m:t>Total</m:t>
                        </m:r>
                        <m:r>
                          <a:rPr lang="en-US" sz="13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300">
                            <a:effectLst/>
                            <a:latin typeface="Cambria Math" panose="02040503050406030204" pitchFamily="18" charset="0"/>
                            <a:ea typeface="Calibri" panose="020F0502020204030204" pitchFamily="34" charset="0"/>
                            <a:cs typeface="Times New Roman" panose="02020603050405020304" pitchFamily="18" charset="0"/>
                          </a:rPr>
                          <m:t>Units</m:t>
                        </m:r>
                        <m:r>
                          <a:rPr lang="en-US" sz="13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300">
                            <a:effectLst/>
                            <a:latin typeface="Cambria Math" panose="02040503050406030204" pitchFamily="18" charset="0"/>
                            <a:ea typeface="Calibri" panose="020F0502020204030204" pitchFamily="34" charset="0"/>
                            <a:cs typeface="Times New Roman" panose="02020603050405020304" pitchFamily="18" charset="0"/>
                          </a:rPr>
                          <m:t>of</m:t>
                        </m:r>
                        <m:r>
                          <a:rPr lang="en-US" sz="13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300">
                            <a:effectLst/>
                            <a:latin typeface="Cambria Math" panose="02040503050406030204" pitchFamily="18" charset="0"/>
                            <a:ea typeface="Calibri" panose="020F0502020204030204" pitchFamily="34" charset="0"/>
                            <a:cs typeface="Times New Roman" panose="02020603050405020304" pitchFamily="18" charset="0"/>
                          </a:rPr>
                          <m:t>Production</m:t>
                        </m:r>
                      </m:den>
                    </m:f>
                    <m:r>
                      <a:rPr lang="en-US" sz="13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3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GB" sz="13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300" i="1">
                            <a:effectLst/>
                            <a:latin typeface="Cambria Math" panose="02040503050406030204" pitchFamily="18" charset="0"/>
                            <a:ea typeface="Times New Roman" panose="02020603050405020304" pitchFamily="18" charset="0"/>
                            <a:cs typeface="Times New Roman" panose="02020603050405020304" pitchFamily="18" charset="0"/>
                          </a:rPr>
                          <m:t>84,000−4,000</m:t>
                        </m:r>
                      </m:num>
                      <m:den>
                        <m:r>
                          <a:rPr lang="en-US" sz="1300" i="1">
                            <a:effectLst/>
                            <a:latin typeface="Cambria Math" panose="02040503050406030204" pitchFamily="18" charset="0"/>
                            <a:ea typeface="Times New Roman" panose="02020603050405020304" pitchFamily="18" charset="0"/>
                            <a:cs typeface="Times New Roman" panose="02020603050405020304" pitchFamily="18" charset="0"/>
                          </a:rPr>
                          <m:t>160,000</m:t>
                        </m:r>
                      </m:den>
                    </m:f>
                  </m:oMath>
                </a14:m>
                <a:r>
                  <a:rPr lang="en-US" sz="1300" dirty="0">
                    <a:effectLst/>
                    <a:latin typeface="Arial" panose="020B0604020202020204" pitchFamily="34" charset="0"/>
                    <a:ea typeface="Times New Roman" panose="02020603050405020304" pitchFamily="18" charset="0"/>
                    <a:cs typeface="Arial" panose="020B0604020202020204" pitchFamily="34" charset="0"/>
                  </a:rPr>
                  <a:t> = BD0.50 / </a:t>
                </a:r>
                <a:r>
                  <a:rPr lang="en-US" sz="1300" dirty="0">
                    <a:latin typeface="Arial" panose="020B0604020202020204" pitchFamily="34" charset="0"/>
                    <a:ea typeface="Times New Roman" panose="02020603050405020304" pitchFamily="18" charset="0"/>
                    <a:cs typeface="Arial" panose="020B0604020202020204" pitchFamily="34" charset="0"/>
                  </a:rPr>
                  <a:t> </a:t>
                </a:r>
                <a:r>
                  <a:rPr lang="en-US" sz="1300" dirty="0">
                    <a:effectLst/>
                    <a:latin typeface="Arial" panose="020B0604020202020204" pitchFamily="34" charset="0"/>
                    <a:ea typeface="Times New Roman" panose="02020603050405020304" pitchFamily="18" charset="0"/>
                    <a:cs typeface="Arial" panose="020B0604020202020204" pitchFamily="34" charset="0"/>
                  </a:rPr>
                  <a:t>mile</a:t>
                </a:r>
                <a:endParaRPr lang="en-GB" sz="1300" dirty="0">
                  <a:effectLst/>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13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2</a:t>
                </a:r>
                <a:endParaRPr lang="en-GB" sz="1300" u="sng" dirty="0">
                  <a:effectLst/>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Depreciation expense = </a:t>
                </a:r>
                <a:r>
                  <a:rPr lang="en-US" sz="1300" dirty="0">
                    <a:effectLst/>
                    <a:latin typeface="Arial" panose="020B0604020202020204" pitchFamily="34" charset="0"/>
                    <a:ea typeface="Calibri" panose="020F0502020204030204" pitchFamily="34" charset="0"/>
                    <a:cs typeface="Arial" panose="020B0604020202020204" pitchFamily="34" charset="0"/>
                  </a:rPr>
                  <a:t>Depreciation cost per unit × Units produce in period.</a:t>
                </a:r>
                <a:endParaRPr lang="en-GB" sz="13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6979" y="1270461"/>
                <a:ext cx="6002039" cy="1457325"/>
              </a:xfrm>
              <a:prstGeom prst="rect">
                <a:avLst/>
              </a:prstGeom>
              <a:blipFill>
                <a:blip r:embed="rId2"/>
                <a:stretch>
                  <a:fillRect l="-203"/>
                </a:stretch>
              </a:blipFill>
            </p:spPr>
            <p:txBody>
              <a:bodyPr/>
              <a:lstStyle/>
              <a:p>
                <a:r>
                  <a:rPr lang="en-GB">
                    <a:noFill/>
                  </a:rPr>
                  <a:t> </a:t>
                </a:r>
              </a:p>
            </p:txBody>
          </p:sp>
        </mc:Fallback>
      </mc:AlternateContent>
    </p:spTree>
    <p:extLst>
      <p:ext uri="{BB962C8B-B14F-4D97-AF65-F5344CB8AC3E}">
        <p14:creationId xmlns:p14="http://schemas.microsoft.com/office/powerpoint/2010/main" val="720972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5227" y="1138295"/>
            <a:ext cx="184731" cy="584775"/>
          </a:xfrm>
          <a:prstGeom prst="rect">
            <a:avLst/>
          </a:prstGeom>
        </p:spPr>
        <p:txBody>
          <a:bodyPr wrap="none">
            <a:spAutoFit/>
          </a:bodyPr>
          <a:lstStyle/>
          <a:p>
            <a:endParaRPr lang="en-GB" sz="3200" dirty="0">
              <a:solidFill>
                <a:srgbClr val="FFFF00"/>
              </a:solidFill>
              <a:latin typeface="Arial" panose="020B0604020202020204" pitchFamily="34" charset="0"/>
              <a:cs typeface="Arial" panose="020B0604020202020204" pitchFamily="34" charset="0"/>
            </a:endParaRPr>
          </a:p>
        </p:txBody>
      </p:sp>
      <p:grpSp>
        <p:nvGrpSpPr>
          <p:cNvPr id="9" name="Group 8"/>
          <p:cNvGrpSpPr/>
          <p:nvPr/>
        </p:nvGrpSpPr>
        <p:grpSpPr>
          <a:xfrm>
            <a:off x="365227" y="608471"/>
            <a:ext cx="3893379" cy="849087"/>
            <a:chOff x="143044" y="376397"/>
            <a:chExt cx="3448594" cy="679453"/>
          </a:xfrm>
        </p:grpSpPr>
        <p:grpSp>
          <p:nvGrpSpPr>
            <p:cNvPr id="10" name="Group 9"/>
            <p:cNvGrpSpPr/>
            <p:nvPr/>
          </p:nvGrpSpPr>
          <p:grpSpPr>
            <a:xfrm>
              <a:off x="143044" y="376397"/>
              <a:ext cx="3448594" cy="679453"/>
              <a:chOff x="108048" y="721546"/>
              <a:chExt cx="8153400" cy="890460"/>
            </a:xfrm>
          </p:grpSpPr>
          <p:sp>
            <p:nvSpPr>
              <p:cNvPr id="12" name="مستطيل مستدير الزوايا 13"/>
              <p:cNvSpPr/>
              <p:nvPr/>
            </p:nvSpPr>
            <p:spPr>
              <a:xfrm>
                <a:off x="108048" y="721546"/>
                <a:ext cx="8153400" cy="89046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Rectangle 12"/>
              <p:cNvSpPr/>
              <p:nvPr/>
            </p:nvSpPr>
            <p:spPr>
              <a:xfrm>
                <a:off x="820487" y="845627"/>
                <a:ext cx="436754" cy="766379"/>
              </a:xfrm>
              <a:prstGeom prst="rect">
                <a:avLst/>
              </a:prstGeom>
            </p:spPr>
            <p:txBody>
              <a:bodyPr wrap="none">
                <a:spAutoFit/>
              </a:bodyPr>
              <a:lstStyle/>
              <a:p>
                <a:endParaRPr lang="en-GB" sz="3200" dirty="0">
                  <a:solidFill>
                    <a:srgbClr val="FFFF00"/>
                  </a:solidFill>
                  <a:latin typeface="Arial" panose="020B0604020202020204" pitchFamily="34" charset="0"/>
                  <a:cs typeface="Arial" panose="020B0604020202020204" pitchFamily="34" charset="0"/>
                </a:endParaRPr>
              </a:p>
            </p:txBody>
          </p:sp>
        </p:grpSp>
        <p:sp>
          <p:nvSpPr>
            <p:cNvPr id="11" name="Rectangle 10"/>
            <p:cNvSpPr/>
            <p:nvPr/>
          </p:nvSpPr>
          <p:spPr>
            <a:xfrm>
              <a:off x="317523" y="570493"/>
              <a:ext cx="3103162" cy="322534"/>
            </a:xfrm>
            <a:prstGeom prst="rect">
              <a:avLst/>
            </a:prstGeom>
          </p:spPr>
          <p:txBody>
            <a:bodyPr wrap="none">
              <a:spAutoFit/>
            </a:bodyPr>
            <a:lstStyle/>
            <a:p>
              <a:pPr>
                <a:lnSpc>
                  <a:spcPct val="106000"/>
                </a:lnSpc>
                <a:spcAft>
                  <a:spcPts val="800"/>
                </a:spcAft>
              </a:pPr>
              <a:r>
                <a:rPr lang="en-US" sz="2000" b="1" u="sng" dirty="0">
                  <a:solidFill>
                    <a:srgbClr val="FFFF00"/>
                  </a:solidFill>
                  <a:latin typeface="Times New Roman" panose="02020603050405020304" pitchFamily="18" charset="0"/>
                  <a:ea typeface="Calibri" panose="020F0502020204030204" pitchFamily="34" charset="0"/>
                  <a:cs typeface="Arial" panose="020B0604020202020204" pitchFamily="34" charset="0"/>
                </a:rPr>
                <a:t>1-SRAIGHT-LINE METHOD</a:t>
              </a:r>
              <a:endParaRPr lang="en-GB" sz="16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p:txBody>
        </p:sp>
      </p:grpSp>
      <p:sp>
        <p:nvSpPr>
          <p:cNvPr id="14"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Units of Activity Method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5" name="Group 14"/>
          <p:cNvGrpSpPr/>
          <p:nvPr/>
        </p:nvGrpSpPr>
        <p:grpSpPr>
          <a:xfrm>
            <a:off x="-1" y="6574896"/>
            <a:ext cx="12192001" cy="253591"/>
            <a:chOff x="0" y="6501793"/>
            <a:chExt cx="12192000" cy="369332"/>
          </a:xfrm>
        </p:grpSpPr>
        <p:cxnSp>
          <p:nvCxnSpPr>
            <p:cNvPr id="16" name="Straight Connector 15"/>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9"/>
            <p:cNvSpPr txBox="1"/>
            <p:nvPr/>
          </p:nvSpPr>
          <p:spPr>
            <a:xfrm>
              <a:off x="3048000" y="6501793"/>
              <a:ext cx="9144000"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pic>
        <p:nvPicPr>
          <p:cNvPr id="18" name="Picture 17">
            <a:extLst>
              <a:ext uri="{FF2B5EF4-FFF2-40B4-BE49-F238E27FC236}">
                <a16:creationId xmlns:a16="http://schemas.microsoft.com/office/drawing/2014/main" id="{125929C6-5F50-4063-B3B6-7FA2E4CB9F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7460" y="4019079"/>
            <a:ext cx="4997773" cy="207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9958" y="2055196"/>
            <a:ext cx="9450977" cy="149989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06000"/>
              </a:lnSpc>
              <a:spcAft>
                <a:spcPts val="800"/>
              </a:spcAft>
            </a:pPr>
            <a:r>
              <a:rPr lang="en-US" sz="2000" b="1" u="sng" dirty="0">
                <a:solidFill>
                  <a:srgbClr val="FF0000"/>
                </a:solidFill>
                <a:latin typeface="Arial" panose="020B0604020202020204" pitchFamily="34" charset="0"/>
                <a:ea typeface="Calibri" panose="020F0502020204030204" pitchFamily="34" charset="0"/>
                <a:cs typeface="Arial" panose="020B0604020202020204" pitchFamily="34" charset="0"/>
              </a:rPr>
              <a:t>Notes:</a:t>
            </a:r>
            <a:endParaRPr lang="en-GB" sz="20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rabicPeriod"/>
            </a:pPr>
            <a:r>
              <a:rPr lang="en-US" sz="2000" b="1" dirty="0">
                <a:latin typeface="Arial" panose="020B0604020202020204" pitchFamily="34" charset="0"/>
                <a:ea typeface="Calibri" panose="020F0502020204030204" pitchFamily="34" charset="0"/>
                <a:cs typeface="Arial" panose="020B0604020202020204" pitchFamily="34" charset="0"/>
              </a:rPr>
              <a:t>For this method, the date of purchase must be ignored because it depends on units of activity.</a:t>
            </a:r>
            <a:endParaRPr lang="en-GB" sz="20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mj-lt"/>
              <a:buAutoNum type="arabicPeriod"/>
            </a:pPr>
            <a:r>
              <a:rPr lang="en-US" sz="2000" b="1" dirty="0">
                <a:latin typeface="Arial" panose="020B0604020202020204" pitchFamily="34" charset="0"/>
                <a:ea typeface="Calibri" panose="020F0502020204030204" pitchFamily="34" charset="0"/>
                <a:cs typeface="Arial" panose="020B0604020202020204" pitchFamily="34" charset="0"/>
              </a:rPr>
              <a:t>No need to increase year 2022 to complete useful life of 4 years.</a:t>
            </a:r>
            <a:endParaRPr lang="en-GB" sz="2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42763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713" y="1550115"/>
            <a:ext cx="8408125" cy="6587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6000"/>
              </a:lnSpc>
              <a:spcAft>
                <a:spcPts val="800"/>
              </a:spcAft>
            </a:pPr>
            <a:r>
              <a:rPr lang="en-US" b="1" dirty="0">
                <a:latin typeface="Arial" panose="020B0604020202020204" pitchFamily="34" charset="0"/>
                <a:ea typeface="Calibri" panose="020F0502020204030204" pitchFamily="34" charset="0"/>
                <a:cs typeface="Arial" panose="020B0604020202020204" pitchFamily="34" charset="0"/>
              </a:rPr>
              <a:t>While depreciation expense per period differs for different methods, total depreciation expense of BD80,000 is the same over the truck’s useful life.</a:t>
            </a:r>
            <a:endParaRPr lang="en-GB" sz="1400" b="1"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37278711"/>
              </p:ext>
            </p:extLst>
          </p:nvPr>
        </p:nvGraphicFramePr>
        <p:xfrm>
          <a:off x="335278" y="2521130"/>
          <a:ext cx="9157064" cy="3566159"/>
        </p:xfrm>
        <a:graphic>
          <a:graphicData uri="http://schemas.openxmlformats.org/drawingml/2006/table">
            <a:tbl>
              <a:tblPr firstRow="1" firstCol="1" bandRow="1">
                <a:tableStyleId>{10A1B5D5-9B99-4C35-A422-299274C87663}</a:tableStyleId>
              </a:tblPr>
              <a:tblGrid>
                <a:gridCol w="1383678">
                  <a:extLst>
                    <a:ext uri="{9D8B030D-6E8A-4147-A177-3AD203B41FA5}">
                      <a16:colId xmlns:a16="http://schemas.microsoft.com/office/drawing/2014/main" val="1629449630"/>
                    </a:ext>
                  </a:extLst>
                </a:gridCol>
                <a:gridCol w="2221244">
                  <a:extLst>
                    <a:ext uri="{9D8B030D-6E8A-4147-A177-3AD203B41FA5}">
                      <a16:colId xmlns:a16="http://schemas.microsoft.com/office/drawing/2014/main" val="676504180"/>
                    </a:ext>
                  </a:extLst>
                </a:gridCol>
                <a:gridCol w="2637607">
                  <a:extLst>
                    <a:ext uri="{9D8B030D-6E8A-4147-A177-3AD203B41FA5}">
                      <a16:colId xmlns:a16="http://schemas.microsoft.com/office/drawing/2014/main" val="2172759160"/>
                    </a:ext>
                  </a:extLst>
                </a:gridCol>
                <a:gridCol w="2914535">
                  <a:extLst>
                    <a:ext uri="{9D8B030D-6E8A-4147-A177-3AD203B41FA5}">
                      <a16:colId xmlns:a16="http://schemas.microsoft.com/office/drawing/2014/main" val="2222458830"/>
                    </a:ext>
                  </a:extLst>
                </a:gridCol>
              </a:tblGrid>
              <a:tr h="525944">
                <a:tc>
                  <a:txBody>
                    <a:bodyPr/>
                    <a:lstStyle/>
                    <a:p>
                      <a:pPr algn="ctr">
                        <a:lnSpc>
                          <a:spcPct val="106000"/>
                        </a:lnSpc>
                        <a:spcAft>
                          <a:spcPts val="0"/>
                        </a:spcAft>
                      </a:pPr>
                      <a:r>
                        <a:rPr lang="en-US" sz="1800" b="1" dirty="0">
                          <a:solidFill>
                            <a:srgbClr val="002060"/>
                          </a:solidFill>
                          <a:effectLst/>
                          <a:latin typeface="Arial" panose="020B0604020202020204" pitchFamily="34" charset="0"/>
                          <a:cs typeface="Arial" panose="020B0604020202020204" pitchFamily="34" charset="0"/>
                        </a:rPr>
                        <a:t>Period</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800" b="1" dirty="0">
                          <a:solidFill>
                            <a:srgbClr val="002060"/>
                          </a:solidFill>
                          <a:effectLst/>
                          <a:latin typeface="Arial" panose="020B0604020202020204" pitchFamily="34" charset="0"/>
                          <a:cs typeface="Arial" panose="020B0604020202020204" pitchFamily="34" charset="0"/>
                        </a:rPr>
                        <a:t>Straight-Line</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800" b="1" dirty="0">
                          <a:solidFill>
                            <a:srgbClr val="002060"/>
                          </a:solidFill>
                          <a:effectLst/>
                          <a:latin typeface="Arial" panose="020B0604020202020204" pitchFamily="34" charset="0"/>
                          <a:cs typeface="Arial" panose="020B0604020202020204" pitchFamily="34" charset="0"/>
                        </a:rPr>
                        <a:t>Declining-Balance</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800" b="1" dirty="0">
                          <a:solidFill>
                            <a:srgbClr val="002060"/>
                          </a:solidFill>
                          <a:effectLst/>
                          <a:latin typeface="Arial" panose="020B0604020202020204" pitchFamily="34" charset="0"/>
                          <a:cs typeface="Arial" panose="020B0604020202020204" pitchFamily="34" charset="0"/>
                        </a:rPr>
                        <a:t>Units-of-activity</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43463844"/>
                  </a:ext>
                </a:extLst>
              </a:tr>
              <a:tr h="478580">
                <a:tc>
                  <a:txBody>
                    <a:bodyPr/>
                    <a:lstStyle/>
                    <a:p>
                      <a:pPr algn="ctr">
                        <a:lnSpc>
                          <a:spcPct val="106000"/>
                        </a:lnSpc>
                        <a:spcAft>
                          <a:spcPts val="0"/>
                        </a:spcAft>
                      </a:pPr>
                      <a:r>
                        <a:rPr lang="en-US" sz="1800" b="1" dirty="0">
                          <a:effectLst/>
                          <a:latin typeface="Arial" panose="020B0604020202020204" pitchFamily="34" charset="0"/>
                          <a:cs typeface="Arial" panose="020B0604020202020204" pitchFamily="34" charset="0"/>
                        </a:rPr>
                        <a:t>2018</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effectLst/>
                          <a:latin typeface="Arial" panose="020B0604020202020204" pitchFamily="34" charset="0"/>
                          <a:cs typeface="Arial" panose="020B0604020202020204" pitchFamily="34" charset="0"/>
                        </a:rPr>
                        <a:t>5,000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effectLst/>
                          <a:latin typeface="Arial" panose="020B0604020202020204" pitchFamily="34" charset="0"/>
                          <a:cs typeface="Arial" panose="020B0604020202020204" pitchFamily="34" charset="0"/>
                        </a:rPr>
                        <a:t> 10,500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effectLst/>
                          <a:latin typeface="Arial" panose="020B0604020202020204" pitchFamily="34" charset="0"/>
                          <a:cs typeface="Arial" panose="020B0604020202020204" pitchFamily="34" charset="0"/>
                        </a:rPr>
                        <a:t> 30,000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921243896"/>
                  </a:ext>
                </a:extLst>
              </a:tr>
              <a:tr h="503249">
                <a:tc>
                  <a:txBody>
                    <a:bodyPr/>
                    <a:lstStyle/>
                    <a:p>
                      <a:pPr algn="ctr">
                        <a:lnSpc>
                          <a:spcPct val="106000"/>
                        </a:lnSpc>
                        <a:spcAft>
                          <a:spcPts val="0"/>
                        </a:spcAft>
                      </a:pPr>
                      <a:r>
                        <a:rPr lang="en-US" sz="1800" b="1">
                          <a:effectLst/>
                          <a:latin typeface="Arial" panose="020B0604020202020204" pitchFamily="34" charset="0"/>
                          <a:cs typeface="Arial" panose="020B0604020202020204" pitchFamily="34" charset="0"/>
                        </a:rPr>
                        <a:t>2019</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effectLst/>
                          <a:latin typeface="Arial" panose="020B0604020202020204" pitchFamily="34" charset="0"/>
                          <a:cs typeface="Arial" panose="020B0604020202020204" pitchFamily="34" charset="0"/>
                        </a:rPr>
                        <a:t> 20,000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effectLst/>
                          <a:latin typeface="Arial" panose="020B0604020202020204" pitchFamily="34" charset="0"/>
                          <a:cs typeface="Arial" panose="020B0604020202020204" pitchFamily="34" charset="0"/>
                        </a:rPr>
                        <a:t> 36,750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effectLst/>
                          <a:latin typeface="Arial" panose="020B0604020202020204" pitchFamily="34" charset="0"/>
                          <a:cs typeface="Arial" panose="020B0604020202020204" pitchFamily="34" charset="0"/>
                        </a:rPr>
                        <a:t> 20,000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578677074"/>
                  </a:ext>
                </a:extLst>
              </a:tr>
              <a:tr h="525944">
                <a:tc>
                  <a:txBody>
                    <a:bodyPr/>
                    <a:lstStyle/>
                    <a:p>
                      <a:pPr algn="ctr">
                        <a:lnSpc>
                          <a:spcPct val="106000"/>
                        </a:lnSpc>
                        <a:spcAft>
                          <a:spcPts val="0"/>
                        </a:spcAft>
                      </a:pPr>
                      <a:r>
                        <a:rPr lang="en-US" sz="1800" b="1">
                          <a:effectLst/>
                          <a:latin typeface="Arial" panose="020B0604020202020204" pitchFamily="34" charset="0"/>
                          <a:cs typeface="Arial" panose="020B0604020202020204" pitchFamily="34" charset="0"/>
                        </a:rPr>
                        <a:t>2020</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effectLst/>
                          <a:latin typeface="Arial" panose="020B0604020202020204" pitchFamily="34" charset="0"/>
                          <a:cs typeface="Arial" panose="020B0604020202020204" pitchFamily="34" charset="0"/>
                        </a:rPr>
                        <a:t> 20,000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effectLst/>
                          <a:latin typeface="Arial" panose="020B0604020202020204" pitchFamily="34" charset="0"/>
                          <a:cs typeface="Arial" panose="020B0604020202020204" pitchFamily="34" charset="0"/>
                        </a:rPr>
                        <a:t> 18,375</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effectLst/>
                          <a:latin typeface="Arial" panose="020B0604020202020204" pitchFamily="34" charset="0"/>
                          <a:cs typeface="Arial" panose="020B0604020202020204" pitchFamily="34" charset="0"/>
                        </a:rPr>
                        <a:t> 15,000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404090532"/>
                  </a:ext>
                </a:extLst>
              </a:tr>
              <a:tr h="525944">
                <a:tc>
                  <a:txBody>
                    <a:bodyPr/>
                    <a:lstStyle/>
                    <a:p>
                      <a:pPr algn="ctr">
                        <a:lnSpc>
                          <a:spcPct val="106000"/>
                        </a:lnSpc>
                        <a:spcAft>
                          <a:spcPts val="0"/>
                        </a:spcAft>
                      </a:pPr>
                      <a:r>
                        <a:rPr lang="en-US" sz="1800" b="1">
                          <a:effectLst/>
                          <a:latin typeface="Arial" panose="020B0604020202020204" pitchFamily="34" charset="0"/>
                          <a:cs typeface="Arial" panose="020B0604020202020204" pitchFamily="34" charset="0"/>
                        </a:rPr>
                        <a:t>2021</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effectLst/>
                          <a:latin typeface="Arial" panose="020B0604020202020204" pitchFamily="34" charset="0"/>
                          <a:cs typeface="Arial" panose="020B0604020202020204" pitchFamily="34" charset="0"/>
                        </a:rPr>
                        <a:t> 20,000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effectLst/>
                          <a:latin typeface="Arial" panose="020B0604020202020204" pitchFamily="34" charset="0"/>
                          <a:cs typeface="Arial" panose="020B0604020202020204" pitchFamily="34" charset="0"/>
                        </a:rPr>
                        <a:t> 9,187.5</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effectLst/>
                          <a:latin typeface="Arial" panose="020B0604020202020204" pitchFamily="34" charset="0"/>
                          <a:cs typeface="Arial" panose="020B0604020202020204" pitchFamily="34" charset="0"/>
                        </a:rPr>
                        <a:t> 15,000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68590773"/>
                  </a:ext>
                </a:extLst>
              </a:tr>
              <a:tr h="503249">
                <a:tc>
                  <a:txBody>
                    <a:bodyPr/>
                    <a:lstStyle/>
                    <a:p>
                      <a:pPr algn="ctr">
                        <a:lnSpc>
                          <a:spcPct val="106000"/>
                        </a:lnSpc>
                        <a:spcAft>
                          <a:spcPts val="0"/>
                        </a:spcAft>
                      </a:pPr>
                      <a:r>
                        <a:rPr lang="en-US" sz="1800" b="1">
                          <a:effectLst/>
                          <a:latin typeface="Arial" panose="020B0604020202020204" pitchFamily="34" charset="0"/>
                          <a:cs typeface="Arial" panose="020B0604020202020204" pitchFamily="34" charset="0"/>
                        </a:rPr>
                        <a:t>2022</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effectLst/>
                          <a:latin typeface="Arial" panose="020B0604020202020204" pitchFamily="34" charset="0"/>
                          <a:cs typeface="Arial" panose="020B0604020202020204" pitchFamily="34" charset="0"/>
                        </a:rPr>
                        <a:t> 15,000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effectLst/>
                          <a:latin typeface="Arial" panose="020B0604020202020204" pitchFamily="34" charset="0"/>
                          <a:cs typeface="Arial" panose="020B0604020202020204" pitchFamily="34" charset="0"/>
                        </a:rPr>
                        <a:t> 14,187.5*</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effectLst/>
                          <a:latin typeface="Arial" panose="020B0604020202020204" pitchFamily="34" charset="0"/>
                          <a:cs typeface="Arial" panose="020B0604020202020204" pitchFamily="34" charset="0"/>
                        </a:rPr>
                        <a:t> 30,000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860418753"/>
                  </a:ext>
                </a:extLst>
              </a:tr>
              <a:tr h="503249">
                <a:tc>
                  <a:txBody>
                    <a:bodyPr/>
                    <a:lstStyle/>
                    <a:p>
                      <a:pPr algn="ctr">
                        <a:lnSpc>
                          <a:spcPct val="106000"/>
                        </a:lnSpc>
                        <a:spcAft>
                          <a:spcPts val="0"/>
                        </a:spcAft>
                      </a:pPr>
                      <a:r>
                        <a:rPr lang="en-US" sz="1800" b="1" dirty="0">
                          <a:solidFill>
                            <a:srgbClr val="C00000"/>
                          </a:solidFill>
                          <a:effectLst/>
                          <a:latin typeface="Arial" panose="020B0604020202020204" pitchFamily="34" charset="0"/>
                          <a:cs typeface="Arial" panose="020B0604020202020204" pitchFamily="34" charset="0"/>
                        </a:rPr>
                        <a:t>Totals</a:t>
                      </a:r>
                      <a:endParaRPr lang="en-GB" sz="14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solidFill>
                            <a:srgbClr val="C00000"/>
                          </a:solidFill>
                          <a:effectLst/>
                          <a:latin typeface="Arial" panose="020B0604020202020204" pitchFamily="34" charset="0"/>
                          <a:cs typeface="Arial" panose="020B0604020202020204" pitchFamily="34" charset="0"/>
                        </a:rPr>
                        <a:t>84,000</a:t>
                      </a:r>
                      <a:endParaRPr lang="en-GB" sz="14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solidFill>
                            <a:srgbClr val="C00000"/>
                          </a:solidFill>
                          <a:effectLst/>
                          <a:latin typeface="Arial" panose="020B0604020202020204" pitchFamily="34" charset="0"/>
                          <a:cs typeface="Arial" panose="020B0604020202020204" pitchFamily="34" charset="0"/>
                        </a:rPr>
                        <a:t>84,000</a:t>
                      </a:r>
                      <a:endParaRPr lang="en-GB" sz="14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solidFill>
                            <a:srgbClr val="C00000"/>
                          </a:solidFill>
                          <a:effectLst/>
                          <a:latin typeface="Arial" panose="020B0604020202020204" pitchFamily="34" charset="0"/>
                          <a:cs typeface="Arial" panose="020B0604020202020204" pitchFamily="34" charset="0"/>
                        </a:rPr>
                        <a:t>84,000</a:t>
                      </a:r>
                      <a:endParaRPr lang="en-GB" sz="14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573081470"/>
                  </a:ext>
                </a:extLst>
              </a:tr>
            </a:tbl>
          </a:graphicData>
        </a:graphic>
      </p:graphicFrame>
      <p:sp>
        <p:nvSpPr>
          <p:cNvPr id="8"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Units of Activity Method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9" name="Group 8"/>
          <p:cNvGrpSpPr/>
          <p:nvPr/>
        </p:nvGrpSpPr>
        <p:grpSpPr>
          <a:xfrm>
            <a:off x="-1" y="6574896"/>
            <a:ext cx="12192001" cy="253591"/>
            <a:chOff x="0" y="6501793"/>
            <a:chExt cx="12192000" cy="369332"/>
          </a:xfrm>
        </p:grpSpPr>
        <p:cxnSp>
          <p:nvCxnSpPr>
            <p:cNvPr id="10" name="Straight Connector 9"/>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a:xfrm>
              <a:off x="3048000" y="6501793"/>
              <a:ext cx="9144000"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grpSp>
        <p:nvGrpSpPr>
          <p:cNvPr id="12" name="Group 11"/>
          <p:cNvGrpSpPr/>
          <p:nvPr/>
        </p:nvGrpSpPr>
        <p:grpSpPr>
          <a:xfrm>
            <a:off x="265605" y="532203"/>
            <a:ext cx="4733111" cy="918797"/>
            <a:chOff x="143044" y="320616"/>
            <a:chExt cx="4192394" cy="735236"/>
          </a:xfrm>
        </p:grpSpPr>
        <p:grpSp>
          <p:nvGrpSpPr>
            <p:cNvPr id="13" name="Group 12"/>
            <p:cNvGrpSpPr/>
            <p:nvPr/>
          </p:nvGrpSpPr>
          <p:grpSpPr>
            <a:xfrm>
              <a:off x="143044" y="320616"/>
              <a:ext cx="4192394" cy="735236"/>
              <a:chOff x="108048" y="648441"/>
              <a:chExt cx="9911942" cy="963566"/>
            </a:xfrm>
          </p:grpSpPr>
          <p:sp>
            <p:nvSpPr>
              <p:cNvPr id="15" name="مستطيل مستدير الزوايا 13"/>
              <p:cNvSpPr/>
              <p:nvPr/>
            </p:nvSpPr>
            <p:spPr>
              <a:xfrm>
                <a:off x="108048" y="648441"/>
                <a:ext cx="9911942" cy="963566"/>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6" name="Rectangle 15"/>
              <p:cNvSpPr/>
              <p:nvPr/>
            </p:nvSpPr>
            <p:spPr>
              <a:xfrm>
                <a:off x="820487" y="845627"/>
                <a:ext cx="436754" cy="766379"/>
              </a:xfrm>
              <a:prstGeom prst="rect">
                <a:avLst/>
              </a:prstGeom>
            </p:spPr>
            <p:txBody>
              <a:bodyPr wrap="none">
                <a:spAutoFit/>
              </a:bodyPr>
              <a:lstStyle/>
              <a:p>
                <a:endParaRPr lang="en-GB" sz="3200" dirty="0">
                  <a:solidFill>
                    <a:srgbClr val="FFFF00"/>
                  </a:solidFill>
                  <a:latin typeface="Arial" panose="020B0604020202020204" pitchFamily="34" charset="0"/>
                  <a:cs typeface="Arial" panose="020B0604020202020204" pitchFamily="34" charset="0"/>
                </a:endParaRPr>
              </a:p>
            </p:txBody>
          </p:sp>
        </p:grpSp>
        <p:sp>
          <p:nvSpPr>
            <p:cNvPr id="14" name="Rectangle 13"/>
            <p:cNvSpPr/>
            <p:nvPr/>
          </p:nvSpPr>
          <p:spPr>
            <a:xfrm>
              <a:off x="317523" y="570493"/>
              <a:ext cx="3873700" cy="316429"/>
            </a:xfrm>
            <a:prstGeom prst="rect">
              <a:avLst/>
            </a:prstGeom>
          </p:spPr>
          <p:txBody>
            <a:bodyPr wrap="none">
              <a:spAutoFit/>
            </a:bodyPr>
            <a:lstStyle/>
            <a:p>
              <a:pPr>
                <a:lnSpc>
                  <a:spcPct val="106000"/>
                </a:lnSpc>
                <a:spcAft>
                  <a:spcPts val="800"/>
                </a:spcAft>
              </a:pPr>
              <a:r>
                <a:rPr lang="en-US" sz="2000" b="1" u="sng" dirty="0">
                  <a:solidFill>
                    <a:srgbClr val="FFFF00"/>
                  </a:solidFill>
                  <a:latin typeface="Arial" panose="020B0604020202020204" pitchFamily="34" charset="0"/>
                  <a:ea typeface="Calibri" panose="020F0502020204030204" pitchFamily="34" charset="0"/>
                  <a:cs typeface="Arial" panose="020B0604020202020204" pitchFamily="34" charset="0"/>
                </a:rPr>
                <a:t>Comparing Depreciation Methods:</a:t>
              </a:r>
              <a:endParaRPr lang="en-GB" sz="1600" b="1" dirty="0">
                <a:solidFill>
                  <a:srgbClr val="FFFF00"/>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473834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06029" y="6560622"/>
            <a:ext cx="6858000"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defTabSz="685800" rtl="1">
              <a:defRPr/>
            </a:pPr>
            <a:r>
              <a:rPr lang="ar-BH" sz="1200" dirty="0">
                <a:solidFill>
                  <a:prstClr val="black"/>
                </a:solidFill>
                <a:latin typeface="Calibri" panose="020F0502020204030204"/>
                <a:cs typeface="Arial" panose="020B0604020202020204" pitchFamily="34" charset="0"/>
              </a:rPr>
              <a:t>وزارة التربية والتعليم – 2020م</a:t>
            </a:r>
            <a:endParaRPr lang="en-US" sz="1200" dirty="0">
              <a:solidFill>
                <a:prstClr val="black"/>
              </a:solidFill>
              <a:latin typeface="Calibri" panose="020F0502020204030204"/>
            </a:endParaRPr>
          </a:p>
        </p:txBody>
      </p:sp>
      <p:cxnSp>
        <p:nvCxnSpPr>
          <p:cNvPr id="9" name="Straight Connector 8"/>
          <p:cNvCxnSpPr/>
          <p:nvPr/>
        </p:nvCxnSpPr>
        <p:spPr>
          <a:xfrm>
            <a:off x="95794" y="6560622"/>
            <a:ext cx="1209620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DD41B4E8-A5E3-4108-8CE7-CD9102958ABF}"/>
              </a:ext>
            </a:extLst>
          </p:cNvPr>
          <p:cNvPicPr>
            <a:picLocks noChangeAspect="1"/>
          </p:cNvPicPr>
          <p:nvPr/>
        </p:nvPicPr>
        <p:blipFill rotWithShape="1">
          <a:blip r:embed="rId2"/>
          <a:srcRect l="71278" t="8769" r="3248" b="83713"/>
          <a:stretch/>
        </p:blipFill>
        <p:spPr>
          <a:xfrm>
            <a:off x="8386588" y="4285202"/>
            <a:ext cx="2429458" cy="940480"/>
          </a:xfrm>
          <a:prstGeom prst="rect">
            <a:avLst/>
          </a:prstGeom>
        </p:spPr>
      </p:pic>
      <p:sp>
        <p:nvSpPr>
          <p:cNvPr id="11" name="Content Placeholder 6"/>
          <p:cNvSpPr>
            <a:spLocks noGrp="1"/>
          </p:cNvSpPr>
          <p:nvPr>
            <p:ph idx="1"/>
          </p:nvPr>
        </p:nvSpPr>
        <p:spPr>
          <a:xfrm>
            <a:off x="327050" y="1831966"/>
            <a:ext cx="11037636" cy="1660443"/>
          </a:xfrm>
        </p:spPr>
        <p:style>
          <a:lnRef idx="1">
            <a:schemeClr val="accent6"/>
          </a:lnRef>
          <a:fillRef idx="2">
            <a:schemeClr val="accent6"/>
          </a:fillRef>
          <a:effectRef idx="1">
            <a:schemeClr val="accent6"/>
          </a:effectRef>
          <a:fontRef idx="minor">
            <a:schemeClr val="dk1"/>
          </a:fontRef>
        </p:style>
        <p:txBody>
          <a:bodyPr>
            <a:noAutofit/>
          </a:bodyPr>
          <a:lstStyle/>
          <a:p>
            <a:pPr marL="0" indent="0" rtl="1">
              <a:buNone/>
            </a:pPr>
            <a:r>
              <a:rPr lang="en-US" sz="2400" b="1" dirty="0">
                <a:solidFill>
                  <a:srgbClr val="002060"/>
                </a:solidFill>
                <a:latin typeface="Arial" panose="020B0604020202020204" pitchFamily="34" charset="0"/>
                <a:cs typeface="Arial" panose="020B0604020202020204" pitchFamily="34" charset="0"/>
              </a:rPr>
              <a:t>The student achieved the objectives:</a:t>
            </a:r>
          </a:p>
          <a:p>
            <a:r>
              <a:rPr lang="en-US" sz="2400" b="1">
                <a:latin typeface="Arial" panose="020B0604020202020204" pitchFamily="34" charset="0"/>
                <a:cs typeface="Arial" panose="020B0604020202020204" pitchFamily="34" charset="0"/>
              </a:rPr>
              <a:t>apply </a:t>
            </a:r>
            <a:r>
              <a:rPr lang="en-US" sz="2400" b="1" dirty="0">
                <a:latin typeface="Arial" panose="020B0604020202020204" pitchFamily="34" charset="0"/>
                <a:cs typeface="Arial" panose="020B0604020202020204" pitchFamily="34" charset="0"/>
              </a:rPr>
              <a:t>the declining balance method equation to find the Netbook value.</a:t>
            </a:r>
          </a:p>
          <a:p>
            <a:r>
              <a:rPr lang="en-US" sz="2400" b="1" dirty="0">
                <a:latin typeface="Arial" panose="020B0604020202020204" pitchFamily="34" charset="0"/>
                <a:cs typeface="Arial" panose="020B0604020202020204" pitchFamily="34" charset="0"/>
              </a:rPr>
              <a:t>adjusted entries for depreciation Expense.</a:t>
            </a:r>
            <a:endParaRPr lang="en-GB" sz="2400" b="1" dirty="0">
              <a:latin typeface="Arial" pitchFamily="34" charset="0"/>
              <a:cs typeface="Arial" pitchFamily="34" charset="0"/>
            </a:endParaRPr>
          </a:p>
          <a:p>
            <a:pPr marL="228600" lvl="1" defTabSz="933450">
              <a:spcBef>
                <a:spcPct val="0"/>
              </a:spcBef>
              <a:spcAft>
                <a:spcPct val="15000"/>
              </a:spcAft>
              <a:buFontTx/>
              <a:buChar char="••"/>
            </a:pPr>
            <a:endParaRPr lang="en-GB" b="1" dirty="0">
              <a:solidFill>
                <a:srgbClr val="002060"/>
              </a:solidFill>
            </a:endParaRPr>
          </a:p>
        </p:txBody>
      </p:sp>
      <p:sp>
        <p:nvSpPr>
          <p:cNvPr id="2" name="Rectangular Callout 1"/>
          <p:cNvSpPr/>
          <p:nvPr/>
        </p:nvSpPr>
        <p:spPr>
          <a:xfrm>
            <a:off x="532225" y="4190638"/>
            <a:ext cx="5711821" cy="1852026"/>
          </a:xfrm>
          <a:prstGeom prst="wedgeRectCallout">
            <a:avLst>
              <a:gd name="adj1" fmla="val 83099"/>
              <a:gd name="adj2" fmla="val -16236"/>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ar-BH" sz="2400" b="1" u="sng" dirty="0">
                <a:solidFill>
                  <a:srgbClr val="FF0000"/>
                </a:solidFill>
                <a:latin typeface="Arial" panose="020B0604020202020204" pitchFamily="34" charset="0"/>
                <a:cs typeface="Arial" panose="020B0604020202020204" pitchFamily="34" charset="0"/>
              </a:rPr>
              <a:t>لمزيد من المعلومات:</a:t>
            </a:r>
            <a:endParaRPr lang="en-US" sz="2400" b="1" dirty="0">
              <a:solidFill>
                <a:srgbClr val="FF0000"/>
              </a:solidFill>
              <a:latin typeface="Arial" panose="020B0604020202020204" pitchFamily="34" charset="0"/>
              <a:cs typeface="Arial" panose="020B0604020202020204" pitchFamily="34" charset="0"/>
            </a:endParaRPr>
          </a:p>
          <a:p>
            <a:endParaRPr lang="en-US" sz="2400" b="1" dirty="0">
              <a:solidFill>
                <a:srgbClr val="FF0000"/>
              </a:solidFill>
              <a:latin typeface="Arial" panose="020B0604020202020204" pitchFamily="34" charset="0"/>
              <a:cs typeface="Arial" panose="020B0604020202020204" pitchFamily="34" charset="0"/>
            </a:endParaRPr>
          </a:p>
          <a:p>
            <a:pPr algn="r"/>
            <a:r>
              <a:rPr lang="en-US" sz="2400" b="1" dirty="0">
                <a:solidFill>
                  <a:srgbClr val="FF0000"/>
                </a:solidFill>
                <a:latin typeface="Arial" panose="020B0604020202020204" pitchFamily="34" charset="0"/>
                <a:cs typeface="Arial" panose="020B0604020202020204" pitchFamily="34" charset="0"/>
              </a:rPr>
              <a:t>www.Edunet.com</a:t>
            </a:r>
            <a:r>
              <a:rPr lang="ar-BH" sz="2400" b="1" dirty="0">
                <a:solidFill>
                  <a:schemeClr val="tx1"/>
                </a:solidFill>
                <a:latin typeface="Arial" panose="020B0604020202020204" pitchFamily="34" charset="0"/>
                <a:cs typeface="Arial" panose="020B0604020202020204" pitchFamily="34" charset="0"/>
              </a:rPr>
              <a:t>1- زيارة البوابة التعليمية </a:t>
            </a:r>
            <a:endParaRPr lang="en-US" sz="2400" b="1" dirty="0">
              <a:solidFill>
                <a:schemeClr val="tx1"/>
              </a:solidFill>
              <a:latin typeface="Arial" panose="020B0604020202020204" pitchFamily="34" charset="0"/>
              <a:cs typeface="Arial" panose="020B0604020202020204" pitchFamily="34" charset="0"/>
            </a:endParaRPr>
          </a:p>
          <a:p>
            <a:pPr algn="r"/>
            <a:r>
              <a:rPr lang="ar-BH" sz="2400" b="1" dirty="0">
                <a:solidFill>
                  <a:schemeClr val="tx1"/>
                </a:solidFill>
                <a:latin typeface="Arial" panose="020B0604020202020204" pitchFamily="34" charset="0"/>
                <a:cs typeface="Arial" panose="020B0604020202020204" pitchFamily="34" charset="0"/>
              </a:rPr>
              <a:t>2- حل أسئلة وأنشطة الكتاب المدرسي.</a:t>
            </a:r>
            <a:endParaRPr lang="en-US" sz="2400" b="1" dirty="0">
              <a:solidFill>
                <a:schemeClr val="tx1"/>
              </a:solidFill>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p:txBody>
      </p:sp>
      <p:sp>
        <p:nvSpPr>
          <p:cNvPr id="13" name="مستطيل مستدير الزوايا 13"/>
          <p:cNvSpPr/>
          <p:nvPr/>
        </p:nvSpPr>
        <p:spPr>
          <a:xfrm>
            <a:off x="1" y="474968"/>
            <a:ext cx="5917474"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6" name="Rectangle 6"/>
          <p:cNvSpPr/>
          <p:nvPr/>
        </p:nvSpPr>
        <p:spPr>
          <a:xfrm>
            <a:off x="685632" y="692235"/>
            <a:ext cx="4143442" cy="707886"/>
          </a:xfrm>
          <a:prstGeom prst="rect">
            <a:avLst/>
          </a:prstGeom>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End of Lesson</a:t>
            </a:r>
          </a:p>
        </p:txBody>
      </p:sp>
      <p:sp>
        <p:nvSpPr>
          <p:cNvPr id="10"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Units of Activity Method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71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6071" y="2676916"/>
            <a:ext cx="9738453" cy="700440"/>
          </a:xfrm>
          <a:prstGeom prst="rect">
            <a:avLst/>
          </a:prstGeom>
        </p:spPr>
        <p:style>
          <a:lnRef idx="1">
            <a:schemeClr val="accent2"/>
          </a:lnRef>
          <a:fillRef idx="3">
            <a:schemeClr val="accent2"/>
          </a:fillRef>
          <a:effectRef idx="2">
            <a:schemeClr val="accent2"/>
          </a:effectRef>
          <a:fontRef idx="minor">
            <a:schemeClr val="lt1"/>
          </a:fontRef>
        </p:style>
        <p:txBody>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lvl="0" algn="l" eaLnBrk="0" fontAlgn="base" hangingPunct="0">
              <a:spcBef>
                <a:spcPts val="600"/>
              </a:spcBef>
              <a:spcAft>
                <a:spcPct val="0"/>
              </a:spcAft>
              <a:buClrTx/>
            </a:pPr>
            <a:r>
              <a:rPr lang="en-US" sz="2800" b="1" dirty="0">
                <a:solidFill>
                  <a:schemeClr val="tx1"/>
                </a:solidFill>
                <a:latin typeface="Arial" panose="020B0604020202020204" pitchFamily="34" charset="0"/>
                <a:ea typeface="Calibri" pitchFamily="34" charset="0"/>
                <a:cs typeface="Arial" panose="020B0604020202020204" pitchFamily="34" charset="0"/>
              </a:rPr>
              <a:t>By the end of this lesson, the student should be able to:</a:t>
            </a:r>
          </a:p>
        </p:txBody>
      </p:sp>
      <p:grpSp>
        <p:nvGrpSpPr>
          <p:cNvPr id="5" name="Group 4"/>
          <p:cNvGrpSpPr/>
          <p:nvPr/>
        </p:nvGrpSpPr>
        <p:grpSpPr>
          <a:xfrm>
            <a:off x="600817" y="3751520"/>
            <a:ext cx="10724680" cy="2456731"/>
            <a:chOff x="544763" y="2035315"/>
            <a:chExt cx="9066695" cy="2957443"/>
          </a:xfrm>
        </p:grpSpPr>
        <p:sp>
          <p:nvSpPr>
            <p:cNvPr id="6" name="Freeform 5"/>
            <p:cNvSpPr/>
            <p:nvPr/>
          </p:nvSpPr>
          <p:spPr>
            <a:xfrm>
              <a:off x="544763" y="2035315"/>
              <a:ext cx="1114720" cy="1364986"/>
            </a:xfrm>
            <a:custGeom>
              <a:avLst/>
              <a:gdLst>
                <a:gd name="connsiteX0" fmla="*/ 0 w 1592456"/>
                <a:gd name="connsiteY0" fmla="*/ 0 h 1114719"/>
                <a:gd name="connsiteX1" fmla="*/ 1035097 w 1592456"/>
                <a:gd name="connsiteY1" fmla="*/ 0 h 1114719"/>
                <a:gd name="connsiteX2" fmla="*/ 1592456 w 1592456"/>
                <a:gd name="connsiteY2" fmla="*/ 557360 h 1114719"/>
                <a:gd name="connsiteX3" fmla="*/ 1035097 w 1592456"/>
                <a:gd name="connsiteY3" fmla="*/ 1114719 h 1114719"/>
                <a:gd name="connsiteX4" fmla="*/ 0 w 1592456"/>
                <a:gd name="connsiteY4" fmla="*/ 1114719 h 1114719"/>
                <a:gd name="connsiteX5" fmla="*/ 557360 w 1592456"/>
                <a:gd name="connsiteY5" fmla="*/ 557360 h 1114719"/>
                <a:gd name="connsiteX6" fmla="*/ 0 w 1592456"/>
                <a:gd name="connsiteY6" fmla="*/ 0 h 111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456" h="1114719">
                  <a:moveTo>
                    <a:pt x="1592455" y="0"/>
                  </a:moveTo>
                  <a:lnTo>
                    <a:pt x="1592455" y="724568"/>
                  </a:lnTo>
                  <a:lnTo>
                    <a:pt x="796227" y="1114719"/>
                  </a:lnTo>
                  <a:lnTo>
                    <a:pt x="1" y="724568"/>
                  </a:lnTo>
                  <a:lnTo>
                    <a:pt x="1" y="0"/>
                  </a:lnTo>
                  <a:lnTo>
                    <a:pt x="796227" y="390152"/>
                  </a:lnTo>
                  <a:lnTo>
                    <a:pt x="1592455" y="0"/>
                  </a:lnTo>
                  <a:close/>
                </a:path>
              </a:pathLst>
            </a:custGeom>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0956" tIns="578316" rIns="20955" bIns="578314" numCol="1" spcCol="1270" anchor="ctr" anchorCtr="0">
              <a:noAutofit/>
            </a:bodyPr>
            <a:lstStyle/>
            <a:p>
              <a:pPr algn="ctr" defTabSz="1466850">
                <a:lnSpc>
                  <a:spcPct val="90000"/>
                </a:lnSpc>
                <a:spcBef>
                  <a:spcPct val="0"/>
                </a:spcBef>
                <a:spcAft>
                  <a:spcPct val="35000"/>
                </a:spcAft>
              </a:pPr>
              <a:r>
                <a:rPr lang="en-US" sz="3300" dirty="0"/>
                <a:t>1.</a:t>
              </a:r>
              <a:endParaRPr lang="ar-BH" sz="3300" dirty="0"/>
            </a:p>
          </p:txBody>
        </p:sp>
        <p:sp>
          <p:nvSpPr>
            <p:cNvPr id="7" name="Freeform 6"/>
            <p:cNvSpPr/>
            <p:nvPr/>
          </p:nvSpPr>
          <p:spPr>
            <a:xfrm>
              <a:off x="1645569" y="2097715"/>
              <a:ext cx="7965889" cy="784357"/>
            </a:xfrm>
            <a:custGeom>
              <a:avLst/>
              <a:gdLst>
                <a:gd name="connsiteX0" fmla="*/ 172519 w 1035096"/>
                <a:gd name="connsiteY0" fmla="*/ 0 h 7114880"/>
                <a:gd name="connsiteX1" fmla="*/ 862577 w 1035096"/>
                <a:gd name="connsiteY1" fmla="*/ 0 h 7114880"/>
                <a:gd name="connsiteX2" fmla="*/ 1035096 w 1035096"/>
                <a:gd name="connsiteY2" fmla="*/ 172519 h 7114880"/>
                <a:gd name="connsiteX3" fmla="*/ 1035096 w 1035096"/>
                <a:gd name="connsiteY3" fmla="*/ 7114880 h 7114880"/>
                <a:gd name="connsiteX4" fmla="*/ 1035096 w 1035096"/>
                <a:gd name="connsiteY4" fmla="*/ 7114880 h 7114880"/>
                <a:gd name="connsiteX5" fmla="*/ 0 w 1035096"/>
                <a:gd name="connsiteY5" fmla="*/ 7114880 h 7114880"/>
                <a:gd name="connsiteX6" fmla="*/ 0 w 1035096"/>
                <a:gd name="connsiteY6" fmla="*/ 7114880 h 7114880"/>
                <a:gd name="connsiteX7" fmla="*/ 0 w 1035096"/>
                <a:gd name="connsiteY7" fmla="*/ 172519 h 7114880"/>
                <a:gd name="connsiteX8" fmla="*/ 172519 w 1035096"/>
                <a:gd name="connsiteY8" fmla="*/ 0 h 71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096" h="7114880">
                  <a:moveTo>
                    <a:pt x="1035096" y="1185836"/>
                  </a:moveTo>
                  <a:lnTo>
                    <a:pt x="1035096" y="5929044"/>
                  </a:lnTo>
                  <a:cubicBezTo>
                    <a:pt x="1035096" y="6583964"/>
                    <a:pt x="1023859" y="7114877"/>
                    <a:pt x="1009997" y="7114877"/>
                  </a:cubicBezTo>
                  <a:lnTo>
                    <a:pt x="0" y="7114877"/>
                  </a:lnTo>
                  <a:lnTo>
                    <a:pt x="0" y="7114877"/>
                  </a:lnTo>
                  <a:lnTo>
                    <a:pt x="0" y="3"/>
                  </a:lnTo>
                  <a:lnTo>
                    <a:pt x="0" y="3"/>
                  </a:lnTo>
                  <a:lnTo>
                    <a:pt x="1009997" y="3"/>
                  </a:lnTo>
                  <a:cubicBezTo>
                    <a:pt x="1023859" y="3"/>
                    <a:pt x="1035096" y="530916"/>
                    <a:pt x="1035096" y="1185836"/>
                  </a:cubicBezTo>
                  <a:close/>
                </a:path>
              </a:pathLst>
            </a:custGeom>
          </p:spPr>
          <p:style>
            <a:lnRef idx="1">
              <a:schemeClr val="accent4">
                <a:hueOff val="-3015570"/>
                <a:satOff val="21052"/>
                <a:lumOff val="225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353" tIns="63863" rIns="63863" bIns="63865" numCol="1" spcCol="1270" anchor="ctr" anchorCtr="0">
              <a:noAutofit/>
            </a:bodyPr>
            <a:lstStyle/>
            <a:p>
              <a:pPr marL="228600" lvl="1" indent="-228600" defTabSz="933450">
                <a:lnSpc>
                  <a:spcPct val="90000"/>
                </a:lnSpc>
                <a:spcBef>
                  <a:spcPct val="0"/>
                </a:spcBef>
                <a:spcAft>
                  <a:spcPct val="15000"/>
                </a:spcAft>
                <a:buChar char="••"/>
              </a:pPr>
              <a:endParaRPr lang="ar-BH" sz="2100" dirty="0"/>
            </a:p>
          </p:txBody>
        </p:sp>
        <p:sp>
          <p:nvSpPr>
            <p:cNvPr id="8" name="Freeform 7"/>
            <p:cNvSpPr/>
            <p:nvPr/>
          </p:nvSpPr>
          <p:spPr>
            <a:xfrm>
              <a:off x="557274" y="3400301"/>
              <a:ext cx="1114720" cy="1592457"/>
            </a:xfrm>
            <a:custGeom>
              <a:avLst/>
              <a:gdLst>
                <a:gd name="connsiteX0" fmla="*/ 0 w 1592456"/>
                <a:gd name="connsiteY0" fmla="*/ 0 h 1114719"/>
                <a:gd name="connsiteX1" fmla="*/ 1035097 w 1592456"/>
                <a:gd name="connsiteY1" fmla="*/ 0 h 1114719"/>
                <a:gd name="connsiteX2" fmla="*/ 1592456 w 1592456"/>
                <a:gd name="connsiteY2" fmla="*/ 557360 h 1114719"/>
                <a:gd name="connsiteX3" fmla="*/ 1035097 w 1592456"/>
                <a:gd name="connsiteY3" fmla="*/ 1114719 h 1114719"/>
                <a:gd name="connsiteX4" fmla="*/ 0 w 1592456"/>
                <a:gd name="connsiteY4" fmla="*/ 1114719 h 1114719"/>
                <a:gd name="connsiteX5" fmla="*/ 557360 w 1592456"/>
                <a:gd name="connsiteY5" fmla="*/ 557360 h 1114719"/>
                <a:gd name="connsiteX6" fmla="*/ 0 w 1592456"/>
                <a:gd name="connsiteY6" fmla="*/ 0 h 111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456" h="1114719">
                  <a:moveTo>
                    <a:pt x="1592455" y="0"/>
                  </a:moveTo>
                  <a:lnTo>
                    <a:pt x="1592455" y="724568"/>
                  </a:lnTo>
                  <a:lnTo>
                    <a:pt x="796227" y="1114719"/>
                  </a:lnTo>
                  <a:lnTo>
                    <a:pt x="1" y="724568"/>
                  </a:lnTo>
                  <a:lnTo>
                    <a:pt x="1" y="0"/>
                  </a:lnTo>
                  <a:lnTo>
                    <a:pt x="796227" y="390152"/>
                  </a:lnTo>
                  <a:lnTo>
                    <a:pt x="1592455" y="0"/>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0956" tIns="578316" rIns="20955" bIns="578314" numCol="1" spcCol="1270" anchor="ctr" anchorCtr="0">
              <a:noAutofit/>
            </a:bodyPr>
            <a:lstStyle/>
            <a:p>
              <a:pPr algn="ctr" defTabSz="1466850">
                <a:lnSpc>
                  <a:spcPct val="90000"/>
                </a:lnSpc>
                <a:spcBef>
                  <a:spcPct val="0"/>
                </a:spcBef>
                <a:spcAft>
                  <a:spcPct val="35000"/>
                </a:spcAft>
              </a:pPr>
              <a:r>
                <a:rPr lang="en-US" sz="3300" dirty="0"/>
                <a:t>2.</a:t>
              </a:r>
              <a:endParaRPr lang="ar-BH" sz="3300" dirty="0"/>
            </a:p>
          </p:txBody>
        </p:sp>
        <p:sp>
          <p:nvSpPr>
            <p:cNvPr id="9" name="Freeform 8"/>
            <p:cNvSpPr/>
            <p:nvPr/>
          </p:nvSpPr>
          <p:spPr>
            <a:xfrm>
              <a:off x="1669961" y="3419867"/>
              <a:ext cx="7941496" cy="1035096"/>
            </a:xfrm>
            <a:custGeom>
              <a:avLst/>
              <a:gdLst>
                <a:gd name="connsiteX0" fmla="*/ 172519 w 1035096"/>
                <a:gd name="connsiteY0" fmla="*/ 0 h 7114880"/>
                <a:gd name="connsiteX1" fmla="*/ 862577 w 1035096"/>
                <a:gd name="connsiteY1" fmla="*/ 0 h 7114880"/>
                <a:gd name="connsiteX2" fmla="*/ 1035096 w 1035096"/>
                <a:gd name="connsiteY2" fmla="*/ 172519 h 7114880"/>
                <a:gd name="connsiteX3" fmla="*/ 1035096 w 1035096"/>
                <a:gd name="connsiteY3" fmla="*/ 7114880 h 7114880"/>
                <a:gd name="connsiteX4" fmla="*/ 1035096 w 1035096"/>
                <a:gd name="connsiteY4" fmla="*/ 7114880 h 7114880"/>
                <a:gd name="connsiteX5" fmla="*/ 0 w 1035096"/>
                <a:gd name="connsiteY5" fmla="*/ 7114880 h 7114880"/>
                <a:gd name="connsiteX6" fmla="*/ 0 w 1035096"/>
                <a:gd name="connsiteY6" fmla="*/ 7114880 h 7114880"/>
                <a:gd name="connsiteX7" fmla="*/ 0 w 1035096"/>
                <a:gd name="connsiteY7" fmla="*/ 172519 h 7114880"/>
                <a:gd name="connsiteX8" fmla="*/ 172519 w 1035096"/>
                <a:gd name="connsiteY8" fmla="*/ 0 h 71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096" h="7114880">
                  <a:moveTo>
                    <a:pt x="1035096" y="1185836"/>
                  </a:moveTo>
                  <a:lnTo>
                    <a:pt x="1035096" y="5929044"/>
                  </a:lnTo>
                  <a:cubicBezTo>
                    <a:pt x="1035096" y="6583964"/>
                    <a:pt x="1023859" y="7114877"/>
                    <a:pt x="1009997" y="7114877"/>
                  </a:cubicBezTo>
                  <a:lnTo>
                    <a:pt x="0" y="7114877"/>
                  </a:lnTo>
                  <a:lnTo>
                    <a:pt x="0" y="7114877"/>
                  </a:lnTo>
                  <a:lnTo>
                    <a:pt x="0" y="3"/>
                  </a:lnTo>
                  <a:lnTo>
                    <a:pt x="0" y="3"/>
                  </a:lnTo>
                  <a:lnTo>
                    <a:pt x="1009997" y="3"/>
                  </a:lnTo>
                  <a:cubicBezTo>
                    <a:pt x="1023859" y="3"/>
                    <a:pt x="1035096" y="530916"/>
                    <a:pt x="1035096" y="1185836"/>
                  </a:cubicBez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49353" tIns="63863" rIns="63863" bIns="63865" numCol="1" spcCol="1270" anchor="ctr" anchorCtr="0">
              <a:noAutofit/>
            </a:bodyPr>
            <a:lstStyle/>
            <a:p>
              <a:pPr marL="342900" lvl="1" indent="-342900" defTabSz="933450">
                <a:lnSpc>
                  <a:spcPct val="90000"/>
                </a:lnSpc>
                <a:spcBef>
                  <a:spcPct val="0"/>
                </a:spcBef>
                <a:spcAft>
                  <a:spcPct val="15000"/>
                </a:spcAft>
                <a:buFont typeface="Arial" pitchFamily="34" charset="0"/>
                <a:buChar char="•"/>
              </a:pPr>
              <a:endParaRPr lang="ar-BH" sz="2100" dirty="0">
                <a:latin typeface="Arial" pitchFamily="34" charset="0"/>
                <a:cs typeface="Arial" pitchFamily="34" charset="0"/>
              </a:endParaRPr>
            </a:p>
          </p:txBody>
        </p:sp>
      </p:grpSp>
      <p:sp>
        <p:nvSpPr>
          <p:cNvPr id="12" name="Rectangle 11"/>
          <p:cNvSpPr/>
          <p:nvPr/>
        </p:nvSpPr>
        <p:spPr>
          <a:xfrm>
            <a:off x="1902922" y="3751520"/>
            <a:ext cx="9422574" cy="70788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lvl="0"/>
            <a:r>
              <a:rPr lang="en-US" sz="2000" b="1" dirty="0">
                <a:solidFill>
                  <a:schemeClr val="tx1"/>
                </a:solidFill>
                <a:latin typeface="Arial" panose="020B0604020202020204" pitchFamily="34" charset="0"/>
                <a:cs typeface="Arial" panose="020B0604020202020204" pitchFamily="34" charset="0"/>
              </a:rPr>
              <a:t>compute Depreciation Expense by using Units of Activity Method. Explain depreciation for partial years and changes in estimates. </a:t>
            </a:r>
            <a:endParaRPr lang="en-GB" sz="2000" b="1"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125102" y="5021610"/>
            <a:ext cx="7959422"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adjusted entries for depreciation Expense.</a:t>
            </a:r>
            <a:endParaRPr lang="en-GB" sz="2400" b="1" dirty="0">
              <a:latin typeface="Arial" pitchFamily="34" charset="0"/>
              <a:cs typeface="Arial"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4975" y="267088"/>
            <a:ext cx="1348679" cy="1021094"/>
          </a:xfrm>
          <a:prstGeom prst="rect">
            <a:avLst/>
          </a:prstGeom>
        </p:spPr>
      </p:pic>
      <p:grpSp>
        <p:nvGrpSpPr>
          <p:cNvPr id="2" name="Group 1"/>
          <p:cNvGrpSpPr/>
          <p:nvPr/>
        </p:nvGrpSpPr>
        <p:grpSpPr>
          <a:xfrm>
            <a:off x="0" y="1065358"/>
            <a:ext cx="8153400" cy="1080000"/>
            <a:chOff x="0" y="1065358"/>
            <a:chExt cx="8153400" cy="1080000"/>
          </a:xfrm>
        </p:grpSpPr>
        <p:sp>
          <p:nvSpPr>
            <p:cNvPr id="15" name="مستطيل مستدير الزوايا 13"/>
            <p:cNvSpPr/>
            <p:nvPr/>
          </p:nvSpPr>
          <p:spPr>
            <a:xfrm>
              <a:off x="0" y="1065358"/>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6" name="Rectangle 6"/>
            <p:cNvSpPr/>
            <p:nvPr/>
          </p:nvSpPr>
          <p:spPr>
            <a:xfrm>
              <a:off x="1173790" y="1243827"/>
              <a:ext cx="5805820" cy="707886"/>
            </a:xfrm>
            <a:prstGeom prst="rect">
              <a:avLst/>
            </a:prstGeom>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Learning Objectives</a:t>
              </a:r>
            </a:p>
          </p:txBody>
        </p:sp>
      </p:grpSp>
      <p:sp>
        <p:nvSpPr>
          <p:cNvPr id="17"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Units of Activity Method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12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 y="6574896"/>
            <a:ext cx="12192001" cy="253591"/>
            <a:chOff x="0" y="6501793"/>
            <a:chExt cx="12192000" cy="369332"/>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9"/>
            <p:cNvSpPr txBox="1"/>
            <p:nvPr/>
          </p:nvSpPr>
          <p:spPr>
            <a:xfrm>
              <a:off x="3048000" y="6501793"/>
              <a:ext cx="9144000"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15"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Units of Activity Method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457200" y="2330470"/>
            <a:ext cx="9810205" cy="214757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6000"/>
              </a:lnSpc>
              <a:spcAft>
                <a:spcPts val="800"/>
              </a:spcAft>
            </a:pPr>
            <a:r>
              <a:rPr lang="en-US" b="1" dirty="0">
                <a:latin typeface="Arial" panose="020B0604020202020204" pitchFamily="34" charset="0"/>
                <a:ea typeface="Calibri" panose="020F0502020204030204" pitchFamily="34" charset="0"/>
                <a:cs typeface="Arial" panose="020B0604020202020204" pitchFamily="34" charset="0"/>
              </a:rPr>
              <a:t>Under the units-of-activity method, useful life is expressed in terms of the total units of production or use expected from the asset, rather than as a time period. The units-of-activity method is ideally suited to factory machinery. Manufacturing companies can measure production in units of output or in machine hours. This method can also be used for such assets as delivery equipment (miles driven) and airplanes (hours in use). The units-of-activity method is generally not suitable for buildings or furniture, because depreciation for these assets is more a function of time than of use.</a:t>
            </a:r>
            <a:endParaRPr lang="en-GB" sz="1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3" name="Group 2"/>
          <p:cNvGrpSpPr/>
          <p:nvPr/>
        </p:nvGrpSpPr>
        <p:grpSpPr>
          <a:xfrm>
            <a:off x="169817" y="703639"/>
            <a:ext cx="8153400" cy="1080000"/>
            <a:chOff x="169817" y="703639"/>
            <a:chExt cx="8153400" cy="1080000"/>
          </a:xfrm>
        </p:grpSpPr>
        <p:sp>
          <p:nvSpPr>
            <p:cNvPr id="16" name="مستطيل مستدير الزوايا 13"/>
            <p:cNvSpPr/>
            <p:nvPr/>
          </p:nvSpPr>
          <p:spPr>
            <a:xfrm>
              <a:off x="169817" y="70363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7" name="Rectangle 6"/>
            <p:cNvSpPr/>
            <p:nvPr/>
          </p:nvSpPr>
          <p:spPr>
            <a:xfrm>
              <a:off x="326341" y="951251"/>
              <a:ext cx="7840351" cy="584775"/>
            </a:xfrm>
            <a:prstGeom prst="rect">
              <a:avLst/>
            </a:prstGeom>
          </p:spPr>
          <p:txBody>
            <a:bodyPr wrap="none">
              <a:spAutoFit/>
            </a:bodyPr>
            <a:lstStyle/>
            <a:p>
              <a:r>
                <a:rPr lang="en-US" sz="3200" b="1" u="sng" dirty="0">
                  <a:solidFill>
                    <a:srgbClr val="FFFF00"/>
                  </a:solidFill>
                  <a:latin typeface="Arial" panose="020B0604020202020204" pitchFamily="34" charset="0"/>
                  <a:cs typeface="Arial" panose="020B0604020202020204" pitchFamily="34" charset="0"/>
                </a:rPr>
                <a:t>3- UNITS-OF- ACTIVITY (PRODUCTION)</a:t>
              </a:r>
              <a:endParaRPr lang="en-GB" sz="3200" dirty="0">
                <a:solidFill>
                  <a:srgbClr val="FFFF00"/>
                </a:solidFill>
                <a:latin typeface="Arial" panose="020B060402020202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id="{125929C6-5F50-4063-B3B6-7FA2E4CB9F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8138" y="4690224"/>
            <a:ext cx="6257108" cy="189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49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981" y="1715473"/>
            <a:ext cx="11760035" cy="418928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6000"/>
              </a:lnSpc>
              <a:spcAft>
                <a:spcPts val="800"/>
              </a:spcAft>
            </a:pPr>
            <a:r>
              <a:rPr lang="en-US" sz="2000" b="1" dirty="0">
                <a:latin typeface="Arial" panose="020B0604020202020204" pitchFamily="34" charset="0"/>
                <a:ea typeface="Calibri" panose="020F0502020204030204" pitchFamily="34" charset="0"/>
                <a:cs typeface="Arial" panose="020B0604020202020204" pitchFamily="34" charset="0"/>
              </a:rPr>
              <a:t>The following data for a delivery truck purchased by Ahmed’s company on </a:t>
            </a:r>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January 1, 201</a:t>
            </a:r>
            <a:r>
              <a:rPr lang="ar-BH" sz="2000" b="1" dirty="0">
                <a:solidFill>
                  <a:srgbClr val="FF0000"/>
                </a:solidFill>
                <a:latin typeface="Arial" panose="020B0604020202020204" pitchFamily="34" charset="0"/>
                <a:ea typeface="Calibri" panose="020F0502020204030204" pitchFamily="34" charset="0"/>
                <a:cs typeface="Arial" panose="020B0604020202020204" pitchFamily="34" charset="0"/>
              </a:rPr>
              <a:t>8</a:t>
            </a:r>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GB" sz="2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Cost price                                                     BD42,000</a:t>
            </a:r>
            <a:endParaRPr lang="en-GB" sz="2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Freight cost                                                  BD1,300</a:t>
            </a:r>
            <a:endParaRPr lang="en-GB" sz="2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Taxes                                                             BD1,700</a:t>
            </a:r>
            <a:endParaRPr lang="en-GB" sz="2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Estimated salvage value                             BD3,000</a:t>
            </a:r>
            <a:endParaRPr lang="en-GB" sz="2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Estimated useful Life in years                          5</a:t>
            </a:r>
            <a:endParaRPr lang="en-GB" sz="2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Estimated useful life in miles                       100,000    </a:t>
            </a:r>
            <a:endParaRPr lang="en-GB" sz="2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Distributed miles for 5 years, 30,000 – 25,000 – 20,000 – 15,000 – 10,000.</a:t>
            </a:r>
            <a:endParaRPr lang="en-GB" sz="2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2000" b="1" u="sng" dirty="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GB"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6000"/>
              </a:lnSpc>
              <a:buFont typeface="+mj-lt"/>
              <a:buAutoNum type="alphaLcParenR"/>
            </a:pPr>
            <a:r>
              <a:rPr lang="en-US" sz="2000" b="1" dirty="0">
                <a:latin typeface="Arial" panose="020B0604020202020204" pitchFamily="34" charset="0"/>
                <a:ea typeface="Calibri" panose="020F0502020204030204" pitchFamily="34" charset="0"/>
                <a:cs typeface="Arial" panose="020B0604020202020204" pitchFamily="34" charset="0"/>
              </a:rPr>
              <a:t>Compute annual depreciation expense, accumulated depreciation and net book value for 5 years useful life. </a:t>
            </a:r>
            <a:r>
              <a:rPr lang="en-US" sz="2000" b="1" u="sng" dirty="0">
                <a:latin typeface="Arial" panose="020B0604020202020204" pitchFamily="34" charset="0"/>
                <a:ea typeface="Calibri" panose="020F0502020204030204" pitchFamily="34" charset="0"/>
                <a:cs typeface="Arial" panose="020B0604020202020204" pitchFamily="34" charset="0"/>
              </a:rPr>
              <a:t>Under </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Units-of-Production (Activity).</a:t>
            </a:r>
            <a:endParaRPr lang="en-GB" sz="20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lphaLcParenR"/>
            </a:pPr>
            <a:r>
              <a:rPr lang="en-US" sz="2000" b="1" dirty="0">
                <a:latin typeface="Arial" panose="020B0604020202020204" pitchFamily="34" charset="0"/>
                <a:ea typeface="Calibri" panose="020F0502020204030204" pitchFamily="34" charset="0"/>
                <a:cs typeface="Arial" panose="020B0604020202020204" pitchFamily="34" charset="0"/>
              </a:rPr>
              <a:t>Prepare the adjusted entry for year 2018.</a:t>
            </a:r>
            <a:endParaRPr lang="en-GB" sz="2000" b="1" dirty="0">
              <a:latin typeface="Arial" panose="020B0604020202020204" pitchFamily="34" charset="0"/>
              <a:ea typeface="Calibri" panose="020F0502020204030204" pitchFamily="34" charset="0"/>
              <a:cs typeface="Arial" panose="020B0604020202020204" pitchFamily="34" charset="0"/>
            </a:endParaRPr>
          </a:p>
        </p:txBody>
      </p:sp>
      <p:grpSp>
        <p:nvGrpSpPr>
          <p:cNvPr id="5" name="Group 4"/>
          <p:cNvGrpSpPr/>
          <p:nvPr/>
        </p:nvGrpSpPr>
        <p:grpSpPr>
          <a:xfrm>
            <a:off x="339635" y="695079"/>
            <a:ext cx="3448594" cy="824079"/>
            <a:chOff x="108048" y="721545"/>
            <a:chExt cx="8153400" cy="1080000"/>
          </a:xfrm>
        </p:grpSpPr>
        <p:sp>
          <p:nvSpPr>
            <p:cNvPr id="6" name="مستطيل مستدير الزوايا 13"/>
            <p:cNvSpPr/>
            <p:nvPr/>
          </p:nvSpPr>
          <p:spPr>
            <a:xfrm>
              <a:off x="108048" y="721545"/>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Rectangle 6"/>
            <p:cNvSpPr/>
            <p:nvPr/>
          </p:nvSpPr>
          <p:spPr>
            <a:xfrm>
              <a:off x="820487" y="845627"/>
              <a:ext cx="4902652" cy="709592"/>
            </a:xfrm>
            <a:prstGeom prst="rect">
              <a:avLst/>
            </a:prstGeom>
          </p:spPr>
          <p:txBody>
            <a:bodyPr wrap="none">
              <a:spAutoFit/>
            </a:bodyPr>
            <a:lstStyle/>
            <a:p>
              <a:r>
                <a:rPr lang="en-US" sz="3200" b="1" dirty="0">
                  <a:solidFill>
                    <a:srgbClr val="FFFF00"/>
                  </a:solidFill>
                  <a:latin typeface="Times New Roman" panose="02020603050405020304" pitchFamily="18" charset="0"/>
                  <a:ea typeface="Calibri" panose="020F0502020204030204" pitchFamily="34" charset="0"/>
                  <a:cs typeface="Arial" panose="020B0604020202020204" pitchFamily="34" charset="0"/>
                </a:rPr>
                <a:t>Illustrate (1)</a:t>
              </a:r>
              <a:r>
                <a:rPr lang="en-US" sz="3200" dirty="0">
                  <a:solidFill>
                    <a:srgbClr val="FFFF00"/>
                  </a:solidFill>
                  <a:latin typeface="Times New Roman" panose="02020603050405020304" pitchFamily="18" charset="0"/>
                  <a:ea typeface="Calibri" panose="020F0502020204030204" pitchFamily="34" charset="0"/>
                  <a:cs typeface="Arial" panose="020B0604020202020204" pitchFamily="34" charset="0"/>
                </a:rPr>
                <a:t>:</a:t>
              </a:r>
              <a:endParaRPr lang="en-GB" sz="3200" dirty="0">
                <a:solidFill>
                  <a:srgbClr val="FFFF00"/>
                </a:solidFill>
                <a:latin typeface="Arial" panose="020B0604020202020204" pitchFamily="34" charset="0"/>
                <a:cs typeface="Arial" panose="020B0604020202020204" pitchFamily="34" charset="0"/>
              </a:endParaRPr>
            </a:p>
          </p:txBody>
        </p:sp>
      </p:grpSp>
      <p:sp>
        <p:nvSpPr>
          <p:cNvPr id="8"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Units of Activity Method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9" name="Group 8"/>
          <p:cNvGrpSpPr/>
          <p:nvPr/>
        </p:nvGrpSpPr>
        <p:grpSpPr>
          <a:xfrm>
            <a:off x="-1" y="6601022"/>
            <a:ext cx="12192001" cy="253591"/>
            <a:chOff x="0" y="6501793"/>
            <a:chExt cx="12192000" cy="369332"/>
          </a:xfrm>
        </p:grpSpPr>
        <p:cxnSp>
          <p:nvCxnSpPr>
            <p:cNvPr id="10" name="Straight Connector 9"/>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a:xfrm>
              <a:off x="3048000" y="6501793"/>
              <a:ext cx="9144000"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Tree>
    <p:extLst>
      <p:ext uri="{BB962C8B-B14F-4D97-AF65-F5344CB8AC3E}">
        <p14:creationId xmlns:p14="http://schemas.microsoft.com/office/powerpoint/2010/main" val="13963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4" name="Rectangle 113"/>
              <p:cNvSpPr/>
              <p:nvPr/>
            </p:nvSpPr>
            <p:spPr>
              <a:xfrm>
                <a:off x="0" y="361832"/>
                <a:ext cx="6676409" cy="166265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Step 1  : </a:t>
                </a:r>
                <a:r>
                  <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Cost =42,000 + 1,300 + 1,700 = BD45,000</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Depreciation cost per unit = </a:t>
                </a:r>
                <a14:m>
                  <m:oMath xmlns:m="http://schemas.openxmlformats.org/officeDocument/2006/math">
                    <m:f>
                      <m:fPr>
                        <m:ctrlPr>
                          <a:rPr lang="en-GB" sz="1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b="1" i="1">
                            <a:effectLst/>
                            <a:latin typeface="Cambria Math" panose="02040503050406030204" pitchFamily="18" charset="0"/>
                            <a:ea typeface="Calibri" panose="020F0502020204030204" pitchFamily="34" charset="0"/>
                            <a:cs typeface="Times New Roman" panose="02020603050405020304" pitchFamily="18" charset="0"/>
                          </a:rPr>
                          <m:t>𝑪𝒐𝒔𝒕</m:t>
                        </m:r>
                        <m:r>
                          <a:rPr lang="en-US" sz="1400" b="1" i="1">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effectLst/>
                            <a:latin typeface="Cambria Math" panose="02040503050406030204" pitchFamily="18" charset="0"/>
                            <a:ea typeface="Calibri" panose="020F0502020204030204" pitchFamily="34" charset="0"/>
                            <a:cs typeface="Times New Roman" panose="02020603050405020304" pitchFamily="18" charset="0"/>
                          </a:rPr>
                          <m:t>𝐒𝐚𝐥𝐯𝐚𝐠𝐞</m:t>
                        </m:r>
                        <m:r>
                          <a:rPr lang="en-US" sz="1400" b="1">
                            <a:effectLst/>
                            <a:latin typeface="Cambria Math" panose="02040503050406030204" pitchFamily="18" charset="0"/>
                            <a:ea typeface="Calibri" panose="020F0502020204030204" pitchFamily="34" charset="0"/>
                            <a:cs typeface="Times New Roman" panose="02020603050405020304" pitchFamily="18" charset="0"/>
                          </a:rPr>
                          <m:t> </m:t>
                        </m:r>
                        <m:r>
                          <a:rPr lang="en-US" sz="1400" b="1" i="1">
                            <a:effectLst/>
                            <a:latin typeface="Cambria Math" panose="02040503050406030204" pitchFamily="18" charset="0"/>
                            <a:ea typeface="Calibri" panose="020F0502020204030204" pitchFamily="34" charset="0"/>
                            <a:cs typeface="Times New Roman" panose="02020603050405020304" pitchFamily="18" charset="0"/>
                          </a:rPr>
                          <m:t>𝑽𝒂𝒍𝒖𝒆</m:t>
                        </m:r>
                      </m:num>
                      <m:den>
                        <m:r>
                          <a:rPr lang="en-US" sz="1400" b="1" i="1">
                            <a:effectLst/>
                            <a:latin typeface="Cambria Math" panose="02040503050406030204" pitchFamily="18" charset="0"/>
                            <a:ea typeface="Calibri" panose="020F0502020204030204" pitchFamily="34" charset="0"/>
                            <a:cs typeface="Times New Roman" panose="02020603050405020304" pitchFamily="18" charset="0"/>
                          </a:rPr>
                          <m:t>𝐓𝐨𝐭𝐚𝐥</m:t>
                        </m:r>
                        <m:r>
                          <a:rPr lang="en-US" sz="1400" b="1">
                            <a:effectLst/>
                            <a:latin typeface="Cambria Math" panose="02040503050406030204" pitchFamily="18" charset="0"/>
                            <a:ea typeface="Calibri" panose="020F0502020204030204" pitchFamily="34" charset="0"/>
                            <a:cs typeface="Times New Roman" panose="02020603050405020304" pitchFamily="18" charset="0"/>
                          </a:rPr>
                          <m:t> </m:t>
                        </m:r>
                        <m:r>
                          <a:rPr lang="en-US" sz="1400" b="1" i="1">
                            <a:effectLst/>
                            <a:latin typeface="Cambria Math" panose="02040503050406030204" pitchFamily="18" charset="0"/>
                            <a:ea typeface="Calibri" panose="020F0502020204030204" pitchFamily="34" charset="0"/>
                            <a:cs typeface="Times New Roman" panose="02020603050405020304" pitchFamily="18" charset="0"/>
                          </a:rPr>
                          <m:t>𝐔𝐧𝐢𝐭𝐬</m:t>
                        </m:r>
                        <m:r>
                          <a:rPr lang="en-US" sz="1400" b="1">
                            <a:effectLst/>
                            <a:latin typeface="Cambria Math" panose="02040503050406030204" pitchFamily="18" charset="0"/>
                            <a:ea typeface="Calibri" panose="020F0502020204030204" pitchFamily="34" charset="0"/>
                            <a:cs typeface="Times New Roman" panose="02020603050405020304" pitchFamily="18" charset="0"/>
                          </a:rPr>
                          <m:t> </m:t>
                        </m:r>
                        <m:r>
                          <a:rPr lang="en-US" sz="1400" b="1" i="1">
                            <a:effectLst/>
                            <a:latin typeface="Cambria Math" panose="02040503050406030204" pitchFamily="18" charset="0"/>
                            <a:ea typeface="Calibri" panose="020F0502020204030204" pitchFamily="34" charset="0"/>
                            <a:cs typeface="Times New Roman" panose="02020603050405020304" pitchFamily="18" charset="0"/>
                          </a:rPr>
                          <m:t>𝐨𝐟</m:t>
                        </m:r>
                        <m:r>
                          <a:rPr lang="en-US" sz="1400" b="1">
                            <a:effectLst/>
                            <a:latin typeface="Cambria Math" panose="02040503050406030204" pitchFamily="18" charset="0"/>
                            <a:ea typeface="Calibri" panose="020F0502020204030204" pitchFamily="34" charset="0"/>
                            <a:cs typeface="Times New Roman" panose="02020603050405020304" pitchFamily="18" charset="0"/>
                          </a:rPr>
                          <m:t> </m:t>
                        </m:r>
                        <m:r>
                          <a:rPr lang="en-US" sz="1400" b="1" i="1">
                            <a:effectLst/>
                            <a:latin typeface="Cambria Math" panose="02040503050406030204" pitchFamily="18" charset="0"/>
                            <a:ea typeface="Calibri" panose="020F0502020204030204" pitchFamily="34" charset="0"/>
                            <a:cs typeface="Times New Roman" panose="02020603050405020304" pitchFamily="18" charset="0"/>
                          </a:rPr>
                          <m:t>𝑷𝒓𝒐𝒅𝒖𝒄𝒕𝒊𝒐𝒏</m:t>
                        </m:r>
                      </m:den>
                    </m:f>
                    <m:r>
                      <a:rPr lang="en-US" sz="1400" b="1"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400" b="1"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GB" sz="1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𝟒𝟓</m:t>
                        </m:r>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𝟎𝟎𝟎</m:t>
                        </m:r>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𝟑</m:t>
                        </m:r>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𝟎𝟎𝟎</m:t>
                        </m:r>
                      </m:num>
                      <m:den>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𝟏𝟎𝟎</m:t>
                        </m:r>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𝟎𝟎𝟎</m:t>
                        </m:r>
                      </m:den>
                    </m:f>
                  </m:oMath>
                </a14:m>
                <a:r>
                  <a:rPr lang="en-US" sz="1400" b="1" dirty="0">
                    <a:effectLst/>
                    <a:latin typeface="Arial" panose="020B0604020202020204" pitchFamily="34" charset="0"/>
                    <a:ea typeface="Times New Roman" panose="02020603050405020304" pitchFamily="18" charset="0"/>
                    <a:cs typeface="Arial" panose="020B0604020202020204" pitchFamily="34" charset="0"/>
                  </a:rPr>
                  <a:t> = BD0.42 / mile</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2</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Depreciation expense = </a:t>
                </a:r>
                <a:r>
                  <a:rPr lang="en-US" sz="1400" b="1" dirty="0">
                    <a:effectLst/>
                    <a:latin typeface="Arial" panose="020B0604020202020204" pitchFamily="34" charset="0"/>
                    <a:ea typeface="Calibri" panose="020F0502020204030204" pitchFamily="34" charset="0"/>
                    <a:cs typeface="Arial" panose="020B0604020202020204" pitchFamily="34" charset="0"/>
                  </a:rPr>
                  <a:t>Depreciation cost per unit × Units produce in period.</a:t>
                </a:r>
                <a:endParaRPr lang="en-GB" sz="14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4" name="Rectangle 113"/>
              <p:cNvSpPr>
                <a:spLocks noRot="1" noChangeAspect="1" noMove="1" noResize="1" noEditPoints="1" noAdjustHandles="1" noChangeArrowheads="1" noChangeShapeType="1" noTextEdit="1"/>
              </p:cNvSpPr>
              <p:nvPr/>
            </p:nvSpPr>
            <p:spPr>
              <a:xfrm>
                <a:off x="0" y="361832"/>
                <a:ext cx="6676409" cy="1662658"/>
              </a:xfrm>
              <a:prstGeom prst="rect">
                <a:avLst/>
              </a:prstGeom>
              <a:blipFill>
                <a:blip r:embed="rId2"/>
                <a:stretch>
                  <a:fillRect l="-274"/>
                </a:stretch>
              </a:blipFill>
            </p:spPr>
            <p:txBody>
              <a:bodyPr/>
              <a:lstStyle/>
              <a:p>
                <a:r>
                  <a:rPr lang="en-GB">
                    <a:noFill/>
                  </a:rPr>
                  <a:t> </a:t>
                </a:r>
              </a:p>
            </p:txBody>
          </p:sp>
        </mc:Fallback>
      </mc:AlternateContent>
      <p:graphicFrame>
        <p:nvGraphicFramePr>
          <p:cNvPr id="138" name="Table 137"/>
          <p:cNvGraphicFramePr>
            <a:graphicFrameLocks noGrp="1"/>
          </p:cNvGraphicFramePr>
          <p:nvPr>
            <p:extLst>
              <p:ext uri="{D42A27DB-BD31-4B8C-83A1-F6EECF244321}">
                <p14:modId xmlns:p14="http://schemas.microsoft.com/office/powerpoint/2010/main" val="806796073"/>
              </p:ext>
            </p:extLst>
          </p:nvPr>
        </p:nvGraphicFramePr>
        <p:xfrm>
          <a:off x="116277" y="2580017"/>
          <a:ext cx="10032276" cy="2290509"/>
        </p:xfrm>
        <a:graphic>
          <a:graphicData uri="http://schemas.openxmlformats.org/drawingml/2006/table">
            <a:tbl>
              <a:tblPr firstRow="1" bandRow="1">
                <a:tableStyleId>{93296810-A885-4BE3-A3E7-6D5BEEA58F35}</a:tableStyleId>
              </a:tblPr>
              <a:tblGrid>
                <a:gridCol w="1637213">
                  <a:extLst>
                    <a:ext uri="{9D8B030D-6E8A-4147-A177-3AD203B41FA5}">
                      <a16:colId xmlns:a16="http://schemas.microsoft.com/office/drawing/2014/main" val="3211367389"/>
                    </a:ext>
                  </a:extLst>
                </a:gridCol>
                <a:gridCol w="1706879">
                  <a:extLst>
                    <a:ext uri="{9D8B030D-6E8A-4147-A177-3AD203B41FA5}">
                      <a16:colId xmlns:a16="http://schemas.microsoft.com/office/drawing/2014/main" val="3665398074"/>
                    </a:ext>
                  </a:extLst>
                </a:gridCol>
                <a:gridCol w="1672046">
                  <a:extLst>
                    <a:ext uri="{9D8B030D-6E8A-4147-A177-3AD203B41FA5}">
                      <a16:colId xmlns:a16="http://schemas.microsoft.com/office/drawing/2014/main" val="3000285483"/>
                    </a:ext>
                  </a:extLst>
                </a:gridCol>
                <a:gridCol w="1672046">
                  <a:extLst>
                    <a:ext uri="{9D8B030D-6E8A-4147-A177-3AD203B41FA5}">
                      <a16:colId xmlns:a16="http://schemas.microsoft.com/office/drawing/2014/main" val="981763242"/>
                    </a:ext>
                  </a:extLst>
                </a:gridCol>
                <a:gridCol w="1672046">
                  <a:extLst>
                    <a:ext uri="{9D8B030D-6E8A-4147-A177-3AD203B41FA5}">
                      <a16:colId xmlns:a16="http://schemas.microsoft.com/office/drawing/2014/main" val="908111150"/>
                    </a:ext>
                  </a:extLst>
                </a:gridCol>
                <a:gridCol w="1672046">
                  <a:extLst>
                    <a:ext uri="{9D8B030D-6E8A-4147-A177-3AD203B41FA5}">
                      <a16:colId xmlns:a16="http://schemas.microsoft.com/office/drawing/2014/main" val="1089022765"/>
                    </a:ext>
                  </a:extLst>
                </a:gridCol>
              </a:tblGrid>
              <a:tr h="370840">
                <a:tc>
                  <a:txBody>
                    <a:bodyPr/>
                    <a:lstStyle/>
                    <a:p>
                      <a:pPr algn="ctr"/>
                      <a:r>
                        <a:rPr lang="en-GB" sz="1400" dirty="0">
                          <a:solidFill>
                            <a:srgbClr val="002060"/>
                          </a:solidFill>
                          <a:latin typeface="Arial" panose="020B0604020202020204" pitchFamily="34" charset="0"/>
                          <a:cs typeface="Arial" panose="020B0604020202020204" pitchFamily="34" charset="0"/>
                        </a:rPr>
                        <a:t>Period</a:t>
                      </a:r>
                    </a:p>
                  </a:txBody>
                  <a:tcPr anchor="ctr"/>
                </a:tc>
                <a:tc>
                  <a:txBody>
                    <a:bodyPr/>
                    <a:lstStyle/>
                    <a:p>
                      <a:pPr algn="ctr">
                        <a:lnSpc>
                          <a:spcPct val="106000"/>
                        </a:lnSpc>
                        <a:spcAft>
                          <a:spcPts val="0"/>
                        </a:spcAft>
                      </a:pPr>
                      <a:r>
                        <a:rPr lang="en-US" sz="1400" dirty="0">
                          <a:solidFill>
                            <a:srgbClr val="002060"/>
                          </a:solidFill>
                          <a:effectLst/>
                          <a:latin typeface="Arial" panose="020B0604020202020204" pitchFamily="34" charset="0"/>
                          <a:cs typeface="Arial" panose="020B0604020202020204" pitchFamily="34" charset="0"/>
                        </a:rPr>
                        <a:t>Number of</a:t>
                      </a:r>
                      <a:endParaRPr lang="en-GB" sz="1400" dirty="0">
                        <a:solidFill>
                          <a:srgbClr val="002060"/>
                        </a:solidFill>
                        <a:effectLst/>
                        <a:latin typeface="Arial" panose="020B0604020202020204" pitchFamily="34" charset="0"/>
                        <a:cs typeface="Arial" panose="020B0604020202020204" pitchFamily="34" charset="0"/>
                      </a:endParaRPr>
                    </a:p>
                    <a:p>
                      <a:pPr algn="ctr">
                        <a:lnSpc>
                          <a:spcPct val="106000"/>
                        </a:lnSpc>
                        <a:spcAft>
                          <a:spcPts val="0"/>
                        </a:spcAft>
                      </a:pPr>
                      <a:r>
                        <a:rPr lang="en-US" sz="1400" dirty="0">
                          <a:solidFill>
                            <a:srgbClr val="002060"/>
                          </a:solidFill>
                          <a:effectLst/>
                          <a:latin typeface="Arial" panose="020B0604020202020204" pitchFamily="34" charset="0"/>
                          <a:cs typeface="Arial" panose="020B0604020202020204" pitchFamily="34" charset="0"/>
                        </a:rPr>
                        <a:t>Units</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dirty="0">
                          <a:solidFill>
                            <a:srgbClr val="002060"/>
                          </a:solidFill>
                          <a:effectLst/>
                          <a:latin typeface="Arial" panose="020B0604020202020204" pitchFamily="34" charset="0"/>
                          <a:cs typeface="Arial" panose="020B0604020202020204" pitchFamily="34" charset="0"/>
                        </a:rPr>
                        <a:t>Depreciation cost per unit</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dirty="0">
                          <a:solidFill>
                            <a:srgbClr val="002060"/>
                          </a:solidFill>
                          <a:effectLst/>
                          <a:latin typeface="Arial" panose="020B0604020202020204" pitchFamily="34" charset="0"/>
                          <a:cs typeface="Arial" panose="020B0604020202020204" pitchFamily="34" charset="0"/>
                        </a:rPr>
                        <a:t>Depreciation Expense</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dirty="0">
                          <a:solidFill>
                            <a:srgbClr val="002060"/>
                          </a:solidFill>
                          <a:effectLst/>
                          <a:latin typeface="Arial" panose="020B0604020202020204" pitchFamily="34" charset="0"/>
                          <a:cs typeface="Arial" panose="020B0604020202020204" pitchFamily="34" charset="0"/>
                        </a:rPr>
                        <a:t>Accumulated</a:t>
                      </a:r>
                      <a:endParaRPr lang="en-GB" sz="1400" dirty="0">
                        <a:solidFill>
                          <a:srgbClr val="002060"/>
                        </a:solidFill>
                        <a:effectLst/>
                        <a:latin typeface="Arial" panose="020B0604020202020204" pitchFamily="34" charset="0"/>
                        <a:cs typeface="Arial" panose="020B0604020202020204" pitchFamily="34" charset="0"/>
                      </a:endParaRPr>
                    </a:p>
                    <a:p>
                      <a:pPr algn="ctr">
                        <a:lnSpc>
                          <a:spcPct val="106000"/>
                        </a:lnSpc>
                        <a:spcAft>
                          <a:spcPts val="0"/>
                        </a:spcAft>
                      </a:pPr>
                      <a:r>
                        <a:rPr lang="en-US" sz="1400" dirty="0">
                          <a:solidFill>
                            <a:srgbClr val="002060"/>
                          </a:solidFill>
                          <a:effectLst/>
                          <a:latin typeface="Arial" panose="020B0604020202020204" pitchFamily="34" charset="0"/>
                          <a:cs typeface="Arial" panose="020B0604020202020204" pitchFamily="34" charset="0"/>
                        </a:rPr>
                        <a:t>Depreciation</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dirty="0">
                          <a:solidFill>
                            <a:srgbClr val="002060"/>
                          </a:solidFill>
                          <a:effectLst/>
                          <a:latin typeface="Arial" panose="020B0604020202020204" pitchFamily="34" charset="0"/>
                          <a:cs typeface="Arial" panose="020B0604020202020204" pitchFamily="34" charset="0"/>
                        </a:rPr>
                        <a:t>Book Value</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9647414"/>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2018</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30,000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0.42</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12,600 </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12,600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32,400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4004072842"/>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2019</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25,000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0.42</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10,500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23,100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21,900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467236421"/>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2020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20,000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0.42</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8,400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31,500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13,500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814322872"/>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2021</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15,000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0.42</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6,300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37,800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7,200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510730754"/>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2022</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10,000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0.42</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4,200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42,000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3,000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510332711"/>
                  </a:ext>
                </a:extLst>
              </a:tr>
            </a:tbl>
          </a:graphicData>
        </a:graphic>
      </p:graphicFrame>
      <p:sp>
        <p:nvSpPr>
          <p:cNvPr id="139"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Units of Activity Method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40" name="Group 139"/>
          <p:cNvGrpSpPr/>
          <p:nvPr/>
        </p:nvGrpSpPr>
        <p:grpSpPr>
          <a:xfrm>
            <a:off x="-1" y="6574896"/>
            <a:ext cx="12192001" cy="253591"/>
            <a:chOff x="0" y="6501793"/>
            <a:chExt cx="12192000" cy="369332"/>
          </a:xfrm>
        </p:grpSpPr>
        <p:cxnSp>
          <p:nvCxnSpPr>
            <p:cNvPr id="141" name="Straight Connector 14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TextBox 9"/>
            <p:cNvSpPr txBox="1"/>
            <p:nvPr/>
          </p:nvSpPr>
          <p:spPr>
            <a:xfrm>
              <a:off x="3048000" y="6501793"/>
              <a:ext cx="9144000"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143" name="Rectangle 142"/>
          <p:cNvSpPr/>
          <p:nvPr/>
        </p:nvSpPr>
        <p:spPr>
          <a:xfrm>
            <a:off x="7380514" y="278302"/>
            <a:ext cx="4811486" cy="224337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6000"/>
              </a:lnSpc>
              <a:spcAft>
                <a:spcPts val="800"/>
              </a:spcAft>
            </a:pPr>
            <a:r>
              <a:rPr lang="en-US" sz="1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000" b="1" u="sng" dirty="0">
                <a:solidFill>
                  <a:srgbClr val="C00000"/>
                </a:solidFill>
                <a:latin typeface="Arial" panose="020B0604020202020204" pitchFamily="34" charset="0"/>
                <a:ea typeface="Calibri" panose="020F0502020204030204" pitchFamily="34" charset="0"/>
                <a:cs typeface="Arial" panose="020B0604020202020204" pitchFamily="34" charset="0"/>
              </a:rPr>
              <a:t>Illustrate (1):</a:t>
            </a:r>
            <a:r>
              <a:rPr lang="en-GB" sz="1000" b="1" u="sng" dirty="0">
                <a:solidFill>
                  <a:srgbClr val="C00000"/>
                </a:solidFill>
                <a:latin typeface="Arial" panose="020B0604020202020204" pitchFamily="34" charset="0"/>
                <a:cs typeface="Arial" panose="020B0604020202020204" pitchFamily="34" charset="0"/>
              </a:rPr>
              <a:t>  </a:t>
            </a:r>
            <a:r>
              <a:rPr lang="en-US" sz="1000" b="1" dirty="0">
                <a:latin typeface="Arial" panose="020B0604020202020204" pitchFamily="34" charset="0"/>
                <a:ea typeface="Calibri" panose="020F0502020204030204" pitchFamily="34" charset="0"/>
                <a:cs typeface="Arial" panose="020B0604020202020204" pitchFamily="34" charset="0"/>
              </a:rPr>
              <a:t>The following data for a delivery truck purchased by Ahmed’s company on </a:t>
            </a:r>
            <a:r>
              <a:rPr lang="en-US" sz="1000" b="1" dirty="0">
                <a:solidFill>
                  <a:srgbClr val="FF0000"/>
                </a:solidFill>
                <a:latin typeface="Arial" panose="020B0604020202020204" pitchFamily="34" charset="0"/>
                <a:ea typeface="Calibri" panose="020F0502020204030204" pitchFamily="34" charset="0"/>
                <a:cs typeface="Arial" panose="020B0604020202020204" pitchFamily="34" charset="0"/>
              </a:rPr>
              <a:t>January 1,201</a:t>
            </a:r>
            <a:r>
              <a:rPr lang="ar-BH" sz="1000" b="1" dirty="0">
                <a:solidFill>
                  <a:srgbClr val="FF0000"/>
                </a:solidFill>
                <a:latin typeface="Arial" panose="020B0604020202020204" pitchFamily="34" charset="0"/>
                <a:ea typeface="Calibri" panose="020F0502020204030204" pitchFamily="34" charset="0"/>
                <a:cs typeface="Arial" panose="020B0604020202020204" pitchFamily="34" charset="0"/>
              </a:rPr>
              <a:t>8</a:t>
            </a:r>
            <a:r>
              <a:rPr lang="en-US" sz="10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GB" sz="1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1000" b="1" dirty="0">
                <a:latin typeface="Arial" panose="020B0604020202020204" pitchFamily="34" charset="0"/>
                <a:ea typeface="Calibri" panose="020F0502020204030204" pitchFamily="34" charset="0"/>
                <a:cs typeface="Arial" panose="020B0604020202020204" pitchFamily="34" charset="0"/>
              </a:rPr>
              <a:t>Cost price                                                     BD42,000</a:t>
            </a:r>
            <a:endParaRPr lang="en-GB" sz="1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1000" b="1" dirty="0">
                <a:latin typeface="Arial" panose="020B0604020202020204" pitchFamily="34" charset="0"/>
                <a:ea typeface="Calibri" panose="020F0502020204030204" pitchFamily="34" charset="0"/>
                <a:cs typeface="Arial" panose="020B0604020202020204" pitchFamily="34" charset="0"/>
              </a:rPr>
              <a:t>Freight cost                                                  BD1,300</a:t>
            </a:r>
            <a:endParaRPr lang="en-GB" sz="1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1000" b="1" dirty="0">
                <a:latin typeface="Arial" panose="020B0604020202020204" pitchFamily="34" charset="0"/>
                <a:ea typeface="Calibri" panose="020F0502020204030204" pitchFamily="34" charset="0"/>
                <a:cs typeface="Arial" panose="020B0604020202020204" pitchFamily="34" charset="0"/>
              </a:rPr>
              <a:t>Taxes                                                            BD1,700</a:t>
            </a:r>
            <a:endParaRPr lang="en-GB" sz="1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1000" b="1" dirty="0">
                <a:latin typeface="Arial" panose="020B0604020202020204" pitchFamily="34" charset="0"/>
                <a:ea typeface="Calibri" panose="020F0502020204030204" pitchFamily="34" charset="0"/>
                <a:cs typeface="Arial" panose="020B0604020202020204" pitchFamily="34" charset="0"/>
              </a:rPr>
              <a:t>Estimated salvage value                               BD3,000</a:t>
            </a:r>
            <a:endParaRPr lang="en-GB" sz="1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1000" b="1" dirty="0">
                <a:latin typeface="Arial" panose="020B0604020202020204" pitchFamily="34" charset="0"/>
                <a:ea typeface="Calibri" panose="020F0502020204030204" pitchFamily="34" charset="0"/>
                <a:cs typeface="Arial" panose="020B0604020202020204" pitchFamily="34" charset="0"/>
              </a:rPr>
              <a:t>Estimated useful Life in years                          5</a:t>
            </a:r>
            <a:endParaRPr lang="en-GB" sz="1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1000" b="1" dirty="0">
                <a:latin typeface="Arial" panose="020B0604020202020204" pitchFamily="34" charset="0"/>
                <a:ea typeface="Calibri" panose="020F0502020204030204" pitchFamily="34" charset="0"/>
                <a:cs typeface="Arial" panose="020B0604020202020204" pitchFamily="34" charset="0"/>
              </a:rPr>
              <a:t>Estimated useful life in miles                       100,000    </a:t>
            </a:r>
            <a:endParaRPr lang="en-GB" sz="1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1000" b="1" dirty="0">
                <a:latin typeface="Arial" panose="020B0604020202020204" pitchFamily="34" charset="0"/>
                <a:ea typeface="Calibri" panose="020F0502020204030204" pitchFamily="34" charset="0"/>
                <a:cs typeface="Arial" panose="020B0604020202020204" pitchFamily="34" charset="0"/>
              </a:rPr>
              <a:t>Distributed miles for 5 years, 30,000 – 25,000 – 20,000 – 15,000 – 10,000.</a:t>
            </a:r>
            <a:endParaRPr lang="en-GB" sz="1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1000" b="1" u="sng" dirty="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GB" sz="1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6000"/>
              </a:lnSpc>
              <a:buFont typeface="+mj-lt"/>
              <a:buAutoNum type="alphaLcParenR"/>
            </a:pPr>
            <a:r>
              <a:rPr lang="en-US" sz="1000" b="1" dirty="0">
                <a:latin typeface="Arial" panose="020B0604020202020204" pitchFamily="34" charset="0"/>
                <a:ea typeface="Calibri" panose="020F0502020204030204" pitchFamily="34" charset="0"/>
                <a:cs typeface="Arial" panose="020B0604020202020204" pitchFamily="34" charset="0"/>
              </a:rPr>
              <a:t>Compute annual depreciation expense, accumulated depreciation and net book value for 5 years useful life. </a:t>
            </a:r>
            <a:r>
              <a:rPr lang="en-US" sz="1000" b="1" u="sng" dirty="0">
                <a:latin typeface="Arial" panose="020B0604020202020204" pitchFamily="34" charset="0"/>
                <a:ea typeface="Calibri" panose="020F0502020204030204" pitchFamily="34" charset="0"/>
                <a:cs typeface="Arial" panose="020B0604020202020204" pitchFamily="34" charset="0"/>
              </a:rPr>
              <a:t>Under</a:t>
            </a:r>
            <a:endParaRPr lang="en-GB" sz="1000" b="1"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16277" y="4918431"/>
            <a:ext cx="4502515" cy="37202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lvl="0">
              <a:lnSpc>
                <a:spcPct val="106000"/>
              </a:lnSpc>
              <a:spcAft>
                <a:spcPts val="800"/>
              </a:spcAft>
            </a:pPr>
            <a:r>
              <a:rPr lang="en-US" b="1" dirty="0">
                <a:solidFill>
                  <a:srgbClr val="002060"/>
                </a:solidFill>
                <a:latin typeface="Times New Roman" panose="02020603050405020304" pitchFamily="18" charset="0"/>
                <a:ea typeface="Calibri" panose="020F0502020204030204" pitchFamily="34" charset="0"/>
                <a:cs typeface="Arial" panose="020B0604020202020204" pitchFamily="34" charset="0"/>
              </a:rPr>
              <a:t>b) Prepare the adjusted entry for year 2018.</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303374233"/>
              </p:ext>
            </p:extLst>
          </p:nvPr>
        </p:nvGraphicFramePr>
        <p:xfrm>
          <a:off x="116277" y="5220352"/>
          <a:ext cx="10801212" cy="1290230"/>
        </p:xfrm>
        <a:graphic>
          <a:graphicData uri="http://schemas.openxmlformats.org/drawingml/2006/table">
            <a:tbl>
              <a:tblPr firstRow="1" firstCol="1" bandRow="1">
                <a:tableStyleId>{E8B1032C-EA38-4F05-BA0D-38AFFFC7BED3}</a:tableStyleId>
              </a:tblPr>
              <a:tblGrid>
                <a:gridCol w="1593203">
                  <a:extLst>
                    <a:ext uri="{9D8B030D-6E8A-4147-A177-3AD203B41FA5}">
                      <a16:colId xmlns:a16="http://schemas.microsoft.com/office/drawing/2014/main" val="3088257768"/>
                    </a:ext>
                  </a:extLst>
                </a:gridCol>
                <a:gridCol w="6260325">
                  <a:extLst>
                    <a:ext uri="{9D8B030D-6E8A-4147-A177-3AD203B41FA5}">
                      <a16:colId xmlns:a16="http://schemas.microsoft.com/office/drawing/2014/main" val="1229517331"/>
                    </a:ext>
                  </a:extLst>
                </a:gridCol>
                <a:gridCol w="1635588">
                  <a:extLst>
                    <a:ext uri="{9D8B030D-6E8A-4147-A177-3AD203B41FA5}">
                      <a16:colId xmlns:a16="http://schemas.microsoft.com/office/drawing/2014/main" val="99491690"/>
                    </a:ext>
                  </a:extLst>
                </a:gridCol>
                <a:gridCol w="1312096">
                  <a:extLst>
                    <a:ext uri="{9D8B030D-6E8A-4147-A177-3AD203B41FA5}">
                      <a16:colId xmlns:a16="http://schemas.microsoft.com/office/drawing/2014/main" val="4153576758"/>
                    </a:ext>
                  </a:extLst>
                </a:gridCol>
              </a:tblGrid>
              <a:tr h="422058">
                <a:tc>
                  <a:txBody>
                    <a:bodyPr/>
                    <a:lstStyle/>
                    <a:p>
                      <a:pPr algn="ctr">
                        <a:lnSpc>
                          <a:spcPct val="106000"/>
                        </a:lnSpc>
                        <a:spcAft>
                          <a:spcPts val="0"/>
                        </a:spcAft>
                      </a:pPr>
                      <a:r>
                        <a:rPr lang="en-US" sz="1800" dirty="0">
                          <a:effectLst/>
                        </a:rPr>
                        <a:t>Date</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algn="ctr">
                        <a:lnSpc>
                          <a:spcPct val="106000"/>
                        </a:lnSpc>
                        <a:spcAft>
                          <a:spcPts val="0"/>
                        </a:spcAft>
                      </a:pPr>
                      <a:r>
                        <a:rPr lang="en-US" sz="1800" dirty="0">
                          <a:effectLst/>
                        </a:rPr>
                        <a:t>Explanation</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algn="ctr">
                        <a:lnSpc>
                          <a:spcPct val="106000"/>
                        </a:lnSpc>
                        <a:spcAft>
                          <a:spcPts val="0"/>
                        </a:spcAft>
                      </a:pPr>
                      <a:r>
                        <a:rPr lang="en-US" sz="1800" dirty="0">
                          <a:effectLst/>
                        </a:rPr>
                        <a:t>Debit</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algn="ctr">
                        <a:lnSpc>
                          <a:spcPct val="106000"/>
                        </a:lnSpc>
                        <a:spcAft>
                          <a:spcPts val="0"/>
                        </a:spcAft>
                      </a:pPr>
                      <a:r>
                        <a:rPr lang="en-US" sz="1800" dirty="0">
                          <a:effectLst/>
                        </a:rPr>
                        <a:t>Credit</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75000"/>
                      </a:schemeClr>
                    </a:solidFill>
                  </a:tcPr>
                </a:tc>
                <a:extLst>
                  <a:ext uri="{0D108BD9-81ED-4DB2-BD59-A6C34878D82A}">
                    <a16:rowId xmlns:a16="http://schemas.microsoft.com/office/drawing/2014/main" val="2730111667"/>
                  </a:ext>
                </a:extLst>
              </a:tr>
              <a:tr h="446114">
                <a:tc rowSpan="2">
                  <a:txBody>
                    <a:bodyPr/>
                    <a:lstStyle/>
                    <a:p>
                      <a:pPr algn="ctr">
                        <a:lnSpc>
                          <a:spcPct val="106000"/>
                        </a:lnSpc>
                        <a:spcAft>
                          <a:spcPts val="0"/>
                        </a:spcAft>
                      </a:pPr>
                      <a:r>
                        <a:rPr lang="en-US" sz="1800" b="1" dirty="0">
                          <a:effectLst/>
                        </a:rPr>
                        <a:t>Dec 31</a:t>
                      </a:r>
                      <a:endParaRPr lang="en-GB" sz="1800" b="1" dirty="0">
                        <a:effectLst/>
                      </a:endParaRPr>
                    </a:p>
                    <a:p>
                      <a:pPr algn="ctr">
                        <a:lnSpc>
                          <a:spcPct val="106000"/>
                        </a:lnSpc>
                        <a:spcAft>
                          <a:spcPts val="0"/>
                        </a:spcAft>
                      </a:pPr>
                      <a:r>
                        <a:rPr lang="en-US" sz="1800" b="1" dirty="0">
                          <a:effectLst/>
                        </a:rPr>
                        <a:t>2018</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nSpc>
                          <a:spcPct val="106000"/>
                        </a:lnSpc>
                        <a:spcAft>
                          <a:spcPts val="0"/>
                        </a:spcAft>
                      </a:pPr>
                      <a:r>
                        <a:rPr lang="en-US" sz="1800" b="1" dirty="0">
                          <a:effectLst/>
                        </a:rPr>
                        <a:t>Depreciation Expense - delivery truck</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a:effectLst/>
                        </a:rPr>
                        <a:t>12,600</a:t>
                      </a:r>
                      <a:endParaRPr lang="en-GB"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a:effectLst/>
                        </a:rPr>
                        <a:t> </a:t>
                      </a:r>
                      <a:endParaRPr lang="en-GB"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891855733"/>
                  </a:ext>
                </a:extLst>
              </a:tr>
              <a:tr h="422058">
                <a:tc vMerge="1">
                  <a:txBody>
                    <a:bodyPr/>
                    <a:lstStyle/>
                    <a:p>
                      <a:endParaRPr lang="en-GB"/>
                    </a:p>
                  </a:txBody>
                  <a:tcPr/>
                </a:tc>
                <a:tc>
                  <a:txBody>
                    <a:bodyPr/>
                    <a:lstStyle/>
                    <a:p>
                      <a:pPr>
                        <a:lnSpc>
                          <a:spcPct val="106000"/>
                        </a:lnSpc>
                        <a:spcAft>
                          <a:spcPts val="0"/>
                        </a:spcAft>
                      </a:pPr>
                      <a:r>
                        <a:rPr lang="en-US" sz="1800" b="1" dirty="0">
                          <a:effectLst/>
                        </a:rPr>
                        <a:t>                Accumulated Depreciation - delivery truck</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effectLst/>
                        </a:rPr>
                        <a:t>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effectLst/>
                        </a:rPr>
                        <a:t>12,600</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500493869"/>
                  </a:ext>
                </a:extLst>
              </a:tr>
            </a:tbl>
          </a:graphicData>
        </a:graphic>
      </p:graphicFrame>
    </p:spTree>
    <p:extLst>
      <p:ext uri="{BB962C8B-B14F-4D97-AF65-F5344CB8AC3E}">
        <p14:creationId xmlns:p14="http://schemas.microsoft.com/office/powerpoint/2010/main" val="352311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Units of Activity Method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40" name="Group 139"/>
          <p:cNvGrpSpPr/>
          <p:nvPr/>
        </p:nvGrpSpPr>
        <p:grpSpPr>
          <a:xfrm>
            <a:off x="-1" y="6574896"/>
            <a:ext cx="12192001" cy="253591"/>
            <a:chOff x="0" y="6501793"/>
            <a:chExt cx="12192000" cy="369332"/>
          </a:xfrm>
        </p:grpSpPr>
        <p:cxnSp>
          <p:nvCxnSpPr>
            <p:cNvPr id="141" name="Straight Connector 14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TextBox 9"/>
            <p:cNvSpPr txBox="1"/>
            <p:nvPr/>
          </p:nvSpPr>
          <p:spPr>
            <a:xfrm>
              <a:off x="3048000" y="6501793"/>
              <a:ext cx="9144000"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2" name="Rectangle 1"/>
          <p:cNvSpPr/>
          <p:nvPr/>
        </p:nvSpPr>
        <p:spPr>
          <a:xfrm>
            <a:off x="248195" y="2303294"/>
            <a:ext cx="10332719" cy="38861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6000"/>
              </a:lnSpc>
              <a:spcAft>
                <a:spcPts val="800"/>
              </a:spcAft>
            </a:pPr>
            <a:r>
              <a:rPr lang="en-US" sz="2000" b="1" dirty="0">
                <a:latin typeface="Arial" panose="020B0604020202020204" pitchFamily="34" charset="0"/>
                <a:ea typeface="Calibri" panose="020F0502020204030204" pitchFamily="34" charset="0"/>
                <a:cs typeface="Arial" panose="020B0604020202020204" pitchFamily="34" charset="0"/>
              </a:rPr>
              <a:t>On September 30 2018, Ahmed’s Company purchased a new machines at cost BD84,000. It has estimated salvage value for BD4,000 at the end of useful life 4 years and total units of production is 160,000 units. The machines is expected to be used, 60,000 – 40,000 – 30,000 – 30,000 in 4 years of useful life.</a:t>
            </a:r>
            <a:endParaRPr lang="en-GB" sz="20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u="sng" dirty="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GB"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lphaLcParenR"/>
            </a:pPr>
            <a:r>
              <a:rPr lang="en-US" sz="2000" b="1" dirty="0">
                <a:latin typeface="Arial" panose="020B0604020202020204" pitchFamily="34" charset="0"/>
                <a:ea typeface="Calibri" panose="020F0502020204030204" pitchFamily="34" charset="0"/>
                <a:cs typeface="Arial" panose="020B0604020202020204" pitchFamily="34" charset="0"/>
              </a:rPr>
              <a:t>Compute annual depreciation expense, accumulated depreciation and net book value for 5 years useful life. </a:t>
            </a:r>
            <a:r>
              <a:rPr lang="en-US" sz="2000" b="1" u="sng" dirty="0">
                <a:solidFill>
                  <a:srgbClr val="C00000"/>
                </a:solidFill>
                <a:latin typeface="Arial" panose="020B0604020202020204" pitchFamily="34" charset="0"/>
                <a:ea typeface="Calibri" panose="020F0502020204030204" pitchFamily="34" charset="0"/>
                <a:cs typeface="Arial" panose="020B0604020202020204" pitchFamily="34" charset="0"/>
              </a:rPr>
              <a:t>Under the following methods </a:t>
            </a:r>
            <a:endParaRPr lang="en-GB"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lphaLcParenR"/>
            </a:pPr>
            <a:r>
              <a:rPr lang="en-US" sz="2000" b="1" dirty="0">
                <a:latin typeface="Arial" panose="020B0604020202020204" pitchFamily="34" charset="0"/>
                <a:ea typeface="Calibri" panose="020F0502020204030204" pitchFamily="34" charset="0"/>
                <a:cs typeface="Arial" panose="020B0604020202020204" pitchFamily="34" charset="0"/>
              </a:rPr>
              <a:t>Prepare the adjusted entry for year 2018.</a:t>
            </a:r>
            <a:endParaRPr lang="en-GB" sz="20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rabicPeriod"/>
            </a:pP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Straight-Line.</a:t>
            </a:r>
            <a:endParaRPr lang="en-GB" sz="20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rabicPeriod"/>
            </a:pP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Double Declining-Balance.</a:t>
            </a:r>
            <a:endParaRPr lang="en-GB" sz="20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mj-lt"/>
              <a:buAutoNum type="arabicPeriod"/>
            </a:pP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Units-of-Production (Activity).</a:t>
            </a:r>
            <a:endParaRPr lang="en-GB" sz="20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0" name="Group 9"/>
          <p:cNvGrpSpPr/>
          <p:nvPr/>
        </p:nvGrpSpPr>
        <p:grpSpPr>
          <a:xfrm>
            <a:off x="248195" y="437824"/>
            <a:ext cx="3448594" cy="824079"/>
            <a:chOff x="108048" y="721545"/>
            <a:chExt cx="8153400" cy="1080000"/>
          </a:xfrm>
        </p:grpSpPr>
        <p:sp>
          <p:nvSpPr>
            <p:cNvPr id="11" name="مستطيل مستدير الزوايا 13"/>
            <p:cNvSpPr/>
            <p:nvPr/>
          </p:nvSpPr>
          <p:spPr>
            <a:xfrm>
              <a:off x="108048" y="721545"/>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Rectangle 11"/>
            <p:cNvSpPr/>
            <p:nvPr/>
          </p:nvSpPr>
          <p:spPr>
            <a:xfrm>
              <a:off x="820487" y="845627"/>
              <a:ext cx="5905468" cy="766379"/>
            </a:xfrm>
            <a:prstGeom prst="rect">
              <a:avLst/>
            </a:prstGeom>
          </p:spPr>
          <p:txBody>
            <a:bodyPr wrap="none">
              <a:spAutoFit/>
            </a:bodyPr>
            <a:lstStyle/>
            <a:p>
              <a:r>
                <a:rPr lang="en-US" sz="3200" b="1" dirty="0">
                  <a:solidFill>
                    <a:srgbClr val="FFFF00"/>
                  </a:solidFill>
                  <a:latin typeface="Times New Roman" panose="02020603050405020304" pitchFamily="18" charset="0"/>
                  <a:ea typeface="Calibri" panose="020F0502020204030204" pitchFamily="34" charset="0"/>
                  <a:cs typeface="Arial" panose="020B0604020202020204" pitchFamily="34" charset="0"/>
                </a:rPr>
                <a:t>Illustrate (2)</a:t>
              </a:r>
              <a:r>
                <a:rPr lang="en-US" sz="3200" dirty="0">
                  <a:solidFill>
                    <a:srgbClr val="FFFF00"/>
                  </a:solidFill>
                  <a:latin typeface="Times New Roman" panose="02020603050405020304" pitchFamily="18" charset="0"/>
                  <a:ea typeface="Calibri" panose="020F0502020204030204" pitchFamily="34" charset="0"/>
                  <a:cs typeface="Arial" panose="020B0604020202020204" pitchFamily="34" charset="0"/>
                </a:rPr>
                <a:t>:</a:t>
              </a:r>
              <a:endParaRPr lang="en-GB" sz="3200" dirty="0">
                <a:solidFill>
                  <a:srgbClr val="FFFF00"/>
                </a:solidFill>
                <a:latin typeface="Arial" panose="020B0604020202020204" pitchFamily="34" charset="0"/>
                <a:cs typeface="Arial" panose="020B0604020202020204" pitchFamily="34" charset="0"/>
              </a:endParaRPr>
            </a:p>
          </p:txBody>
        </p:sp>
      </p:grpSp>
      <p:sp>
        <p:nvSpPr>
          <p:cNvPr id="3" name="Rectangle 2"/>
          <p:cNvSpPr/>
          <p:nvPr/>
        </p:nvSpPr>
        <p:spPr>
          <a:xfrm>
            <a:off x="248195" y="1660976"/>
            <a:ext cx="5993949" cy="3651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nSpc>
                <a:spcPct val="106000"/>
              </a:lnSpc>
              <a:spcAft>
                <a:spcPts val="800"/>
              </a:spcAft>
            </a:pPr>
            <a:r>
              <a:rPr lang="en-US" b="1" dirty="0">
                <a:solidFill>
                  <a:srgbClr val="002060"/>
                </a:solidFill>
                <a:latin typeface="Arial" panose="020B0604020202020204" pitchFamily="34" charset="0"/>
                <a:ea typeface="Calibri" panose="020F0502020204030204" pitchFamily="34" charset="0"/>
                <a:cs typeface="Arial" panose="020B0604020202020204" pitchFamily="34" charset="0"/>
              </a:rPr>
              <a:t>Purchasing assets during the year – partial of a year:</a:t>
            </a:r>
            <a:endParaRPr lang="en-GB" b="1"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1208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38" name="Table 137"/>
              <p:cNvGraphicFramePr>
                <a:graphicFrameLocks noGrp="1"/>
              </p:cNvGraphicFramePr>
              <p:nvPr>
                <p:extLst>
                  <p:ext uri="{D42A27DB-BD31-4B8C-83A1-F6EECF244321}">
                    <p14:modId xmlns:p14="http://schemas.microsoft.com/office/powerpoint/2010/main" val="571084356"/>
                  </p:ext>
                </p:extLst>
              </p:nvPr>
            </p:nvGraphicFramePr>
            <p:xfrm>
              <a:off x="202818" y="2482697"/>
              <a:ext cx="10032276" cy="2290509"/>
            </p:xfrm>
            <a:graphic>
              <a:graphicData uri="http://schemas.openxmlformats.org/drawingml/2006/table">
                <a:tbl>
                  <a:tblPr firstRow="1" bandRow="1">
                    <a:tableStyleId>{93296810-A885-4BE3-A3E7-6D5BEEA58F35}</a:tableStyleId>
                  </a:tblPr>
                  <a:tblGrid>
                    <a:gridCol w="1637213">
                      <a:extLst>
                        <a:ext uri="{9D8B030D-6E8A-4147-A177-3AD203B41FA5}">
                          <a16:colId xmlns:a16="http://schemas.microsoft.com/office/drawing/2014/main" val="3211367389"/>
                        </a:ext>
                      </a:extLst>
                    </a:gridCol>
                    <a:gridCol w="1706879">
                      <a:extLst>
                        <a:ext uri="{9D8B030D-6E8A-4147-A177-3AD203B41FA5}">
                          <a16:colId xmlns:a16="http://schemas.microsoft.com/office/drawing/2014/main" val="3665398074"/>
                        </a:ext>
                      </a:extLst>
                    </a:gridCol>
                    <a:gridCol w="1672046">
                      <a:extLst>
                        <a:ext uri="{9D8B030D-6E8A-4147-A177-3AD203B41FA5}">
                          <a16:colId xmlns:a16="http://schemas.microsoft.com/office/drawing/2014/main" val="3000285483"/>
                        </a:ext>
                      </a:extLst>
                    </a:gridCol>
                    <a:gridCol w="1672046">
                      <a:extLst>
                        <a:ext uri="{9D8B030D-6E8A-4147-A177-3AD203B41FA5}">
                          <a16:colId xmlns:a16="http://schemas.microsoft.com/office/drawing/2014/main" val="981763242"/>
                        </a:ext>
                      </a:extLst>
                    </a:gridCol>
                    <a:gridCol w="1672046">
                      <a:extLst>
                        <a:ext uri="{9D8B030D-6E8A-4147-A177-3AD203B41FA5}">
                          <a16:colId xmlns:a16="http://schemas.microsoft.com/office/drawing/2014/main" val="908111150"/>
                        </a:ext>
                      </a:extLst>
                    </a:gridCol>
                    <a:gridCol w="1672046">
                      <a:extLst>
                        <a:ext uri="{9D8B030D-6E8A-4147-A177-3AD203B41FA5}">
                          <a16:colId xmlns:a16="http://schemas.microsoft.com/office/drawing/2014/main" val="1089022765"/>
                        </a:ext>
                      </a:extLst>
                    </a:gridCol>
                  </a:tblGrid>
                  <a:tr h="370840">
                    <a:tc>
                      <a:txBody>
                        <a:bodyPr/>
                        <a:lstStyle/>
                        <a:p>
                          <a:pPr algn="ctr"/>
                          <a:r>
                            <a:rPr lang="en-GB" sz="1400" dirty="0">
                              <a:solidFill>
                                <a:srgbClr val="002060"/>
                              </a:solidFill>
                              <a:latin typeface="Arial" panose="020B0604020202020204" pitchFamily="34" charset="0"/>
                              <a:cs typeface="Arial" panose="020B0604020202020204" pitchFamily="34" charset="0"/>
                            </a:rPr>
                            <a:t>Period</a:t>
                          </a:r>
                        </a:p>
                      </a:txBody>
                      <a:tcPr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Depreciable Cost</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Useful life</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Depreciation Expense</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Accumulated</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Depreciation</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Book Value</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9647414"/>
                      </a:ext>
                    </a:extLst>
                  </a:tr>
                  <a:tr h="370840">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31/12/2018</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80,000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4×</a:t>
                          </a:r>
                          <a14:m>
                            <m:oMath xmlns:m="http://schemas.openxmlformats.org/officeDocument/2006/math">
                              <m:f>
                                <m:fPr>
                                  <m:ctrlPr>
                                    <a:rPr lang="en-GB"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𝟏𝟐</m:t>
                                  </m:r>
                                </m:den>
                              </m:f>
                            </m:oMath>
                          </a14:m>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5,000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5,000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79,000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4004072842"/>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31/12/2019</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20,000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25,000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59,000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467236421"/>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31/12/2020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20,000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45,000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39,000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814322872"/>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31/12/2021</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20,000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65,000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19,000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510730754"/>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30/09/2022</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14:m>
                            <m:oMath xmlns:m="http://schemas.openxmlformats.org/officeDocument/2006/math">
                              <m:f>
                                <m:fPr>
                                  <m:ctrlPr>
                                    <a:rPr lang="en-GB"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m:t>
                                  </m:r>
                                </m:num>
                                <m:den>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𝟏𝟐</m:t>
                                  </m:r>
                                </m:den>
                              </m:f>
                            </m:oMath>
                          </a14:m>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15,000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4,000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510332711"/>
                      </a:ext>
                    </a:extLst>
                  </a:tr>
                </a:tbl>
              </a:graphicData>
            </a:graphic>
          </p:graphicFrame>
        </mc:Choice>
        <mc:Fallback xmlns="">
          <p:graphicFrame>
            <p:nvGraphicFramePr>
              <p:cNvPr id="138" name="Table 137"/>
              <p:cNvGraphicFramePr>
                <a:graphicFrameLocks noGrp="1"/>
              </p:cNvGraphicFramePr>
              <p:nvPr>
                <p:extLst>
                  <p:ext uri="{D42A27DB-BD31-4B8C-83A1-F6EECF244321}">
                    <p14:modId xmlns:p14="http://schemas.microsoft.com/office/powerpoint/2010/main" val="571084356"/>
                  </p:ext>
                </p:extLst>
              </p:nvPr>
            </p:nvGraphicFramePr>
            <p:xfrm>
              <a:off x="202818" y="2482697"/>
              <a:ext cx="10032276" cy="2290509"/>
            </p:xfrm>
            <a:graphic>
              <a:graphicData uri="http://schemas.openxmlformats.org/drawingml/2006/table">
                <a:tbl>
                  <a:tblPr firstRow="1" bandRow="1">
                    <a:tableStyleId>{93296810-A885-4BE3-A3E7-6D5BEEA58F35}</a:tableStyleId>
                  </a:tblPr>
                  <a:tblGrid>
                    <a:gridCol w="1637213">
                      <a:extLst>
                        <a:ext uri="{9D8B030D-6E8A-4147-A177-3AD203B41FA5}">
                          <a16:colId xmlns:a16="http://schemas.microsoft.com/office/drawing/2014/main" val="3211367389"/>
                        </a:ext>
                      </a:extLst>
                    </a:gridCol>
                    <a:gridCol w="1706879">
                      <a:extLst>
                        <a:ext uri="{9D8B030D-6E8A-4147-A177-3AD203B41FA5}">
                          <a16:colId xmlns:a16="http://schemas.microsoft.com/office/drawing/2014/main" val="3665398074"/>
                        </a:ext>
                      </a:extLst>
                    </a:gridCol>
                    <a:gridCol w="1672046">
                      <a:extLst>
                        <a:ext uri="{9D8B030D-6E8A-4147-A177-3AD203B41FA5}">
                          <a16:colId xmlns:a16="http://schemas.microsoft.com/office/drawing/2014/main" val="3000285483"/>
                        </a:ext>
                      </a:extLst>
                    </a:gridCol>
                    <a:gridCol w="1672046">
                      <a:extLst>
                        <a:ext uri="{9D8B030D-6E8A-4147-A177-3AD203B41FA5}">
                          <a16:colId xmlns:a16="http://schemas.microsoft.com/office/drawing/2014/main" val="981763242"/>
                        </a:ext>
                      </a:extLst>
                    </a:gridCol>
                    <a:gridCol w="1672046">
                      <a:extLst>
                        <a:ext uri="{9D8B030D-6E8A-4147-A177-3AD203B41FA5}">
                          <a16:colId xmlns:a16="http://schemas.microsoft.com/office/drawing/2014/main" val="908111150"/>
                        </a:ext>
                      </a:extLst>
                    </a:gridCol>
                    <a:gridCol w="1672046">
                      <a:extLst>
                        <a:ext uri="{9D8B030D-6E8A-4147-A177-3AD203B41FA5}">
                          <a16:colId xmlns:a16="http://schemas.microsoft.com/office/drawing/2014/main" val="1089022765"/>
                        </a:ext>
                      </a:extLst>
                    </a:gridCol>
                  </a:tblGrid>
                  <a:tr h="436309">
                    <a:tc>
                      <a:txBody>
                        <a:bodyPr/>
                        <a:lstStyle/>
                        <a:p>
                          <a:pPr algn="ctr"/>
                          <a:r>
                            <a:rPr lang="en-GB" sz="1400" dirty="0" smtClean="0">
                              <a:solidFill>
                                <a:srgbClr val="002060"/>
                              </a:solidFill>
                              <a:latin typeface="Arial" panose="020B0604020202020204" pitchFamily="34" charset="0"/>
                              <a:cs typeface="Arial" panose="020B0604020202020204" pitchFamily="34" charset="0"/>
                            </a:rPr>
                            <a:t>Period</a:t>
                          </a:r>
                          <a:endParaRPr lang="en-GB" sz="1400" dirty="0">
                            <a:solidFill>
                              <a:srgbClr val="002060"/>
                            </a:solidFill>
                            <a:latin typeface="Arial" panose="020B0604020202020204" pitchFamily="34" charset="0"/>
                            <a:cs typeface="Arial" panose="020B0604020202020204" pitchFamily="34" charset="0"/>
                          </a:endParaRPr>
                        </a:p>
                      </a:txBody>
                      <a:tcPr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Depreciable Cost</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Useful life</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Depreciation Expense</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Accumulated</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Depreciation</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Book Value</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9647414"/>
                      </a:ext>
                    </a:extLst>
                  </a:tr>
                  <a:tr h="370840">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31/12/2018</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80,000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endParaRPr lang="en-US"/>
                        </a:p>
                      </a:txBody>
                      <a:tcPr marL="68580" marR="68580" marT="0" marB="0" anchor="ctr">
                        <a:blipFill>
                          <a:blip r:embed="rId2"/>
                          <a:stretch>
                            <a:fillRect l="-200730" t="-132787" r="-302190" b="-411475"/>
                          </a:stretch>
                        </a:blip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5,000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5,000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79,000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4004072842"/>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31/12/2019</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20,000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25,000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59,000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467236421"/>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31/12/2020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20,000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45,000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39,000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814322872"/>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31/12/2021</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20,000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65,000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19,000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510730754"/>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30/09/2022</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endParaRPr lang="en-US"/>
                        </a:p>
                      </a:txBody>
                      <a:tcPr marL="68580" marR="68580" marT="0" marB="0" anchor="ctr">
                        <a:blipFill>
                          <a:blip r:embed="rId2"/>
                          <a:stretch>
                            <a:fillRect l="-200730" t="-532787" r="-302190" b="-11475"/>
                          </a:stretch>
                        </a:blip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15,000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4,000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510332711"/>
                      </a:ext>
                    </a:extLst>
                  </a:tr>
                </a:tbl>
              </a:graphicData>
            </a:graphic>
          </p:graphicFrame>
        </mc:Fallback>
      </mc:AlternateContent>
      <p:sp>
        <p:nvSpPr>
          <p:cNvPr id="139"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Units of Activity Method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40" name="Group 139"/>
          <p:cNvGrpSpPr/>
          <p:nvPr/>
        </p:nvGrpSpPr>
        <p:grpSpPr>
          <a:xfrm>
            <a:off x="-1" y="6574896"/>
            <a:ext cx="12192001" cy="253591"/>
            <a:chOff x="0" y="6501793"/>
            <a:chExt cx="12192000" cy="369332"/>
          </a:xfrm>
        </p:grpSpPr>
        <p:cxnSp>
          <p:nvCxnSpPr>
            <p:cNvPr id="141" name="Straight Connector 14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TextBox 9"/>
            <p:cNvSpPr txBox="1"/>
            <p:nvPr/>
          </p:nvSpPr>
          <p:spPr>
            <a:xfrm>
              <a:off x="3048000" y="6501793"/>
              <a:ext cx="9144000"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9" name="Rectangle 8"/>
          <p:cNvSpPr/>
          <p:nvPr/>
        </p:nvSpPr>
        <p:spPr>
          <a:xfrm>
            <a:off x="5917474" y="376397"/>
            <a:ext cx="6049437" cy="18635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6000"/>
              </a:lnSpc>
              <a:spcAft>
                <a:spcPts val="800"/>
              </a:spcAft>
            </a:pPr>
            <a:r>
              <a:rPr lang="en-US" sz="1200" b="1" dirty="0">
                <a:solidFill>
                  <a:srgbClr val="FF0000"/>
                </a:solidFill>
                <a:latin typeface="Arial" panose="020B0604020202020204" pitchFamily="34" charset="0"/>
                <a:ea typeface="Calibri" panose="020F0502020204030204" pitchFamily="34" charset="0"/>
                <a:cs typeface="Arial" panose="020B0604020202020204" pitchFamily="34" charset="0"/>
              </a:rPr>
              <a:t>On September 30 2018</a:t>
            </a:r>
            <a:r>
              <a:rPr lang="en-US" sz="1200" b="1" dirty="0">
                <a:latin typeface="Arial" panose="020B0604020202020204" pitchFamily="34" charset="0"/>
                <a:ea typeface="Calibri" panose="020F0502020204030204" pitchFamily="34" charset="0"/>
                <a:cs typeface="Arial" panose="020B0604020202020204" pitchFamily="34" charset="0"/>
              </a:rPr>
              <a:t>, Ahmed’s Company purchased a new machines at cost BD84,000. It has estimated salvage value for BD4,000 at the end of useful life 4 years and total units of production is 160,000 units. The machines is expected to be used, 60,000 – 40,000 – 30,000 – 30,000 in 4 years of useful life.</a:t>
            </a:r>
            <a:endParaRPr lang="en-GB" sz="12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1200" b="1" dirty="0">
                <a:latin typeface="Arial" panose="020B0604020202020204" pitchFamily="34" charset="0"/>
                <a:ea typeface="Calibri" panose="020F0502020204030204" pitchFamily="34" charset="0"/>
                <a:cs typeface="Arial" panose="020B0604020202020204" pitchFamily="34" charset="0"/>
              </a:rPr>
              <a:t>  </a:t>
            </a:r>
            <a:r>
              <a:rPr lang="en-US" sz="1200" b="1" u="sng" dirty="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GB" sz="12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lphaLcParenR"/>
            </a:pPr>
            <a:r>
              <a:rPr lang="en-US" sz="1200" b="1" dirty="0">
                <a:latin typeface="Arial" panose="020B0604020202020204" pitchFamily="34" charset="0"/>
                <a:ea typeface="Calibri" panose="020F0502020204030204" pitchFamily="34" charset="0"/>
                <a:cs typeface="Arial" panose="020B0604020202020204" pitchFamily="34" charset="0"/>
              </a:rPr>
              <a:t>Compute annual depreciation expense, accumulated depreciation and net book value for 5 years useful life. </a:t>
            </a:r>
            <a:endParaRPr lang="en-US" sz="1200" b="1" u="sng"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lphaLcParenR"/>
            </a:pPr>
            <a:r>
              <a:rPr lang="en-US" sz="1200" b="1" dirty="0">
                <a:latin typeface="Arial" panose="020B0604020202020204" pitchFamily="34" charset="0"/>
                <a:ea typeface="Calibri" panose="020F0502020204030204" pitchFamily="34" charset="0"/>
                <a:cs typeface="Arial" panose="020B0604020202020204" pitchFamily="34" charset="0"/>
              </a:rPr>
              <a:t>Prepare the adjusted entry for year 2018.</a:t>
            </a:r>
            <a:endParaRPr lang="en-GB" sz="12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26037" y="827465"/>
            <a:ext cx="4290598" cy="385939"/>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marL="342900" lvl="0" indent="-342900">
              <a:lnSpc>
                <a:spcPct val="106000"/>
              </a:lnSpc>
              <a:spcAft>
                <a:spcPts val="0"/>
              </a:spcAft>
              <a:buFont typeface="+mj-lt"/>
              <a:buAutoNum type="alphaLcParenR"/>
            </a:pPr>
            <a:r>
              <a:rPr lang="en-US" b="1" dirty="0">
                <a:solidFill>
                  <a:srgbClr val="002060"/>
                </a:solidFill>
                <a:latin typeface="Times New Roman" panose="02020603050405020304" pitchFamily="18" charset="0"/>
                <a:ea typeface="Calibri" panose="020F0502020204030204" pitchFamily="34" charset="0"/>
                <a:cs typeface="Arial" panose="020B0604020202020204" pitchFamily="34" charset="0"/>
              </a:rPr>
              <a:t>Compute annual depreciation expense</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126037" y="1393539"/>
                <a:ext cx="4991510" cy="91339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685800" indent="-228600">
                  <a:lnSpc>
                    <a:spcPct val="106000"/>
                  </a:lnSpc>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Depreciable cost = 84,000 – 4,000 = BD80,000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p>
                <a:pPr marL="685800" indent="-228600">
                  <a:lnSpc>
                    <a:spcPct val="106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Annual Depreciation Expense = </a:t>
                </a:r>
                <a14:m>
                  <m:oMath xmlns:m="http://schemas.openxmlformats.org/officeDocument/2006/math">
                    <m:f>
                      <m:fPr>
                        <m:ctrlPr>
                          <a:rPr lang="en-GB" sz="1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b="1" i="1">
                            <a:effectLst/>
                            <a:latin typeface="Cambria Math" panose="02040503050406030204" pitchFamily="18" charset="0"/>
                            <a:ea typeface="Calibri" panose="020F0502020204030204" pitchFamily="34" charset="0"/>
                            <a:cs typeface="Times New Roman" panose="02020603050405020304" pitchFamily="18" charset="0"/>
                          </a:rPr>
                          <m:t>𝟖𝟎</m:t>
                        </m:r>
                        <m:r>
                          <a:rPr lang="en-US" sz="1400" b="1" i="1">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effectLst/>
                            <a:latin typeface="Cambria Math" panose="02040503050406030204" pitchFamily="18" charset="0"/>
                            <a:ea typeface="Calibri" panose="020F0502020204030204" pitchFamily="34" charset="0"/>
                            <a:cs typeface="Times New Roman" panose="02020603050405020304" pitchFamily="18" charset="0"/>
                          </a:rPr>
                          <m:t>𝟎𝟎𝟎</m:t>
                        </m:r>
                      </m:num>
                      <m:den>
                        <m:r>
                          <a:rPr lang="en-US" sz="1400" b="1" i="1">
                            <a:effectLst/>
                            <a:latin typeface="Cambria Math" panose="02040503050406030204" pitchFamily="18" charset="0"/>
                            <a:ea typeface="Calibri" panose="020F0502020204030204" pitchFamily="34" charset="0"/>
                            <a:cs typeface="Times New Roman" panose="02020603050405020304" pitchFamily="18" charset="0"/>
                          </a:rPr>
                          <m:t>𝟒</m:t>
                        </m:r>
                      </m:den>
                    </m:f>
                  </m:oMath>
                </a14:m>
                <a:r>
                  <a:rPr lang="en-US" sz="1400" b="1" dirty="0">
                    <a:effectLst/>
                    <a:latin typeface="Arial" panose="020B0604020202020204" pitchFamily="34" charset="0"/>
                    <a:ea typeface="Times New Roman" panose="02020603050405020304" pitchFamily="18" charset="0"/>
                    <a:cs typeface="Arial" panose="020B0604020202020204" pitchFamily="34" charset="0"/>
                  </a:rPr>
                  <a:t>   = BD20,000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6037" y="1393539"/>
                <a:ext cx="4991510" cy="913398"/>
              </a:xfrm>
              <a:prstGeom prst="rect">
                <a:avLst/>
              </a:prstGeom>
              <a:blipFill>
                <a:blip r:embed="rId3"/>
                <a:stretch>
                  <a:fillRect/>
                </a:stretch>
              </a:blipFill>
            </p:spPr>
            <p:txBody>
              <a:bodyPr/>
              <a:lstStyle/>
              <a:p>
                <a:r>
                  <a:rPr lang="en-GB">
                    <a:noFill/>
                  </a:rPr>
                  <a:t> </a:t>
                </a:r>
              </a:p>
            </p:txBody>
          </p:sp>
        </mc:Fallback>
      </mc:AlternateContent>
      <p:sp>
        <p:nvSpPr>
          <p:cNvPr id="4" name="Rectangle 3"/>
          <p:cNvSpPr/>
          <p:nvPr/>
        </p:nvSpPr>
        <p:spPr>
          <a:xfrm>
            <a:off x="202819" y="4906026"/>
            <a:ext cx="4502515" cy="37202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lvl="0">
              <a:lnSpc>
                <a:spcPct val="106000"/>
              </a:lnSpc>
              <a:spcAft>
                <a:spcPts val="800"/>
              </a:spcAft>
            </a:pPr>
            <a:r>
              <a:rPr lang="en-US" b="1" dirty="0">
                <a:solidFill>
                  <a:srgbClr val="002060"/>
                </a:solidFill>
                <a:latin typeface="Times New Roman" panose="02020603050405020304" pitchFamily="18" charset="0"/>
                <a:ea typeface="Calibri" panose="020F0502020204030204" pitchFamily="34" charset="0"/>
                <a:cs typeface="Arial" panose="020B0604020202020204" pitchFamily="34" charset="0"/>
              </a:rPr>
              <a:t>b) Prepare the adjusted entry for year 2018.</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86445416"/>
              </p:ext>
            </p:extLst>
          </p:nvPr>
        </p:nvGraphicFramePr>
        <p:xfrm>
          <a:off x="202818" y="5514648"/>
          <a:ext cx="9829458" cy="837565"/>
        </p:xfrm>
        <a:graphic>
          <a:graphicData uri="http://schemas.openxmlformats.org/drawingml/2006/table">
            <a:tbl>
              <a:tblPr firstRow="1" firstCol="1" bandRow="1">
                <a:tableStyleId>{46F890A9-2807-4EBB-B81D-B2AA78EC7F39}</a:tableStyleId>
              </a:tblPr>
              <a:tblGrid>
                <a:gridCol w="1534543">
                  <a:extLst>
                    <a:ext uri="{9D8B030D-6E8A-4147-A177-3AD203B41FA5}">
                      <a16:colId xmlns:a16="http://schemas.microsoft.com/office/drawing/2014/main" val="3022400588"/>
                    </a:ext>
                  </a:extLst>
                </a:gridCol>
                <a:gridCol w="6452417">
                  <a:extLst>
                    <a:ext uri="{9D8B030D-6E8A-4147-A177-3AD203B41FA5}">
                      <a16:colId xmlns:a16="http://schemas.microsoft.com/office/drawing/2014/main" val="3436749093"/>
                    </a:ext>
                  </a:extLst>
                </a:gridCol>
                <a:gridCol w="1024310">
                  <a:extLst>
                    <a:ext uri="{9D8B030D-6E8A-4147-A177-3AD203B41FA5}">
                      <a16:colId xmlns:a16="http://schemas.microsoft.com/office/drawing/2014/main" val="2385355563"/>
                    </a:ext>
                  </a:extLst>
                </a:gridCol>
                <a:gridCol w="818188">
                  <a:extLst>
                    <a:ext uri="{9D8B030D-6E8A-4147-A177-3AD203B41FA5}">
                      <a16:colId xmlns:a16="http://schemas.microsoft.com/office/drawing/2014/main" val="2384781724"/>
                    </a:ext>
                  </a:extLst>
                </a:gridCol>
              </a:tblGrid>
              <a:tr h="287655">
                <a:tc>
                  <a:txBody>
                    <a:bodyPr/>
                    <a:lstStyle/>
                    <a:p>
                      <a:pPr algn="ctr">
                        <a:lnSpc>
                          <a:spcPct val="106000"/>
                        </a:lnSpc>
                        <a:spcAft>
                          <a:spcPts val="0"/>
                        </a:spcAft>
                      </a:pPr>
                      <a:r>
                        <a:rPr lang="en-US" sz="1400" b="1" dirty="0">
                          <a:solidFill>
                            <a:srgbClr val="002060"/>
                          </a:solidFill>
                          <a:effectLst/>
                          <a:latin typeface="Arial" panose="020B0604020202020204" pitchFamily="34" charset="0"/>
                          <a:cs typeface="Arial" panose="020B0604020202020204" pitchFamily="34" charset="0"/>
                        </a:rPr>
                        <a:t>Date</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Arial" panose="020B0604020202020204" pitchFamily="34" charset="0"/>
                          <a:cs typeface="Arial" panose="020B0604020202020204" pitchFamily="34" charset="0"/>
                        </a:rPr>
                        <a:t>Explanation</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Arial" panose="020B0604020202020204" pitchFamily="34" charset="0"/>
                          <a:cs typeface="Arial" panose="020B0604020202020204" pitchFamily="34" charset="0"/>
                        </a:rPr>
                        <a:t>Debit</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Arial" panose="020B0604020202020204" pitchFamily="34" charset="0"/>
                          <a:cs typeface="Arial" panose="020B0604020202020204" pitchFamily="34" charset="0"/>
                        </a:rPr>
                        <a:t>Credit</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48835939"/>
                  </a:ext>
                </a:extLst>
              </a:tr>
              <a:tr h="274955">
                <a:tc rowSpan="2">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Dec 31</a:t>
                      </a:r>
                      <a:endParaRPr lang="en-GB" sz="1400" b="1" dirty="0">
                        <a:effectLst/>
                        <a:latin typeface="Arial" panose="020B0604020202020204" pitchFamily="34" charset="0"/>
                        <a:cs typeface="Arial" panose="020B0604020202020204" pitchFamily="34" charset="0"/>
                      </a:endParaRPr>
                    </a:p>
                    <a:p>
                      <a:pPr algn="ctr">
                        <a:lnSpc>
                          <a:spcPct val="106000"/>
                        </a:lnSpc>
                        <a:spcAft>
                          <a:spcPts val="0"/>
                        </a:spcAft>
                      </a:pPr>
                      <a:r>
                        <a:rPr lang="en-US" sz="1400" b="1" dirty="0">
                          <a:effectLst/>
                          <a:latin typeface="Arial" panose="020B0604020202020204" pitchFamily="34" charset="0"/>
                          <a:cs typeface="Arial" panose="020B0604020202020204" pitchFamily="34" charset="0"/>
                        </a:rPr>
                        <a:t>2018</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nSpc>
                          <a:spcPct val="106000"/>
                        </a:lnSpc>
                        <a:spcAft>
                          <a:spcPts val="0"/>
                        </a:spcAft>
                      </a:pPr>
                      <a:r>
                        <a:rPr lang="en-US" sz="1400" b="1" dirty="0">
                          <a:effectLst/>
                          <a:latin typeface="Arial" panose="020B0604020202020204" pitchFamily="34" charset="0"/>
                          <a:cs typeface="Arial" panose="020B0604020202020204" pitchFamily="34" charset="0"/>
                        </a:rPr>
                        <a:t>Depreciation Expense - Machines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effectLst/>
                          <a:latin typeface="Arial" panose="020B0604020202020204" pitchFamily="34" charset="0"/>
                          <a:cs typeface="Arial" panose="020B0604020202020204" pitchFamily="34" charset="0"/>
                        </a:rPr>
                        <a:t>5,000</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effectLst/>
                          <a:latin typeface="Arial" panose="020B0604020202020204" pitchFamily="34" charset="0"/>
                          <a:cs typeface="Arial" panose="020B0604020202020204" pitchFamily="34" charset="0"/>
                        </a:rPr>
                        <a:t> </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040352209"/>
                  </a:ext>
                </a:extLst>
              </a:tr>
              <a:tr h="274955">
                <a:tc vMerge="1">
                  <a:txBody>
                    <a:bodyPr/>
                    <a:lstStyle/>
                    <a:p>
                      <a:endParaRPr lang="en-GB"/>
                    </a:p>
                  </a:txBody>
                  <a:tcPr/>
                </a:tc>
                <a:tc>
                  <a:txBody>
                    <a:bodyPr/>
                    <a:lstStyle/>
                    <a:p>
                      <a:pPr>
                        <a:lnSpc>
                          <a:spcPct val="106000"/>
                        </a:lnSpc>
                        <a:spcAft>
                          <a:spcPts val="0"/>
                        </a:spcAft>
                      </a:pPr>
                      <a:r>
                        <a:rPr lang="en-US" sz="1400" b="1" dirty="0">
                          <a:effectLst/>
                          <a:latin typeface="Arial" panose="020B0604020202020204" pitchFamily="34" charset="0"/>
                          <a:cs typeface="Arial" panose="020B0604020202020204" pitchFamily="34" charset="0"/>
                        </a:rPr>
                        <a:t>                Accumulated Depreciation</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5,000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174933693"/>
                  </a:ext>
                </a:extLst>
              </a:tr>
            </a:tbl>
          </a:graphicData>
        </a:graphic>
      </p:graphicFrame>
      <p:grpSp>
        <p:nvGrpSpPr>
          <p:cNvPr id="7" name="Group 6"/>
          <p:cNvGrpSpPr/>
          <p:nvPr/>
        </p:nvGrpSpPr>
        <p:grpSpPr>
          <a:xfrm>
            <a:off x="143044" y="376397"/>
            <a:ext cx="3448594" cy="679453"/>
            <a:chOff x="143044" y="376397"/>
            <a:chExt cx="3448594" cy="679453"/>
          </a:xfrm>
        </p:grpSpPr>
        <p:grpSp>
          <p:nvGrpSpPr>
            <p:cNvPr id="15" name="Group 14"/>
            <p:cNvGrpSpPr/>
            <p:nvPr/>
          </p:nvGrpSpPr>
          <p:grpSpPr>
            <a:xfrm>
              <a:off x="143044" y="376397"/>
              <a:ext cx="3448594" cy="679453"/>
              <a:chOff x="108048" y="721546"/>
              <a:chExt cx="8153400" cy="890460"/>
            </a:xfrm>
          </p:grpSpPr>
          <p:sp>
            <p:nvSpPr>
              <p:cNvPr id="16" name="مستطيل مستدير الزوايا 13"/>
              <p:cNvSpPr/>
              <p:nvPr/>
            </p:nvSpPr>
            <p:spPr>
              <a:xfrm>
                <a:off x="108048" y="721546"/>
                <a:ext cx="8153400" cy="492194"/>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7" name="Rectangle 16"/>
              <p:cNvSpPr/>
              <p:nvPr/>
            </p:nvSpPr>
            <p:spPr>
              <a:xfrm>
                <a:off x="820487" y="845627"/>
                <a:ext cx="436754" cy="766379"/>
              </a:xfrm>
              <a:prstGeom prst="rect">
                <a:avLst/>
              </a:prstGeom>
            </p:spPr>
            <p:txBody>
              <a:bodyPr wrap="none">
                <a:spAutoFit/>
              </a:bodyPr>
              <a:lstStyle/>
              <a:p>
                <a:endParaRPr lang="en-GB" sz="3200" dirty="0">
                  <a:solidFill>
                    <a:srgbClr val="FFFF00"/>
                  </a:solidFill>
                  <a:latin typeface="Arial" panose="020B0604020202020204" pitchFamily="34" charset="0"/>
                  <a:cs typeface="Arial" panose="020B0604020202020204" pitchFamily="34" charset="0"/>
                </a:endParaRPr>
              </a:p>
            </p:txBody>
          </p:sp>
        </p:grpSp>
        <p:sp>
          <p:nvSpPr>
            <p:cNvPr id="6" name="Rectangle 5"/>
            <p:cNvSpPr/>
            <p:nvPr/>
          </p:nvSpPr>
          <p:spPr>
            <a:xfrm>
              <a:off x="202818" y="377523"/>
              <a:ext cx="3170740" cy="385939"/>
            </a:xfrm>
            <a:prstGeom prst="rect">
              <a:avLst/>
            </a:prstGeom>
          </p:spPr>
          <p:txBody>
            <a:bodyPr wrap="none">
              <a:spAutoFit/>
            </a:bodyPr>
            <a:lstStyle/>
            <a:p>
              <a:pPr>
                <a:lnSpc>
                  <a:spcPct val="106000"/>
                </a:lnSpc>
                <a:spcAft>
                  <a:spcPts val="800"/>
                </a:spcAft>
              </a:pPr>
              <a:r>
                <a:rPr lang="en-US" b="1" u="sng" dirty="0">
                  <a:solidFill>
                    <a:srgbClr val="FFFF00"/>
                  </a:solidFill>
                  <a:latin typeface="Times New Roman" panose="02020603050405020304" pitchFamily="18" charset="0"/>
                  <a:ea typeface="Calibri" panose="020F0502020204030204" pitchFamily="34" charset="0"/>
                  <a:cs typeface="Arial" panose="020B0604020202020204" pitchFamily="34" charset="0"/>
                </a:rPr>
                <a:t>1-SRAIGHT-LINE METHOD</a:t>
              </a:r>
              <a:endParaRPr lang="en-GB" sz="1400" dirty="0">
                <a:solidFill>
                  <a:srgbClr val="FFFF00"/>
                </a:solidFill>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612679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9958" y="1846071"/>
            <a:ext cx="8399417" cy="225497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06000"/>
              </a:lnSpc>
              <a:spcAft>
                <a:spcPts val="800"/>
              </a:spcAft>
            </a:pPr>
            <a:r>
              <a:rPr lang="en-US" sz="2000" b="1" u="sng" dirty="0">
                <a:solidFill>
                  <a:srgbClr val="FF0000"/>
                </a:solidFill>
                <a:latin typeface="Arial" panose="020B0604020202020204" pitchFamily="34" charset="0"/>
                <a:ea typeface="Calibri" panose="020F0502020204030204" pitchFamily="34" charset="0"/>
                <a:cs typeface="Arial" panose="020B0604020202020204" pitchFamily="34" charset="0"/>
              </a:rPr>
              <a:t>Notes:</a:t>
            </a:r>
            <a:r>
              <a:rPr lang="en-US" sz="2000" b="1" u="sng" dirty="0">
                <a:latin typeface="Arial" panose="020B0604020202020204" pitchFamily="34" charset="0"/>
                <a:ea typeface="Calibri" panose="020F0502020204030204" pitchFamily="34" charset="0"/>
                <a:cs typeface="Arial" panose="020B0604020202020204" pitchFamily="34" charset="0"/>
              </a:rPr>
              <a:t> </a:t>
            </a:r>
            <a:endParaRPr lang="en-GB" sz="20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mj-lt"/>
              <a:buAutoNum type="arabicPeriod"/>
            </a:pPr>
            <a:r>
              <a:rPr lang="en-US" sz="2000" b="1" dirty="0">
                <a:latin typeface="Arial" panose="020B0604020202020204" pitchFamily="34" charset="0"/>
                <a:ea typeface="Calibri" panose="020F0502020204030204" pitchFamily="34" charset="0"/>
                <a:cs typeface="Arial" panose="020B0604020202020204" pitchFamily="34" charset="0"/>
              </a:rPr>
              <a:t> The Company would own the machines for three months of the first Year 2018. It would use the machines from Sept, 30 2018 to Dec, 31 2018.</a:t>
            </a:r>
            <a:endParaRPr lang="en-GB" sz="20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mj-lt"/>
              <a:buAutoNum type="arabicPeriod"/>
            </a:pPr>
            <a:r>
              <a:rPr lang="en-US" sz="2000" b="1" dirty="0">
                <a:latin typeface="Arial" panose="020B0604020202020204" pitchFamily="34" charset="0"/>
                <a:ea typeface="Calibri" panose="020F0502020204030204" pitchFamily="34" charset="0"/>
                <a:cs typeface="Arial" panose="020B0604020202020204" pitchFamily="34" charset="0"/>
              </a:rPr>
              <a:t>It must be compute until 30/9/2022 (nine months for year 2022) to complete useful life 4 years.  </a:t>
            </a:r>
            <a:endParaRPr lang="en-GB"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365227" y="1138295"/>
            <a:ext cx="184731" cy="584775"/>
          </a:xfrm>
          <a:prstGeom prst="rect">
            <a:avLst/>
          </a:prstGeom>
        </p:spPr>
        <p:txBody>
          <a:bodyPr wrap="none">
            <a:spAutoFit/>
          </a:bodyPr>
          <a:lstStyle/>
          <a:p>
            <a:endParaRPr lang="en-GB" sz="3200" dirty="0">
              <a:solidFill>
                <a:srgbClr val="FFFF00"/>
              </a:solidFill>
              <a:latin typeface="Arial" panose="020B0604020202020204" pitchFamily="34" charset="0"/>
              <a:cs typeface="Arial" panose="020B0604020202020204" pitchFamily="34" charset="0"/>
            </a:endParaRPr>
          </a:p>
        </p:txBody>
      </p:sp>
      <p:grpSp>
        <p:nvGrpSpPr>
          <p:cNvPr id="9" name="Group 8"/>
          <p:cNvGrpSpPr/>
          <p:nvPr/>
        </p:nvGrpSpPr>
        <p:grpSpPr>
          <a:xfrm>
            <a:off x="365227" y="608471"/>
            <a:ext cx="3893379" cy="849087"/>
            <a:chOff x="143044" y="376397"/>
            <a:chExt cx="3448594" cy="679453"/>
          </a:xfrm>
        </p:grpSpPr>
        <p:grpSp>
          <p:nvGrpSpPr>
            <p:cNvPr id="10" name="Group 9"/>
            <p:cNvGrpSpPr/>
            <p:nvPr/>
          </p:nvGrpSpPr>
          <p:grpSpPr>
            <a:xfrm>
              <a:off x="143044" y="376397"/>
              <a:ext cx="3448594" cy="679453"/>
              <a:chOff x="108048" y="721546"/>
              <a:chExt cx="8153400" cy="890460"/>
            </a:xfrm>
          </p:grpSpPr>
          <p:sp>
            <p:nvSpPr>
              <p:cNvPr id="12" name="مستطيل مستدير الزوايا 13"/>
              <p:cNvSpPr/>
              <p:nvPr/>
            </p:nvSpPr>
            <p:spPr>
              <a:xfrm>
                <a:off x="108048" y="721546"/>
                <a:ext cx="8153400" cy="89046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Rectangle 12"/>
              <p:cNvSpPr/>
              <p:nvPr/>
            </p:nvSpPr>
            <p:spPr>
              <a:xfrm>
                <a:off x="820487" y="845627"/>
                <a:ext cx="436754" cy="766379"/>
              </a:xfrm>
              <a:prstGeom prst="rect">
                <a:avLst/>
              </a:prstGeom>
            </p:spPr>
            <p:txBody>
              <a:bodyPr wrap="none">
                <a:spAutoFit/>
              </a:bodyPr>
              <a:lstStyle/>
              <a:p>
                <a:endParaRPr lang="en-GB" sz="3200" dirty="0">
                  <a:solidFill>
                    <a:srgbClr val="FFFF00"/>
                  </a:solidFill>
                  <a:latin typeface="Arial" panose="020B0604020202020204" pitchFamily="34" charset="0"/>
                  <a:cs typeface="Arial" panose="020B0604020202020204" pitchFamily="34" charset="0"/>
                </a:endParaRPr>
              </a:p>
            </p:txBody>
          </p:sp>
        </p:grpSp>
        <p:sp>
          <p:nvSpPr>
            <p:cNvPr id="11" name="Rectangle 10"/>
            <p:cNvSpPr/>
            <p:nvPr/>
          </p:nvSpPr>
          <p:spPr>
            <a:xfrm>
              <a:off x="317523" y="570493"/>
              <a:ext cx="3103162" cy="322534"/>
            </a:xfrm>
            <a:prstGeom prst="rect">
              <a:avLst/>
            </a:prstGeom>
          </p:spPr>
          <p:txBody>
            <a:bodyPr wrap="none">
              <a:spAutoFit/>
            </a:bodyPr>
            <a:lstStyle/>
            <a:p>
              <a:pPr>
                <a:lnSpc>
                  <a:spcPct val="106000"/>
                </a:lnSpc>
                <a:spcAft>
                  <a:spcPts val="800"/>
                </a:spcAft>
              </a:pPr>
              <a:r>
                <a:rPr lang="en-US" sz="2000" b="1" u="sng" dirty="0">
                  <a:solidFill>
                    <a:srgbClr val="FFFF00"/>
                  </a:solidFill>
                  <a:latin typeface="Times New Roman" panose="02020603050405020304" pitchFamily="18" charset="0"/>
                  <a:ea typeface="Calibri" panose="020F0502020204030204" pitchFamily="34" charset="0"/>
                  <a:cs typeface="Arial" panose="020B0604020202020204" pitchFamily="34" charset="0"/>
                </a:rPr>
                <a:t>1-SRAIGHT-LINE METHOD</a:t>
              </a:r>
              <a:endParaRPr lang="en-GB" sz="16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p:txBody>
        </p:sp>
      </p:grpSp>
      <p:sp>
        <p:nvSpPr>
          <p:cNvPr id="14"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Units of Activity Method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5" name="Group 14"/>
          <p:cNvGrpSpPr/>
          <p:nvPr/>
        </p:nvGrpSpPr>
        <p:grpSpPr>
          <a:xfrm>
            <a:off x="-1" y="6574896"/>
            <a:ext cx="12192001" cy="253591"/>
            <a:chOff x="0" y="6501793"/>
            <a:chExt cx="12192000" cy="369332"/>
          </a:xfrm>
        </p:grpSpPr>
        <p:cxnSp>
          <p:nvCxnSpPr>
            <p:cNvPr id="16" name="Straight Connector 15"/>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9"/>
            <p:cNvSpPr txBox="1"/>
            <p:nvPr/>
          </p:nvSpPr>
          <p:spPr>
            <a:xfrm>
              <a:off x="3048000" y="6501793"/>
              <a:ext cx="9144000"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pic>
        <p:nvPicPr>
          <p:cNvPr id="18" name="Picture 17">
            <a:extLst>
              <a:ext uri="{FF2B5EF4-FFF2-40B4-BE49-F238E27FC236}">
                <a16:creationId xmlns:a16="http://schemas.microsoft.com/office/drawing/2014/main" id="{125929C6-5F50-4063-B3B6-7FA2E4CB9F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311874"/>
            <a:ext cx="6257108" cy="207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73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38" name="Table 137"/>
              <p:cNvGraphicFramePr>
                <a:graphicFrameLocks noGrp="1"/>
              </p:cNvGraphicFramePr>
              <p:nvPr>
                <p:extLst>
                  <p:ext uri="{D42A27DB-BD31-4B8C-83A1-F6EECF244321}">
                    <p14:modId xmlns:p14="http://schemas.microsoft.com/office/powerpoint/2010/main" val="2339319145"/>
                  </p:ext>
                </p:extLst>
              </p:nvPr>
            </p:nvGraphicFramePr>
            <p:xfrm>
              <a:off x="202818" y="2482697"/>
              <a:ext cx="10032276" cy="2290509"/>
            </p:xfrm>
            <a:graphic>
              <a:graphicData uri="http://schemas.openxmlformats.org/drawingml/2006/table">
                <a:tbl>
                  <a:tblPr firstRow="1" bandRow="1">
                    <a:tableStyleId>{93296810-A885-4BE3-A3E7-6D5BEEA58F35}</a:tableStyleId>
                  </a:tblPr>
                  <a:tblGrid>
                    <a:gridCol w="1637213">
                      <a:extLst>
                        <a:ext uri="{9D8B030D-6E8A-4147-A177-3AD203B41FA5}">
                          <a16:colId xmlns:a16="http://schemas.microsoft.com/office/drawing/2014/main" val="3211367389"/>
                        </a:ext>
                      </a:extLst>
                    </a:gridCol>
                    <a:gridCol w="1706879">
                      <a:extLst>
                        <a:ext uri="{9D8B030D-6E8A-4147-A177-3AD203B41FA5}">
                          <a16:colId xmlns:a16="http://schemas.microsoft.com/office/drawing/2014/main" val="3665398074"/>
                        </a:ext>
                      </a:extLst>
                    </a:gridCol>
                    <a:gridCol w="1672046">
                      <a:extLst>
                        <a:ext uri="{9D8B030D-6E8A-4147-A177-3AD203B41FA5}">
                          <a16:colId xmlns:a16="http://schemas.microsoft.com/office/drawing/2014/main" val="3000285483"/>
                        </a:ext>
                      </a:extLst>
                    </a:gridCol>
                    <a:gridCol w="1672046">
                      <a:extLst>
                        <a:ext uri="{9D8B030D-6E8A-4147-A177-3AD203B41FA5}">
                          <a16:colId xmlns:a16="http://schemas.microsoft.com/office/drawing/2014/main" val="981763242"/>
                        </a:ext>
                      </a:extLst>
                    </a:gridCol>
                    <a:gridCol w="1672046">
                      <a:extLst>
                        <a:ext uri="{9D8B030D-6E8A-4147-A177-3AD203B41FA5}">
                          <a16:colId xmlns:a16="http://schemas.microsoft.com/office/drawing/2014/main" val="908111150"/>
                        </a:ext>
                      </a:extLst>
                    </a:gridCol>
                    <a:gridCol w="1672046">
                      <a:extLst>
                        <a:ext uri="{9D8B030D-6E8A-4147-A177-3AD203B41FA5}">
                          <a16:colId xmlns:a16="http://schemas.microsoft.com/office/drawing/2014/main" val="1089022765"/>
                        </a:ext>
                      </a:extLst>
                    </a:gridCol>
                  </a:tblGrid>
                  <a:tr h="370840">
                    <a:tc>
                      <a:txBody>
                        <a:bodyPr/>
                        <a:lstStyle/>
                        <a:p>
                          <a:pPr algn="ctr"/>
                          <a:r>
                            <a:rPr lang="en-GB" sz="1400" dirty="0">
                              <a:solidFill>
                                <a:srgbClr val="002060"/>
                              </a:solidFill>
                              <a:latin typeface="Arial" panose="020B0604020202020204" pitchFamily="34" charset="0"/>
                              <a:cs typeface="Arial" panose="020B0604020202020204" pitchFamily="34" charset="0"/>
                            </a:rPr>
                            <a:t>Period</a:t>
                          </a:r>
                        </a:p>
                      </a:txBody>
                      <a:tcPr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Beginning Book Value</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Depreciation Rate</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Depreciation Expense</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Accumulated</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Depreciation</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Book Value</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9647414"/>
                      </a:ext>
                    </a:extLst>
                  </a:tr>
                  <a:tr h="370840">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31/12/2018</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84,000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50%×</a:t>
                          </a:r>
                          <a14:m>
                            <m:oMath xmlns:m="http://schemas.openxmlformats.org/officeDocument/2006/math">
                              <m:f>
                                <m:fPr>
                                  <m:ctrlPr>
                                    <a:rPr lang="en-GB"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𝟏𝟐</m:t>
                                  </m:r>
                                </m:den>
                              </m:f>
                            </m:oMath>
                          </a14:m>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10,500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10,500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73,500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4004072842"/>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31/12/2019</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73,500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36,750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47,250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36,750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467236421"/>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31/12/2020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36,750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18,375</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56,625</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18,375</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814322872"/>
                      </a:ext>
                    </a:extLst>
                  </a:tr>
                  <a:tr h="370840">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31/12/2021</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18,375</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9,187.5</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65,812.5</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18,187.5</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510730754"/>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30/09/2022</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18,187.5 – 4,000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GB" sz="11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Note</a:t>
                          </a:r>
                          <a:r>
                            <a:rPr lang="en-GB" sz="1100" b="1" baseline="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en-GB" sz="11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14,187.5*</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4,000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510332711"/>
                      </a:ext>
                    </a:extLst>
                  </a:tr>
                </a:tbl>
              </a:graphicData>
            </a:graphic>
          </p:graphicFrame>
        </mc:Choice>
        <mc:Fallback xmlns="">
          <p:graphicFrame>
            <p:nvGraphicFramePr>
              <p:cNvPr id="138" name="Table 137"/>
              <p:cNvGraphicFramePr>
                <a:graphicFrameLocks noGrp="1"/>
              </p:cNvGraphicFramePr>
              <p:nvPr>
                <p:extLst>
                  <p:ext uri="{D42A27DB-BD31-4B8C-83A1-F6EECF244321}">
                    <p14:modId xmlns:p14="http://schemas.microsoft.com/office/powerpoint/2010/main" val="2339319145"/>
                  </p:ext>
                </p:extLst>
              </p:nvPr>
            </p:nvGraphicFramePr>
            <p:xfrm>
              <a:off x="202818" y="2482697"/>
              <a:ext cx="10032276" cy="2306574"/>
            </p:xfrm>
            <a:graphic>
              <a:graphicData uri="http://schemas.openxmlformats.org/drawingml/2006/table">
                <a:tbl>
                  <a:tblPr firstRow="1" bandRow="1">
                    <a:tableStyleId>{93296810-A885-4BE3-A3E7-6D5BEEA58F35}</a:tableStyleId>
                  </a:tblPr>
                  <a:tblGrid>
                    <a:gridCol w="1637213">
                      <a:extLst>
                        <a:ext uri="{9D8B030D-6E8A-4147-A177-3AD203B41FA5}">
                          <a16:colId xmlns:a16="http://schemas.microsoft.com/office/drawing/2014/main" val="3211367389"/>
                        </a:ext>
                      </a:extLst>
                    </a:gridCol>
                    <a:gridCol w="1706879">
                      <a:extLst>
                        <a:ext uri="{9D8B030D-6E8A-4147-A177-3AD203B41FA5}">
                          <a16:colId xmlns:a16="http://schemas.microsoft.com/office/drawing/2014/main" val="3665398074"/>
                        </a:ext>
                      </a:extLst>
                    </a:gridCol>
                    <a:gridCol w="1672046">
                      <a:extLst>
                        <a:ext uri="{9D8B030D-6E8A-4147-A177-3AD203B41FA5}">
                          <a16:colId xmlns:a16="http://schemas.microsoft.com/office/drawing/2014/main" val="3000285483"/>
                        </a:ext>
                      </a:extLst>
                    </a:gridCol>
                    <a:gridCol w="1672046">
                      <a:extLst>
                        <a:ext uri="{9D8B030D-6E8A-4147-A177-3AD203B41FA5}">
                          <a16:colId xmlns:a16="http://schemas.microsoft.com/office/drawing/2014/main" val="981763242"/>
                        </a:ext>
                      </a:extLst>
                    </a:gridCol>
                    <a:gridCol w="1672046">
                      <a:extLst>
                        <a:ext uri="{9D8B030D-6E8A-4147-A177-3AD203B41FA5}">
                          <a16:colId xmlns:a16="http://schemas.microsoft.com/office/drawing/2014/main" val="908111150"/>
                        </a:ext>
                      </a:extLst>
                    </a:gridCol>
                    <a:gridCol w="1672046">
                      <a:extLst>
                        <a:ext uri="{9D8B030D-6E8A-4147-A177-3AD203B41FA5}">
                          <a16:colId xmlns:a16="http://schemas.microsoft.com/office/drawing/2014/main" val="1089022765"/>
                        </a:ext>
                      </a:extLst>
                    </a:gridCol>
                  </a:tblGrid>
                  <a:tr h="452374">
                    <a:tc>
                      <a:txBody>
                        <a:bodyPr/>
                        <a:lstStyle/>
                        <a:p>
                          <a:pPr algn="ctr"/>
                          <a:r>
                            <a:rPr lang="en-GB" sz="1400" dirty="0" smtClean="0">
                              <a:solidFill>
                                <a:srgbClr val="002060"/>
                              </a:solidFill>
                              <a:latin typeface="Arial" panose="020B0604020202020204" pitchFamily="34" charset="0"/>
                              <a:cs typeface="Arial" panose="020B0604020202020204" pitchFamily="34" charset="0"/>
                            </a:rPr>
                            <a:t>Period</a:t>
                          </a:r>
                          <a:endParaRPr lang="en-GB" sz="1400" dirty="0">
                            <a:solidFill>
                              <a:srgbClr val="002060"/>
                            </a:solidFill>
                            <a:latin typeface="Arial" panose="020B0604020202020204" pitchFamily="34" charset="0"/>
                            <a:cs typeface="Arial" panose="020B0604020202020204" pitchFamily="34" charset="0"/>
                          </a:endParaRPr>
                        </a:p>
                      </a:txBody>
                      <a:tcPr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Beginning Book Value</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Depreciation Rate</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Depreciation Expense</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Accumulated</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6000"/>
                            </a:lnSpc>
                            <a:spcAft>
                              <a:spcPts val="0"/>
                            </a:spcAft>
                          </a:pPr>
                          <a:r>
                            <a:rPr lang="en-US" sz="1400" b="1">
                              <a:solidFill>
                                <a:srgbClr val="002060"/>
                              </a:solidFill>
                              <a:effectLst/>
                              <a:latin typeface="Arial" panose="020B0604020202020204" pitchFamily="34" charset="0"/>
                              <a:ea typeface="Calibri" panose="020F0502020204030204" pitchFamily="34" charset="0"/>
                              <a:cs typeface="Arial" panose="020B0604020202020204" pitchFamily="34" charset="0"/>
                            </a:rPr>
                            <a:t>Depreciation</a:t>
                          </a:r>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Book Value</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9647414"/>
                      </a:ext>
                    </a:extLst>
                  </a:tr>
                  <a:tr h="370840">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31/12/2018</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84,000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endParaRPr lang="en-US"/>
                        </a:p>
                      </a:txBody>
                      <a:tcPr marL="68580" marR="68580" marT="0" marB="0" anchor="ctr">
                        <a:blipFill>
                          <a:blip r:embed="rId2"/>
                          <a:stretch>
                            <a:fillRect l="-200730" t="-136066" r="-302190" b="-408197"/>
                          </a:stretch>
                        </a:blip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10,500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10,500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73,500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4004072842"/>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31/12/2019</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73,500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36,750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47,250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36,750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467236421"/>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31/12/2020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36,750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18,375</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56,625</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18,375</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814322872"/>
                      </a:ext>
                    </a:extLst>
                  </a:tr>
                  <a:tr h="370840">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31/12/2021</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18,375</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9,187.5</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65,812.5</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18,187.5</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510730754"/>
                      </a:ext>
                    </a:extLst>
                  </a:tr>
                  <a:tr h="370840">
                    <a:tc>
                      <a:txBody>
                        <a:bodyPr/>
                        <a:lstStyle/>
                        <a:p>
                          <a:pPr algn="ctr">
                            <a:lnSpc>
                              <a:spcPct val="106000"/>
                            </a:lnSpc>
                            <a:spcAft>
                              <a:spcPts val="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30/09/2022</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18,187.5 – 4,000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GB" sz="1100" b="1"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Note</a:t>
                          </a:r>
                          <a:r>
                            <a:rPr lang="en-GB" sz="1100" b="1" baseline="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en-GB" sz="11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14,187.5*</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4,000</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510332711"/>
                      </a:ext>
                    </a:extLst>
                  </a:tr>
                </a:tbl>
              </a:graphicData>
            </a:graphic>
          </p:graphicFrame>
        </mc:Fallback>
      </mc:AlternateContent>
      <p:sp>
        <p:nvSpPr>
          <p:cNvPr id="139"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Units of Activity Method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40" name="Group 139"/>
          <p:cNvGrpSpPr/>
          <p:nvPr/>
        </p:nvGrpSpPr>
        <p:grpSpPr>
          <a:xfrm>
            <a:off x="-1" y="6574896"/>
            <a:ext cx="12192001" cy="253591"/>
            <a:chOff x="0" y="6501793"/>
            <a:chExt cx="12192000" cy="369332"/>
          </a:xfrm>
        </p:grpSpPr>
        <p:cxnSp>
          <p:nvCxnSpPr>
            <p:cNvPr id="141" name="Straight Connector 14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TextBox 9"/>
            <p:cNvSpPr txBox="1"/>
            <p:nvPr/>
          </p:nvSpPr>
          <p:spPr>
            <a:xfrm>
              <a:off x="3048000" y="6501793"/>
              <a:ext cx="9144000"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9" name="Rectangle 8"/>
          <p:cNvSpPr/>
          <p:nvPr/>
        </p:nvSpPr>
        <p:spPr>
          <a:xfrm>
            <a:off x="5917474" y="376397"/>
            <a:ext cx="6049437" cy="18635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6000"/>
              </a:lnSpc>
              <a:spcAft>
                <a:spcPts val="800"/>
              </a:spcAft>
            </a:pPr>
            <a:r>
              <a:rPr lang="en-US" sz="1200" b="1" dirty="0">
                <a:solidFill>
                  <a:srgbClr val="FF0000"/>
                </a:solidFill>
                <a:latin typeface="Arial" panose="020B0604020202020204" pitchFamily="34" charset="0"/>
                <a:ea typeface="Calibri" panose="020F0502020204030204" pitchFamily="34" charset="0"/>
                <a:cs typeface="Arial" panose="020B0604020202020204" pitchFamily="34" charset="0"/>
              </a:rPr>
              <a:t>On September 30 2018</a:t>
            </a:r>
            <a:r>
              <a:rPr lang="en-US" sz="1200" b="1" dirty="0">
                <a:latin typeface="Arial" panose="020B0604020202020204" pitchFamily="34" charset="0"/>
                <a:ea typeface="Calibri" panose="020F0502020204030204" pitchFamily="34" charset="0"/>
                <a:cs typeface="Arial" panose="020B0604020202020204" pitchFamily="34" charset="0"/>
              </a:rPr>
              <a:t>, Ahmed’s Company purchased a new machines at cost BD84,000. It has estimated salvage value for BD4,000 at the end of useful life 4 years and total units of production is 160,000 units. The machines is expected to be used, 60,000 – 40,000 – 30,000 – 30,000 in 4 years of useful life.</a:t>
            </a:r>
            <a:endParaRPr lang="en-GB" sz="12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1200" b="1" dirty="0">
                <a:latin typeface="Arial" panose="020B0604020202020204" pitchFamily="34" charset="0"/>
                <a:ea typeface="Calibri" panose="020F0502020204030204" pitchFamily="34" charset="0"/>
                <a:cs typeface="Arial" panose="020B0604020202020204" pitchFamily="34" charset="0"/>
              </a:rPr>
              <a:t>  </a:t>
            </a:r>
            <a:r>
              <a:rPr lang="en-US" sz="1200" b="1" u="sng" dirty="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GB" sz="12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lphaLcParenR"/>
            </a:pPr>
            <a:r>
              <a:rPr lang="en-US" sz="1200" b="1" dirty="0">
                <a:latin typeface="Arial" panose="020B0604020202020204" pitchFamily="34" charset="0"/>
                <a:ea typeface="Calibri" panose="020F0502020204030204" pitchFamily="34" charset="0"/>
                <a:cs typeface="Arial" panose="020B0604020202020204" pitchFamily="34" charset="0"/>
              </a:rPr>
              <a:t>Compute annual depreciation expense, accumulated depreciation and net book value for 5 years useful life. </a:t>
            </a:r>
            <a:endParaRPr lang="en-US" sz="1200" b="1" u="sng"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lphaLcParenR"/>
            </a:pPr>
            <a:r>
              <a:rPr lang="en-US" sz="1200" b="1" dirty="0">
                <a:latin typeface="Arial" panose="020B0604020202020204" pitchFamily="34" charset="0"/>
                <a:ea typeface="Calibri" panose="020F0502020204030204" pitchFamily="34" charset="0"/>
                <a:cs typeface="Arial" panose="020B0604020202020204" pitchFamily="34" charset="0"/>
              </a:rPr>
              <a:t>Prepare the adjusted entry for year 2018.</a:t>
            </a:r>
            <a:endParaRPr lang="en-GB" sz="12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26037" y="827465"/>
            <a:ext cx="4290598" cy="385939"/>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marL="342900" lvl="0" indent="-342900">
              <a:lnSpc>
                <a:spcPct val="106000"/>
              </a:lnSpc>
              <a:spcAft>
                <a:spcPts val="0"/>
              </a:spcAft>
              <a:buFont typeface="+mj-lt"/>
              <a:buAutoNum type="alphaLcParenR"/>
            </a:pPr>
            <a:r>
              <a:rPr lang="en-US" b="1" dirty="0">
                <a:solidFill>
                  <a:srgbClr val="002060"/>
                </a:solidFill>
                <a:latin typeface="Times New Roman" panose="02020603050405020304" pitchFamily="18" charset="0"/>
                <a:ea typeface="Calibri" panose="020F0502020204030204" pitchFamily="34" charset="0"/>
                <a:cs typeface="Arial" panose="020B0604020202020204" pitchFamily="34" charset="0"/>
              </a:rPr>
              <a:t>Compute annual depreciation expense</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202819" y="4906026"/>
            <a:ext cx="4502515" cy="37202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lvl="0">
              <a:lnSpc>
                <a:spcPct val="106000"/>
              </a:lnSpc>
              <a:spcAft>
                <a:spcPts val="800"/>
              </a:spcAft>
            </a:pPr>
            <a:r>
              <a:rPr lang="en-US" b="1" dirty="0">
                <a:solidFill>
                  <a:srgbClr val="002060"/>
                </a:solidFill>
                <a:latin typeface="Times New Roman" panose="02020603050405020304" pitchFamily="18" charset="0"/>
                <a:ea typeface="Calibri" panose="020F0502020204030204" pitchFamily="34" charset="0"/>
                <a:cs typeface="Arial" panose="020B0604020202020204" pitchFamily="34" charset="0"/>
              </a:rPr>
              <a:t>b) Prepare the adjusted entry for year 2018.</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42530616"/>
              </p:ext>
            </p:extLst>
          </p:nvPr>
        </p:nvGraphicFramePr>
        <p:xfrm>
          <a:off x="202818" y="5514648"/>
          <a:ext cx="9829458" cy="837565"/>
        </p:xfrm>
        <a:graphic>
          <a:graphicData uri="http://schemas.openxmlformats.org/drawingml/2006/table">
            <a:tbl>
              <a:tblPr firstRow="1" firstCol="1" bandRow="1">
                <a:tableStyleId>{46F890A9-2807-4EBB-B81D-B2AA78EC7F39}</a:tableStyleId>
              </a:tblPr>
              <a:tblGrid>
                <a:gridCol w="1534543">
                  <a:extLst>
                    <a:ext uri="{9D8B030D-6E8A-4147-A177-3AD203B41FA5}">
                      <a16:colId xmlns:a16="http://schemas.microsoft.com/office/drawing/2014/main" val="3022400588"/>
                    </a:ext>
                  </a:extLst>
                </a:gridCol>
                <a:gridCol w="6452417">
                  <a:extLst>
                    <a:ext uri="{9D8B030D-6E8A-4147-A177-3AD203B41FA5}">
                      <a16:colId xmlns:a16="http://schemas.microsoft.com/office/drawing/2014/main" val="3436749093"/>
                    </a:ext>
                  </a:extLst>
                </a:gridCol>
                <a:gridCol w="1024310">
                  <a:extLst>
                    <a:ext uri="{9D8B030D-6E8A-4147-A177-3AD203B41FA5}">
                      <a16:colId xmlns:a16="http://schemas.microsoft.com/office/drawing/2014/main" val="2385355563"/>
                    </a:ext>
                  </a:extLst>
                </a:gridCol>
                <a:gridCol w="818188">
                  <a:extLst>
                    <a:ext uri="{9D8B030D-6E8A-4147-A177-3AD203B41FA5}">
                      <a16:colId xmlns:a16="http://schemas.microsoft.com/office/drawing/2014/main" val="2384781724"/>
                    </a:ext>
                  </a:extLst>
                </a:gridCol>
              </a:tblGrid>
              <a:tr h="287655">
                <a:tc>
                  <a:txBody>
                    <a:bodyPr/>
                    <a:lstStyle/>
                    <a:p>
                      <a:pPr algn="ctr">
                        <a:lnSpc>
                          <a:spcPct val="106000"/>
                        </a:lnSpc>
                        <a:spcAft>
                          <a:spcPts val="0"/>
                        </a:spcAft>
                      </a:pPr>
                      <a:r>
                        <a:rPr lang="en-US" sz="1400" b="1" dirty="0">
                          <a:solidFill>
                            <a:srgbClr val="002060"/>
                          </a:solidFill>
                          <a:effectLst/>
                          <a:latin typeface="Arial" panose="020B0604020202020204" pitchFamily="34" charset="0"/>
                          <a:cs typeface="Arial" panose="020B0604020202020204" pitchFamily="34" charset="0"/>
                        </a:rPr>
                        <a:t>Date</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Arial" panose="020B0604020202020204" pitchFamily="34" charset="0"/>
                          <a:cs typeface="Arial" panose="020B0604020202020204" pitchFamily="34" charset="0"/>
                        </a:rPr>
                        <a:t>Explanation</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Arial" panose="020B0604020202020204" pitchFamily="34" charset="0"/>
                          <a:cs typeface="Arial" panose="020B0604020202020204" pitchFamily="34" charset="0"/>
                        </a:rPr>
                        <a:t>Debit</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Arial" panose="020B0604020202020204" pitchFamily="34" charset="0"/>
                          <a:cs typeface="Arial" panose="020B0604020202020204" pitchFamily="34" charset="0"/>
                        </a:rPr>
                        <a:t>Credit</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48835939"/>
                  </a:ext>
                </a:extLst>
              </a:tr>
              <a:tr h="274955">
                <a:tc rowSpan="2">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Dec 31</a:t>
                      </a:r>
                      <a:endParaRPr lang="en-GB" sz="1400" b="1" dirty="0">
                        <a:effectLst/>
                        <a:latin typeface="Arial" panose="020B0604020202020204" pitchFamily="34" charset="0"/>
                        <a:cs typeface="Arial" panose="020B0604020202020204" pitchFamily="34" charset="0"/>
                      </a:endParaRPr>
                    </a:p>
                    <a:p>
                      <a:pPr algn="ctr">
                        <a:lnSpc>
                          <a:spcPct val="106000"/>
                        </a:lnSpc>
                        <a:spcAft>
                          <a:spcPts val="0"/>
                        </a:spcAft>
                      </a:pPr>
                      <a:r>
                        <a:rPr lang="en-US" sz="1400" b="1" dirty="0">
                          <a:effectLst/>
                          <a:latin typeface="Arial" panose="020B0604020202020204" pitchFamily="34" charset="0"/>
                          <a:cs typeface="Arial" panose="020B0604020202020204" pitchFamily="34" charset="0"/>
                        </a:rPr>
                        <a:t>2018</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nSpc>
                          <a:spcPct val="106000"/>
                        </a:lnSpc>
                        <a:spcAft>
                          <a:spcPts val="0"/>
                        </a:spcAft>
                      </a:pPr>
                      <a:r>
                        <a:rPr lang="en-US" sz="1400" b="1" dirty="0">
                          <a:effectLst/>
                          <a:latin typeface="Arial" panose="020B0604020202020204" pitchFamily="34" charset="0"/>
                          <a:cs typeface="Arial" panose="020B0604020202020204" pitchFamily="34" charset="0"/>
                        </a:rPr>
                        <a:t>Depreciation Expense - Machines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10,500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effectLst/>
                          <a:latin typeface="Arial" panose="020B0604020202020204" pitchFamily="34" charset="0"/>
                          <a:cs typeface="Arial" panose="020B0604020202020204" pitchFamily="34" charset="0"/>
                        </a:rPr>
                        <a:t> </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040352209"/>
                  </a:ext>
                </a:extLst>
              </a:tr>
              <a:tr h="274955">
                <a:tc vMerge="1">
                  <a:txBody>
                    <a:bodyPr/>
                    <a:lstStyle/>
                    <a:p>
                      <a:endParaRPr lang="en-GB"/>
                    </a:p>
                  </a:txBody>
                  <a:tcPr/>
                </a:tc>
                <a:tc>
                  <a:txBody>
                    <a:bodyPr/>
                    <a:lstStyle/>
                    <a:p>
                      <a:pPr>
                        <a:lnSpc>
                          <a:spcPct val="106000"/>
                        </a:lnSpc>
                        <a:spcAft>
                          <a:spcPts val="0"/>
                        </a:spcAft>
                      </a:pPr>
                      <a:r>
                        <a:rPr lang="en-US" sz="1400" b="1" dirty="0">
                          <a:effectLst/>
                          <a:latin typeface="Arial" panose="020B0604020202020204" pitchFamily="34" charset="0"/>
                          <a:cs typeface="Arial" panose="020B0604020202020204" pitchFamily="34" charset="0"/>
                        </a:rPr>
                        <a:t>                Accumulated Depreciation</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10,500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174933693"/>
                  </a:ext>
                </a:extLst>
              </a:tr>
            </a:tbl>
          </a:graphicData>
        </a:graphic>
      </p:graphicFrame>
      <p:grpSp>
        <p:nvGrpSpPr>
          <p:cNvPr id="15" name="Group 14"/>
          <p:cNvGrpSpPr/>
          <p:nvPr/>
        </p:nvGrpSpPr>
        <p:grpSpPr>
          <a:xfrm>
            <a:off x="143044" y="376397"/>
            <a:ext cx="4428956" cy="679453"/>
            <a:chOff x="108048" y="721546"/>
            <a:chExt cx="8153400" cy="890460"/>
          </a:xfrm>
        </p:grpSpPr>
        <p:sp>
          <p:nvSpPr>
            <p:cNvPr id="16" name="مستطيل مستدير الزوايا 13"/>
            <p:cNvSpPr/>
            <p:nvPr/>
          </p:nvSpPr>
          <p:spPr>
            <a:xfrm>
              <a:off x="108048" y="721546"/>
              <a:ext cx="8153400" cy="492194"/>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7" name="Rectangle 16"/>
            <p:cNvSpPr/>
            <p:nvPr/>
          </p:nvSpPr>
          <p:spPr>
            <a:xfrm>
              <a:off x="820487" y="845627"/>
              <a:ext cx="436754" cy="766379"/>
            </a:xfrm>
            <a:prstGeom prst="rect">
              <a:avLst/>
            </a:prstGeom>
          </p:spPr>
          <p:txBody>
            <a:bodyPr wrap="none">
              <a:spAutoFit/>
            </a:bodyPr>
            <a:lstStyle/>
            <a:p>
              <a:endParaRPr lang="en-GB" sz="3200" dirty="0">
                <a:solidFill>
                  <a:srgbClr val="FFFF00"/>
                </a:solidFill>
                <a:latin typeface="Arial" panose="020B0604020202020204" pitchFamily="34" charset="0"/>
                <a:cs typeface="Arial" panose="020B0604020202020204" pitchFamily="34" charset="0"/>
              </a:endParaRPr>
            </a:p>
          </p:txBody>
        </p:sp>
      </p:grpSp>
      <p:sp>
        <p:nvSpPr>
          <p:cNvPr id="6" name="Rectangle 5"/>
          <p:cNvSpPr/>
          <p:nvPr/>
        </p:nvSpPr>
        <p:spPr>
          <a:xfrm>
            <a:off x="194108" y="394130"/>
            <a:ext cx="4324389" cy="369332"/>
          </a:xfrm>
          <a:prstGeom prst="rect">
            <a:avLst/>
          </a:prstGeom>
        </p:spPr>
        <p:txBody>
          <a:bodyPr wrap="none">
            <a:spAutoFit/>
          </a:bodyPr>
          <a:lstStyle/>
          <a:p>
            <a:r>
              <a:rPr lang="en-US" b="1" u="sng" dirty="0">
                <a:solidFill>
                  <a:srgbClr val="FFFF00"/>
                </a:solidFill>
              </a:rPr>
              <a:t>2- DOUBLE DECLINING BALANCE-METHOD:</a:t>
            </a:r>
            <a:r>
              <a:rPr lang="en-US" u="sng" dirty="0">
                <a:solidFill>
                  <a:srgbClr val="FFFF00"/>
                </a:solidFill>
              </a:rPr>
              <a:t> </a:t>
            </a:r>
            <a:endParaRPr lang="en-GB" dirty="0">
              <a:solidFill>
                <a:srgbClr val="FFFF00"/>
              </a:solidFill>
            </a:endParaRPr>
          </a:p>
        </p:txBody>
      </p:sp>
      <mc:AlternateContent xmlns:mc="http://schemas.openxmlformats.org/markup-compatibility/2006" xmlns:a14="http://schemas.microsoft.com/office/drawing/2010/main">
        <mc:Choice Requires="a14">
          <p:sp>
            <p:nvSpPr>
              <p:cNvPr id="18" name="Rectangle 17"/>
              <p:cNvSpPr/>
              <p:nvPr/>
            </p:nvSpPr>
            <p:spPr>
              <a:xfrm>
                <a:off x="204787" y="1370969"/>
                <a:ext cx="4824414" cy="7347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28600">
                  <a:lnSpc>
                    <a:spcPct val="106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Depreciation Rate = </a:t>
                </a:r>
                <a14:m>
                  <m:oMath xmlns:m="http://schemas.openxmlformats.org/officeDocument/2006/math">
                    <m:f>
                      <m:fPr>
                        <m:ctrlPr>
                          <a:rPr lang="en-GB" sz="1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b="1" i="1">
                            <a:effectLst/>
                            <a:latin typeface="Cambria Math" panose="02040503050406030204" pitchFamily="18" charset="0"/>
                            <a:ea typeface="Calibri" panose="020F0502020204030204" pitchFamily="34" charset="0"/>
                            <a:cs typeface="Times New Roman" panose="02020603050405020304" pitchFamily="18" charset="0"/>
                          </a:rPr>
                          <m:t>𝟏𝟎𝟎</m:t>
                        </m:r>
                      </m:num>
                      <m:den>
                        <m:r>
                          <a:rPr lang="en-US" sz="1400" b="1" i="1">
                            <a:effectLst/>
                            <a:latin typeface="Cambria Math" panose="02040503050406030204" pitchFamily="18" charset="0"/>
                            <a:ea typeface="Calibri" panose="020F0502020204030204" pitchFamily="34" charset="0"/>
                            <a:cs typeface="Times New Roman" panose="02020603050405020304" pitchFamily="18" charset="0"/>
                          </a:rPr>
                          <m:t>𝒖𝒔𝒆𝒇𝒖𝒍</m:t>
                        </m:r>
                        <m:r>
                          <a:rPr lang="en-US" sz="1400" b="1" i="1">
                            <a:effectLst/>
                            <a:latin typeface="Cambria Math" panose="02040503050406030204" pitchFamily="18" charset="0"/>
                            <a:ea typeface="Calibri" panose="020F0502020204030204" pitchFamily="34" charset="0"/>
                            <a:cs typeface="Times New Roman" panose="02020603050405020304" pitchFamily="18" charset="0"/>
                          </a:rPr>
                          <m:t> </m:t>
                        </m:r>
                        <m:r>
                          <a:rPr lang="en-US" sz="1400" b="1" i="1">
                            <a:effectLst/>
                            <a:latin typeface="Cambria Math" panose="02040503050406030204" pitchFamily="18" charset="0"/>
                            <a:ea typeface="Calibri" panose="020F0502020204030204" pitchFamily="34" charset="0"/>
                            <a:cs typeface="Times New Roman" panose="02020603050405020304" pitchFamily="18" charset="0"/>
                          </a:rPr>
                          <m:t>𝒍𝒊𝒇𝒆</m:t>
                        </m:r>
                      </m:den>
                    </m:f>
                  </m:oMath>
                </a14:m>
                <a:r>
                  <a:rPr lang="en-US" sz="1400" b="1" dirty="0">
                    <a:effectLst/>
                    <a:latin typeface="Arial" panose="020B0604020202020204" pitchFamily="34" charset="0"/>
                    <a:ea typeface="Times New Roman" panose="02020603050405020304" pitchFamily="18" charset="0"/>
                    <a:cs typeface="Arial" panose="020B0604020202020204" pitchFamily="34" charset="0"/>
                  </a:rPr>
                  <a:t> × 2 = </a:t>
                </a:r>
                <a14:m>
                  <m:oMath xmlns:m="http://schemas.openxmlformats.org/officeDocument/2006/math">
                    <m:f>
                      <m:fPr>
                        <m:ctrlPr>
                          <a:rPr lang="en-GB" sz="1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𝟏𝟎𝟎</m:t>
                        </m:r>
                      </m:num>
                      <m:den>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𝟒</m:t>
                        </m:r>
                      </m:den>
                    </m:f>
                  </m:oMath>
                </a14:m>
                <a:r>
                  <a:rPr lang="en-US" sz="1400" b="1" dirty="0">
                    <a:effectLst/>
                    <a:latin typeface="Arial" panose="020B0604020202020204" pitchFamily="34" charset="0"/>
                    <a:ea typeface="Times New Roman" panose="02020603050405020304" pitchFamily="18" charset="0"/>
                    <a:cs typeface="Arial" panose="020B0604020202020204" pitchFamily="34" charset="0"/>
                  </a:rPr>
                  <a:t>  × 2 = 50%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04787" y="1370969"/>
                <a:ext cx="4824414" cy="734715"/>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949094205"/>
      </p:ext>
    </p:extLst>
  </p:cSld>
  <p:clrMapOvr>
    <a:masterClrMapping/>
  </p:clrMapOvr>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7144</TotalTime>
  <Words>1653</Words>
  <Application>Microsoft Office PowerPoint</Application>
  <PresentationFormat>Widescreen</PresentationFormat>
  <Paragraphs>384</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Calibri Light</vt:lpstr>
      <vt:lpstr>Cambria Math</vt:lpstr>
      <vt:lpstr>Times New Roman</vt:lpstr>
      <vt:lpstr>Presentation2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محمود طرّادة</dc:creator>
  <cp:lastModifiedBy>Latifa Alkaabi</cp:lastModifiedBy>
  <cp:revision>462</cp:revision>
  <dcterms:created xsi:type="dcterms:W3CDTF">2017-11-05T19:01:03Z</dcterms:created>
  <dcterms:modified xsi:type="dcterms:W3CDTF">2020-08-11T07:59:43Z</dcterms:modified>
</cp:coreProperties>
</file>