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70" r:id="rId6"/>
    <p:sldId id="271" r:id="rId7"/>
    <p:sldId id="266" r:id="rId8"/>
    <p:sldId id="267" r:id="rId9"/>
    <p:sldId id="274" r:id="rId10"/>
    <p:sldId id="275" r:id="rId11"/>
    <p:sldId id="276" r:id="rId12"/>
    <p:sldId id="277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91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412683" y="6550223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</a:rPr>
              <a:t>الفصل الدراسي الأول </a:t>
            </a:r>
            <a:r>
              <a:rPr lang="ar-BH" sz="1400" dirty="0">
                <a:solidFill>
                  <a:srgbClr val="FF0000"/>
                </a:solidFill>
              </a:rPr>
              <a:t>2020-2021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77075"/>
              </p:ext>
            </p:extLst>
          </p:nvPr>
        </p:nvGraphicFramePr>
        <p:xfrm>
          <a:off x="1802675" y="2517007"/>
          <a:ext cx="8530046" cy="350496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00298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6829748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(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– </a:t>
                      </a:r>
                      <a:r>
                        <a:rPr lang="ar-BH" sz="28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111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 </a:t>
                      </a:r>
                      <a:r>
                        <a:rPr lang="en-GB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</a:t>
                      </a:r>
                      <a:r>
                        <a:rPr lang="en-GB" sz="28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Action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332411" y="381000"/>
            <a:ext cx="8882743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60FBF7EF-CA33-401E-9B45-04F571B8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90205"/>
              </p:ext>
            </p:extLst>
          </p:nvPr>
        </p:nvGraphicFramePr>
        <p:xfrm>
          <a:off x="189503" y="2162171"/>
          <a:ext cx="10243456" cy="36957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237">
                  <a:extLst>
                    <a:ext uri="{9D8B030D-6E8A-4147-A177-3AD203B41FA5}">
                      <a16:colId xmlns:a16="http://schemas.microsoft.com/office/drawing/2014/main" val="614706055"/>
                    </a:ext>
                  </a:extLst>
                </a:gridCol>
                <a:gridCol w="1755821">
                  <a:extLst>
                    <a:ext uri="{9D8B030D-6E8A-4147-A177-3AD203B41FA5}">
                      <a16:colId xmlns:a16="http://schemas.microsoft.com/office/drawing/2014/main" val="404416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520487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8954699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0438185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81004116"/>
                    </a:ext>
                  </a:extLst>
                </a:gridCol>
                <a:gridCol w="2209798">
                  <a:extLst>
                    <a:ext uri="{9D8B030D-6E8A-4147-A177-3AD203B41FA5}">
                      <a16:colId xmlns:a16="http://schemas.microsoft.com/office/drawing/2014/main" val="3079877704"/>
                    </a:ext>
                  </a:extLst>
                </a:gridCol>
              </a:tblGrid>
              <a:tr h="73478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Assets 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Liabilities 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Owner equity 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95148"/>
                  </a:ext>
                </a:extLst>
              </a:tr>
              <a:tr h="7019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57159"/>
                  </a:ext>
                </a:extLst>
              </a:tr>
              <a:tr h="751405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95912"/>
                  </a:ext>
                </a:extLst>
              </a:tr>
              <a:tr h="630178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23500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688901"/>
                  </a:ext>
                </a:extLst>
              </a:tr>
              <a:tr h="756383">
                <a:tc>
                  <a:txBody>
                    <a:bodyPr/>
                    <a:lstStyle/>
                    <a:p>
                      <a:pPr algn="ctr"/>
                      <a:r>
                        <a:rPr lang="en-GB" sz="3200" b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  <a:endParaRPr lang="en-US" sz="3200" b="1" u="sng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6119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9DD353-7B1D-497E-9BDA-32E2D0ACFD9E}"/>
              </a:ext>
            </a:extLst>
          </p:cNvPr>
          <p:cNvSpPr txBox="1"/>
          <p:nvPr/>
        </p:nvSpPr>
        <p:spPr>
          <a:xfrm>
            <a:off x="0" y="1465385"/>
            <a:ext cx="113963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missing amount from each of the following separate situation.</a:t>
            </a:r>
          </a:p>
        </p:txBody>
      </p:sp>
      <p:pic>
        <p:nvPicPr>
          <p:cNvPr id="16" name="Picture 2" descr="CLASSROOM LANGUAGE">
            <a:extLst>
              <a:ext uri="{FF2B5EF4-FFF2-40B4-BE49-F238E27FC236}">
                <a16:creationId xmlns:a16="http://schemas.microsoft.com/office/drawing/2014/main" id="{B63B093B-93F1-438F-B723-F4E237147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13" y="3070705"/>
            <a:ext cx="1378039" cy="1501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ستطيل مستدير الزوايا 13"/>
          <p:cNvSpPr/>
          <p:nvPr/>
        </p:nvSpPr>
        <p:spPr>
          <a:xfrm>
            <a:off x="189503" y="618596"/>
            <a:ext cx="2693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34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873C4-5886-4D52-ADEC-AEFE120D2ECE}"/>
              </a:ext>
            </a:extLst>
          </p:cNvPr>
          <p:cNvSpPr/>
          <p:nvPr/>
        </p:nvSpPr>
        <p:spPr>
          <a:xfrm>
            <a:off x="166617" y="1446790"/>
            <a:ext cx="5062206" cy="4203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correct answer: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0B515-7B8B-447F-86E4-89BAF7CF9851}"/>
              </a:ext>
            </a:extLst>
          </p:cNvPr>
          <p:cNvSpPr/>
          <p:nvPr/>
        </p:nvSpPr>
        <p:spPr>
          <a:xfrm>
            <a:off x="1034995" y="2246222"/>
            <a:ext cx="10402668" cy="4145700"/>
          </a:xfrm>
          <a:prstGeom prst="rect">
            <a:avLst/>
          </a:prstGeom>
          <a:solidFill>
            <a:srgbClr val="EEEEE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if the liabilities = 20000 , owner equity = 80000,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assets =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80000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20000</a:t>
            </a: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if the owner equity = 6000 , assets = 10000, 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then liabilities =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16000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3" name="مستطيل مستدير الزوايا 13"/>
          <p:cNvSpPr/>
          <p:nvPr/>
        </p:nvSpPr>
        <p:spPr>
          <a:xfrm>
            <a:off x="189503" y="618596"/>
            <a:ext cx="2096497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F9D054-7DE5-42CF-96F2-576BEB2C444B}"/>
              </a:ext>
            </a:extLst>
          </p:cNvPr>
          <p:cNvSpPr txBox="1">
            <a:spLocks/>
          </p:cNvSpPr>
          <p:nvPr/>
        </p:nvSpPr>
        <p:spPr bwMode="auto">
          <a:xfrm>
            <a:off x="9604127" y="1015376"/>
            <a:ext cx="1659923" cy="3063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Self correction</a:t>
            </a:r>
          </a:p>
        </p:txBody>
      </p:sp>
      <p:pic>
        <p:nvPicPr>
          <p:cNvPr id="5" name="Picture 2" descr="صورة ذات صلة">
            <a:extLst>
              <a:ext uri="{FF2B5EF4-FFF2-40B4-BE49-F238E27FC236}">
                <a16:creationId xmlns:a16="http://schemas.microsoft.com/office/drawing/2014/main" id="{3E67599C-4FDF-4246-94B7-FA72D5A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27007" r="8842" b="26312"/>
          <a:stretch>
            <a:fillRect/>
          </a:stretch>
        </p:blipFill>
        <p:spPr bwMode="auto">
          <a:xfrm>
            <a:off x="8556694" y="763757"/>
            <a:ext cx="7731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6873C4-5886-4D52-ADEC-AEFE120D2ECE}"/>
              </a:ext>
            </a:extLst>
          </p:cNvPr>
          <p:cNvSpPr/>
          <p:nvPr/>
        </p:nvSpPr>
        <p:spPr>
          <a:xfrm>
            <a:off x="149755" y="1363200"/>
            <a:ext cx="5027552" cy="4203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correct answer :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7032" y="2040387"/>
            <a:ext cx="10402668" cy="4246018"/>
            <a:chOff x="737032" y="2040387"/>
            <a:chExt cx="10402668" cy="42460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930B515-7B8B-447F-86E4-89BAF7CF9851}"/>
                </a:ext>
              </a:extLst>
            </p:cNvPr>
            <p:cNvSpPr/>
            <p:nvPr/>
          </p:nvSpPr>
          <p:spPr>
            <a:xfrm>
              <a:off x="737032" y="2040387"/>
              <a:ext cx="10402668" cy="4246018"/>
            </a:xfrm>
            <a:prstGeom prst="rect">
              <a:avLst/>
            </a:prstGeom>
            <a:solidFill>
              <a:srgbClr val="EEEEEE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  if the liabilities = 20000 and owner equity = 80000, </a:t>
              </a:r>
              <a:r>
                <a:rPr lang="en-US" sz="24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then assets =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80000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100000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60000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20000</a:t>
              </a:r>
            </a:p>
            <a:p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if the owner equity = 6000 and assets = 10000, </a:t>
              </a:r>
              <a:r>
                <a:rPr lang="en-US" sz="2400" b="1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then liabilities = 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10000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6000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16000</a:t>
              </a:r>
            </a:p>
            <a:p>
              <a:pPr marL="457200" indent="-457200">
                <a:buFont typeface="+mj-lt"/>
                <a:buAutoNum type="alphaU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4000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F6D2D5-3892-4061-9C44-7B6DD269F9B1}"/>
                </a:ext>
              </a:extLst>
            </p:cNvPr>
            <p:cNvSpPr/>
            <p:nvPr/>
          </p:nvSpPr>
          <p:spPr>
            <a:xfrm>
              <a:off x="831451" y="2897185"/>
              <a:ext cx="1730664" cy="3810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B3B99E-BC2D-460E-BFB0-B9604175158C}"/>
                </a:ext>
              </a:extLst>
            </p:cNvPr>
            <p:cNvSpPr/>
            <p:nvPr/>
          </p:nvSpPr>
          <p:spPr>
            <a:xfrm>
              <a:off x="737032" y="5795136"/>
              <a:ext cx="1307495" cy="457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8" name="مستطيل مستدير الزوايا 13"/>
          <p:cNvSpPr/>
          <p:nvPr/>
        </p:nvSpPr>
        <p:spPr>
          <a:xfrm>
            <a:off x="189503" y="618596"/>
            <a:ext cx="2693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0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FBA567B-44CE-48A1-B1B8-075786A5F17D}"/>
              </a:ext>
            </a:extLst>
          </p:cNvPr>
          <p:cNvCxnSpPr>
            <a:cxnSpLocks/>
          </p:cNvCxnSpPr>
          <p:nvPr/>
        </p:nvCxnSpPr>
        <p:spPr>
          <a:xfrm flipH="1">
            <a:off x="8587887" y="2101097"/>
            <a:ext cx="525544" cy="3726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8799" y="1231117"/>
            <a:ext cx="11517037" cy="5058262"/>
            <a:chOff x="118799" y="1231117"/>
            <a:chExt cx="11517037" cy="5058262"/>
          </a:xfrm>
        </p:grpSpPr>
        <p:sp>
          <p:nvSpPr>
            <p:cNvPr id="6" name="Callout: Right Arrow 5">
              <a:extLst>
                <a:ext uri="{FF2B5EF4-FFF2-40B4-BE49-F238E27FC236}">
                  <a16:creationId xmlns:a16="http://schemas.microsoft.com/office/drawing/2014/main" id="{095E0C4A-C561-40FA-AC7F-49275F6FB0B0}"/>
                </a:ext>
              </a:extLst>
            </p:cNvPr>
            <p:cNvSpPr/>
            <p:nvPr/>
          </p:nvSpPr>
          <p:spPr>
            <a:xfrm>
              <a:off x="118799" y="2876142"/>
              <a:ext cx="2098751" cy="3408426"/>
            </a:xfrm>
            <a:prstGeom prst="right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Assets </a:t>
              </a:r>
            </a:p>
          </p:txBody>
        </p:sp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id="{D4DE8950-BC24-445E-AD3B-43A085383D45}"/>
                </a:ext>
              </a:extLst>
            </p:cNvPr>
            <p:cNvSpPr/>
            <p:nvPr/>
          </p:nvSpPr>
          <p:spPr>
            <a:xfrm>
              <a:off x="2643166" y="3413252"/>
              <a:ext cx="2036316" cy="2281561"/>
            </a:xfrm>
            <a:prstGeom prst="homePlate">
              <a:avLst>
                <a:gd name="adj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Liabilities </a:t>
              </a: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B764E818-DBFF-4791-8346-EAF810B33444}"/>
                </a:ext>
              </a:extLst>
            </p:cNvPr>
            <p:cNvSpPr/>
            <p:nvPr/>
          </p:nvSpPr>
          <p:spPr>
            <a:xfrm>
              <a:off x="5241139" y="3435659"/>
              <a:ext cx="2036316" cy="2281561"/>
            </a:xfrm>
            <a:prstGeom prst="homePlate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Owner’s Equity 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7CB6095-C1EA-48F0-A346-DD78F0266780}"/>
                </a:ext>
              </a:extLst>
            </p:cNvPr>
            <p:cNvSpPr/>
            <p:nvPr/>
          </p:nvSpPr>
          <p:spPr>
            <a:xfrm rot="18910210">
              <a:off x="7113471" y="2749706"/>
              <a:ext cx="804821" cy="865407"/>
            </a:xfrm>
            <a:prstGeom prst="rightArrow">
              <a:avLst>
                <a:gd name="adj1" fmla="val 18852"/>
                <a:gd name="adj2" fmla="val 50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0A4B536D-59FC-4A79-878B-BFFFF868D498}"/>
                </a:ext>
              </a:extLst>
            </p:cNvPr>
            <p:cNvSpPr/>
            <p:nvPr/>
          </p:nvSpPr>
          <p:spPr>
            <a:xfrm>
              <a:off x="7343623" y="4601649"/>
              <a:ext cx="990978" cy="865407"/>
            </a:xfrm>
            <a:prstGeom prst="rightArrow">
              <a:avLst>
                <a:gd name="adj1" fmla="val 18852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7BD253-E974-4BF6-AA78-94CA02338D93}"/>
                </a:ext>
              </a:extLst>
            </p:cNvPr>
            <p:cNvSpPr/>
            <p:nvPr/>
          </p:nvSpPr>
          <p:spPr>
            <a:xfrm>
              <a:off x="2259141" y="4353627"/>
              <a:ext cx="330558" cy="470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12FFA5-73F1-449C-AA0A-98040E514E17}"/>
                </a:ext>
              </a:extLst>
            </p:cNvPr>
            <p:cNvSpPr/>
            <p:nvPr/>
          </p:nvSpPr>
          <p:spPr>
            <a:xfrm>
              <a:off x="4749731" y="4361242"/>
              <a:ext cx="348938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86FD68-456C-49C8-91D3-7C6007EE872E}"/>
                </a:ext>
              </a:extLst>
            </p:cNvPr>
            <p:cNvSpPr/>
            <p:nvPr/>
          </p:nvSpPr>
          <p:spPr>
            <a:xfrm rot="19653373">
              <a:off x="7657938" y="2535054"/>
              <a:ext cx="1064888" cy="532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785D25D-4545-4F96-B882-6CFBEA357983}"/>
                </a:ext>
              </a:extLst>
            </p:cNvPr>
            <p:cNvSpPr/>
            <p:nvPr/>
          </p:nvSpPr>
          <p:spPr>
            <a:xfrm>
              <a:off x="8121566" y="4833721"/>
              <a:ext cx="1064888" cy="457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-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35293A6-BC01-408B-91E8-418D51044A60}"/>
                </a:ext>
              </a:extLst>
            </p:cNvPr>
            <p:cNvSpPr/>
            <p:nvPr/>
          </p:nvSpPr>
          <p:spPr>
            <a:xfrm>
              <a:off x="9621695" y="1745071"/>
              <a:ext cx="1562470" cy="5267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Capital 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6738E96-C3BB-4CD2-AFAF-6BCDF6D6D285}"/>
                </a:ext>
              </a:extLst>
            </p:cNvPr>
            <p:cNvSpPr/>
            <p:nvPr/>
          </p:nvSpPr>
          <p:spPr>
            <a:xfrm>
              <a:off x="9596511" y="2718073"/>
              <a:ext cx="1562470" cy="5267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Revenue 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D97B281-BFD6-4228-8ED2-FA266C8B4A54}"/>
                </a:ext>
              </a:extLst>
            </p:cNvPr>
            <p:cNvSpPr/>
            <p:nvPr/>
          </p:nvSpPr>
          <p:spPr>
            <a:xfrm>
              <a:off x="9307402" y="4341605"/>
              <a:ext cx="1808206" cy="5267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Expense 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BCDBDF5-8584-4D25-A700-7E50DF0DE156}"/>
                </a:ext>
              </a:extLst>
            </p:cNvPr>
            <p:cNvSpPr/>
            <p:nvPr/>
          </p:nvSpPr>
          <p:spPr>
            <a:xfrm>
              <a:off x="9307402" y="5185719"/>
              <a:ext cx="1876763" cy="52674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Drawings 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16E3B04-8125-4796-800E-AB12763FCB56}"/>
                </a:ext>
              </a:extLst>
            </p:cNvPr>
            <p:cNvSpPr/>
            <p:nvPr/>
          </p:nvSpPr>
          <p:spPr>
            <a:xfrm>
              <a:off x="9105917" y="1231117"/>
              <a:ext cx="2529919" cy="2452034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6E3B04-8125-4796-800E-AB12763FCB56}"/>
                </a:ext>
              </a:extLst>
            </p:cNvPr>
            <p:cNvSpPr/>
            <p:nvPr/>
          </p:nvSpPr>
          <p:spPr>
            <a:xfrm>
              <a:off x="8966615" y="3810696"/>
              <a:ext cx="2489781" cy="2478683"/>
            </a:xfrm>
            <a:prstGeom prst="ellipse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مستطيل مستدير الزوايا 13"/>
          <p:cNvSpPr/>
          <p:nvPr/>
        </p:nvSpPr>
        <p:spPr>
          <a:xfrm>
            <a:off x="254817" y="784365"/>
            <a:ext cx="4986322" cy="1014799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Transactions</a:t>
            </a:r>
            <a:r>
              <a:rPr lang="ar-BH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4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16" y="419073"/>
            <a:ext cx="2578355" cy="2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7418" y="1261781"/>
            <a:ext cx="7826501" cy="1974253"/>
            <a:chOff x="347260" y="1958027"/>
            <a:chExt cx="7235728" cy="196807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1279429-14BA-4CEA-8F1B-698CACA9A5AE}"/>
                </a:ext>
              </a:extLst>
            </p:cNvPr>
            <p:cNvSpPr txBox="1">
              <a:spLocks/>
            </p:cNvSpPr>
            <p:nvPr/>
          </p:nvSpPr>
          <p:spPr>
            <a:xfrm>
              <a:off x="347260" y="2566428"/>
              <a:ext cx="7235728" cy="135967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A- Investment by the</a:t>
              </a:r>
              <a:r>
                <a:rPr kumimoji="0" lang="en-US" b="1" i="0" u="sng" strike="noStrike" kern="1200" cap="none" spc="0" normalizeH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owner:</a:t>
              </a:r>
            </a:p>
            <a:p>
              <a:pPr marL="118872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1-Amna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invested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BD10,000 for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cash</a:t>
              </a:r>
              <a:r>
                <a:rPr kumimoji="0" lang="en-US" sz="2000" b="1" i="0" u="sng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 the business.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8872" lvl="0" indent="0"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2-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Amna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invested </a:t>
              </a: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BD5000 for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equipment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in the business.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728098" y="2726177"/>
              <a:ext cx="7924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751505" y="2086558"/>
              <a:ext cx="745666" cy="655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520578" y="1958027"/>
              <a:ext cx="1524000" cy="4047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Assets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32812" y="2482591"/>
              <a:ext cx="1524000" cy="4047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Capital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433171"/>
              </p:ext>
            </p:extLst>
          </p:nvPr>
        </p:nvGraphicFramePr>
        <p:xfrm>
          <a:off x="518159" y="3355288"/>
          <a:ext cx="11155681" cy="303045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22497">
                  <a:extLst>
                    <a:ext uri="{9D8B030D-6E8A-4147-A177-3AD203B41FA5}">
                      <a16:colId xmlns:a16="http://schemas.microsoft.com/office/drawing/2014/main" val="2999529767"/>
                    </a:ext>
                  </a:extLst>
                </a:gridCol>
                <a:gridCol w="1254814">
                  <a:extLst>
                    <a:ext uri="{9D8B030D-6E8A-4147-A177-3AD203B41FA5}">
                      <a16:colId xmlns:a16="http://schemas.microsoft.com/office/drawing/2014/main" val="2752274439"/>
                    </a:ext>
                  </a:extLst>
                </a:gridCol>
                <a:gridCol w="1165709">
                  <a:extLst>
                    <a:ext uri="{9D8B030D-6E8A-4147-A177-3AD203B41FA5}">
                      <a16:colId xmlns:a16="http://schemas.microsoft.com/office/drawing/2014/main" val="3365218323"/>
                    </a:ext>
                  </a:extLst>
                </a:gridCol>
                <a:gridCol w="1213894">
                  <a:extLst>
                    <a:ext uri="{9D8B030D-6E8A-4147-A177-3AD203B41FA5}">
                      <a16:colId xmlns:a16="http://schemas.microsoft.com/office/drawing/2014/main" val="4126006681"/>
                    </a:ext>
                  </a:extLst>
                </a:gridCol>
                <a:gridCol w="1213894">
                  <a:extLst>
                    <a:ext uri="{9D8B030D-6E8A-4147-A177-3AD203B41FA5}">
                      <a16:colId xmlns:a16="http://schemas.microsoft.com/office/drawing/2014/main" val="1856759607"/>
                    </a:ext>
                  </a:extLst>
                </a:gridCol>
                <a:gridCol w="1212749">
                  <a:extLst>
                    <a:ext uri="{9D8B030D-6E8A-4147-A177-3AD203B41FA5}">
                      <a16:colId xmlns:a16="http://schemas.microsoft.com/office/drawing/2014/main" val="620395445"/>
                    </a:ext>
                  </a:extLst>
                </a:gridCol>
                <a:gridCol w="1212749">
                  <a:extLst>
                    <a:ext uri="{9D8B030D-6E8A-4147-A177-3AD203B41FA5}">
                      <a16:colId xmlns:a16="http://schemas.microsoft.com/office/drawing/2014/main" val="1990737455"/>
                    </a:ext>
                  </a:extLst>
                </a:gridCol>
                <a:gridCol w="1212749">
                  <a:extLst>
                    <a:ext uri="{9D8B030D-6E8A-4147-A177-3AD203B41FA5}">
                      <a16:colId xmlns:a16="http://schemas.microsoft.com/office/drawing/2014/main" val="2769888546"/>
                    </a:ext>
                  </a:extLst>
                </a:gridCol>
                <a:gridCol w="773313">
                  <a:extLst>
                    <a:ext uri="{9D8B030D-6E8A-4147-A177-3AD203B41FA5}">
                      <a16:colId xmlns:a16="http://schemas.microsoft.com/office/drawing/2014/main" val="4219348488"/>
                    </a:ext>
                  </a:extLst>
                </a:gridCol>
                <a:gridCol w="773313">
                  <a:extLst>
                    <a:ext uri="{9D8B030D-6E8A-4147-A177-3AD203B41FA5}">
                      <a16:colId xmlns:a16="http://schemas.microsoft.com/office/drawing/2014/main" val="2754070771"/>
                    </a:ext>
                  </a:extLst>
                </a:gridCol>
              </a:tblGrid>
              <a:tr h="6059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     =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+              Owner’s Equity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20372"/>
                  </a:ext>
                </a:extLst>
              </a:tr>
              <a:tr h="12384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Receivable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54323"/>
                  </a:ext>
                </a:extLst>
              </a:tr>
              <a:tr h="299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766995"/>
                  </a:ext>
                </a:extLst>
              </a:tr>
              <a:tr h="299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ctr"/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725338"/>
                  </a:ext>
                </a:extLst>
              </a:tr>
              <a:tr h="299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20101"/>
                  </a:ext>
                </a:extLst>
              </a:tr>
              <a:tr h="286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61802"/>
                  </a:ext>
                </a:extLst>
              </a:tr>
            </a:tbl>
          </a:graphicData>
        </a:graphic>
      </p:graphicFrame>
      <p:sp>
        <p:nvSpPr>
          <p:cNvPr id="20" name="مستطيل مستدير الزوايا 13"/>
          <p:cNvSpPr/>
          <p:nvPr/>
        </p:nvSpPr>
        <p:spPr>
          <a:xfrm>
            <a:off x="512427" y="1148980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5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1565" y="367478"/>
            <a:ext cx="9486306" cy="645556"/>
            <a:chOff x="58478" y="1107328"/>
            <a:chExt cx="12945406" cy="1080000"/>
          </a:xfrm>
        </p:grpSpPr>
        <p:sp>
          <p:nvSpPr>
            <p:cNvPr id="27" name="مستطيل مستدير الزوايا 13"/>
            <p:cNvSpPr/>
            <p:nvPr/>
          </p:nvSpPr>
          <p:spPr>
            <a:xfrm>
              <a:off x="58478" y="1107328"/>
              <a:ext cx="12732174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8" name="Rectangle 6"/>
            <p:cNvSpPr/>
            <p:nvPr/>
          </p:nvSpPr>
          <p:spPr>
            <a:xfrm>
              <a:off x="210630" y="1257113"/>
              <a:ext cx="12793254" cy="669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 Analyze the effects of business transactions on the accounting equation.</a:t>
              </a:r>
              <a:endParaRPr lang="en-GB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6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148" y="453331"/>
            <a:ext cx="2368944" cy="207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-1" y="6519446"/>
            <a:ext cx="12192000" cy="338554"/>
            <a:chOff x="0" y="6501793"/>
            <a:chExt cx="12192000" cy="338554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6834" y="615834"/>
            <a:ext cx="8534693" cy="2339624"/>
            <a:chOff x="209269" y="671869"/>
            <a:chExt cx="8534693" cy="2339624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F0E05DF6-B57E-43DD-A2A7-22D914D04FBA}"/>
                </a:ext>
              </a:extLst>
            </p:cNvPr>
            <p:cNvSpPr txBox="1">
              <a:spLocks/>
            </p:cNvSpPr>
            <p:nvPr/>
          </p:nvSpPr>
          <p:spPr>
            <a:xfrm>
              <a:off x="209269" y="1150359"/>
              <a:ext cx="8534693" cy="186113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  <a:cs typeface="Aharoni" panose="02010803020104030203" pitchFamily="2" charset="-79"/>
                </a:rPr>
                <a:t>2. Purchases Assets:</a:t>
              </a:r>
              <a:endPara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cs typeface="Aharoni" panose="02010803020104030203" pitchFamily="2" charset="-79"/>
              </a:endParaRPr>
            </a:p>
            <a:p>
              <a:pPr marL="233172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3-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Amna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 Purchased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</a:rPr>
                <a:t>equipment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 for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</a:rPr>
                <a:t>cash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BD3000. </a:t>
              </a:r>
            </a:p>
            <a:p>
              <a:pPr marL="233172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4-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Amna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 purchased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</a:rPr>
                <a:t>machines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rebuchet MS" panose="020B0603020202020204"/>
                </a:rPr>
                <a:t> for BD4000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rebuchet MS" panose="020B0603020202020204"/>
                </a:rPr>
                <a:t>on credit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from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</a:rPr>
                <a:t>Jamal Est.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</a:rPr>
                <a:t> </a:t>
              </a:r>
            </a:p>
            <a:p>
              <a:pPr marL="233172" lvl="0" indent="0">
                <a:lnSpc>
                  <a:spcPct val="100000"/>
                </a:lnSpc>
                <a:buNone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5-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Amna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 </a:t>
              </a:r>
              <a:r>
                <a:rPr lang="en-US" sz="2000" b="1" dirty="0">
                  <a:solidFill>
                    <a:prstClr val="black"/>
                  </a:solidFill>
                </a:rPr>
                <a:t>Paid  to creditor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 panose="020B0603020202020204"/>
                </a:rPr>
                <a:t>Jamal Est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</a:rPr>
                <a:t>, for BD1500.</a:t>
              </a:r>
            </a:p>
            <a:p>
              <a:pPr marL="233172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  <a:p>
              <a:pPr marL="633222" marR="0" lvl="0" indent="-5143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ar-B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358959" y="671869"/>
              <a:ext cx="4781423" cy="892704"/>
              <a:chOff x="3358959" y="671869"/>
              <a:chExt cx="4781423" cy="892704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001933" y="671869"/>
                <a:ext cx="1524000" cy="404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</a:rPr>
                  <a:t>+ Assets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001933" y="1150359"/>
                <a:ext cx="1524000" cy="404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</a:rPr>
                  <a:t>- Cash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65054" y="1150358"/>
                <a:ext cx="1875328" cy="40471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solidFill>
                      <a:srgbClr val="0070C0"/>
                    </a:solidFill>
                  </a:rPr>
                  <a:t>+ A/C Payable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3369606" y="985144"/>
                <a:ext cx="672775" cy="5124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3358959" y="1520155"/>
                <a:ext cx="642974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5574929" y="1159858"/>
                <a:ext cx="642974" cy="404715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b="1" dirty="0">
                    <a:solidFill>
                      <a:schemeClr val="tx1"/>
                    </a:solidFill>
                  </a:rPr>
                  <a:t>OR</a:t>
                </a:r>
              </a:p>
            </p:txBody>
          </p:sp>
        </p:grpSp>
      </p:grp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ستطيل مستدير الزوايا 13"/>
          <p:cNvSpPr/>
          <p:nvPr/>
        </p:nvSpPr>
        <p:spPr>
          <a:xfrm>
            <a:off x="209269" y="453331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6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76731"/>
              </p:ext>
            </p:extLst>
          </p:nvPr>
        </p:nvGraphicFramePr>
        <p:xfrm>
          <a:off x="326834" y="2752790"/>
          <a:ext cx="10816045" cy="37192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8322">
                  <a:extLst>
                    <a:ext uri="{9D8B030D-6E8A-4147-A177-3AD203B41FA5}">
                      <a16:colId xmlns:a16="http://schemas.microsoft.com/office/drawing/2014/main" val="2999529767"/>
                    </a:ext>
                  </a:extLst>
                </a:gridCol>
                <a:gridCol w="1216611">
                  <a:extLst>
                    <a:ext uri="{9D8B030D-6E8A-4147-A177-3AD203B41FA5}">
                      <a16:colId xmlns:a16="http://schemas.microsoft.com/office/drawing/2014/main" val="2752274439"/>
                    </a:ext>
                  </a:extLst>
                </a:gridCol>
                <a:gridCol w="1130219">
                  <a:extLst>
                    <a:ext uri="{9D8B030D-6E8A-4147-A177-3AD203B41FA5}">
                      <a16:colId xmlns:a16="http://schemas.microsoft.com/office/drawing/2014/main" val="3365218323"/>
                    </a:ext>
                  </a:extLst>
                </a:gridCol>
                <a:gridCol w="1176937">
                  <a:extLst>
                    <a:ext uri="{9D8B030D-6E8A-4147-A177-3AD203B41FA5}">
                      <a16:colId xmlns:a16="http://schemas.microsoft.com/office/drawing/2014/main" val="4126006681"/>
                    </a:ext>
                  </a:extLst>
                </a:gridCol>
                <a:gridCol w="1176937">
                  <a:extLst>
                    <a:ext uri="{9D8B030D-6E8A-4147-A177-3AD203B41FA5}">
                      <a16:colId xmlns:a16="http://schemas.microsoft.com/office/drawing/2014/main" val="1856759607"/>
                    </a:ext>
                  </a:extLst>
                </a:gridCol>
                <a:gridCol w="1175827">
                  <a:extLst>
                    <a:ext uri="{9D8B030D-6E8A-4147-A177-3AD203B41FA5}">
                      <a16:colId xmlns:a16="http://schemas.microsoft.com/office/drawing/2014/main" val="620395445"/>
                    </a:ext>
                  </a:extLst>
                </a:gridCol>
                <a:gridCol w="1175827">
                  <a:extLst>
                    <a:ext uri="{9D8B030D-6E8A-4147-A177-3AD203B41FA5}">
                      <a16:colId xmlns:a16="http://schemas.microsoft.com/office/drawing/2014/main" val="1990737455"/>
                    </a:ext>
                  </a:extLst>
                </a:gridCol>
                <a:gridCol w="1175827">
                  <a:extLst>
                    <a:ext uri="{9D8B030D-6E8A-4147-A177-3AD203B41FA5}">
                      <a16:colId xmlns:a16="http://schemas.microsoft.com/office/drawing/2014/main" val="2769888546"/>
                    </a:ext>
                  </a:extLst>
                </a:gridCol>
                <a:gridCol w="749769">
                  <a:extLst>
                    <a:ext uri="{9D8B030D-6E8A-4147-A177-3AD203B41FA5}">
                      <a16:colId xmlns:a16="http://schemas.microsoft.com/office/drawing/2014/main" val="4219348488"/>
                    </a:ext>
                  </a:extLst>
                </a:gridCol>
                <a:gridCol w="749769">
                  <a:extLst>
                    <a:ext uri="{9D8B030D-6E8A-4147-A177-3AD203B41FA5}">
                      <a16:colId xmlns:a16="http://schemas.microsoft.com/office/drawing/2014/main" val="2754070771"/>
                    </a:ext>
                  </a:extLst>
                </a:gridCol>
              </a:tblGrid>
              <a:tr h="5747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     =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+                Owner’s Equity</a:t>
                      </a:r>
                      <a:endParaRPr lang="en-GB" sz="18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20372"/>
                  </a:ext>
                </a:extLst>
              </a:tr>
              <a:tr h="11791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Receivable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54323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766995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ctr"/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725338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2304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+,4000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3110885"/>
                  </a:ext>
                </a:extLst>
              </a:tr>
              <a:tr h="27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6422934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20101"/>
                  </a:ext>
                </a:extLst>
              </a:tr>
              <a:tr h="27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17,500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17,500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6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300D8AB-52BF-4DFE-8F8A-606B936577D9}"/>
              </a:ext>
            </a:extLst>
          </p:cNvPr>
          <p:cNvSpPr txBox="1">
            <a:spLocks/>
          </p:cNvSpPr>
          <p:nvPr/>
        </p:nvSpPr>
        <p:spPr>
          <a:xfrm>
            <a:off x="228921" y="946997"/>
            <a:ext cx="7897536" cy="14244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3.Provided (Performed) Services:</a:t>
            </a:r>
          </a:p>
          <a:p>
            <a:pPr marL="11887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repair service to customers for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BD 2000.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7-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repair services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 credit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Maha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BD3000.</a:t>
            </a:r>
          </a:p>
          <a:p>
            <a:pPr marL="118872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from (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Maha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 Debtor) BD1500.</a:t>
            </a:r>
          </a:p>
          <a:p>
            <a:pPr marL="11887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633222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118872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B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645" y="251410"/>
            <a:ext cx="2578355" cy="222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26668" y="325258"/>
            <a:ext cx="4779553" cy="938404"/>
            <a:chOff x="4662961" y="811115"/>
            <a:chExt cx="4779553" cy="850846"/>
          </a:xfrm>
        </p:grpSpPr>
        <p:sp>
          <p:nvSpPr>
            <p:cNvPr id="33" name="Rectangle 32"/>
            <p:cNvSpPr/>
            <p:nvPr/>
          </p:nvSpPr>
          <p:spPr>
            <a:xfrm>
              <a:off x="5672340" y="899778"/>
              <a:ext cx="1524000" cy="25107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</a:rPr>
                <a:t>+ Cash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7437" y="847759"/>
              <a:ext cx="1545077" cy="31910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</a:rPr>
                <a:t>+ A/C Receivable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672340" y="1257245"/>
              <a:ext cx="1524000" cy="3242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</a:rPr>
                <a:t>+ Capital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7233106" y="811115"/>
              <a:ext cx="642974" cy="40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OR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662961" y="957349"/>
              <a:ext cx="885276" cy="5365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738913" y="1511913"/>
              <a:ext cx="871912" cy="7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7909876" y="1325873"/>
              <a:ext cx="1524000" cy="30445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</a:rPr>
                <a:t>+ Revenues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233106" y="1257246"/>
              <a:ext cx="642974" cy="404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/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ستطيل مستدير الزوايا 13"/>
          <p:cNvSpPr/>
          <p:nvPr/>
        </p:nvSpPr>
        <p:spPr>
          <a:xfrm>
            <a:off x="83289" y="406741"/>
            <a:ext cx="2346402" cy="44890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7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04242"/>
              </p:ext>
            </p:extLst>
          </p:nvPr>
        </p:nvGraphicFramePr>
        <p:xfrm>
          <a:off x="246304" y="2305859"/>
          <a:ext cx="11118379" cy="417500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8743">
                  <a:extLst>
                    <a:ext uri="{9D8B030D-6E8A-4147-A177-3AD203B41FA5}">
                      <a16:colId xmlns:a16="http://schemas.microsoft.com/office/drawing/2014/main" val="2999529767"/>
                    </a:ext>
                  </a:extLst>
                </a:gridCol>
                <a:gridCol w="1250618">
                  <a:extLst>
                    <a:ext uri="{9D8B030D-6E8A-4147-A177-3AD203B41FA5}">
                      <a16:colId xmlns:a16="http://schemas.microsoft.com/office/drawing/2014/main" val="2752274439"/>
                    </a:ext>
                  </a:extLst>
                </a:gridCol>
                <a:gridCol w="1161812">
                  <a:extLst>
                    <a:ext uri="{9D8B030D-6E8A-4147-A177-3AD203B41FA5}">
                      <a16:colId xmlns:a16="http://schemas.microsoft.com/office/drawing/2014/main" val="3365218323"/>
                    </a:ext>
                  </a:extLst>
                </a:gridCol>
                <a:gridCol w="1209835">
                  <a:extLst>
                    <a:ext uri="{9D8B030D-6E8A-4147-A177-3AD203B41FA5}">
                      <a16:colId xmlns:a16="http://schemas.microsoft.com/office/drawing/2014/main" val="4126006681"/>
                    </a:ext>
                  </a:extLst>
                </a:gridCol>
                <a:gridCol w="1209835">
                  <a:extLst>
                    <a:ext uri="{9D8B030D-6E8A-4147-A177-3AD203B41FA5}">
                      <a16:colId xmlns:a16="http://schemas.microsoft.com/office/drawing/2014/main" val="1856759607"/>
                    </a:ext>
                  </a:extLst>
                </a:gridCol>
                <a:gridCol w="1208694">
                  <a:extLst>
                    <a:ext uri="{9D8B030D-6E8A-4147-A177-3AD203B41FA5}">
                      <a16:colId xmlns:a16="http://schemas.microsoft.com/office/drawing/2014/main" val="620395445"/>
                    </a:ext>
                  </a:extLst>
                </a:gridCol>
                <a:gridCol w="1208694">
                  <a:extLst>
                    <a:ext uri="{9D8B030D-6E8A-4147-A177-3AD203B41FA5}">
                      <a16:colId xmlns:a16="http://schemas.microsoft.com/office/drawing/2014/main" val="1990737455"/>
                    </a:ext>
                  </a:extLst>
                </a:gridCol>
                <a:gridCol w="1208694">
                  <a:extLst>
                    <a:ext uri="{9D8B030D-6E8A-4147-A177-3AD203B41FA5}">
                      <a16:colId xmlns:a16="http://schemas.microsoft.com/office/drawing/2014/main" val="2769888546"/>
                    </a:ext>
                  </a:extLst>
                </a:gridCol>
                <a:gridCol w="770727">
                  <a:extLst>
                    <a:ext uri="{9D8B030D-6E8A-4147-A177-3AD203B41FA5}">
                      <a16:colId xmlns:a16="http://schemas.microsoft.com/office/drawing/2014/main" val="4219348488"/>
                    </a:ext>
                  </a:extLst>
                </a:gridCol>
                <a:gridCol w="770727">
                  <a:extLst>
                    <a:ext uri="{9D8B030D-6E8A-4147-A177-3AD203B41FA5}">
                      <a16:colId xmlns:a16="http://schemas.microsoft.com/office/drawing/2014/main" val="2754070771"/>
                    </a:ext>
                  </a:extLst>
                </a:gridCol>
              </a:tblGrid>
              <a:tr h="3373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     =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+        Owner’s Equity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420372"/>
                  </a:ext>
                </a:extLst>
              </a:tr>
              <a:tr h="10189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Receivable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Machines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754323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4766995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ctr"/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3725338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62304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+,4000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3110885"/>
                  </a:ext>
                </a:extLst>
              </a:tr>
              <a:tr h="27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6422934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2,000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5935835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703188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+1,500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278538"/>
                  </a:ext>
                </a:extLst>
              </a:tr>
              <a:tr h="28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220101"/>
                  </a:ext>
                </a:extLst>
              </a:tr>
              <a:tr h="271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22,500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22,500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61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726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989" y="295496"/>
            <a:ext cx="2578355" cy="178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5E1EEF-0978-4DF4-BAFD-B3D57B1B0E89}"/>
              </a:ext>
            </a:extLst>
          </p:cNvPr>
          <p:cNvSpPr txBox="1">
            <a:spLocks/>
          </p:cNvSpPr>
          <p:nvPr/>
        </p:nvSpPr>
        <p:spPr>
          <a:xfrm>
            <a:off x="420194" y="1057083"/>
            <a:ext cx="9036697" cy="1020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5.Expense: </a:t>
            </a:r>
          </a:p>
          <a:p>
            <a:pPr marL="118872" lvl="0" indent="0"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paid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BD500 for salaries expense.</a:t>
            </a:r>
          </a:p>
          <a:p>
            <a:pPr marL="118872" lvl="0" indent="0">
              <a:buNone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 Incurred advertising expense for BD800 on account.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70224" y="493541"/>
            <a:ext cx="5526739" cy="903486"/>
            <a:chOff x="2101522" y="949926"/>
            <a:chExt cx="5526739" cy="1027955"/>
          </a:xfrm>
        </p:grpSpPr>
        <p:sp>
          <p:nvSpPr>
            <p:cNvPr id="22" name="Rectangle 21"/>
            <p:cNvSpPr/>
            <p:nvPr/>
          </p:nvSpPr>
          <p:spPr>
            <a:xfrm>
              <a:off x="3524951" y="1545845"/>
              <a:ext cx="1524000" cy="4047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Cash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752933" y="1545845"/>
              <a:ext cx="1875328" cy="4047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A/C Payable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63948" y="949926"/>
              <a:ext cx="1524000" cy="4047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Capital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02424" y="991174"/>
              <a:ext cx="1524000" cy="40471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Expense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109959" y="975029"/>
              <a:ext cx="642974" cy="40471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5059295" y="1573166"/>
              <a:ext cx="642974" cy="40471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117766" y="1122324"/>
              <a:ext cx="1490883" cy="65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01522" y="1793813"/>
              <a:ext cx="145132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مستطيل مستدير الزوايا 13"/>
          <p:cNvSpPr/>
          <p:nvPr/>
        </p:nvSpPr>
        <p:spPr>
          <a:xfrm>
            <a:off x="83289" y="406741"/>
            <a:ext cx="2346402" cy="44890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8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47517"/>
              </p:ext>
            </p:extLst>
          </p:nvPr>
        </p:nvGraphicFramePr>
        <p:xfrm>
          <a:off x="420194" y="2115996"/>
          <a:ext cx="10474228" cy="43231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82124">
                  <a:extLst>
                    <a:ext uri="{9D8B030D-6E8A-4147-A177-3AD203B41FA5}">
                      <a16:colId xmlns:a16="http://schemas.microsoft.com/office/drawing/2014/main" val="3916750553"/>
                    </a:ext>
                  </a:extLst>
                </a:gridCol>
                <a:gridCol w="1082124">
                  <a:extLst>
                    <a:ext uri="{9D8B030D-6E8A-4147-A177-3AD203B41FA5}">
                      <a16:colId xmlns:a16="http://schemas.microsoft.com/office/drawing/2014/main" val="2734433978"/>
                    </a:ext>
                  </a:extLst>
                </a:gridCol>
                <a:gridCol w="1082124">
                  <a:extLst>
                    <a:ext uri="{9D8B030D-6E8A-4147-A177-3AD203B41FA5}">
                      <a16:colId xmlns:a16="http://schemas.microsoft.com/office/drawing/2014/main" val="1394786964"/>
                    </a:ext>
                  </a:extLst>
                </a:gridCol>
                <a:gridCol w="1085368">
                  <a:extLst>
                    <a:ext uri="{9D8B030D-6E8A-4147-A177-3AD203B41FA5}">
                      <a16:colId xmlns:a16="http://schemas.microsoft.com/office/drawing/2014/main" val="941312747"/>
                    </a:ext>
                  </a:extLst>
                </a:gridCol>
                <a:gridCol w="1085368">
                  <a:extLst>
                    <a:ext uri="{9D8B030D-6E8A-4147-A177-3AD203B41FA5}">
                      <a16:colId xmlns:a16="http://schemas.microsoft.com/office/drawing/2014/main" val="573899055"/>
                    </a:ext>
                  </a:extLst>
                </a:gridCol>
                <a:gridCol w="1072394">
                  <a:extLst>
                    <a:ext uri="{9D8B030D-6E8A-4147-A177-3AD203B41FA5}">
                      <a16:colId xmlns:a16="http://schemas.microsoft.com/office/drawing/2014/main" val="505773445"/>
                    </a:ext>
                  </a:extLst>
                </a:gridCol>
                <a:gridCol w="1103745">
                  <a:extLst>
                    <a:ext uri="{9D8B030D-6E8A-4147-A177-3AD203B41FA5}">
                      <a16:colId xmlns:a16="http://schemas.microsoft.com/office/drawing/2014/main" val="461095926"/>
                    </a:ext>
                  </a:extLst>
                </a:gridCol>
                <a:gridCol w="1103745">
                  <a:extLst>
                    <a:ext uri="{9D8B030D-6E8A-4147-A177-3AD203B41FA5}">
                      <a16:colId xmlns:a16="http://schemas.microsoft.com/office/drawing/2014/main" val="2324755743"/>
                    </a:ext>
                  </a:extLst>
                </a:gridCol>
                <a:gridCol w="888618">
                  <a:extLst>
                    <a:ext uri="{9D8B030D-6E8A-4147-A177-3AD203B41FA5}">
                      <a16:colId xmlns:a16="http://schemas.microsoft.com/office/drawing/2014/main" val="1475601447"/>
                    </a:ext>
                  </a:extLst>
                </a:gridCol>
                <a:gridCol w="888618">
                  <a:extLst>
                    <a:ext uri="{9D8B030D-6E8A-4147-A177-3AD203B41FA5}">
                      <a16:colId xmlns:a16="http://schemas.microsoft.com/office/drawing/2014/main" val="3790665811"/>
                    </a:ext>
                  </a:extLst>
                </a:gridCol>
              </a:tblGrid>
              <a:tr h="457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Date2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    =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+                    Owner’s Equity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2281"/>
                  </a:ext>
                </a:extLst>
              </a:tr>
              <a:tr h="1022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Receivable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Machines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GB" sz="13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GB" sz="13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3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3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19615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052579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ctr"/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560356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4569351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+,4000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293204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1498196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2,000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916541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667765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+1,500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159497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-500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932791957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2323240185"/>
                  </a:ext>
                </a:extLst>
              </a:tr>
              <a:tr h="266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8,500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-1,300</a:t>
                      </a: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2895844696"/>
                  </a:ext>
                </a:extLst>
              </a:tr>
              <a:tr h="234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22,000</a:t>
                      </a: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22,000</a:t>
                      </a: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2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11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066" y="325636"/>
            <a:ext cx="2263523" cy="167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5E1EEF-0978-4DF4-BAFD-B3D57B1B0E89}"/>
              </a:ext>
            </a:extLst>
          </p:cNvPr>
          <p:cNvSpPr txBox="1">
            <a:spLocks/>
          </p:cNvSpPr>
          <p:nvPr/>
        </p:nvSpPr>
        <p:spPr>
          <a:xfrm>
            <a:off x="733910" y="997978"/>
            <a:ext cx="9001156" cy="8055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6.Drawings: </a:t>
            </a:r>
          </a:p>
          <a:p>
            <a:pPr marL="118872" lvl="0" indent="0"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Amna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withdraw cash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BD1000 for personal use.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89200" y="476547"/>
            <a:ext cx="5308737" cy="857397"/>
            <a:chOff x="1968089" y="1690663"/>
            <a:chExt cx="5308737" cy="1100263"/>
          </a:xfrm>
        </p:grpSpPr>
        <p:sp>
          <p:nvSpPr>
            <p:cNvPr id="22" name="Rectangle 21"/>
            <p:cNvSpPr/>
            <p:nvPr/>
          </p:nvSpPr>
          <p:spPr>
            <a:xfrm>
              <a:off x="3458972" y="2386211"/>
              <a:ext cx="1524000" cy="4047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Cash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58972" y="1695435"/>
              <a:ext cx="1524000" cy="4047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Capital 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752826" y="1690663"/>
              <a:ext cx="1524000" cy="40471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Drawings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046412" y="1708205"/>
              <a:ext cx="642974" cy="40471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/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968089" y="1932288"/>
              <a:ext cx="1490883" cy="65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975325" y="2588568"/>
              <a:ext cx="14836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مستطيل مستدير الزوايا 13"/>
          <p:cNvSpPr/>
          <p:nvPr/>
        </p:nvSpPr>
        <p:spPr>
          <a:xfrm>
            <a:off x="83289" y="406741"/>
            <a:ext cx="2346402" cy="448901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9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85322"/>
              </p:ext>
            </p:extLst>
          </p:nvPr>
        </p:nvGraphicFramePr>
        <p:xfrm>
          <a:off x="613953" y="1829190"/>
          <a:ext cx="10789923" cy="44771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4740">
                  <a:extLst>
                    <a:ext uri="{9D8B030D-6E8A-4147-A177-3AD203B41FA5}">
                      <a16:colId xmlns:a16="http://schemas.microsoft.com/office/drawing/2014/main" val="3916750553"/>
                    </a:ext>
                  </a:extLst>
                </a:gridCol>
                <a:gridCol w="1114740">
                  <a:extLst>
                    <a:ext uri="{9D8B030D-6E8A-4147-A177-3AD203B41FA5}">
                      <a16:colId xmlns:a16="http://schemas.microsoft.com/office/drawing/2014/main" val="2734433978"/>
                    </a:ext>
                  </a:extLst>
                </a:gridCol>
                <a:gridCol w="1114740">
                  <a:extLst>
                    <a:ext uri="{9D8B030D-6E8A-4147-A177-3AD203B41FA5}">
                      <a16:colId xmlns:a16="http://schemas.microsoft.com/office/drawing/2014/main" val="1394786964"/>
                    </a:ext>
                  </a:extLst>
                </a:gridCol>
                <a:gridCol w="1118081">
                  <a:extLst>
                    <a:ext uri="{9D8B030D-6E8A-4147-A177-3AD203B41FA5}">
                      <a16:colId xmlns:a16="http://schemas.microsoft.com/office/drawing/2014/main" val="941312747"/>
                    </a:ext>
                  </a:extLst>
                </a:gridCol>
                <a:gridCol w="1118081">
                  <a:extLst>
                    <a:ext uri="{9D8B030D-6E8A-4147-A177-3AD203B41FA5}">
                      <a16:colId xmlns:a16="http://schemas.microsoft.com/office/drawing/2014/main" val="573899055"/>
                    </a:ext>
                  </a:extLst>
                </a:gridCol>
                <a:gridCol w="1104715">
                  <a:extLst>
                    <a:ext uri="{9D8B030D-6E8A-4147-A177-3AD203B41FA5}">
                      <a16:colId xmlns:a16="http://schemas.microsoft.com/office/drawing/2014/main" val="505773445"/>
                    </a:ext>
                  </a:extLst>
                </a:gridCol>
                <a:gridCol w="1137012">
                  <a:extLst>
                    <a:ext uri="{9D8B030D-6E8A-4147-A177-3AD203B41FA5}">
                      <a16:colId xmlns:a16="http://schemas.microsoft.com/office/drawing/2014/main" val="461095926"/>
                    </a:ext>
                  </a:extLst>
                </a:gridCol>
                <a:gridCol w="1137012">
                  <a:extLst>
                    <a:ext uri="{9D8B030D-6E8A-4147-A177-3AD203B41FA5}">
                      <a16:colId xmlns:a16="http://schemas.microsoft.com/office/drawing/2014/main" val="2324755743"/>
                    </a:ext>
                  </a:extLst>
                </a:gridCol>
                <a:gridCol w="915401">
                  <a:extLst>
                    <a:ext uri="{9D8B030D-6E8A-4147-A177-3AD203B41FA5}">
                      <a16:colId xmlns:a16="http://schemas.microsoft.com/office/drawing/2014/main" val="1475601447"/>
                    </a:ext>
                  </a:extLst>
                </a:gridCol>
                <a:gridCol w="915401">
                  <a:extLst>
                    <a:ext uri="{9D8B030D-6E8A-4147-A177-3AD203B41FA5}">
                      <a16:colId xmlns:a16="http://schemas.microsoft.com/office/drawing/2014/main" val="3790665811"/>
                    </a:ext>
                  </a:extLst>
                </a:gridCol>
              </a:tblGrid>
              <a:tr h="38023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     =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 +                    Owner’s Equity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62281"/>
                  </a:ext>
                </a:extLst>
              </a:tr>
              <a:tr h="10297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Receivable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Machines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Payable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2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vert="vert27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019615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+10,000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052579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9240" algn="ctr"/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+5,000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7560356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4569351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+,4000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+4,000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293204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1498196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2,000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5916541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+3,000 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9667765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+1,500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-1,500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159497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-500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-500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932791957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2323240185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-1,000 </a:t>
                      </a:r>
                      <a:endParaRPr lang="en-GB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4154312068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7,500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-1,000</a:t>
                      </a:r>
                    </a:p>
                  </a:txBody>
                  <a:tcPr marL="63021" marR="630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-1,300</a:t>
                      </a:r>
                    </a:p>
                  </a:txBody>
                  <a:tcPr marL="63021" marR="63021" marT="0" marB="0" anchor="ctr"/>
                </a:tc>
                <a:extLst>
                  <a:ext uri="{0D108BD9-81ED-4DB2-BD59-A6C34878D82A}">
                    <a16:rowId xmlns:a16="http://schemas.microsoft.com/office/drawing/2014/main" val="2895844696"/>
                  </a:ext>
                </a:extLst>
              </a:tr>
              <a:tr h="235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4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021" marR="630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21,000</a:t>
                      </a: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38200" algn="l"/>
                        </a:tabLs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21,000</a:t>
                      </a:r>
                    </a:p>
                  </a:txBody>
                  <a:tcPr marL="63021" marR="63021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25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60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55D87A-8140-4D5B-95C3-F0B8F970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88" y="1103565"/>
            <a:ext cx="10346183" cy="8611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Indicate the multiple effects on the accounting equation of business using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501CA1-74F7-49A0-AAFB-07ABBF32C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67362"/>
              </p:ext>
            </p:extLst>
          </p:nvPr>
        </p:nvGraphicFramePr>
        <p:xfrm>
          <a:off x="269288" y="2205401"/>
          <a:ext cx="1130440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3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Owner’s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owner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invests personal cash in the business.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owner withdraws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assets for personal use.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receives cash from a bank loan.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repays the bank that had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lent money to the company.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purchases equipment with its cash.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purchases a significant amount of supplies on 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0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purchases land by paying half in cash and signing notes payable for the other half.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3"/>
          <p:cNvSpPr/>
          <p:nvPr/>
        </p:nvSpPr>
        <p:spPr>
          <a:xfrm>
            <a:off x="269288" y="471705"/>
            <a:ext cx="2369409" cy="521809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1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7CAE1-A2D9-4163-BABB-FFD12F096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4200" y1="54537" x2="35400" y2="47778"/>
                        <a14:foregroundMark x1="36600" y1="33796" x2="36100" y2="28611"/>
                        <a14:foregroundMark x1="35200" y1="60833" x2="35200" y2="58241"/>
                        <a14:foregroundMark x1="71400" y1="62778" x2="73700" y2="62870"/>
                        <a14:foregroundMark x1="57600" y1="40000" x2="57600" y2="3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90" t="19128" r="20454" b="25080"/>
          <a:stretch/>
        </p:blipFill>
        <p:spPr>
          <a:xfrm>
            <a:off x="9300754" y="5148948"/>
            <a:ext cx="2735032" cy="17090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9554" y="3190038"/>
            <a:ext cx="8653834" cy="3297746"/>
            <a:chOff x="529386" y="1934348"/>
            <a:chExt cx="8378063" cy="3791155"/>
          </a:xfrm>
        </p:grpSpPr>
        <p:sp>
          <p:nvSpPr>
            <p:cNvPr id="9" name="Freeform 8"/>
            <p:cNvSpPr/>
            <p:nvPr/>
          </p:nvSpPr>
          <p:spPr>
            <a:xfrm>
              <a:off x="586941" y="1957007"/>
              <a:ext cx="1114720" cy="1369739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solidFill>
                    <a:schemeClr val="tx1"/>
                  </a:solidFill>
                </a:rPr>
                <a:t>1.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645570" y="1934348"/>
              <a:ext cx="7261879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the accounting equation, and define its components</a:t>
              </a:r>
              <a:r>
                <a:rPr lang="en-US" sz="2400" dirty="0">
                  <a:solidFill>
                    <a:schemeClr val="tx1"/>
                  </a:solidFill>
                </a:rPr>
                <a:t>.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9386" y="4133046"/>
              <a:ext cx="1114720" cy="1592457"/>
            </a:xfrm>
            <a:custGeom>
              <a:avLst/>
              <a:gdLst>
                <a:gd name="connsiteX0" fmla="*/ 0 w 1592456"/>
                <a:gd name="connsiteY0" fmla="*/ 0 h 1114719"/>
                <a:gd name="connsiteX1" fmla="*/ 1035097 w 1592456"/>
                <a:gd name="connsiteY1" fmla="*/ 0 h 1114719"/>
                <a:gd name="connsiteX2" fmla="*/ 1592456 w 1592456"/>
                <a:gd name="connsiteY2" fmla="*/ 557360 h 1114719"/>
                <a:gd name="connsiteX3" fmla="*/ 1035097 w 1592456"/>
                <a:gd name="connsiteY3" fmla="*/ 1114719 h 1114719"/>
                <a:gd name="connsiteX4" fmla="*/ 0 w 1592456"/>
                <a:gd name="connsiteY4" fmla="*/ 1114719 h 1114719"/>
                <a:gd name="connsiteX5" fmla="*/ 557360 w 1592456"/>
                <a:gd name="connsiteY5" fmla="*/ 557360 h 1114719"/>
                <a:gd name="connsiteX6" fmla="*/ 0 w 1592456"/>
                <a:gd name="connsiteY6" fmla="*/ 0 h 11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456" h="1114719">
                  <a:moveTo>
                    <a:pt x="1592455" y="0"/>
                  </a:moveTo>
                  <a:lnTo>
                    <a:pt x="1592455" y="724568"/>
                  </a:lnTo>
                  <a:lnTo>
                    <a:pt x="796227" y="1114719"/>
                  </a:lnTo>
                  <a:lnTo>
                    <a:pt x="1" y="724568"/>
                  </a:lnTo>
                  <a:lnTo>
                    <a:pt x="1" y="0"/>
                  </a:lnTo>
                  <a:lnTo>
                    <a:pt x="796227" y="390152"/>
                  </a:lnTo>
                  <a:lnTo>
                    <a:pt x="1592455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0956" tIns="578316" rIns="20955" bIns="578314" numCol="1" spcCol="1270" anchor="ctr" anchorCtr="0">
              <a:noAutofit/>
            </a:bodyPr>
            <a:lstStyle/>
            <a:p>
              <a:pPr lvl="0" algn="ctr" defTabSz="1466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chemeClr val="tx1"/>
                  </a:solidFill>
                </a:rPr>
                <a:t>3</a:t>
              </a:r>
              <a:r>
                <a:rPr lang="en-US" sz="3600" b="1" kern="1200" dirty="0">
                  <a:solidFill>
                    <a:schemeClr val="tx1"/>
                  </a:solidFill>
                </a:rPr>
                <a:t>.</a:t>
              </a:r>
              <a:endParaRPr lang="ar-BH" sz="3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659482" y="4186351"/>
              <a:ext cx="7247967" cy="1035096"/>
            </a:xfrm>
            <a:custGeom>
              <a:avLst/>
              <a:gdLst>
                <a:gd name="connsiteX0" fmla="*/ 172519 w 1035096"/>
                <a:gd name="connsiteY0" fmla="*/ 0 h 7114880"/>
                <a:gd name="connsiteX1" fmla="*/ 862577 w 1035096"/>
                <a:gd name="connsiteY1" fmla="*/ 0 h 7114880"/>
                <a:gd name="connsiteX2" fmla="*/ 1035096 w 1035096"/>
                <a:gd name="connsiteY2" fmla="*/ 172519 h 7114880"/>
                <a:gd name="connsiteX3" fmla="*/ 1035096 w 1035096"/>
                <a:gd name="connsiteY3" fmla="*/ 7114880 h 7114880"/>
                <a:gd name="connsiteX4" fmla="*/ 1035096 w 1035096"/>
                <a:gd name="connsiteY4" fmla="*/ 7114880 h 7114880"/>
                <a:gd name="connsiteX5" fmla="*/ 0 w 1035096"/>
                <a:gd name="connsiteY5" fmla="*/ 7114880 h 7114880"/>
                <a:gd name="connsiteX6" fmla="*/ 0 w 1035096"/>
                <a:gd name="connsiteY6" fmla="*/ 7114880 h 7114880"/>
                <a:gd name="connsiteX7" fmla="*/ 0 w 1035096"/>
                <a:gd name="connsiteY7" fmla="*/ 172519 h 7114880"/>
                <a:gd name="connsiteX8" fmla="*/ 172519 w 1035096"/>
                <a:gd name="connsiteY8" fmla="*/ 0 h 71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5096" h="7114880">
                  <a:moveTo>
                    <a:pt x="1035096" y="1185836"/>
                  </a:moveTo>
                  <a:lnTo>
                    <a:pt x="1035096" y="5929044"/>
                  </a:lnTo>
                  <a:cubicBezTo>
                    <a:pt x="1035096" y="6583964"/>
                    <a:pt x="1023859" y="7114877"/>
                    <a:pt x="1009997" y="7114877"/>
                  </a:cubicBezTo>
                  <a:lnTo>
                    <a:pt x="0" y="7114877"/>
                  </a:lnTo>
                  <a:lnTo>
                    <a:pt x="0" y="711487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9997" y="3"/>
                  </a:lnTo>
                  <a:cubicBezTo>
                    <a:pt x="1023859" y="3"/>
                    <a:pt x="1035096" y="530916"/>
                    <a:pt x="1035096" y="1185836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9353" tIns="63863" rIns="63863" bIns="63865" numCol="1" spcCol="1270" anchor="ctr" anchorCtr="0">
              <a:noAutofit/>
            </a:bodyPr>
            <a:lstStyle/>
            <a:p>
              <a:pPr lvl="0"/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analyze the effects of business transactions on the accounting equation.</a:t>
              </a:r>
              <a:endPara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041" y="1091430"/>
            <a:ext cx="5731388" cy="797718"/>
            <a:chOff x="0" y="1065358"/>
            <a:chExt cx="8153400" cy="10800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1173790" y="1243827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</p:grpSp>
      <p:sp>
        <p:nvSpPr>
          <p:cNvPr id="16" name="Freeform 15"/>
          <p:cNvSpPr/>
          <p:nvPr/>
        </p:nvSpPr>
        <p:spPr>
          <a:xfrm>
            <a:off x="1494979" y="4246707"/>
            <a:ext cx="7441841" cy="763176"/>
          </a:xfrm>
          <a:custGeom>
            <a:avLst/>
            <a:gdLst>
              <a:gd name="connsiteX0" fmla="*/ 172519 w 1035096"/>
              <a:gd name="connsiteY0" fmla="*/ 0 h 7114880"/>
              <a:gd name="connsiteX1" fmla="*/ 862577 w 1035096"/>
              <a:gd name="connsiteY1" fmla="*/ 0 h 7114880"/>
              <a:gd name="connsiteX2" fmla="*/ 1035096 w 1035096"/>
              <a:gd name="connsiteY2" fmla="*/ 172519 h 7114880"/>
              <a:gd name="connsiteX3" fmla="*/ 1035096 w 1035096"/>
              <a:gd name="connsiteY3" fmla="*/ 7114880 h 7114880"/>
              <a:gd name="connsiteX4" fmla="*/ 1035096 w 1035096"/>
              <a:gd name="connsiteY4" fmla="*/ 7114880 h 7114880"/>
              <a:gd name="connsiteX5" fmla="*/ 0 w 1035096"/>
              <a:gd name="connsiteY5" fmla="*/ 7114880 h 7114880"/>
              <a:gd name="connsiteX6" fmla="*/ 0 w 1035096"/>
              <a:gd name="connsiteY6" fmla="*/ 7114880 h 7114880"/>
              <a:gd name="connsiteX7" fmla="*/ 0 w 1035096"/>
              <a:gd name="connsiteY7" fmla="*/ 172519 h 7114880"/>
              <a:gd name="connsiteX8" fmla="*/ 172519 w 1035096"/>
              <a:gd name="connsiteY8" fmla="*/ 0 h 71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096" h="7114880">
                <a:moveTo>
                  <a:pt x="1035096" y="1185836"/>
                </a:moveTo>
                <a:lnTo>
                  <a:pt x="1035096" y="5929044"/>
                </a:lnTo>
                <a:cubicBezTo>
                  <a:pt x="1035096" y="6583964"/>
                  <a:pt x="1023859" y="7114877"/>
                  <a:pt x="1009997" y="7114877"/>
                </a:cubicBezTo>
                <a:lnTo>
                  <a:pt x="0" y="7114877"/>
                </a:lnTo>
                <a:lnTo>
                  <a:pt x="0" y="7114877"/>
                </a:lnTo>
                <a:lnTo>
                  <a:pt x="0" y="3"/>
                </a:lnTo>
                <a:lnTo>
                  <a:pt x="0" y="3"/>
                </a:lnTo>
                <a:lnTo>
                  <a:pt x="1009997" y="3"/>
                </a:lnTo>
                <a:cubicBezTo>
                  <a:pt x="1023859" y="3"/>
                  <a:pt x="1035096" y="530916"/>
                  <a:pt x="1035096" y="1185836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149353" tIns="63863" rIns="63863" bIns="63865" numCol="1" spcCol="1270" anchor="ctr" anchorCtr="0">
            <a:noAutofit/>
          </a:bodyPr>
          <a:lstStyle/>
          <a:p>
            <a:pPr marL="228600" lvl="1" indent="-22860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types of assets, liability, and owner’s equity.</a:t>
            </a:r>
            <a:endParaRPr lang="en-GB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7684" y="4304606"/>
            <a:ext cx="1151412" cy="1068610"/>
          </a:xfrm>
          <a:custGeom>
            <a:avLst/>
            <a:gdLst>
              <a:gd name="connsiteX0" fmla="*/ 0 w 1592456"/>
              <a:gd name="connsiteY0" fmla="*/ 0 h 1114719"/>
              <a:gd name="connsiteX1" fmla="*/ 1035097 w 1592456"/>
              <a:gd name="connsiteY1" fmla="*/ 0 h 1114719"/>
              <a:gd name="connsiteX2" fmla="*/ 1592456 w 1592456"/>
              <a:gd name="connsiteY2" fmla="*/ 557360 h 1114719"/>
              <a:gd name="connsiteX3" fmla="*/ 1035097 w 1592456"/>
              <a:gd name="connsiteY3" fmla="*/ 1114719 h 1114719"/>
              <a:gd name="connsiteX4" fmla="*/ 0 w 1592456"/>
              <a:gd name="connsiteY4" fmla="*/ 1114719 h 1114719"/>
              <a:gd name="connsiteX5" fmla="*/ 557360 w 1592456"/>
              <a:gd name="connsiteY5" fmla="*/ 557360 h 1114719"/>
              <a:gd name="connsiteX6" fmla="*/ 0 w 1592456"/>
              <a:gd name="connsiteY6" fmla="*/ 0 h 1114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2456" h="1114719">
                <a:moveTo>
                  <a:pt x="1592455" y="0"/>
                </a:moveTo>
                <a:lnTo>
                  <a:pt x="1592455" y="724568"/>
                </a:lnTo>
                <a:lnTo>
                  <a:pt x="796227" y="1114719"/>
                </a:lnTo>
                <a:lnTo>
                  <a:pt x="1" y="724568"/>
                </a:lnTo>
                <a:lnTo>
                  <a:pt x="1" y="0"/>
                </a:lnTo>
                <a:lnTo>
                  <a:pt x="796227" y="390152"/>
                </a:lnTo>
                <a:lnTo>
                  <a:pt x="1592455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956" tIns="578316" rIns="20955" bIns="578314" numCol="1" spcCol="1270" anchor="ctr" anchorCtr="0">
            <a:noAutofit/>
          </a:bodyPr>
          <a:lstStyle/>
          <a:p>
            <a:pPr lvl="0" algn="ctr" defTabSz="1466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>
                <a:solidFill>
                  <a:schemeClr val="tx1"/>
                </a:solidFill>
              </a:rPr>
              <a:t>2.</a:t>
            </a:r>
            <a:endParaRPr lang="ar-BH" sz="3600" b="1" kern="1200" dirty="0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1245" y="2156665"/>
            <a:ext cx="8316417" cy="715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394" y="332119"/>
            <a:ext cx="1646183" cy="12680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22220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55D87A-8140-4D5B-95C3-F0B8F970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88" y="1190899"/>
            <a:ext cx="10346183" cy="8611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Indicate the multiple effects on the accounting equation of business using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(ne)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effect.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501CA1-74F7-49A0-AAFB-07ABBF32C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46655"/>
              </p:ext>
            </p:extLst>
          </p:nvPr>
        </p:nvGraphicFramePr>
        <p:xfrm>
          <a:off x="269288" y="2205401"/>
          <a:ext cx="1130440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85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139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Owner’s Equity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owner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invested cash in the business.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owner withdraws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 assets for personal use.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50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receives cash from a bank loan.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repays the bank that had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lent money to the company.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4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purchases equipment with its cash.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-/+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NE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6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purchases a significant amount of supplies on credit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808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company purchases land by paying half in cash and signing notes payable for the other half.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-/+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pic>
        <p:nvPicPr>
          <p:cNvPr id="10" name="Picture 2" descr="CLASSROOM LANGUAGE">
            <a:extLst>
              <a:ext uri="{FF2B5EF4-FFF2-40B4-BE49-F238E27FC236}">
                <a16:creationId xmlns:a16="http://schemas.microsoft.com/office/drawing/2014/main" id="{29D9A618-2AD2-4505-9999-6BDD47D2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837" y="384371"/>
            <a:ext cx="2153163" cy="11279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3"/>
          <p:cNvSpPr/>
          <p:nvPr/>
        </p:nvSpPr>
        <p:spPr>
          <a:xfrm>
            <a:off x="269288" y="471705"/>
            <a:ext cx="3009489" cy="521809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Exercise: Solution</a:t>
            </a:r>
            <a:endParaRPr lang="en-GB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9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828721" y="3964102"/>
            <a:ext cx="2927849" cy="1111004"/>
          </a:xfrm>
          <a:prstGeom prst="rect">
            <a:avLst/>
          </a:prstGeom>
        </p:spPr>
      </p:pic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267702" y="1537294"/>
            <a:ext cx="8561020" cy="2113370"/>
          </a:xfr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rtl="1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achieved the objectives:</a:t>
            </a:r>
          </a:p>
          <a:p>
            <a:pPr marL="457200" lvl="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endParaRPr lang="en-US" sz="2000" b="1" dirty="0">
              <a:solidFill>
                <a:srgbClr val="00206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3345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understand the accounting equation, and define its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3345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explain the types of assets, liability, and owner’s equity.</a:t>
            </a:r>
          </a:p>
          <a:p>
            <a:pPr marL="0" lvl="1" indent="0" defTabSz="933450">
              <a:spcBef>
                <a:spcPct val="0"/>
              </a:spcBef>
              <a:spcAft>
                <a:spcPct val="15000"/>
              </a:spcAft>
              <a:buNone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analyze the effects of business transactions on the accounting equation.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33450">
              <a:spcBef>
                <a:spcPct val="0"/>
              </a:spcBef>
              <a:spcAft>
                <a:spcPct val="15000"/>
              </a:spcAft>
              <a:buNone/>
            </a:pP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398330" y="4166165"/>
            <a:ext cx="6279110" cy="1998084"/>
          </a:xfrm>
          <a:prstGeom prst="wedgeRectCallout">
            <a:avLst>
              <a:gd name="adj1" fmla="val 83099"/>
              <a:gd name="adj2" fmla="val -1623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www.Edunet.com</a:t>
            </a: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1- زيارة البوابة التعليمية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800" b="1" dirty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67702" y="520562"/>
            <a:ext cx="3781662" cy="703294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the Lesson</a:t>
            </a:r>
          </a:p>
        </p:txBody>
      </p:sp>
    </p:spTree>
    <p:extLst>
      <p:ext uri="{BB962C8B-B14F-4D97-AF65-F5344CB8AC3E}">
        <p14:creationId xmlns:p14="http://schemas.microsoft.com/office/powerpoint/2010/main" val="191525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4" name="Rectangle: Beveled 4">
            <a:extLst>
              <a:ext uri="{FF2B5EF4-FFF2-40B4-BE49-F238E27FC236}">
                <a16:creationId xmlns:a16="http://schemas.microsoft.com/office/drawing/2014/main" id="{DB965FD2-D728-4DF8-997A-39380EDE9CD7}"/>
              </a:ext>
            </a:extLst>
          </p:cNvPr>
          <p:cNvSpPr/>
          <p:nvPr/>
        </p:nvSpPr>
        <p:spPr>
          <a:xfrm>
            <a:off x="6793940" y="1785186"/>
            <a:ext cx="2411971" cy="6391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Beveled 6">
            <a:extLst>
              <a:ext uri="{FF2B5EF4-FFF2-40B4-BE49-F238E27FC236}">
                <a16:creationId xmlns:a16="http://schemas.microsoft.com/office/drawing/2014/main" id="{A98A6AA5-EBE2-4596-B28E-A9DE2514D921}"/>
              </a:ext>
            </a:extLst>
          </p:cNvPr>
          <p:cNvSpPr/>
          <p:nvPr/>
        </p:nvSpPr>
        <p:spPr>
          <a:xfrm>
            <a:off x="7999926" y="3362065"/>
            <a:ext cx="2449437" cy="63919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Beveled 5">
            <a:extLst>
              <a:ext uri="{FF2B5EF4-FFF2-40B4-BE49-F238E27FC236}">
                <a16:creationId xmlns:a16="http://schemas.microsoft.com/office/drawing/2014/main" id="{E0526B14-3BB6-461E-9C60-46CD65E25BB8}"/>
              </a:ext>
            </a:extLst>
          </p:cNvPr>
          <p:cNvSpPr/>
          <p:nvPr/>
        </p:nvSpPr>
        <p:spPr>
          <a:xfrm>
            <a:off x="8763358" y="4896053"/>
            <a:ext cx="2730537" cy="639193"/>
          </a:xfrm>
          <a:prstGeom prst="beve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 Equity</a:t>
            </a:r>
            <a:endParaRPr lang="en-US" sz="2800" b="1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635736" y="1452949"/>
            <a:ext cx="6158204" cy="1361423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 company’s resources with future benefits- things a company owns or controls</a:t>
            </a:r>
          </a:p>
        </p:txBody>
      </p:sp>
      <p:sp>
        <p:nvSpPr>
          <p:cNvPr id="23" name="Pentagon 22"/>
          <p:cNvSpPr/>
          <p:nvPr/>
        </p:nvSpPr>
        <p:spPr>
          <a:xfrm>
            <a:off x="1446727" y="2987936"/>
            <a:ext cx="6553199" cy="145620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Calibri (Body)"/>
              </a:rPr>
              <a:t>A Company’s obligations – amounts that a company owes</a:t>
            </a:r>
          </a:p>
        </p:txBody>
      </p:sp>
      <p:sp>
        <p:nvSpPr>
          <p:cNvPr id="24" name="Pentagon 23"/>
          <p:cNvSpPr/>
          <p:nvPr/>
        </p:nvSpPr>
        <p:spPr>
          <a:xfrm>
            <a:off x="3884197" y="4596712"/>
            <a:ext cx="4879161" cy="123787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  <a:latin typeface="Calibri (Body)"/>
              </a:rPr>
              <a:t>Property rights-Claims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Calibri (Body)"/>
              </a:rPr>
              <a:t>of business owner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9757954" y="1225003"/>
            <a:ext cx="2434046" cy="1360183"/>
          </a:xfrm>
          <a:prstGeom prst="wedgeEllipseCallout">
            <a:avLst>
              <a:gd name="adj1" fmla="val -82858"/>
              <a:gd name="adj2" fmla="val 4997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??</a:t>
            </a:r>
            <a:endParaRPr lang="en-US" sz="1050" b="1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6982" y="486402"/>
            <a:ext cx="10225876" cy="645556"/>
            <a:chOff x="32761" y="1085166"/>
            <a:chExt cx="12757891" cy="1080000"/>
          </a:xfrm>
        </p:grpSpPr>
        <p:sp>
          <p:nvSpPr>
            <p:cNvPr id="21" name="مستطيل مستدير الزوايا 13"/>
            <p:cNvSpPr/>
            <p:nvPr/>
          </p:nvSpPr>
          <p:spPr>
            <a:xfrm>
              <a:off x="58477" y="1085166"/>
              <a:ext cx="12732174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ectangle 6"/>
            <p:cNvSpPr/>
            <p:nvPr/>
          </p:nvSpPr>
          <p:spPr>
            <a:xfrm>
              <a:off x="32761" y="1104546"/>
              <a:ext cx="12757891" cy="803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</a:t>
              </a: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the accounting equation, and define its components</a:t>
              </a:r>
              <a:r>
                <a:rPr lang="en-US" sz="2400" dirty="0">
                  <a:solidFill>
                    <a:schemeClr val="accent4"/>
                  </a:solidFill>
                </a:rPr>
                <a:t>.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26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5020" y="2116183"/>
            <a:ext cx="10580150" cy="3981185"/>
            <a:chOff x="863329" y="2764671"/>
            <a:chExt cx="10580150" cy="3752046"/>
          </a:xfrm>
        </p:grpSpPr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DB965FD2-D728-4DF8-997A-39380EDE9CD7}"/>
                </a:ext>
              </a:extLst>
            </p:cNvPr>
            <p:cNvSpPr/>
            <p:nvPr/>
          </p:nvSpPr>
          <p:spPr>
            <a:xfrm>
              <a:off x="1119758" y="2764671"/>
              <a:ext cx="1996506" cy="639193"/>
            </a:xfrm>
            <a:prstGeom prst="beve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Assets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: Beveled 5">
              <a:extLst>
                <a:ext uri="{FF2B5EF4-FFF2-40B4-BE49-F238E27FC236}">
                  <a16:creationId xmlns:a16="http://schemas.microsoft.com/office/drawing/2014/main" id="{E0526B14-3BB6-461E-9C60-46CD65E25BB8}"/>
                </a:ext>
              </a:extLst>
            </p:cNvPr>
            <p:cNvSpPr/>
            <p:nvPr/>
          </p:nvSpPr>
          <p:spPr>
            <a:xfrm>
              <a:off x="8490738" y="2784668"/>
              <a:ext cx="2952741" cy="639193"/>
            </a:xfrm>
            <a:prstGeom prst="bevel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Owner’s Equity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Beveled 6">
              <a:extLst>
                <a:ext uri="{FF2B5EF4-FFF2-40B4-BE49-F238E27FC236}">
                  <a16:creationId xmlns:a16="http://schemas.microsoft.com/office/drawing/2014/main" id="{A98A6AA5-EBE2-4596-B28E-A9DE2514D921}"/>
                </a:ext>
              </a:extLst>
            </p:cNvPr>
            <p:cNvSpPr/>
            <p:nvPr/>
          </p:nvSpPr>
          <p:spPr>
            <a:xfrm>
              <a:off x="4805248" y="2764671"/>
              <a:ext cx="1996506" cy="639193"/>
            </a:xfrm>
            <a:prstGeom prst="bevel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Liabilities</a:t>
              </a:r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Callout: Up Arrow 7">
              <a:extLst>
                <a:ext uri="{FF2B5EF4-FFF2-40B4-BE49-F238E27FC236}">
                  <a16:creationId xmlns:a16="http://schemas.microsoft.com/office/drawing/2014/main" id="{6874F8F7-55FE-4D15-9127-144BA56EA99F}"/>
                </a:ext>
              </a:extLst>
            </p:cNvPr>
            <p:cNvSpPr/>
            <p:nvPr/>
          </p:nvSpPr>
          <p:spPr>
            <a:xfrm>
              <a:off x="863329" y="3335628"/>
              <a:ext cx="2382758" cy="315621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6795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Cash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Supplies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A/c Receivable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Furniture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Premises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Truck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Machinery</a:t>
              </a:r>
            </a:p>
          </p:txBody>
        </p:sp>
        <p:sp>
          <p:nvSpPr>
            <p:cNvPr id="9" name="Callout: Up Arrow 8">
              <a:extLst>
                <a:ext uri="{FF2B5EF4-FFF2-40B4-BE49-F238E27FC236}">
                  <a16:creationId xmlns:a16="http://schemas.microsoft.com/office/drawing/2014/main" id="{8382F590-2B69-4B80-884D-4126464E349F}"/>
                </a:ext>
              </a:extLst>
            </p:cNvPr>
            <p:cNvSpPr/>
            <p:nvPr/>
          </p:nvSpPr>
          <p:spPr>
            <a:xfrm>
              <a:off x="4449284" y="3335628"/>
              <a:ext cx="2601533" cy="318108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6795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Loans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A/c Payable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Notes Payable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Interest Payable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Mortgage Payable</a:t>
              </a:r>
            </a:p>
          </p:txBody>
        </p:sp>
        <p:sp>
          <p:nvSpPr>
            <p:cNvPr id="10" name="Callout: Up Arrow 9">
              <a:extLst>
                <a:ext uri="{FF2B5EF4-FFF2-40B4-BE49-F238E27FC236}">
                  <a16:creationId xmlns:a16="http://schemas.microsoft.com/office/drawing/2014/main" id="{E40DB46D-E050-4822-861B-B35436513EA2}"/>
                </a:ext>
              </a:extLst>
            </p:cNvPr>
            <p:cNvSpPr/>
            <p:nvPr/>
          </p:nvSpPr>
          <p:spPr>
            <a:xfrm>
              <a:off x="8739801" y="3403863"/>
              <a:ext cx="2346704" cy="3083005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76795"/>
              </a:avLst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Investment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Revenue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Expense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Drawing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>
                  <a:latin typeface="+mj-lt"/>
                  <a:cs typeface="+mj-cs"/>
                </a:rPr>
                <a:t>وزارة التربية والتعليم – 2020م</a:t>
              </a:r>
              <a:endParaRPr lang="en-US" sz="1600" dirty="0">
                <a:latin typeface="+mj-lt"/>
                <a:cs typeface="+mj-cs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5020" y="852608"/>
            <a:ext cx="8948458" cy="645556"/>
            <a:chOff x="32761" y="1085166"/>
            <a:chExt cx="12757890" cy="1080000"/>
          </a:xfrm>
        </p:grpSpPr>
        <p:sp>
          <p:nvSpPr>
            <p:cNvPr id="19" name="مستطيل مستدير الزوايا 13"/>
            <p:cNvSpPr/>
            <p:nvPr/>
          </p:nvSpPr>
          <p:spPr>
            <a:xfrm>
              <a:off x="58477" y="1085166"/>
              <a:ext cx="12732174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0" name="Rectangle 6"/>
            <p:cNvSpPr/>
            <p:nvPr/>
          </p:nvSpPr>
          <p:spPr>
            <a:xfrm>
              <a:off x="32761" y="1104546"/>
              <a:ext cx="11803624" cy="7105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28600" lvl="1" indent="-228600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2-Explain the types of assets, liability, and owner’s equity</a:t>
              </a:r>
              <a:endParaRPr lang="en-GB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25929C6-5F50-4063-B3B6-7FA2E4CB9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616" y="419073"/>
            <a:ext cx="2578355" cy="169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2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0D55B-793A-4124-B1EC-4F9BA9812642}"/>
              </a:ext>
            </a:extLst>
          </p:cNvPr>
          <p:cNvSpPr txBox="1"/>
          <p:nvPr/>
        </p:nvSpPr>
        <p:spPr>
          <a:xfrm>
            <a:off x="10133241" y="1239884"/>
            <a:ext cx="147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</a:rPr>
              <a:t>Time: 1 min</a:t>
            </a:r>
          </a:p>
          <a:p>
            <a:endParaRPr lang="en-US" dirty="0"/>
          </a:p>
        </p:txBody>
      </p:sp>
      <p:pic>
        <p:nvPicPr>
          <p:cNvPr id="1026" name="Picture 2" descr="D:\Shooqs\مدرسة خولة\Clip arts\gues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0555" y="1645158"/>
            <a:ext cx="22669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owchart: Manual Input 18">
            <a:extLst>
              <a:ext uri="{FF2B5EF4-FFF2-40B4-BE49-F238E27FC236}">
                <a16:creationId xmlns:a16="http://schemas.microsoft.com/office/drawing/2014/main" id="{2FED8367-352C-48BB-A5AC-12069C4AD6CC}"/>
              </a:ext>
            </a:extLst>
          </p:cNvPr>
          <p:cNvSpPr/>
          <p:nvPr/>
        </p:nvSpPr>
        <p:spPr>
          <a:xfrm>
            <a:off x="869505" y="1507015"/>
            <a:ext cx="7650323" cy="1011471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basic accounting equation??</a:t>
            </a:r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89643815-8388-4015-9AC1-DF931D0272F6}"/>
              </a:ext>
            </a:extLst>
          </p:cNvPr>
          <p:cNvSpPr/>
          <p:nvPr/>
        </p:nvSpPr>
        <p:spPr>
          <a:xfrm>
            <a:off x="1412304" y="3101828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059ABB50-16D3-4B51-84E0-AC634F954729}"/>
              </a:ext>
            </a:extLst>
          </p:cNvPr>
          <p:cNvSpPr/>
          <p:nvPr/>
        </p:nvSpPr>
        <p:spPr>
          <a:xfrm>
            <a:off x="7482202" y="3138877"/>
            <a:ext cx="2651039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</a:t>
            </a:r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9B7D0BB5-753B-4A9A-ABF6-BE70E09CDBF8}"/>
              </a:ext>
            </a:extLst>
          </p:cNvPr>
          <p:cNvSpPr/>
          <p:nvPr/>
        </p:nvSpPr>
        <p:spPr>
          <a:xfrm>
            <a:off x="4416106" y="3114082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6C7322B3-C804-4EC9-B940-5E692606C324}"/>
              </a:ext>
            </a:extLst>
          </p:cNvPr>
          <p:cNvSpPr/>
          <p:nvPr/>
        </p:nvSpPr>
        <p:spPr>
          <a:xfrm>
            <a:off x="6752109" y="3327178"/>
            <a:ext cx="513721" cy="43258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0F60BB0F-BA88-447D-974C-A1966B5A5F20}"/>
              </a:ext>
            </a:extLst>
          </p:cNvPr>
          <p:cNvSpPr/>
          <p:nvPr/>
        </p:nvSpPr>
        <p:spPr>
          <a:xfrm>
            <a:off x="3571170" y="3246187"/>
            <a:ext cx="663797" cy="3896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64E50425-A7DF-4E66-857E-677DE74FC1B0}"/>
              </a:ext>
            </a:extLst>
          </p:cNvPr>
          <p:cNvSpPr/>
          <p:nvPr/>
        </p:nvSpPr>
        <p:spPr>
          <a:xfrm>
            <a:off x="1408050" y="4215450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</a:p>
        </p:txBody>
      </p:sp>
      <p:sp>
        <p:nvSpPr>
          <p:cNvPr id="26" name="Rectangle: Beveled 25">
            <a:extLst>
              <a:ext uri="{FF2B5EF4-FFF2-40B4-BE49-F238E27FC236}">
                <a16:creationId xmlns:a16="http://schemas.microsoft.com/office/drawing/2014/main" id="{C33B20DF-AFC2-4943-867E-63CE8A6CF6E5}"/>
              </a:ext>
            </a:extLst>
          </p:cNvPr>
          <p:cNvSpPr/>
          <p:nvPr/>
        </p:nvSpPr>
        <p:spPr>
          <a:xfrm>
            <a:off x="7482203" y="4307543"/>
            <a:ext cx="2651038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</a:t>
            </a:r>
          </a:p>
        </p:txBody>
      </p:sp>
      <p:sp>
        <p:nvSpPr>
          <p:cNvPr id="27" name="Rectangle: Beveled 26">
            <a:extLst>
              <a:ext uri="{FF2B5EF4-FFF2-40B4-BE49-F238E27FC236}">
                <a16:creationId xmlns:a16="http://schemas.microsoft.com/office/drawing/2014/main" id="{57369616-DBEB-42A2-BFAA-E32E2C9BD987}"/>
              </a:ext>
            </a:extLst>
          </p:cNvPr>
          <p:cNvSpPr/>
          <p:nvPr/>
        </p:nvSpPr>
        <p:spPr>
          <a:xfrm>
            <a:off x="4416106" y="4254949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B0969595-AF2F-499F-9C18-D2463710866C}"/>
              </a:ext>
            </a:extLst>
          </p:cNvPr>
          <p:cNvSpPr/>
          <p:nvPr/>
        </p:nvSpPr>
        <p:spPr>
          <a:xfrm>
            <a:off x="1149195" y="5420270"/>
            <a:ext cx="2326539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</a:t>
            </a:r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5EF10DEA-E35B-4945-B7F0-D9DCF4D60341}"/>
              </a:ext>
            </a:extLst>
          </p:cNvPr>
          <p:cNvSpPr/>
          <p:nvPr/>
        </p:nvSpPr>
        <p:spPr>
          <a:xfrm>
            <a:off x="7482203" y="5400132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</a:p>
        </p:txBody>
      </p:sp>
      <p:sp>
        <p:nvSpPr>
          <p:cNvPr id="30" name="Rectangle: Beveled 29">
            <a:extLst>
              <a:ext uri="{FF2B5EF4-FFF2-40B4-BE49-F238E27FC236}">
                <a16:creationId xmlns:a16="http://schemas.microsoft.com/office/drawing/2014/main" id="{34DCD9ED-A40B-46C2-86C2-E4625E808BA6}"/>
              </a:ext>
            </a:extLst>
          </p:cNvPr>
          <p:cNvSpPr/>
          <p:nvPr/>
        </p:nvSpPr>
        <p:spPr>
          <a:xfrm>
            <a:off x="4416106" y="5495006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31" name="Equals 30">
            <a:extLst>
              <a:ext uri="{FF2B5EF4-FFF2-40B4-BE49-F238E27FC236}">
                <a16:creationId xmlns:a16="http://schemas.microsoft.com/office/drawing/2014/main" id="{2631C40E-CE48-4D9F-968D-CD231E4151CC}"/>
              </a:ext>
            </a:extLst>
          </p:cNvPr>
          <p:cNvSpPr/>
          <p:nvPr/>
        </p:nvSpPr>
        <p:spPr>
          <a:xfrm>
            <a:off x="3571170" y="4397734"/>
            <a:ext cx="663797" cy="3896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Equals 31">
            <a:extLst>
              <a:ext uri="{FF2B5EF4-FFF2-40B4-BE49-F238E27FC236}">
                <a16:creationId xmlns:a16="http://schemas.microsoft.com/office/drawing/2014/main" id="{5EA4606F-DE23-4BA6-A827-19247E3B8122}"/>
              </a:ext>
            </a:extLst>
          </p:cNvPr>
          <p:cNvSpPr/>
          <p:nvPr/>
        </p:nvSpPr>
        <p:spPr>
          <a:xfrm>
            <a:off x="3614022" y="5598308"/>
            <a:ext cx="663797" cy="3896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A7A6E0AE-33B4-4251-8E8E-C350144D583A}"/>
              </a:ext>
            </a:extLst>
          </p:cNvPr>
          <p:cNvSpPr/>
          <p:nvPr/>
        </p:nvSpPr>
        <p:spPr>
          <a:xfrm>
            <a:off x="6752109" y="4428846"/>
            <a:ext cx="513721" cy="4325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AA30813C-6D17-4909-9A56-270B5F56763C}"/>
              </a:ext>
            </a:extLst>
          </p:cNvPr>
          <p:cNvSpPr/>
          <p:nvPr/>
        </p:nvSpPr>
        <p:spPr>
          <a:xfrm>
            <a:off x="6762279" y="5598308"/>
            <a:ext cx="513721" cy="4325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88FBA9-0140-4176-ABCE-8E35F0218373}"/>
              </a:ext>
            </a:extLst>
          </p:cNvPr>
          <p:cNvSpPr txBox="1"/>
          <p:nvPr/>
        </p:nvSpPr>
        <p:spPr>
          <a:xfrm>
            <a:off x="685608" y="3087458"/>
            <a:ext cx="61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1.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0749C3-8E31-42E9-A561-E9710E1215A0}"/>
              </a:ext>
            </a:extLst>
          </p:cNvPr>
          <p:cNvSpPr/>
          <p:nvPr/>
        </p:nvSpPr>
        <p:spPr>
          <a:xfrm>
            <a:off x="685608" y="4225243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2.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1183D5-D6FE-480D-A8D1-D2AE28DD4BC5}"/>
              </a:ext>
            </a:extLst>
          </p:cNvPr>
          <p:cNvSpPr/>
          <p:nvPr/>
        </p:nvSpPr>
        <p:spPr>
          <a:xfrm>
            <a:off x="685608" y="547825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3.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مستطيل مستدير الزوايا 13"/>
          <p:cNvSpPr/>
          <p:nvPr/>
        </p:nvSpPr>
        <p:spPr>
          <a:xfrm>
            <a:off x="219918" y="727015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Manual Input 18">
            <a:extLst>
              <a:ext uri="{FF2B5EF4-FFF2-40B4-BE49-F238E27FC236}">
                <a16:creationId xmlns:a16="http://schemas.microsoft.com/office/drawing/2014/main" id="{2FED8367-352C-48BB-A5AC-12069C4AD6CC}"/>
              </a:ext>
            </a:extLst>
          </p:cNvPr>
          <p:cNvSpPr/>
          <p:nvPr/>
        </p:nvSpPr>
        <p:spPr>
          <a:xfrm>
            <a:off x="452657" y="1549442"/>
            <a:ext cx="7650323" cy="1011471"/>
          </a:xfrm>
          <a:prstGeom prst="flowChartManualInp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the basic accounting equation??</a:t>
            </a:r>
          </a:p>
        </p:txBody>
      </p:sp>
      <p:sp>
        <p:nvSpPr>
          <p:cNvPr id="20" name="Rectangle: Beveled 19">
            <a:extLst>
              <a:ext uri="{FF2B5EF4-FFF2-40B4-BE49-F238E27FC236}">
                <a16:creationId xmlns:a16="http://schemas.microsoft.com/office/drawing/2014/main" id="{89643815-8388-4015-9AC1-DF931D0272F6}"/>
              </a:ext>
            </a:extLst>
          </p:cNvPr>
          <p:cNvSpPr/>
          <p:nvPr/>
        </p:nvSpPr>
        <p:spPr>
          <a:xfrm>
            <a:off x="1412304" y="3101828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21" name="Rectangle: Beveled 20">
            <a:extLst>
              <a:ext uri="{FF2B5EF4-FFF2-40B4-BE49-F238E27FC236}">
                <a16:creationId xmlns:a16="http://schemas.microsoft.com/office/drawing/2014/main" id="{059ABB50-16D3-4B51-84E0-AC634F954729}"/>
              </a:ext>
            </a:extLst>
          </p:cNvPr>
          <p:cNvSpPr/>
          <p:nvPr/>
        </p:nvSpPr>
        <p:spPr>
          <a:xfrm>
            <a:off x="7482202" y="3138877"/>
            <a:ext cx="2651039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</a:t>
            </a:r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9B7D0BB5-753B-4A9A-ABF6-BE70E09CDBF8}"/>
              </a:ext>
            </a:extLst>
          </p:cNvPr>
          <p:cNvSpPr/>
          <p:nvPr/>
        </p:nvSpPr>
        <p:spPr>
          <a:xfrm>
            <a:off x="4416106" y="3114082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6C7322B3-C804-4EC9-B940-5E692606C324}"/>
              </a:ext>
            </a:extLst>
          </p:cNvPr>
          <p:cNvSpPr/>
          <p:nvPr/>
        </p:nvSpPr>
        <p:spPr>
          <a:xfrm>
            <a:off x="6752109" y="3327178"/>
            <a:ext cx="513721" cy="43258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0F60BB0F-BA88-447D-974C-A1966B5A5F20}"/>
              </a:ext>
            </a:extLst>
          </p:cNvPr>
          <p:cNvSpPr/>
          <p:nvPr/>
        </p:nvSpPr>
        <p:spPr>
          <a:xfrm>
            <a:off x="3571170" y="3246187"/>
            <a:ext cx="663797" cy="3896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Beveled 24">
            <a:extLst>
              <a:ext uri="{FF2B5EF4-FFF2-40B4-BE49-F238E27FC236}">
                <a16:creationId xmlns:a16="http://schemas.microsoft.com/office/drawing/2014/main" id="{64E50425-A7DF-4E66-857E-677DE74FC1B0}"/>
              </a:ext>
            </a:extLst>
          </p:cNvPr>
          <p:cNvSpPr/>
          <p:nvPr/>
        </p:nvSpPr>
        <p:spPr>
          <a:xfrm>
            <a:off x="1408050" y="4215450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</a:p>
        </p:txBody>
      </p:sp>
      <p:sp>
        <p:nvSpPr>
          <p:cNvPr id="26" name="Rectangle: Beveled 25">
            <a:extLst>
              <a:ext uri="{FF2B5EF4-FFF2-40B4-BE49-F238E27FC236}">
                <a16:creationId xmlns:a16="http://schemas.microsoft.com/office/drawing/2014/main" id="{C33B20DF-AFC2-4943-867E-63CE8A6CF6E5}"/>
              </a:ext>
            </a:extLst>
          </p:cNvPr>
          <p:cNvSpPr/>
          <p:nvPr/>
        </p:nvSpPr>
        <p:spPr>
          <a:xfrm>
            <a:off x="7482203" y="4307543"/>
            <a:ext cx="2651038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</a:t>
            </a:r>
          </a:p>
        </p:txBody>
      </p:sp>
      <p:sp>
        <p:nvSpPr>
          <p:cNvPr id="27" name="Rectangle: Beveled 26">
            <a:extLst>
              <a:ext uri="{FF2B5EF4-FFF2-40B4-BE49-F238E27FC236}">
                <a16:creationId xmlns:a16="http://schemas.microsoft.com/office/drawing/2014/main" id="{57369616-DBEB-42A2-BFAA-E32E2C9BD987}"/>
              </a:ext>
            </a:extLst>
          </p:cNvPr>
          <p:cNvSpPr/>
          <p:nvPr/>
        </p:nvSpPr>
        <p:spPr>
          <a:xfrm>
            <a:off x="4416106" y="4254949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28" name="Rectangle: Beveled 27">
            <a:extLst>
              <a:ext uri="{FF2B5EF4-FFF2-40B4-BE49-F238E27FC236}">
                <a16:creationId xmlns:a16="http://schemas.microsoft.com/office/drawing/2014/main" id="{B0969595-AF2F-499F-9C18-D2463710866C}"/>
              </a:ext>
            </a:extLst>
          </p:cNvPr>
          <p:cNvSpPr/>
          <p:nvPr/>
        </p:nvSpPr>
        <p:spPr>
          <a:xfrm>
            <a:off x="1149195" y="5420270"/>
            <a:ext cx="2326539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Owner’s Equity</a:t>
            </a:r>
          </a:p>
        </p:txBody>
      </p:sp>
      <p:sp>
        <p:nvSpPr>
          <p:cNvPr id="29" name="Rectangle: Beveled 28">
            <a:extLst>
              <a:ext uri="{FF2B5EF4-FFF2-40B4-BE49-F238E27FC236}">
                <a16:creationId xmlns:a16="http://schemas.microsoft.com/office/drawing/2014/main" id="{5EF10DEA-E35B-4945-B7F0-D9DCF4D60341}"/>
              </a:ext>
            </a:extLst>
          </p:cNvPr>
          <p:cNvSpPr/>
          <p:nvPr/>
        </p:nvSpPr>
        <p:spPr>
          <a:xfrm>
            <a:off x="7482203" y="5400132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</a:p>
        </p:txBody>
      </p:sp>
      <p:sp>
        <p:nvSpPr>
          <p:cNvPr id="30" name="Rectangle: Beveled 29">
            <a:extLst>
              <a:ext uri="{FF2B5EF4-FFF2-40B4-BE49-F238E27FC236}">
                <a16:creationId xmlns:a16="http://schemas.microsoft.com/office/drawing/2014/main" id="{34DCD9ED-A40B-46C2-86C2-E4625E808BA6}"/>
              </a:ext>
            </a:extLst>
          </p:cNvPr>
          <p:cNvSpPr/>
          <p:nvPr/>
        </p:nvSpPr>
        <p:spPr>
          <a:xfrm>
            <a:off x="4416106" y="5495006"/>
            <a:ext cx="1996506" cy="639193"/>
          </a:xfrm>
          <a:prstGeom prst="beve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31" name="Equals 30">
            <a:extLst>
              <a:ext uri="{FF2B5EF4-FFF2-40B4-BE49-F238E27FC236}">
                <a16:creationId xmlns:a16="http://schemas.microsoft.com/office/drawing/2014/main" id="{2631C40E-CE48-4D9F-968D-CD231E4151CC}"/>
              </a:ext>
            </a:extLst>
          </p:cNvPr>
          <p:cNvSpPr/>
          <p:nvPr/>
        </p:nvSpPr>
        <p:spPr>
          <a:xfrm>
            <a:off x="3571170" y="4397734"/>
            <a:ext cx="663797" cy="3896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Equals 31">
            <a:extLst>
              <a:ext uri="{FF2B5EF4-FFF2-40B4-BE49-F238E27FC236}">
                <a16:creationId xmlns:a16="http://schemas.microsoft.com/office/drawing/2014/main" id="{5EA4606F-DE23-4BA6-A827-19247E3B8122}"/>
              </a:ext>
            </a:extLst>
          </p:cNvPr>
          <p:cNvSpPr/>
          <p:nvPr/>
        </p:nvSpPr>
        <p:spPr>
          <a:xfrm>
            <a:off x="3614022" y="5598308"/>
            <a:ext cx="663797" cy="389679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Minus Sign 32">
            <a:extLst>
              <a:ext uri="{FF2B5EF4-FFF2-40B4-BE49-F238E27FC236}">
                <a16:creationId xmlns:a16="http://schemas.microsoft.com/office/drawing/2014/main" id="{A7A6E0AE-33B4-4251-8E8E-C350144D583A}"/>
              </a:ext>
            </a:extLst>
          </p:cNvPr>
          <p:cNvSpPr/>
          <p:nvPr/>
        </p:nvSpPr>
        <p:spPr>
          <a:xfrm>
            <a:off x="6752109" y="4428846"/>
            <a:ext cx="513721" cy="4325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Sign 33">
            <a:extLst>
              <a:ext uri="{FF2B5EF4-FFF2-40B4-BE49-F238E27FC236}">
                <a16:creationId xmlns:a16="http://schemas.microsoft.com/office/drawing/2014/main" id="{AA30813C-6D17-4909-9A56-270B5F56763C}"/>
              </a:ext>
            </a:extLst>
          </p:cNvPr>
          <p:cNvSpPr/>
          <p:nvPr/>
        </p:nvSpPr>
        <p:spPr>
          <a:xfrm>
            <a:off x="6762279" y="5598308"/>
            <a:ext cx="513721" cy="4325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88FBA9-0140-4176-ABCE-8E35F0218373}"/>
              </a:ext>
            </a:extLst>
          </p:cNvPr>
          <p:cNvSpPr txBox="1"/>
          <p:nvPr/>
        </p:nvSpPr>
        <p:spPr>
          <a:xfrm>
            <a:off x="685608" y="3087458"/>
            <a:ext cx="61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1.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0749C3-8E31-42E9-A561-E9710E1215A0}"/>
              </a:ext>
            </a:extLst>
          </p:cNvPr>
          <p:cNvSpPr/>
          <p:nvPr/>
        </p:nvSpPr>
        <p:spPr>
          <a:xfrm>
            <a:off x="685608" y="4225243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2.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1183D5-D6FE-480D-A8D1-D2AE28DD4BC5}"/>
              </a:ext>
            </a:extLst>
          </p:cNvPr>
          <p:cNvSpPr/>
          <p:nvPr/>
        </p:nvSpPr>
        <p:spPr>
          <a:xfrm>
            <a:off x="685608" y="5478256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3.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41" name="Picture 2" descr="صورة ذات صلة">
            <a:extLst>
              <a:ext uri="{FF2B5EF4-FFF2-40B4-BE49-F238E27FC236}">
                <a16:creationId xmlns:a16="http://schemas.microsoft.com/office/drawing/2014/main" id="{B4F33FEE-E3AD-4EE4-8CA6-B00A31F4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27007" r="8842" b="26312"/>
          <a:stretch>
            <a:fillRect/>
          </a:stretch>
        </p:blipFill>
        <p:spPr bwMode="auto">
          <a:xfrm>
            <a:off x="70328" y="3000856"/>
            <a:ext cx="773113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مستطيل مستدير الزوايا 13"/>
          <p:cNvSpPr/>
          <p:nvPr/>
        </p:nvSpPr>
        <p:spPr>
          <a:xfrm>
            <a:off x="193792" y="606900"/>
            <a:ext cx="2693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CLASSROOM LANGUAGE">
            <a:extLst>
              <a:ext uri="{FF2B5EF4-FFF2-40B4-BE49-F238E27FC236}">
                <a16:creationId xmlns:a16="http://schemas.microsoft.com/office/drawing/2014/main" id="{29D9A618-2AD2-4505-9999-6BDD47D2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41" y="811604"/>
            <a:ext cx="2345554" cy="1759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9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9B7D16E6-192C-4A26-8B8D-4471D3EFDE5E}"/>
              </a:ext>
            </a:extLst>
          </p:cNvPr>
          <p:cNvSpPr/>
          <p:nvPr/>
        </p:nvSpPr>
        <p:spPr>
          <a:xfrm>
            <a:off x="227392" y="921374"/>
            <a:ext cx="11157950" cy="876689"/>
          </a:xfrm>
          <a:prstGeom prst="flowChartManualIn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Classify each of the following items as an Asset, Liability, Owner’s Equity, Revenue or Expenses.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0873" y="1884015"/>
          <a:ext cx="8112396" cy="45037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5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Receivable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9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ستطيل مستدير الزوايا 13"/>
          <p:cNvSpPr/>
          <p:nvPr/>
        </p:nvSpPr>
        <p:spPr>
          <a:xfrm>
            <a:off x="227392" y="360272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3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9B7D16E6-192C-4A26-8B8D-4471D3EFDE5E}"/>
              </a:ext>
            </a:extLst>
          </p:cNvPr>
          <p:cNvSpPr/>
          <p:nvPr/>
        </p:nvSpPr>
        <p:spPr>
          <a:xfrm>
            <a:off x="111482" y="1033629"/>
            <a:ext cx="11157950" cy="773402"/>
          </a:xfrm>
          <a:prstGeom prst="flowChartManualIn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Classify each of the following items as an Asset, Liability, Owner’s Equity, Revenue or Expenses.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7467" y="1997758"/>
          <a:ext cx="8112396" cy="43043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6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 Receivable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Machinery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Owner’s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81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Owner’s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3" name="Picture 2" descr="CLASSROOM LANGUAGE">
            <a:extLst>
              <a:ext uri="{FF2B5EF4-FFF2-40B4-BE49-F238E27FC236}">
                <a16:creationId xmlns:a16="http://schemas.microsoft.com/office/drawing/2014/main" id="{29D9A618-2AD2-4505-9999-6BDD47D2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52" y="2202631"/>
            <a:ext cx="2345554" cy="17591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11482" y="421961"/>
            <a:ext cx="2693099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2: Solution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42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60FBF7EF-CA33-401E-9B45-04F571B88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800137"/>
              </p:ext>
            </p:extLst>
          </p:nvPr>
        </p:nvGraphicFramePr>
        <p:xfrm>
          <a:off x="576470" y="2364378"/>
          <a:ext cx="10243456" cy="3574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3858">
                  <a:extLst>
                    <a:ext uri="{9D8B030D-6E8A-4147-A177-3AD203B41FA5}">
                      <a16:colId xmlns:a16="http://schemas.microsoft.com/office/drawing/2014/main" val="61470605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04416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5204871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8954699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70438185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81004116"/>
                    </a:ext>
                  </a:extLst>
                </a:gridCol>
                <a:gridCol w="2209798">
                  <a:extLst>
                    <a:ext uri="{9D8B030D-6E8A-4147-A177-3AD203B41FA5}">
                      <a16:colId xmlns:a16="http://schemas.microsoft.com/office/drawing/2014/main" val="3079877704"/>
                    </a:ext>
                  </a:extLst>
                </a:gridCol>
              </a:tblGrid>
              <a:tr h="734781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Assets 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Liabilities 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Owner equity </a:t>
                      </a:r>
                    </a:p>
                  </a:txBody>
                  <a:tcPr anchor="ctr">
                    <a:solidFill>
                      <a:srgbClr val="E19E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95148"/>
                  </a:ext>
                </a:extLst>
              </a:tr>
              <a:tr h="7019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+mn-cs"/>
                        </a:rPr>
                        <a:t>Cash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+mn-cs"/>
                        </a:rPr>
                        <a:t>Equipment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+mn-cs"/>
                        </a:rPr>
                        <a:t>Supplies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+mn-cs"/>
                        </a:rPr>
                        <a:t>Account payable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cs typeface="+mn-cs"/>
                        </a:rPr>
                        <a:t>Capital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257159"/>
                  </a:ext>
                </a:extLst>
              </a:tr>
              <a:tr h="751405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------------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795912"/>
                  </a:ext>
                </a:extLst>
              </a:tr>
              <a:tr h="630178"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--------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23500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688901"/>
                  </a:ext>
                </a:extLst>
              </a:tr>
              <a:tr h="756383"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--------</a:t>
                      </a:r>
                      <a:endParaRPr lang="en-US" sz="3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11500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17000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61194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79DD353-7B1D-497E-9BDA-32E2D0ACFD9E}"/>
              </a:ext>
            </a:extLst>
          </p:cNvPr>
          <p:cNvSpPr txBox="1"/>
          <p:nvPr/>
        </p:nvSpPr>
        <p:spPr>
          <a:xfrm>
            <a:off x="122889" y="1391560"/>
            <a:ext cx="113963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missing amount from each of the following separate situation.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1                                                                            Accounting in Action                                                                                 Acc. 111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ستطيل مستدير الزوايا 13"/>
          <p:cNvSpPr/>
          <p:nvPr/>
        </p:nvSpPr>
        <p:spPr>
          <a:xfrm>
            <a:off x="122889" y="574573"/>
            <a:ext cx="2376264" cy="611668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501793"/>
            <a:ext cx="12192000" cy="338554"/>
            <a:chOff x="0" y="6501793"/>
            <a:chExt cx="12192000" cy="3385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/>
                <a:t>وزارة التربية والتعليم – 2020م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39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295</TotalTime>
  <Words>1616</Words>
  <Application>Microsoft Office PowerPoint</Application>
  <PresentationFormat>Widescreen</PresentationFormat>
  <Paragraphs>872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(Body)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Indicate the multiple effects on the accounting equation of business using (+) for increase, (-) for decrease and (ne) for no effect.</vt:lpstr>
      <vt:lpstr>Indicate the multiple effects on the accounting equation of business using (+) for increase, (-) for decrease and (ne) for no effect.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Latifa Alkaabi</cp:lastModifiedBy>
  <cp:revision>37</cp:revision>
  <dcterms:created xsi:type="dcterms:W3CDTF">2020-03-04T10:47:58Z</dcterms:created>
  <dcterms:modified xsi:type="dcterms:W3CDTF">2020-07-20T09:26:28Z</dcterms:modified>
</cp:coreProperties>
</file>