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2" r:id="rId2"/>
    <p:sldId id="257" r:id="rId3"/>
    <p:sldId id="274" r:id="rId4"/>
    <p:sldId id="258" r:id="rId5"/>
    <p:sldId id="259" r:id="rId6"/>
    <p:sldId id="260" r:id="rId7"/>
    <p:sldId id="261" r:id="rId8"/>
    <p:sldId id="267" r:id="rId9"/>
    <p:sldId id="272" r:id="rId10"/>
    <p:sldId id="273" r:id="rId11"/>
    <p:sldId id="276" r:id="rId12"/>
    <p:sldId id="275" r:id="rId13"/>
    <p:sldId id="278" r:id="rId14"/>
    <p:sldId id="284" r:id="rId15"/>
    <p:sldId id="285" r:id="rId16"/>
    <p:sldId id="286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D7F90-CEE8-480A-A03E-59B45E350200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57947-FC90-4CC3-9D23-0570EC319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64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04FD0-EE4A-4C48-BD1D-3C85686BE93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428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utoShape 2" descr="Image result for bahrain emblem">
            <a:extLst>
              <a:ext uri="{FF2B5EF4-FFF2-40B4-BE49-F238E27FC236}">
                <a16:creationId xmlns:a16="http://schemas.microsoft.com/office/drawing/2014/main" id="{A7B754D7-1CC4-4B0B-B38E-C52E4ED206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1754981" y="620688"/>
            <a:ext cx="8185853" cy="122413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6498164"/>
            <a:ext cx="12096206" cy="359836"/>
            <a:chOff x="0" y="6498164"/>
            <a:chExt cx="12192000" cy="359836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9028709" y="6550223"/>
              <a:ext cx="307178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rtl="1"/>
              <a:r>
                <a:rPr lang="ar-BH" sz="1400" b="1" dirty="0">
                  <a:solidFill>
                    <a:srgbClr val="FF0000"/>
                  </a:solidFill>
                </a:rPr>
                <a:t>الفصل الدراسي الأول </a:t>
              </a:r>
              <a:r>
                <a:rPr lang="ar-BH" sz="1400" dirty="0">
                  <a:solidFill>
                    <a:srgbClr val="FF0000"/>
                  </a:solidFill>
                </a:rPr>
                <a:t>2020-2021</a:t>
              </a:r>
            </a:p>
          </p:txBody>
        </p:sp>
      </p:grpSp>
      <p:graphicFrame>
        <p:nvGraphicFramePr>
          <p:cNvPr id="13" name="Table 8">
            <a:extLst>
              <a:ext uri="{FF2B5EF4-FFF2-40B4-BE49-F238E27FC236}">
                <a16:creationId xmlns:a16="http://schemas.microsoft.com/office/drawing/2014/main" id="{C257F836-2B8D-4385-833E-440ED69B98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470590"/>
              </p:ext>
            </p:extLst>
          </p:nvPr>
        </p:nvGraphicFramePr>
        <p:xfrm>
          <a:off x="1754981" y="2266084"/>
          <a:ext cx="8773682" cy="381081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48862">
                  <a:extLst>
                    <a:ext uri="{9D8B030D-6E8A-4147-A177-3AD203B41FA5}">
                      <a16:colId xmlns:a16="http://schemas.microsoft.com/office/drawing/2014/main" val="1153488245"/>
                    </a:ext>
                  </a:extLst>
                </a:gridCol>
                <a:gridCol w="7024820">
                  <a:extLst>
                    <a:ext uri="{9D8B030D-6E8A-4147-A177-3AD203B41FA5}">
                      <a16:colId xmlns:a16="http://schemas.microsoft.com/office/drawing/2014/main" val="2424581035"/>
                    </a:ext>
                  </a:extLst>
                </a:gridCol>
              </a:tblGrid>
              <a:tr h="109809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Commercial Subjects Group </a:t>
                      </a:r>
                    </a:p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3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585072"/>
                  </a:ext>
                </a:extLst>
              </a:tr>
              <a:tr h="8382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Accounting (</a:t>
                      </a:r>
                      <a:r>
                        <a:rPr lang="ar-BH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 – </a:t>
                      </a:r>
                      <a:r>
                        <a:rPr lang="ar-BH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محا 212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0189103"/>
                  </a:ext>
                </a:extLst>
              </a:tr>
              <a:tr h="7456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Chapter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Chapter 1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spcBef>
                          <a:spcPct val="0"/>
                        </a:spcBef>
                      </a:pPr>
                      <a:r>
                        <a:rPr lang="en-US" sz="2000" b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Journal For Merchandise Business</a:t>
                      </a:r>
                      <a:endParaRPr lang="ar-BH" sz="2000" b="1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Perpetual  Inventory System</a:t>
                      </a:r>
                      <a:endParaRPr lang="en-GB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4890864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Purchases Merchandise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6000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8331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Journal Entries for Merchandise Business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Perpetual  Inventory System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239288"/>
              </p:ext>
            </p:extLst>
          </p:nvPr>
        </p:nvGraphicFramePr>
        <p:xfrm>
          <a:off x="445608" y="2395073"/>
          <a:ext cx="11080984" cy="121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78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6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6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27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60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07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Title and Explanation</a:t>
                      </a:r>
                      <a:endParaRPr lang="en-US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  <a:endParaRPr lang="en-US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797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Jan. 17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Payable (</a:t>
                      </a:r>
                      <a:r>
                        <a:rPr lang="en-US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Eman</a:t>
                      </a: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Est,)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797">
                <a:tc vMerge="1"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Merchandise Inventory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797">
                <a:tc vMerge="1"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Returns purchase goods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 credit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1" y="369333"/>
            <a:ext cx="7556566" cy="453777"/>
            <a:chOff x="303018" y="1032281"/>
            <a:chExt cx="8153400" cy="1080000"/>
          </a:xfrm>
        </p:grpSpPr>
        <p:sp>
          <p:nvSpPr>
            <p:cNvPr id="24" name="مستطيل مستدير الزوايا 13"/>
            <p:cNvSpPr/>
            <p:nvPr/>
          </p:nvSpPr>
          <p:spPr>
            <a:xfrm>
              <a:off x="303018" y="1032281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5" name="Rectangle 6"/>
            <p:cNvSpPr/>
            <p:nvPr/>
          </p:nvSpPr>
          <p:spPr>
            <a:xfrm>
              <a:off x="1453214" y="1138725"/>
              <a:ext cx="6463649" cy="805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Recording Purchases Goods in the General Journal</a:t>
              </a:r>
            </a:p>
          </p:txBody>
        </p:sp>
        <p:grpSp>
          <p:nvGrpSpPr>
            <p:cNvPr id="26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27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8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9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1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2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3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106065"/>
              </p:ext>
            </p:extLst>
          </p:nvPr>
        </p:nvGraphicFramePr>
        <p:xfrm>
          <a:off x="465774" y="5096890"/>
          <a:ext cx="11080984" cy="121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78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6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6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27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60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07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Title and Explanation</a:t>
                      </a:r>
                      <a:endParaRPr lang="en-US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  <a:endParaRPr lang="en-US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797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Jan. 23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Payable (</a:t>
                      </a:r>
                      <a:r>
                        <a:rPr lang="en-US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Eman</a:t>
                      </a: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Est,) (20,600</a:t>
                      </a:r>
                      <a:r>
                        <a:rPr lang="en-US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-600)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20,000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797">
                <a:tc vMerge="1"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Merchandise Inventory (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20,000 ×2%)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797">
                <a:tc vMerge="1"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</a:t>
                      </a: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19,600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5749" y="896477"/>
            <a:ext cx="6499750" cy="37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en-US" sz="1400" b="1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B-7) Purchases Returns and allowance of goods on account with discount:</a:t>
            </a:r>
            <a:endParaRPr lang="en-US" sz="11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5793926" y="887893"/>
            <a:ext cx="5693409" cy="991870"/>
            <a:chOff x="-69010" y="0"/>
            <a:chExt cx="5693433" cy="992039"/>
          </a:xfrm>
        </p:grpSpPr>
        <p:sp>
          <p:nvSpPr>
            <p:cNvPr id="43" name="Rectangle 42"/>
            <p:cNvSpPr/>
            <p:nvPr/>
          </p:nvSpPr>
          <p:spPr>
            <a:xfrm>
              <a:off x="-69010" y="405235"/>
              <a:ext cx="2130517" cy="41427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Purchases Returns (merchandise) on account</a:t>
              </a: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 flipV="1">
              <a:off x="2096219" y="198408"/>
              <a:ext cx="577970" cy="34505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2104845" y="569344"/>
              <a:ext cx="517585" cy="27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Oval 65"/>
            <p:cNvSpPr/>
            <p:nvPr/>
          </p:nvSpPr>
          <p:spPr>
            <a:xfrm>
              <a:off x="2648309" y="0"/>
              <a:ext cx="802161" cy="36231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Debit</a:t>
              </a: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2622430" y="629729"/>
              <a:ext cx="828136" cy="36231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b="1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Credit</a:t>
              </a: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>
              <a:off x="3467819" y="198408"/>
              <a:ext cx="5434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Rounded Rectangle 68"/>
            <p:cNvSpPr/>
            <p:nvPr/>
          </p:nvSpPr>
          <p:spPr>
            <a:xfrm>
              <a:off x="4011283" y="25880"/>
              <a:ext cx="1578634" cy="30192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Account payable</a:t>
              </a:r>
              <a:endParaRPr lang="en-US" sz="1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4045789" y="655608"/>
              <a:ext cx="1578634" cy="30192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Merchandise Inventory</a:t>
              </a:r>
              <a:endParaRPr lang="en-US" sz="1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>
              <a:off x="3485072" y="802257"/>
              <a:ext cx="5434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163325" y="1390758"/>
            <a:ext cx="11312842" cy="1035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838200" algn="l"/>
              </a:tabLst>
            </a:pPr>
            <a:r>
              <a:rPr lang="en-US" sz="1400" b="1" u="sng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Illustration 8:</a:t>
            </a:r>
            <a:endParaRPr lang="en-US" sz="14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838200" algn="l"/>
              </a:tabLst>
            </a:pP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 Jan 17 2020, Salman’s Company received refund from </a:t>
            </a:r>
            <a:r>
              <a:rPr lang="en-US" sz="1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Eman</a:t>
            </a: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Est, BD600 for returned goods on account purchase of Jan 16. It recorded in the general journal:</a:t>
            </a:r>
            <a:endParaRPr lang="en-US" sz="1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543" y="3723638"/>
            <a:ext cx="50529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B-8) Payment of net purchases to creditor with discount: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1196" y="4129583"/>
            <a:ext cx="10695301" cy="725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838200" algn="l"/>
              </a:tabLst>
            </a:pPr>
            <a:r>
              <a:rPr lang="en-US" sz="1400" b="1" u="sng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Illustration 9:</a:t>
            </a:r>
            <a:endParaRPr lang="en-US" sz="14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838200" algn="l"/>
              </a:tabLst>
            </a:pP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 Jan 23 2020, Salman’s Company paid full due to </a:t>
            </a:r>
            <a:r>
              <a:rPr lang="en-US" sz="1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Eman</a:t>
            </a: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Est, It recorded in the general journal: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31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Journal Entries for Merchandise Business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Perpetual  Inventory System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479" y="431389"/>
            <a:ext cx="11229703" cy="821741"/>
            <a:chOff x="303018" y="1032281"/>
            <a:chExt cx="8153400" cy="1080000"/>
          </a:xfrm>
        </p:grpSpPr>
        <p:sp>
          <p:nvSpPr>
            <p:cNvPr id="12" name="مستطيل مستدير الزوايا 13"/>
            <p:cNvSpPr/>
            <p:nvPr/>
          </p:nvSpPr>
          <p:spPr>
            <a:xfrm>
              <a:off x="303018" y="1032281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3" name="Rectangle 6"/>
            <p:cNvSpPr/>
            <p:nvPr/>
          </p:nvSpPr>
          <p:spPr>
            <a:xfrm>
              <a:off x="1221197" y="1257386"/>
              <a:ext cx="7235220" cy="5258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Recording Payment after discount period in the General Journal</a:t>
              </a:r>
            </a:p>
          </p:txBody>
        </p:sp>
        <p:grpSp>
          <p:nvGrpSpPr>
            <p:cNvPr id="14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15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4062549" y="3263140"/>
            <a:ext cx="350084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algn="ctr">
              <a:lnSpc>
                <a:spcPct val="130000"/>
              </a:lnSpc>
              <a:spcAft>
                <a:spcPts val="800"/>
              </a:spcAft>
              <a:tabLst>
                <a:tab pos="838200" algn="l"/>
              </a:tabLst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GENERAL JOURNAL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910176"/>
              </p:ext>
            </p:extLst>
          </p:nvPr>
        </p:nvGraphicFramePr>
        <p:xfrm>
          <a:off x="1075342" y="3888127"/>
          <a:ext cx="10589789" cy="22963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21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1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05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77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408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</a:rPr>
                        <a:t>Account Title and Explanation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PR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</a:rPr>
                        <a:t>Debit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Credit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088"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Jan. 28 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Payable (</a:t>
                      </a:r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Eman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Est,) (20,600</a:t>
                      </a:r>
                      <a:r>
                        <a:rPr lang="en-US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-600)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20,000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08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Cash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20,000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08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Payment to creditor</a:t>
                      </a:r>
                      <a:r>
                        <a:rPr lang="en-US" sz="1800" b="1" kern="1200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after discount period</a:t>
                      </a:r>
                      <a:endParaRPr lang="en-US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71638" y="1671327"/>
            <a:ext cx="9947384" cy="1395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838200" algn="l"/>
              </a:tabLst>
            </a:pPr>
            <a:r>
              <a:rPr lang="en-US" sz="2000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Illustration 10:</a:t>
            </a:r>
            <a:endParaRPr lang="en-GB" sz="20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838200" algn="l"/>
              </a:tabLst>
            </a:pP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 Jan 28 2020, Salman’s Company paid full due to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Eman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Est, It recorded in       </a:t>
            </a:r>
            <a:endParaRPr lang="en-GB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838200" algn="l"/>
              </a:tabLst>
            </a:pP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the general journal:</a:t>
            </a:r>
            <a:endParaRPr lang="en-GB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909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9340" y="995237"/>
            <a:ext cx="11770382" cy="19795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Bader’s Company uses the perpetual inventory system and had the following transactions during October 2020:</a:t>
            </a: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Oct 2: Purchased merchandise for BD5000. The seller credit terms are 4/10, n/30.</a:t>
            </a:r>
            <a:endParaRPr lang="en-US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Oct 6: Returned merchandise for BD300 worth of defective units on credit.</a:t>
            </a:r>
            <a:endParaRPr lang="en-US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Oct 8: Paid the amount due, less the returned items. </a:t>
            </a:r>
            <a:endParaRPr lang="en-US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u="sng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Required:</a:t>
            </a:r>
            <a:b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Prepare journal entries to record each of the preceding transactions. </a:t>
            </a:r>
            <a:endParaRPr lang="en-US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49340" y="321287"/>
            <a:ext cx="3082834" cy="595271"/>
            <a:chOff x="303018" y="945102"/>
            <a:chExt cx="8153400" cy="1167179"/>
          </a:xfrm>
        </p:grpSpPr>
        <p:sp>
          <p:nvSpPr>
            <p:cNvPr id="6" name="مستطيل مستدير الزوايا 13"/>
            <p:cNvSpPr/>
            <p:nvPr/>
          </p:nvSpPr>
          <p:spPr>
            <a:xfrm>
              <a:off x="303018" y="1032281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FFFF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511204" y="945102"/>
              <a:ext cx="6463651" cy="10243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Activity (1):</a:t>
              </a:r>
              <a:endParaRPr lang="en-US" sz="16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9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550663"/>
              </p:ext>
            </p:extLst>
          </p:nvPr>
        </p:nvGraphicFramePr>
        <p:xfrm>
          <a:off x="468684" y="3520438"/>
          <a:ext cx="10568230" cy="284480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37294">
                  <a:extLst>
                    <a:ext uri="{9D8B030D-6E8A-4147-A177-3AD203B41FA5}">
                      <a16:colId xmlns:a16="http://schemas.microsoft.com/office/drawing/2014/main" val="3661688525"/>
                    </a:ext>
                  </a:extLst>
                </a:gridCol>
                <a:gridCol w="5630092">
                  <a:extLst>
                    <a:ext uri="{9D8B030D-6E8A-4147-A177-3AD203B41FA5}">
                      <a16:colId xmlns:a16="http://schemas.microsoft.com/office/drawing/2014/main" val="937744686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3758851752"/>
                    </a:ext>
                  </a:extLst>
                </a:gridCol>
                <a:gridCol w="1449977">
                  <a:extLst>
                    <a:ext uri="{9D8B030D-6E8A-4147-A177-3AD203B41FA5}">
                      <a16:colId xmlns:a16="http://schemas.microsoft.com/office/drawing/2014/main" val="1807124942"/>
                    </a:ext>
                  </a:extLst>
                </a:gridCol>
                <a:gridCol w="1332410">
                  <a:extLst>
                    <a:ext uri="{9D8B030D-6E8A-4147-A177-3AD203B41FA5}">
                      <a16:colId xmlns:a16="http://schemas.microsoft.com/office/drawing/2014/main" val="4196135038"/>
                    </a:ext>
                  </a:extLst>
                </a:gridCol>
              </a:tblGrid>
              <a:tr h="3674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Title and Explanation</a:t>
                      </a:r>
                      <a:endParaRPr lang="en-US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  <a:endParaRPr lang="en-US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7825775"/>
                  </a:ext>
                </a:extLst>
              </a:tr>
              <a:tr h="367454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Oct, 2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Merchandise Inventory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5,000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03204"/>
                  </a:ext>
                </a:extLst>
              </a:tr>
              <a:tr h="367454">
                <a:tc vMerge="1"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Payable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5,000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725209"/>
                  </a:ext>
                </a:extLst>
              </a:tr>
              <a:tr h="367454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Oct, 6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Payable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995924"/>
                  </a:ext>
                </a:extLst>
              </a:tr>
              <a:tr h="367454">
                <a:tc vMerge="1"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Merchandise Inventory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489851"/>
                  </a:ext>
                </a:extLst>
              </a:tr>
              <a:tr h="367454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Oct, 8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Payable (5,000 – 300)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4,700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624680"/>
                  </a:ext>
                </a:extLst>
              </a:tr>
              <a:tr h="367454">
                <a:tc vMerge="1"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Merchandise Inventory (4,700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× 4%)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</a:t>
                      </a:r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</a:t>
                      </a:r>
                    </a:p>
                    <a:p>
                      <a:pPr algn="ctr"/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4,512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063514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3816617" y="3027995"/>
            <a:ext cx="350084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algn="ctr">
              <a:lnSpc>
                <a:spcPct val="130000"/>
              </a:lnSpc>
              <a:spcAft>
                <a:spcPts val="800"/>
              </a:spcAft>
              <a:tabLst>
                <a:tab pos="838200" algn="l"/>
              </a:tabLst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GENERAL JOURNAL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Journal Entries for Merchandise Business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Perpetual  Inventory System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356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138" y="1319349"/>
            <a:ext cx="10359227" cy="472201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Ahmed purchased goods for BD8,000 from Abdulla, terms 2/10 n, 30. If Ahmed paid within a discount period, the payment cash is BD7,840: 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850" y="2945430"/>
            <a:ext cx="1825045" cy="2168434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607" y="3239193"/>
            <a:ext cx="1688786" cy="16887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0" y="6501793"/>
            <a:ext cx="9144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dirty="0"/>
              <a:t>وزارة التربية والتعليم – 2020م</a:t>
            </a:r>
            <a:endParaRPr lang="en-US" sz="1600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274319" y="493862"/>
            <a:ext cx="3082834" cy="595271"/>
            <a:chOff x="303018" y="945102"/>
            <a:chExt cx="8153400" cy="1167179"/>
          </a:xfrm>
        </p:grpSpPr>
        <p:sp>
          <p:nvSpPr>
            <p:cNvPr id="11" name="مستطيل مستدير الزوايا 13"/>
            <p:cNvSpPr/>
            <p:nvPr/>
          </p:nvSpPr>
          <p:spPr>
            <a:xfrm>
              <a:off x="303018" y="1032281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FFFF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11204" y="945102"/>
              <a:ext cx="6463651" cy="10243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Activity (2):</a:t>
              </a:r>
              <a:endParaRPr lang="en-US" sz="16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14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21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Journal Entries for Merchandise Business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Perpetual  Inventory System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701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574" y="1189015"/>
            <a:ext cx="10413032" cy="516615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Ahmed purchased goods for BD8,000 from Abdulla, terms 2/10 n, 30. If Ahmed paid within a discount period, the payment cash is BD7,840: 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</a:t>
            </a: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22" y="2620352"/>
            <a:ext cx="1825045" cy="16365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0" y="6501793"/>
            <a:ext cx="9144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dirty="0"/>
              <a:t>وزارة التربية والتعليم – 2020م</a:t>
            </a:r>
            <a:endParaRPr lang="en-US" sz="1600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235130" y="467148"/>
            <a:ext cx="3958047" cy="595271"/>
            <a:chOff x="303015" y="945102"/>
            <a:chExt cx="8809820" cy="1167179"/>
          </a:xfrm>
        </p:grpSpPr>
        <p:sp>
          <p:nvSpPr>
            <p:cNvPr id="11" name="مستطيل مستدير الزوايا 13"/>
            <p:cNvSpPr/>
            <p:nvPr/>
          </p:nvSpPr>
          <p:spPr>
            <a:xfrm>
              <a:off x="303015" y="1032281"/>
              <a:ext cx="880982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FFFF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11204" y="945102"/>
              <a:ext cx="7601631" cy="10243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Activity (2): Solution</a:t>
              </a:r>
              <a:endParaRPr lang="en-US" sz="16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14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756" y="4276826"/>
            <a:ext cx="1825046" cy="19071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30983" y="2956570"/>
            <a:ext cx="4362994" cy="15762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Cash = 8000 × (100% - 2%)</a:t>
            </a:r>
          </a:p>
          <a:p>
            <a:pPr algn="ctr"/>
            <a:r>
              <a:rPr lang="en-GB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=8000 × 98%</a:t>
            </a:r>
          </a:p>
          <a:p>
            <a:pPr algn="ctr"/>
            <a:r>
              <a:rPr lang="en-GB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BD7,840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Journal Entries for Merchandise Business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Perpetual  Inventory System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426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712" y="1080375"/>
            <a:ext cx="10413032" cy="516615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Fawaz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purchased goods for BD8,000 from Rehab, terms 5/15 n, 30. The journal entry must be recorded,</a:t>
            </a:r>
          </a:p>
          <a:p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Merchandise Inventory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Cr. Cash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481" y="3430977"/>
            <a:ext cx="1825045" cy="2168434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607" y="3637325"/>
            <a:ext cx="1688786" cy="16887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0" y="6501793"/>
            <a:ext cx="9144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dirty="0"/>
              <a:t>وزارة التربية والتعليم – 2020م</a:t>
            </a:r>
            <a:endParaRPr lang="en-US" sz="1600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56754" y="432853"/>
            <a:ext cx="3082834" cy="595271"/>
            <a:chOff x="303018" y="945102"/>
            <a:chExt cx="8153400" cy="1167179"/>
          </a:xfrm>
        </p:grpSpPr>
        <p:sp>
          <p:nvSpPr>
            <p:cNvPr id="11" name="مستطيل مستدير الزوايا 13"/>
            <p:cNvSpPr/>
            <p:nvPr/>
          </p:nvSpPr>
          <p:spPr>
            <a:xfrm>
              <a:off x="303018" y="1032281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FFFF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11204" y="945102"/>
              <a:ext cx="6463651" cy="10243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Activity (3):</a:t>
              </a:r>
              <a:endParaRPr lang="en-US" sz="16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14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21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Journal Entries for Merchandise Business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Perpetual  Inventory System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149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837" y="1262822"/>
            <a:ext cx="10413032" cy="516615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Fawaz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purchased goods for BD8,000 from Rehab, terms 5/15 n, 30. The journal entry must be recorded,</a:t>
            </a:r>
          </a:p>
          <a:p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Merchandise Inventory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GB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Cr. Account Payable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196" y="2872639"/>
            <a:ext cx="1688786" cy="15367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0" y="6501793"/>
            <a:ext cx="9144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dirty="0"/>
              <a:t>وزارة التربية والتعليم – 2020م</a:t>
            </a:r>
            <a:endParaRPr lang="en-US" sz="1600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56753" y="470935"/>
            <a:ext cx="4232367" cy="1002582"/>
            <a:chOff x="303018" y="945102"/>
            <a:chExt cx="8153400" cy="1965815"/>
          </a:xfrm>
        </p:grpSpPr>
        <p:sp>
          <p:nvSpPr>
            <p:cNvPr id="11" name="مستطيل مستدير الزوايا 13"/>
            <p:cNvSpPr/>
            <p:nvPr/>
          </p:nvSpPr>
          <p:spPr>
            <a:xfrm>
              <a:off x="303018" y="1032281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FFFF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11203" y="945102"/>
              <a:ext cx="6463651" cy="19658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Activity (3): Solution</a:t>
              </a:r>
              <a:endParaRPr lang="en-US" sz="16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14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456" y="4629534"/>
            <a:ext cx="2280266" cy="1369396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Journal Entries for Merchandise Business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Perpetual  Inventory System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871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1074" y="1693225"/>
            <a:ext cx="9927772" cy="25853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1- Identify the difference between services and merchandise companies.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2- Describe the steps in determining inventory quantities.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3- Identify the items making up merchandise inventory.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4- Identify the costs of merchandise inventory.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5- Explain the recording of purchases under a perpetual inventory without cash discount.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6- Explain the recording of purchases under a perpetual inventory with cash discount.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مستطيل مستدير الزوايا 13"/>
          <p:cNvSpPr/>
          <p:nvPr/>
        </p:nvSpPr>
        <p:spPr>
          <a:xfrm>
            <a:off x="300445" y="564064"/>
            <a:ext cx="6374224" cy="90537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" name="Rectangle 6"/>
          <p:cNvSpPr/>
          <p:nvPr/>
        </p:nvSpPr>
        <p:spPr>
          <a:xfrm>
            <a:off x="841071" y="662806"/>
            <a:ext cx="41434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n w="9525">
                  <a:noFill/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End of Lesson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535577" y="4549019"/>
            <a:ext cx="6034589" cy="1630316"/>
          </a:xfrm>
          <a:prstGeom prst="wedgeRectCallout">
            <a:avLst>
              <a:gd name="adj1" fmla="val 85697"/>
              <a:gd name="adj2" fmla="val -1623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BH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لمزيد من المعلومات: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www.Edunet.com</a:t>
            </a:r>
            <a:r>
              <a:rPr lang="ar-BH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زيارة البوابة التعليمية 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BH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حل أسئلة وأنشطة الكتاب المدرسي.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Journal Entries for Merchandise Business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Perpetual  Inventory System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41B4E8-A5E3-4108-8CE7-CD9102958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78" t="8769" r="3248" b="83713"/>
          <a:stretch/>
        </p:blipFill>
        <p:spPr>
          <a:xfrm>
            <a:off x="9144000" y="4699092"/>
            <a:ext cx="2257085" cy="121013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0" y="6449445"/>
            <a:ext cx="12070079" cy="288993"/>
            <a:chOff x="0" y="6521692"/>
            <a:chExt cx="12192000" cy="608098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9"/>
            <p:cNvSpPr txBox="1"/>
            <p:nvPr/>
          </p:nvSpPr>
          <p:spPr>
            <a:xfrm>
              <a:off x="3048000" y="6546930"/>
              <a:ext cx="9144000" cy="5828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200" b="1" dirty="0"/>
                <a:t>وزارة التربية والتعليم – 2020م</a:t>
              </a:r>
              <a:endParaRPr 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9819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590" y="489120"/>
            <a:ext cx="1646183" cy="126806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82386" y="486481"/>
            <a:ext cx="8153400" cy="872365"/>
            <a:chOff x="272538" y="1012529"/>
            <a:chExt cx="8153400" cy="1080000"/>
          </a:xfrm>
        </p:grpSpPr>
        <p:sp>
          <p:nvSpPr>
            <p:cNvPr id="3" name="مستطيل مستدير الزوايا 13"/>
            <p:cNvSpPr/>
            <p:nvPr/>
          </p:nvSpPr>
          <p:spPr>
            <a:xfrm>
              <a:off x="272538" y="1012529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4" name="Rectangle 6"/>
            <p:cNvSpPr/>
            <p:nvPr/>
          </p:nvSpPr>
          <p:spPr>
            <a:xfrm>
              <a:off x="1431245" y="1101428"/>
              <a:ext cx="580582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Learning Objectives</a:t>
              </a:r>
            </a:p>
          </p:txBody>
        </p:sp>
        <p:grpSp>
          <p:nvGrpSpPr>
            <p:cNvPr id="5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7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0" y="2415070"/>
            <a:ext cx="9610358" cy="25279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identify the difference between services and merchandise companies. 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describe the steps in determining inventory quantities.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identify the items making up merchandise inventory.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 identify the costs of merchandise inventory.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 explain the recording of purchases under a perpetual inventory without cash discount.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 explain the recording of purchases under a perpetual inventory with cash discount.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317407" y="5133703"/>
            <a:ext cx="4336867" cy="1475340"/>
            <a:chOff x="0" y="0"/>
            <a:chExt cx="5943600" cy="809038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47258"/>
              <a:ext cx="5934075" cy="21431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943600" cy="5953125"/>
            </a:xfrm>
            <a:prstGeom prst="rect">
              <a:avLst/>
            </a:prstGeom>
          </p:spPr>
        </p:pic>
      </p:grpSp>
      <p:sp>
        <p:nvSpPr>
          <p:cNvPr id="18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Journal Entries for Merchandise Business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Perpetual  Inventory System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00877" y="1508857"/>
            <a:ext cx="8316417" cy="71528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>
            <a:lvl1pPr algn="ctr" rtl="1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eaLnBrk="0" fontAlgn="base" hangingPunct="0">
              <a:spcBef>
                <a:spcPts val="600"/>
              </a:spcBef>
              <a:spcAft>
                <a:spcPct val="0"/>
              </a:spcAft>
              <a:buClrTx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By the end of this lesson, the student should be able to:</a:t>
            </a:r>
          </a:p>
        </p:txBody>
      </p:sp>
    </p:spTree>
    <p:extLst>
      <p:ext uri="{BB962C8B-B14F-4D97-AF65-F5344CB8AC3E}">
        <p14:creationId xmlns:p14="http://schemas.microsoft.com/office/powerpoint/2010/main" val="1056518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2386" y="486481"/>
            <a:ext cx="8752608" cy="933396"/>
            <a:chOff x="272538" y="1012529"/>
            <a:chExt cx="8153400" cy="1080000"/>
          </a:xfrm>
        </p:grpSpPr>
        <p:sp>
          <p:nvSpPr>
            <p:cNvPr id="5" name="مستطيل مستدير الزوايا 13"/>
            <p:cNvSpPr/>
            <p:nvPr/>
          </p:nvSpPr>
          <p:spPr>
            <a:xfrm>
              <a:off x="272538" y="1012529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6" name="Rectangle 6"/>
            <p:cNvSpPr/>
            <p:nvPr/>
          </p:nvSpPr>
          <p:spPr>
            <a:xfrm>
              <a:off x="1169886" y="1365219"/>
              <a:ext cx="72560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Identify the difference between services and merchandise companies</a:t>
              </a:r>
              <a:endParaRPr lang="en-US" b="1" dirty="0">
                <a:ln w="9525">
                  <a:noFill/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  <a:cs typeface="PT Bold Heading" panose="02010400000000000000" pitchFamily="2" charset="-78"/>
              </a:endParaRPr>
            </a:p>
          </p:txBody>
        </p:sp>
        <p:grpSp>
          <p:nvGrpSpPr>
            <p:cNvPr id="7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8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15" name="Rectangle 14"/>
          <p:cNvSpPr/>
          <p:nvPr/>
        </p:nvSpPr>
        <p:spPr>
          <a:xfrm>
            <a:off x="182386" y="1927631"/>
            <a:ext cx="9499030" cy="8125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b="1" spc="1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service business </a:t>
            </a:r>
            <a:r>
              <a:rPr lang="en-US" b="1" spc="1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provides services to its customers.  Accountants, law firms and cleaning services are examples of service businesses.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2386" y="3247915"/>
            <a:ext cx="10142973" cy="28069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b="1" spc="1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merchandising business </a:t>
            </a:r>
            <a:r>
              <a:rPr lang="en-US" b="1" spc="1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sells goods, also  known as merchandise. Good examples of merchandising businesses include retail clothing, grocery stores and bookstores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merchandiser 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earns net income by buying and selling merchandise. Merchandisers are often identified as either wholesaler or retailer.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wholesaler 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an intermediary that buys products from manufactures or other wholesaler and sells them to retailers or other wholesalers.</a:t>
            </a:r>
          </a:p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retailer 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an intermediary that buys products from manufacturers or wholesalers and sells them to consumers. Many retailers sell both products and services.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Journal Entries for Merchandise Business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Perpetual  Inventory System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/>
                <a:t>وزارة التربية والتعليم – 2020م</a:t>
              </a:r>
              <a:endParaRPr lang="en-US" sz="16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681416" y="305854"/>
            <a:ext cx="2389264" cy="2228046"/>
            <a:chOff x="0" y="0"/>
            <a:chExt cx="5943600" cy="809038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47258"/>
              <a:ext cx="5934075" cy="214312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943600" cy="5953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1623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Journal Entries for Merchandise Business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Perpetual  Inventory System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480" y="431389"/>
            <a:ext cx="10223864" cy="1080000"/>
            <a:chOff x="303018" y="1032281"/>
            <a:chExt cx="8153400" cy="1080000"/>
          </a:xfrm>
        </p:grpSpPr>
        <p:sp>
          <p:nvSpPr>
            <p:cNvPr id="12" name="مستطيل مستدير الزوايا 13"/>
            <p:cNvSpPr/>
            <p:nvPr/>
          </p:nvSpPr>
          <p:spPr>
            <a:xfrm>
              <a:off x="303018" y="1032281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3" name="Rectangle 6"/>
            <p:cNvSpPr/>
            <p:nvPr/>
          </p:nvSpPr>
          <p:spPr>
            <a:xfrm>
              <a:off x="1511208" y="1257386"/>
              <a:ext cx="618375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Definition of Perpetual Inventory System </a:t>
              </a:r>
            </a:p>
          </p:txBody>
        </p:sp>
        <p:grpSp>
          <p:nvGrpSpPr>
            <p:cNvPr id="14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15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511283" y="1816582"/>
            <a:ext cx="10487644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Companies keep detailed records of the cost of each inventory purchase and sale. These records continuously – perpetually – show the inventory that should be on hand for every item. Companies that sell products with fixed prices use perpetual inventory systems.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83" y="3592285"/>
            <a:ext cx="10592146" cy="267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66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Journal Entries for Merchandise Business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Perpetual  Inventory System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0875" y="405751"/>
            <a:ext cx="9152709" cy="807918"/>
            <a:chOff x="393898" y="993580"/>
            <a:chExt cx="8153400" cy="983814"/>
          </a:xfrm>
        </p:grpSpPr>
        <p:sp>
          <p:nvSpPr>
            <p:cNvPr id="9" name="مستطيل مستدير الزوايا 13"/>
            <p:cNvSpPr/>
            <p:nvPr/>
          </p:nvSpPr>
          <p:spPr>
            <a:xfrm>
              <a:off x="393898" y="993580"/>
              <a:ext cx="8153400" cy="983814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2" name="Rectangle 6"/>
            <p:cNvSpPr/>
            <p:nvPr/>
          </p:nvSpPr>
          <p:spPr>
            <a:xfrm>
              <a:off x="1696161" y="1270025"/>
              <a:ext cx="639848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Perpetual Inventory System </a:t>
              </a:r>
            </a:p>
          </p:txBody>
        </p:sp>
        <p:grpSp>
          <p:nvGrpSpPr>
            <p:cNvPr id="13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14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164613" y="1779461"/>
            <a:ext cx="9774559" cy="4164301"/>
            <a:chOff x="0" y="0"/>
            <a:chExt cx="5307990" cy="7151216"/>
          </a:xfrm>
        </p:grpSpPr>
        <p:sp>
          <p:nvSpPr>
            <p:cNvPr id="22" name="Flowchart: Off-page Connector 21"/>
            <p:cNvSpPr/>
            <p:nvPr/>
          </p:nvSpPr>
          <p:spPr>
            <a:xfrm>
              <a:off x="974785" y="0"/>
              <a:ext cx="3262579" cy="819302"/>
            </a:xfrm>
            <a:prstGeom prst="flowChartOffpageConnector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Perpetual Inventory System</a:t>
              </a:r>
              <a:endPara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lowchart: Off-page Connector 22"/>
            <p:cNvSpPr/>
            <p:nvPr/>
          </p:nvSpPr>
          <p:spPr>
            <a:xfrm>
              <a:off x="974785" y="1095554"/>
              <a:ext cx="3261995" cy="819150"/>
            </a:xfrm>
            <a:prstGeom prst="flowChartOffpageConnector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Double Entry System</a:t>
              </a:r>
              <a:endParaRPr lang="en-GB" sz="14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2605177" y="819509"/>
              <a:ext cx="0" cy="3073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120769" y="2346385"/>
              <a:ext cx="1572768" cy="614476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Debit</a:t>
              </a:r>
              <a:endParaRPr lang="en-GB" sz="14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424686" y="2303253"/>
              <a:ext cx="1572768" cy="614476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Credit</a:t>
              </a:r>
              <a:endParaRPr lang="en-GB" sz="14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823575" y="1929962"/>
              <a:ext cx="1719072" cy="4315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2605177" y="1932317"/>
              <a:ext cx="1594713" cy="3950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Equal 28"/>
            <p:cNvSpPr/>
            <p:nvPr/>
          </p:nvSpPr>
          <p:spPr>
            <a:xfrm>
              <a:off x="2198833" y="2452312"/>
              <a:ext cx="687629" cy="549788"/>
            </a:xfrm>
            <a:prstGeom prst="mathEqual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lowchart: Alternate Process 29"/>
            <p:cNvSpPr/>
            <p:nvPr/>
          </p:nvSpPr>
          <p:spPr>
            <a:xfrm>
              <a:off x="120769" y="3385609"/>
              <a:ext cx="1781819" cy="892915"/>
            </a:xfrm>
            <a:prstGeom prst="flowChartAlternateProces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1- Purchased</a:t>
              </a:r>
              <a:r>
                <a:rPr lang="en-GB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Goods</a:t>
              </a:r>
              <a:r>
                <a:rPr lang="en-GB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</a:t>
              </a:r>
              <a:r>
                <a:rPr lang="en-US" sz="14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(Inventory)</a:t>
              </a:r>
              <a:r>
                <a:rPr lang="en-US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lowchart: Alternate Process 30"/>
            <p:cNvSpPr/>
            <p:nvPr/>
          </p:nvSpPr>
          <p:spPr>
            <a:xfrm>
              <a:off x="113497" y="4817093"/>
              <a:ext cx="1796362" cy="964063"/>
            </a:xfrm>
            <a:prstGeom prst="flowChartAlternateProces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2- Sales Returned</a:t>
              </a:r>
              <a:r>
                <a:rPr lang="en-GB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Of Goods</a:t>
              </a:r>
              <a:endPara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lowchart: Alternate Process 31"/>
            <p:cNvSpPr/>
            <p:nvPr/>
          </p:nvSpPr>
          <p:spPr>
            <a:xfrm>
              <a:off x="0" y="6192040"/>
              <a:ext cx="2072837" cy="959176"/>
            </a:xfrm>
            <a:prstGeom prst="flowChartAlternateProces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3- Sales Discount</a:t>
              </a:r>
              <a:r>
                <a:rPr lang="en-GB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Of Goods</a:t>
              </a:r>
              <a:endPara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lowchart: Alternate Process 32"/>
            <p:cNvSpPr/>
            <p:nvPr/>
          </p:nvSpPr>
          <p:spPr>
            <a:xfrm>
              <a:off x="3834145" y="3310078"/>
              <a:ext cx="1113400" cy="908347"/>
            </a:xfrm>
            <a:prstGeom prst="flowChartAlternateProcess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lvl="0" indent="-342900">
                <a:lnSpc>
                  <a:spcPct val="1070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en-US" sz="14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Sales</a:t>
              </a:r>
              <a:r>
                <a:rPr lang="en-GB" sz="1400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Goods</a:t>
              </a:r>
              <a:endParaRPr lang="en-GB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lowchart: Alternate Process 33"/>
            <p:cNvSpPr/>
            <p:nvPr/>
          </p:nvSpPr>
          <p:spPr>
            <a:xfrm>
              <a:off x="3165571" y="4576310"/>
              <a:ext cx="2142419" cy="998110"/>
            </a:xfrm>
            <a:prstGeom prst="flowChartAlternateProcess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14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2- Purchases Return Of Goods</a:t>
              </a:r>
              <a:r>
                <a:rPr lang="en-GB" sz="1400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(Inventory)</a:t>
              </a:r>
              <a:endPara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lowchart: Alternate Process 34"/>
            <p:cNvSpPr/>
            <p:nvPr/>
          </p:nvSpPr>
          <p:spPr>
            <a:xfrm>
              <a:off x="3151075" y="6143144"/>
              <a:ext cx="2137349" cy="954340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3- Purchases Discount</a:t>
              </a:r>
              <a:r>
                <a:rPr lang="en-GB" sz="1400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Goods</a:t>
              </a:r>
              <a:r>
                <a:rPr lang="en-GB" sz="1400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(Inventory)</a:t>
              </a:r>
              <a:endPara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H="1">
              <a:off x="879894" y="2961447"/>
              <a:ext cx="0" cy="3657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897147" y="4308083"/>
              <a:ext cx="0" cy="4572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381074" y="4191398"/>
              <a:ext cx="1" cy="3849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>
              <a:off x="4330460" y="2915728"/>
              <a:ext cx="0" cy="4572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>
              <a:off x="908682" y="5643401"/>
              <a:ext cx="0" cy="5486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4390845" y="5525969"/>
              <a:ext cx="0" cy="6171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Flowchart: Sequential Access Storage 4"/>
          <p:cNvSpPr/>
          <p:nvPr/>
        </p:nvSpPr>
        <p:spPr>
          <a:xfrm>
            <a:off x="100878" y="1454520"/>
            <a:ext cx="2780168" cy="1488233"/>
          </a:xfrm>
          <a:prstGeom prst="flowChartMagneticTap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 </a:t>
            </a:r>
            <a:endParaRPr lang="en-GB" sz="1200" dirty="0"/>
          </a:p>
          <a:p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following diagram shows debits and credits to the merchandise inventory account using the perpetual </a:t>
            </a:r>
            <a:r>
              <a:rPr lang="en-US" sz="1200" b="1" dirty="0">
                <a:solidFill>
                  <a:schemeClr val="tx1"/>
                </a:solidFill>
              </a:rPr>
              <a:t>system</a:t>
            </a:r>
            <a:r>
              <a:rPr lang="en-US" sz="1200" dirty="0"/>
              <a:t>.</a:t>
            </a:r>
            <a:endParaRPr lang="en-GB" sz="1200" dirty="0"/>
          </a:p>
          <a:p>
            <a:pPr algn="ctr"/>
            <a:endParaRPr lang="en-GB" sz="12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9575074" y="482724"/>
            <a:ext cx="2282709" cy="2213350"/>
            <a:chOff x="0" y="0"/>
            <a:chExt cx="1661207" cy="1480820"/>
          </a:xfrm>
        </p:grpSpPr>
        <p:pic>
          <p:nvPicPr>
            <p:cNvPr id="43" name="Picture 42" descr="http://www.psdgraphics.com/file/gold-scales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72" t="4071" r="16150" b="11812"/>
            <a:stretch/>
          </p:blipFill>
          <p:spPr bwMode="auto">
            <a:xfrm flipH="1">
              <a:off x="0" y="0"/>
              <a:ext cx="1654810" cy="14808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4" name="Text Box 151"/>
            <p:cNvSpPr txBox="1"/>
            <p:nvPr/>
          </p:nvSpPr>
          <p:spPr>
            <a:xfrm>
              <a:off x="57150" y="800100"/>
              <a:ext cx="619125" cy="29464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DEBIT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 Box 153"/>
            <p:cNvSpPr txBox="1"/>
            <p:nvPr/>
          </p:nvSpPr>
          <p:spPr>
            <a:xfrm>
              <a:off x="981075" y="800100"/>
              <a:ext cx="680132" cy="33250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CREDIT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9012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Journal Entries for Merchandise Business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Perpetual  Inventory System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480" y="431389"/>
            <a:ext cx="10223864" cy="821742"/>
            <a:chOff x="303018" y="1032281"/>
            <a:chExt cx="8153400" cy="1080000"/>
          </a:xfrm>
        </p:grpSpPr>
        <p:sp>
          <p:nvSpPr>
            <p:cNvPr id="12" name="مستطيل مستدير الزوايا 13"/>
            <p:cNvSpPr/>
            <p:nvPr/>
          </p:nvSpPr>
          <p:spPr>
            <a:xfrm>
              <a:off x="303018" y="1032281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3" name="Rectangle 6"/>
            <p:cNvSpPr/>
            <p:nvPr/>
          </p:nvSpPr>
          <p:spPr>
            <a:xfrm>
              <a:off x="1511208" y="1257386"/>
              <a:ext cx="618375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Recording investment in the General Journal</a:t>
              </a:r>
            </a:p>
          </p:txBody>
        </p:sp>
        <p:grpSp>
          <p:nvGrpSpPr>
            <p:cNvPr id="14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15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275475" y="1558011"/>
            <a:ext cx="11319728" cy="1718845"/>
            <a:chOff x="0" y="44233"/>
            <a:chExt cx="6385607" cy="1480820"/>
          </a:xfrm>
        </p:grpSpPr>
        <p:grpSp>
          <p:nvGrpSpPr>
            <p:cNvPr id="23" name="Group 22"/>
            <p:cNvGrpSpPr/>
            <p:nvPr/>
          </p:nvGrpSpPr>
          <p:grpSpPr>
            <a:xfrm>
              <a:off x="0" y="44233"/>
              <a:ext cx="6385607" cy="1480820"/>
              <a:chOff x="0" y="44233"/>
              <a:chExt cx="6385607" cy="148082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0" y="681487"/>
                <a:ext cx="2247900" cy="37147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600" b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Invested=Deposited=Contributed</a:t>
                </a:r>
                <a:endParaRPr lang="en-GB" sz="160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 flipV="1">
                <a:off x="2251495" y="612475"/>
                <a:ext cx="375285" cy="2286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Oval 26"/>
              <p:cNvSpPr/>
              <p:nvPr/>
            </p:nvSpPr>
            <p:spPr>
              <a:xfrm>
                <a:off x="2587925" y="422694"/>
                <a:ext cx="866775" cy="36195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600" b="1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Debit</a:t>
                </a:r>
                <a:endParaRPr lang="en-GB" sz="16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 flipV="1">
                <a:off x="3459193" y="586596"/>
                <a:ext cx="29527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Rounded Rectangle 28"/>
              <p:cNvSpPr/>
              <p:nvPr/>
            </p:nvSpPr>
            <p:spPr>
              <a:xfrm>
                <a:off x="3786997" y="414068"/>
                <a:ext cx="828675" cy="37093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6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+ Assets </a:t>
                </a:r>
                <a:endParaRPr lang="en-GB" sz="16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>
                <a:off x="2260121" y="871268"/>
                <a:ext cx="310515" cy="21145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Oval 30"/>
              <p:cNvSpPr/>
              <p:nvPr/>
            </p:nvSpPr>
            <p:spPr>
              <a:xfrm>
                <a:off x="2562046" y="931653"/>
                <a:ext cx="866775" cy="36195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600" b="1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Credit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GB" sz="16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2" name="Straight Arrow Connector 31"/>
              <p:cNvCxnSpPr/>
              <p:nvPr/>
            </p:nvCxnSpPr>
            <p:spPr>
              <a:xfrm flipV="1">
                <a:off x="3433314" y="1086928"/>
                <a:ext cx="29527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3" name="Rounded Rectangle 32"/>
              <p:cNvSpPr/>
              <p:nvPr/>
            </p:nvSpPr>
            <p:spPr>
              <a:xfrm>
                <a:off x="3752491" y="897147"/>
                <a:ext cx="828675" cy="37093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6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+ Capital </a:t>
                </a:r>
                <a:endParaRPr lang="en-GB" sz="16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4" name="Group 33"/>
              <p:cNvGrpSpPr/>
              <p:nvPr/>
            </p:nvGrpSpPr>
            <p:grpSpPr>
              <a:xfrm>
                <a:off x="4730797" y="44233"/>
                <a:ext cx="1654810" cy="1480820"/>
                <a:chOff x="-22358" y="44233"/>
                <a:chExt cx="1654810" cy="1480820"/>
              </a:xfrm>
            </p:grpSpPr>
            <p:pic>
              <p:nvPicPr>
                <p:cNvPr id="35" name="Picture 34" descr="http://www.psdgraphics.com/file/gold-scales.jpg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372" t="4071" r="16150" b="11812"/>
                <a:stretch/>
              </p:blipFill>
              <p:spPr bwMode="auto">
                <a:xfrm flipH="1">
                  <a:off x="-22358" y="44233"/>
                  <a:ext cx="1654810" cy="14808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sp>
              <p:nvSpPr>
                <p:cNvPr id="36" name="Text Box 151"/>
                <p:cNvSpPr txBox="1"/>
                <p:nvPr/>
              </p:nvSpPr>
              <p:spPr>
                <a:xfrm>
                  <a:off x="0" y="724619"/>
                  <a:ext cx="619125" cy="29464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GB" sz="1600" b="1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DEBIT</a:t>
                  </a:r>
                  <a:endParaRPr lang="en-GB" sz="16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4" name="Text Box 153"/>
            <p:cNvSpPr txBox="1"/>
            <p:nvPr/>
          </p:nvSpPr>
          <p:spPr>
            <a:xfrm>
              <a:off x="5705475" y="752475"/>
              <a:ext cx="680132" cy="33250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CREDIT</a:t>
              </a:r>
              <a:endParaRPr lang="en-GB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96790" y="3121976"/>
            <a:ext cx="10669094" cy="115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800"/>
              </a:spcAft>
              <a:tabLst>
                <a:tab pos="838200" algn="l"/>
              </a:tabLst>
            </a:pP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u="sng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Illustration 1:</a:t>
            </a:r>
            <a:endParaRPr lang="en-GB" sz="16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Aft>
                <a:spcPts val="800"/>
              </a:spcAft>
              <a:tabLst>
                <a:tab pos="838200" algn="l"/>
              </a:tabLst>
            </a:pP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 Jan 1 2020, Salman’s Company invested cash BD60,000 in the business. It recorded in the general journal:  </a:t>
            </a:r>
            <a:endParaRPr lang="en-GB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40861" y="4294729"/>
            <a:ext cx="3179139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algn="ctr">
              <a:lnSpc>
                <a:spcPct val="130000"/>
              </a:lnSpc>
              <a:spcAft>
                <a:spcPts val="800"/>
              </a:spcAft>
              <a:tabLst>
                <a:tab pos="838200" algn="l"/>
              </a:tabLs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GENERAL JOURNAL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435485"/>
              </p:ext>
            </p:extLst>
          </p:nvPr>
        </p:nvGraphicFramePr>
        <p:xfrm>
          <a:off x="1033770" y="4717179"/>
          <a:ext cx="9942491" cy="1463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47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5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0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86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08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091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</a:rPr>
                        <a:t>Account Title and Explanation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PR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</a:rPr>
                        <a:t>Debit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Credit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919"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Jan. 1 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60,000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9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Capital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60,000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9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Owner’s investment of cash in business</a:t>
                      </a:r>
                      <a:endParaRPr lang="en-US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793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Journal Entries for Merchandise Business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Perpetual  Inventory System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845336"/>
              </p:ext>
            </p:extLst>
          </p:nvPr>
        </p:nvGraphicFramePr>
        <p:xfrm>
          <a:off x="329897" y="2291931"/>
          <a:ext cx="10524541" cy="121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14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3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4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2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99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07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Title and Explanation</a:t>
                      </a:r>
                      <a:endParaRPr lang="en-US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  <a:endParaRPr lang="en-US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797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Jan. 2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Merchandise Inventory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8,000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797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Cash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8,000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797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Purchased merchandise for cash</a:t>
                      </a:r>
                      <a:endParaRPr lang="en-US" sz="14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" y="369333"/>
            <a:ext cx="8010658" cy="523439"/>
            <a:chOff x="303018" y="1032281"/>
            <a:chExt cx="8153400" cy="1080000"/>
          </a:xfrm>
        </p:grpSpPr>
        <p:sp>
          <p:nvSpPr>
            <p:cNvPr id="12" name="مستطيل مستدير الزوايا 13"/>
            <p:cNvSpPr/>
            <p:nvPr/>
          </p:nvSpPr>
          <p:spPr>
            <a:xfrm>
              <a:off x="303018" y="1032281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3" name="Rectangle 6"/>
            <p:cNvSpPr/>
            <p:nvPr/>
          </p:nvSpPr>
          <p:spPr>
            <a:xfrm>
              <a:off x="1327907" y="1119038"/>
              <a:ext cx="6621994" cy="7620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Recording Purchases Goods in the </a:t>
              </a:r>
              <a:r>
                <a:rPr lang="en-US" sz="1600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General</a:t>
              </a:r>
              <a:r>
                <a:rPr lang="en-US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 Journal</a:t>
              </a:r>
            </a:p>
          </p:txBody>
        </p:sp>
        <p:grpSp>
          <p:nvGrpSpPr>
            <p:cNvPr id="14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15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0" y="1096239"/>
            <a:ext cx="3273653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b="1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B-1) Purchases goods for cash: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150" y="1500056"/>
            <a:ext cx="11328736" cy="725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838200" algn="l"/>
              </a:tabLst>
            </a:pPr>
            <a:r>
              <a:rPr lang="en-US" sz="1400" b="1" u="sng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Illustration 2:</a:t>
            </a:r>
            <a:endParaRPr lang="en-US" sz="14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838200" algn="l"/>
              </a:tabLst>
            </a:pP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 Jan 2 2020, Salman’s Company purchased merchandise from Raja Est, BD8,000 for cash. It recorded in the general journal:</a:t>
            </a:r>
            <a:endParaRPr lang="en-US" sz="1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327144" y="974293"/>
            <a:ext cx="6358078" cy="991870"/>
            <a:chOff x="0" y="0"/>
            <a:chExt cx="5624423" cy="992039"/>
          </a:xfrm>
        </p:grpSpPr>
        <p:sp>
          <p:nvSpPr>
            <p:cNvPr id="23" name="Rectangle 22"/>
            <p:cNvSpPr/>
            <p:nvPr/>
          </p:nvSpPr>
          <p:spPr>
            <a:xfrm>
              <a:off x="0" y="405442"/>
              <a:ext cx="2061713" cy="29329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Purchased goods (merchandise)</a:t>
              </a:r>
              <a:endParaRPr lang="en-US" sz="1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2096219" y="198408"/>
              <a:ext cx="577970" cy="34505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2104845" y="569344"/>
              <a:ext cx="517585" cy="27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2648309" y="0"/>
              <a:ext cx="802161" cy="36231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Debit</a:t>
              </a: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622430" y="629729"/>
              <a:ext cx="828136" cy="36231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b="1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Credit</a:t>
              </a: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3467819" y="198408"/>
              <a:ext cx="5434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Rounded Rectangle 28"/>
            <p:cNvSpPr/>
            <p:nvPr/>
          </p:nvSpPr>
          <p:spPr>
            <a:xfrm>
              <a:off x="4011283" y="25880"/>
              <a:ext cx="1578634" cy="30192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Merchandise Inventory</a:t>
              </a: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4045789" y="655608"/>
              <a:ext cx="1578634" cy="30192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Cash</a:t>
              </a: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3485072" y="802257"/>
              <a:ext cx="5434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98654" y="3663377"/>
            <a:ext cx="5817618" cy="4124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en-US" sz="1600" b="1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B-2) Purchases Returns and allowance of goods for cash:</a:t>
            </a:r>
            <a:endParaRPr lang="en-US" sz="1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096000" y="3579863"/>
            <a:ext cx="5693409" cy="991870"/>
            <a:chOff x="-69010" y="0"/>
            <a:chExt cx="5693433" cy="992039"/>
          </a:xfrm>
        </p:grpSpPr>
        <p:sp>
          <p:nvSpPr>
            <p:cNvPr id="33" name="Rectangle 32"/>
            <p:cNvSpPr/>
            <p:nvPr/>
          </p:nvSpPr>
          <p:spPr>
            <a:xfrm>
              <a:off x="-69010" y="405027"/>
              <a:ext cx="2130517" cy="44021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Purchases Returns (merchandise) for cash</a:t>
              </a:r>
              <a:endParaRPr lang="en-US" sz="1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V="1">
              <a:off x="2096219" y="198408"/>
              <a:ext cx="577970" cy="34505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2104845" y="569344"/>
              <a:ext cx="517585" cy="27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2648309" y="0"/>
              <a:ext cx="802161" cy="36231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Debit</a:t>
              </a: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2622430" y="629729"/>
              <a:ext cx="828136" cy="36231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b="1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Credit</a:t>
              </a: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3467819" y="198408"/>
              <a:ext cx="5434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Rounded Rectangle 38"/>
            <p:cNvSpPr/>
            <p:nvPr/>
          </p:nvSpPr>
          <p:spPr>
            <a:xfrm>
              <a:off x="4011283" y="25880"/>
              <a:ext cx="1578634" cy="30192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Cash</a:t>
              </a:r>
              <a:endParaRPr lang="en-US" sz="1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045789" y="655608"/>
              <a:ext cx="1578634" cy="30192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Merchandise Inventor </a:t>
              </a:r>
              <a:endParaRPr lang="en-US" sz="1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3485072" y="802257"/>
              <a:ext cx="5434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98654" y="4149110"/>
            <a:ext cx="10984871" cy="1035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838200" algn="l"/>
              </a:tabLst>
            </a:pPr>
            <a:r>
              <a:rPr lang="en-US" sz="1400" b="1" u="sng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Illustration 3:</a:t>
            </a:r>
            <a:endParaRPr lang="en-US" sz="14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838200" algn="l"/>
              </a:tabLst>
            </a:pP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Jan 5 2020, Salman’s Company received refund from Raja Est, BD350 for returned goods on cash purchase of Jan 2. It recorded in the general journal:</a:t>
            </a:r>
            <a:endParaRPr lang="en-US" sz="1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879263"/>
              </p:ext>
            </p:extLst>
          </p:nvPr>
        </p:nvGraphicFramePr>
        <p:xfrm>
          <a:off x="308024" y="5183645"/>
          <a:ext cx="10524541" cy="121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14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3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4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2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99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07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Title and Explanation</a:t>
                      </a:r>
                      <a:endParaRPr lang="en-US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  <a:endParaRPr lang="en-US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797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Jan. 5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797">
                <a:tc vMerge="1"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Merchandise Inventory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797">
                <a:tc vMerge="1"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Returns purchase goods for cash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2106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Journal Entries for Merchandise Business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Perpetual  Inventory System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511" y="1086787"/>
            <a:ext cx="4842992" cy="372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>
              <a:lnSpc>
                <a:spcPct val="130000"/>
              </a:lnSpc>
              <a:spcAft>
                <a:spcPts val="0"/>
              </a:spcAft>
              <a:tabLst>
                <a:tab pos="1440815" algn="l"/>
              </a:tabLst>
            </a:pPr>
            <a:r>
              <a:rPr lang="en-US" sz="1400" b="1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B-3) Purchases goods on account without discount:</a:t>
            </a:r>
            <a:endParaRPr lang="en-US" sz="11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284217" y="812082"/>
            <a:ext cx="5624196" cy="991870"/>
            <a:chOff x="0" y="0"/>
            <a:chExt cx="5624423" cy="992039"/>
          </a:xfrm>
        </p:grpSpPr>
        <p:sp>
          <p:nvSpPr>
            <p:cNvPr id="13" name="Rectangle 12"/>
            <p:cNvSpPr/>
            <p:nvPr/>
          </p:nvSpPr>
          <p:spPr>
            <a:xfrm>
              <a:off x="0" y="405372"/>
              <a:ext cx="2096219" cy="44001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Purchased goods (merchandise) on account</a:t>
              </a: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2096219" y="198408"/>
              <a:ext cx="577970" cy="34505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2104845" y="569344"/>
              <a:ext cx="517585" cy="27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2648309" y="0"/>
              <a:ext cx="802161" cy="36231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Debit</a:t>
              </a: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622430" y="629729"/>
              <a:ext cx="828136" cy="36231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b="1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Credit</a:t>
              </a: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3467819" y="198408"/>
              <a:ext cx="5434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Rounded Rectangle 18"/>
            <p:cNvSpPr/>
            <p:nvPr/>
          </p:nvSpPr>
          <p:spPr>
            <a:xfrm>
              <a:off x="4011283" y="25880"/>
              <a:ext cx="1578634" cy="30192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Merchandise Inventory</a:t>
              </a: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045789" y="655608"/>
              <a:ext cx="1578634" cy="30192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Account payable</a:t>
              </a: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3485072" y="802257"/>
              <a:ext cx="5434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827991"/>
              </p:ext>
            </p:extLst>
          </p:nvPr>
        </p:nvGraphicFramePr>
        <p:xfrm>
          <a:off x="445608" y="2395073"/>
          <a:ext cx="11080984" cy="121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78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6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6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27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60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07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Title and Explanation</a:t>
                      </a:r>
                      <a:endParaRPr lang="en-US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  <a:endParaRPr lang="en-US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797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Jan. 7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Merchandise Inventory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12,500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797">
                <a:tc vMerge="1"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</a:t>
                      </a: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Payable (</a:t>
                      </a:r>
                      <a:r>
                        <a:rPr lang="en-US" sz="1400" b="1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Sultan Est, )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12,500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797">
                <a:tc vMerge="1"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Purchased merchandise on credit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1452946"/>
            <a:ext cx="11637027" cy="725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838200" algn="l"/>
              </a:tabLst>
            </a:pPr>
            <a:r>
              <a:rPr lang="en-US" sz="1400" b="1" u="sng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Illustration 4:</a:t>
            </a:r>
            <a:endParaRPr lang="en-US" sz="14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838200" algn="l"/>
              </a:tabLst>
            </a:pP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 Jan 7 2020, Salman’s Company purchased merchandise from Sultan Est, BD12,500 on account. It recorded in the general journal:</a:t>
            </a:r>
            <a:endParaRPr lang="en-US" sz="1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" y="369333"/>
            <a:ext cx="7556566" cy="453777"/>
            <a:chOff x="303018" y="1032281"/>
            <a:chExt cx="8153400" cy="1080000"/>
          </a:xfrm>
        </p:grpSpPr>
        <p:sp>
          <p:nvSpPr>
            <p:cNvPr id="24" name="مستطيل مستدير الزوايا 13"/>
            <p:cNvSpPr/>
            <p:nvPr/>
          </p:nvSpPr>
          <p:spPr>
            <a:xfrm>
              <a:off x="303018" y="1032281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5" name="Rectangle 6"/>
            <p:cNvSpPr/>
            <p:nvPr/>
          </p:nvSpPr>
          <p:spPr>
            <a:xfrm>
              <a:off x="1453214" y="1138725"/>
              <a:ext cx="6463649" cy="805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Recording Purchases Goods in the General Journal</a:t>
              </a:r>
            </a:p>
          </p:txBody>
        </p:sp>
        <p:grpSp>
          <p:nvGrpSpPr>
            <p:cNvPr id="26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27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8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9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1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2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3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5" name="Rectangle 4"/>
          <p:cNvSpPr/>
          <p:nvPr/>
        </p:nvSpPr>
        <p:spPr>
          <a:xfrm>
            <a:off x="163350" y="3672518"/>
            <a:ext cx="6765509" cy="37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en-US" sz="1400" b="1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B-4) Purchases Returns and allowance of goods on account without discount:</a:t>
            </a:r>
            <a:endParaRPr lang="en-US" sz="11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353127" y="3572589"/>
            <a:ext cx="5693410" cy="991870"/>
            <a:chOff x="-69010" y="0"/>
            <a:chExt cx="5693434" cy="992039"/>
          </a:xfrm>
        </p:grpSpPr>
        <p:sp>
          <p:nvSpPr>
            <p:cNvPr id="35" name="Rectangle 34"/>
            <p:cNvSpPr/>
            <p:nvPr/>
          </p:nvSpPr>
          <p:spPr>
            <a:xfrm>
              <a:off x="-69010" y="405235"/>
              <a:ext cx="2130517" cy="41427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Purchases Returns (merchandise) on account</a:t>
              </a:r>
              <a:endParaRPr lang="en-US" sz="1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2096219" y="198408"/>
              <a:ext cx="577970" cy="34505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2104845" y="569344"/>
              <a:ext cx="517585" cy="27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2648309" y="0"/>
              <a:ext cx="802161" cy="36231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Debit</a:t>
              </a: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622430" y="629729"/>
              <a:ext cx="828136" cy="36231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b="1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Credit</a:t>
              </a: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3467819" y="198408"/>
              <a:ext cx="5434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Rounded Rectangle 40"/>
            <p:cNvSpPr/>
            <p:nvPr/>
          </p:nvSpPr>
          <p:spPr>
            <a:xfrm>
              <a:off x="4011283" y="25880"/>
              <a:ext cx="1578634" cy="30192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Account payable </a:t>
              </a:r>
              <a:endParaRPr lang="en-US" sz="1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4028537" y="655608"/>
              <a:ext cx="1595887" cy="23593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Merchandise Inventory </a:t>
              </a:r>
              <a:endParaRPr lang="en-US" sz="1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3485072" y="802257"/>
              <a:ext cx="5434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625352"/>
              </p:ext>
            </p:extLst>
          </p:nvPr>
        </p:nvGraphicFramePr>
        <p:xfrm>
          <a:off x="445608" y="5198058"/>
          <a:ext cx="11080984" cy="121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78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6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6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27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60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07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Title and Explanation</a:t>
                      </a:r>
                      <a:endParaRPr lang="en-US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  <a:endParaRPr lang="en-US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797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Jan. 9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Payable (</a:t>
                      </a:r>
                      <a:r>
                        <a:rPr lang="en-US" sz="1400" b="1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Sultan Est, 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797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Merchandise Inventory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797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Returns purchase goods on credit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45749" y="4067784"/>
            <a:ext cx="11325831" cy="1035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838200" algn="l"/>
              </a:tabLst>
            </a:pPr>
            <a:r>
              <a:rPr lang="en-US" sz="1400" b="1" u="sng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Illustration 5:</a:t>
            </a:r>
            <a:endParaRPr lang="en-US" sz="14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838200" algn="l"/>
              </a:tabLst>
            </a:pP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Jan 9 2020, Salman’s Company received refund from Sultan Est, BD500 for returned goods on account purchase of Jan 7. It recorded in the general journal:</a:t>
            </a:r>
            <a:endParaRPr lang="en-US" sz="1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627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Journal Entries for Merchandise Business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Perpetual  Inventory System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597" y="1074554"/>
            <a:ext cx="5452134" cy="3432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228600">
              <a:lnSpc>
                <a:spcPct val="130000"/>
              </a:lnSpc>
              <a:spcAft>
                <a:spcPts val="0"/>
              </a:spcAft>
              <a:tabLst>
                <a:tab pos="1440815" algn="l"/>
              </a:tabLst>
            </a:pPr>
            <a:r>
              <a:rPr lang="en-US" sz="1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B-5) Payment of net purchases to creditor without discount</a:t>
            </a:r>
            <a:endParaRPr lang="en-US" sz="11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860643"/>
              </p:ext>
            </p:extLst>
          </p:nvPr>
        </p:nvGraphicFramePr>
        <p:xfrm>
          <a:off x="445608" y="2395073"/>
          <a:ext cx="11080984" cy="121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78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6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6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27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60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07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Title and Explanation</a:t>
                      </a:r>
                      <a:endParaRPr lang="en-US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  <a:endParaRPr lang="en-US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797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Jan. 15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Payable (</a:t>
                      </a:r>
                      <a:r>
                        <a:rPr lang="en-US" sz="1400" b="1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Sultan Est, )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12,000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797">
                <a:tc vMerge="1"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</a:t>
                      </a: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12,000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797">
                <a:tc vMerge="1"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Payment to creditor</a:t>
                      </a:r>
                      <a:r>
                        <a:rPr lang="en-US" sz="1400" b="1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Sultan Est, </a:t>
                      </a:r>
                      <a:r>
                        <a:rPr lang="en-US" sz="14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1" y="369333"/>
            <a:ext cx="7556566" cy="453777"/>
            <a:chOff x="303018" y="1032281"/>
            <a:chExt cx="8153400" cy="1080000"/>
          </a:xfrm>
        </p:grpSpPr>
        <p:sp>
          <p:nvSpPr>
            <p:cNvPr id="24" name="مستطيل مستدير الزوايا 13"/>
            <p:cNvSpPr/>
            <p:nvPr/>
          </p:nvSpPr>
          <p:spPr>
            <a:xfrm>
              <a:off x="303018" y="1032281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5" name="Rectangle 6"/>
            <p:cNvSpPr/>
            <p:nvPr/>
          </p:nvSpPr>
          <p:spPr>
            <a:xfrm>
              <a:off x="1453214" y="1138725"/>
              <a:ext cx="6463649" cy="805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Recording Purchases Goods in the General Journal</a:t>
              </a:r>
            </a:p>
          </p:txBody>
        </p:sp>
        <p:grpSp>
          <p:nvGrpSpPr>
            <p:cNvPr id="26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27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8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9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1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2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3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270134"/>
              </p:ext>
            </p:extLst>
          </p:nvPr>
        </p:nvGraphicFramePr>
        <p:xfrm>
          <a:off x="535503" y="5192001"/>
          <a:ext cx="11080984" cy="121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78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6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6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27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60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07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Title and Explanation</a:t>
                      </a:r>
                      <a:endParaRPr lang="en-US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  <a:endParaRPr lang="en-US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797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Jan. 16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Merchandise Inventory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20,600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797">
                <a:tc vMerge="1"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</a:t>
                      </a: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Payable (</a:t>
                      </a:r>
                      <a:r>
                        <a:rPr lang="en-US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Eman</a:t>
                      </a: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Est,)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20,600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797">
                <a:tc vMerge="1"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Purchased merchandise on credit with discount.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5" name="Group 44"/>
          <p:cNvGrpSpPr/>
          <p:nvPr/>
        </p:nvGrpSpPr>
        <p:grpSpPr>
          <a:xfrm>
            <a:off x="5636930" y="653899"/>
            <a:ext cx="5693409" cy="991870"/>
            <a:chOff x="-69010" y="0"/>
            <a:chExt cx="5693433" cy="992039"/>
          </a:xfrm>
        </p:grpSpPr>
        <p:sp>
          <p:nvSpPr>
            <p:cNvPr id="46" name="Rectangle 45"/>
            <p:cNvSpPr/>
            <p:nvPr/>
          </p:nvSpPr>
          <p:spPr>
            <a:xfrm>
              <a:off x="-69010" y="405166"/>
              <a:ext cx="2130517" cy="32807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Paid net purchases to creditor</a:t>
              </a: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V="1">
              <a:off x="2096219" y="198408"/>
              <a:ext cx="577970" cy="34505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2104845" y="569344"/>
              <a:ext cx="517585" cy="27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2648309" y="0"/>
              <a:ext cx="802161" cy="36231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Debit</a:t>
              </a: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2622430" y="629729"/>
              <a:ext cx="828136" cy="36231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b="1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Credit</a:t>
              </a: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3467819" y="198408"/>
              <a:ext cx="5434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Rounded Rectangle 51"/>
            <p:cNvSpPr/>
            <p:nvPr/>
          </p:nvSpPr>
          <p:spPr>
            <a:xfrm>
              <a:off x="4011283" y="25880"/>
              <a:ext cx="1578634" cy="30192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Account payable </a:t>
              </a:r>
              <a:endParaRPr lang="en-US" sz="1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4045789" y="655608"/>
              <a:ext cx="1578634" cy="30192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Cash</a:t>
              </a:r>
              <a:endParaRPr lang="en-US" sz="1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>
              <a:off x="3485072" y="802257"/>
              <a:ext cx="5434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290562" y="1502224"/>
            <a:ext cx="9804191" cy="725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838200" algn="l"/>
              </a:tabLst>
            </a:pPr>
            <a:r>
              <a:rPr lang="en-US" sz="1400" b="1" u="sng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Illustration 6:</a:t>
            </a:r>
            <a:endParaRPr lang="en-US" sz="14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838200" algn="l"/>
              </a:tabLst>
            </a:pP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On Jan 5 2020, Salman’s Company paid full due to Sultan Est, It recorded in the general journal:</a:t>
            </a:r>
            <a:endParaRPr lang="en-US" sz="1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3325" y="3691990"/>
            <a:ext cx="4384534" cy="343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B-6) </a:t>
            </a:r>
            <a:r>
              <a:rPr lang="en-US" sz="1400" b="1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Purchases goods on account with discount: </a:t>
            </a:r>
            <a:endParaRPr lang="en-US" sz="11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6582050" y="3713845"/>
            <a:ext cx="5761355" cy="1328421"/>
            <a:chOff x="0" y="0"/>
            <a:chExt cx="5761719" cy="1328469"/>
          </a:xfrm>
        </p:grpSpPr>
        <p:sp>
          <p:nvSpPr>
            <p:cNvPr id="56" name="Rounded Rectangle 55"/>
            <p:cNvSpPr/>
            <p:nvPr/>
          </p:nvSpPr>
          <p:spPr>
            <a:xfrm>
              <a:off x="1768415" y="0"/>
              <a:ext cx="1552755" cy="31055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05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 /10, n/30</a:t>
              </a: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 flipH="1">
              <a:off x="871268" y="189781"/>
              <a:ext cx="1281010" cy="3364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sp>
          <p:nvSpPr>
            <p:cNvPr id="58" name="Flowchart: Preparation 57"/>
            <p:cNvSpPr/>
            <p:nvPr/>
          </p:nvSpPr>
          <p:spPr>
            <a:xfrm>
              <a:off x="1250830" y="483079"/>
              <a:ext cx="2441276" cy="810883"/>
            </a:xfrm>
            <a:prstGeom prst="flowChartPreparatio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105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If payment within</a:t>
              </a: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105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10 days of the invoice date.</a:t>
              </a:r>
            </a:p>
          </p:txBody>
        </p:sp>
        <p:sp>
          <p:nvSpPr>
            <p:cNvPr id="59" name="Flowchart: Connector 58"/>
            <p:cNvSpPr/>
            <p:nvPr/>
          </p:nvSpPr>
          <p:spPr>
            <a:xfrm>
              <a:off x="0" y="448574"/>
              <a:ext cx="1130061" cy="879895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05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2 % Cash Discount </a:t>
              </a:r>
            </a:p>
          </p:txBody>
        </p:sp>
        <p:sp>
          <p:nvSpPr>
            <p:cNvPr id="60" name="Hexagon 59"/>
            <p:cNvSpPr/>
            <p:nvPr/>
          </p:nvSpPr>
          <p:spPr>
            <a:xfrm>
              <a:off x="3899139" y="285298"/>
              <a:ext cx="1862580" cy="1000665"/>
            </a:xfrm>
            <a:prstGeom prst="hexago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105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Paid full due. If payment after 10 days, due in 30 days from the invoice date.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05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 flipH="1">
              <a:off x="2458528" y="250166"/>
              <a:ext cx="0" cy="3019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2846717" y="250166"/>
              <a:ext cx="1311216" cy="3100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</p:grpSp>
      <p:sp>
        <p:nvSpPr>
          <p:cNvPr id="63" name="Rectangle 62"/>
          <p:cNvSpPr/>
          <p:nvPr/>
        </p:nvSpPr>
        <p:spPr>
          <a:xfrm>
            <a:off x="22987" y="4042586"/>
            <a:ext cx="6559063" cy="1035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838200" algn="l"/>
              </a:tabLst>
            </a:pPr>
            <a:r>
              <a:rPr lang="en-US" sz="1400" b="1" u="sng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Illustration 7:</a:t>
            </a:r>
            <a:endParaRPr lang="en-US" sz="14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838200" algn="l"/>
              </a:tabLst>
            </a:pP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Jan 16 2020, Salman’s Company purchased merchandise from </a:t>
            </a:r>
            <a:r>
              <a:rPr lang="en-US" sz="1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Eman</a:t>
            </a: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Est, BD20,600, terms 2/10, n/30. It recorded in the general journal:</a:t>
            </a:r>
            <a:endParaRPr lang="en-US" sz="1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963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508</TotalTime>
  <Words>1858</Words>
  <Application>Microsoft Office PowerPoint</Application>
  <PresentationFormat>Widescreen</PresentationFormat>
  <Paragraphs>352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Latifa Alkaabi</cp:lastModifiedBy>
  <cp:revision>82</cp:revision>
  <dcterms:created xsi:type="dcterms:W3CDTF">2020-03-04T10:47:58Z</dcterms:created>
  <dcterms:modified xsi:type="dcterms:W3CDTF">2020-08-11T07:31:37Z</dcterms:modified>
</cp:coreProperties>
</file>