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2" r:id="rId4"/>
    <p:sldId id="262" r:id="rId5"/>
    <p:sldId id="266" r:id="rId6"/>
    <p:sldId id="267" r:id="rId7"/>
    <p:sldId id="261" r:id="rId8"/>
    <p:sldId id="273" r:id="rId9"/>
    <p:sldId id="268" r:id="rId10"/>
    <p:sldId id="269" r:id="rId11"/>
    <p:sldId id="264" r:id="rId12"/>
    <p:sldId id="274" r:id="rId13"/>
    <p:sldId id="270" r:id="rId14"/>
    <p:sldId id="265" r:id="rId15"/>
    <p:sldId id="27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3AF80-81AA-4C8F-A4C9-1292E248D62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89AED-EAD2-47F7-A508-1C21BE868BBD}">
      <dgm:prSet phldrT="[Text]" custT="1"/>
      <dgm:spPr/>
      <dgm:t>
        <a:bodyPr/>
        <a:lstStyle/>
        <a:p>
          <a:r>
            <a:rPr lang="ar-BH" sz="3200" b="1" dirty="0" smtClean="0">
              <a:solidFill>
                <a:srgbClr val="FF0000"/>
              </a:solidFill>
            </a:rPr>
            <a:t>الحق والواجب وجهان لعملة قانونية واحدة </a:t>
          </a:r>
          <a:endParaRPr lang="en-US" sz="3200" b="1" dirty="0">
            <a:solidFill>
              <a:srgbClr val="FF0000"/>
            </a:solidFill>
          </a:endParaRPr>
        </a:p>
      </dgm:t>
    </dgm:pt>
    <dgm:pt modelId="{B4577ACB-BB18-431B-9097-DF49141BF5BC}" type="parTrans" cxnId="{569C5DB3-5EF5-42BB-BB93-CFD86CBFF81B}">
      <dgm:prSet/>
      <dgm:spPr/>
      <dgm:t>
        <a:bodyPr/>
        <a:lstStyle/>
        <a:p>
          <a:endParaRPr lang="en-US"/>
        </a:p>
      </dgm:t>
    </dgm:pt>
    <dgm:pt modelId="{150E9423-DA75-470C-B9D9-FE27746C06ED}" type="sibTrans" cxnId="{569C5DB3-5EF5-42BB-BB93-CFD86CBFF81B}">
      <dgm:prSet/>
      <dgm:spPr/>
      <dgm:t>
        <a:bodyPr/>
        <a:lstStyle/>
        <a:p>
          <a:endParaRPr lang="en-US"/>
        </a:p>
      </dgm:t>
    </dgm:pt>
    <dgm:pt modelId="{42EB3472-7030-4915-861D-9A405D69C367}">
      <dgm:prSet phldrT="[Text]" custT="1"/>
      <dgm:spPr/>
      <dgm:t>
        <a:bodyPr/>
        <a:lstStyle/>
        <a:p>
          <a:r>
            <a:rPr lang="ar-BH" sz="3200" b="1" dirty="0" smtClean="0"/>
            <a:t>لأن كل قاعدة قانونية توضع من قبل سلطة عامة تمنح حقاً لطرف، وتكون هذه الحقوق هي واجبات للطرف الآخر.</a:t>
          </a:r>
        </a:p>
        <a:p>
          <a:r>
            <a:rPr lang="ar-BH" sz="3200" b="1" dirty="0" smtClean="0">
              <a:solidFill>
                <a:srgbClr val="002060"/>
              </a:solidFill>
            </a:rPr>
            <a:t>فلا حق بدون واجب، ولا واجب بدون حق.</a:t>
          </a:r>
          <a:endParaRPr lang="en-US" sz="3200" b="1" dirty="0">
            <a:solidFill>
              <a:srgbClr val="002060"/>
            </a:solidFill>
          </a:endParaRPr>
        </a:p>
      </dgm:t>
    </dgm:pt>
    <dgm:pt modelId="{7A5F21B0-FCE5-4F15-9F5C-CA62B4577D1C}" type="parTrans" cxnId="{787931AA-4E35-46CF-B81F-7A88888E0170}">
      <dgm:prSet/>
      <dgm:spPr/>
      <dgm:t>
        <a:bodyPr/>
        <a:lstStyle/>
        <a:p>
          <a:endParaRPr lang="en-US"/>
        </a:p>
      </dgm:t>
    </dgm:pt>
    <dgm:pt modelId="{2F7984B3-ACC5-40D2-BE99-60F6B16C05EB}" type="sibTrans" cxnId="{787931AA-4E35-46CF-B81F-7A88888E0170}">
      <dgm:prSet/>
      <dgm:spPr/>
      <dgm:t>
        <a:bodyPr/>
        <a:lstStyle/>
        <a:p>
          <a:endParaRPr lang="en-US"/>
        </a:p>
      </dgm:t>
    </dgm:pt>
    <dgm:pt modelId="{8DA10E41-0A24-4522-BA1F-94EBEAE1BA97}" type="pres">
      <dgm:prSet presAssocID="{C263AF80-81AA-4C8F-A4C9-1292E248D6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CB95E9-294C-4B39-9A49-EEC14E3CCD82}" type="pres">
      <dgm:prSet presAssocID="{9E089AED-EAD2-47F7-A508-1C21BE868BBD}" presName="hierRoot1" presStyleCnt="0"/>
      <dgm:spPr/>
    </dgm:pt>
    <dgm:pt modelId="{8C65A841-3F83-47F3-B0BD-A4351CE05522}" type="pres">
      <dgm:prSet presAssocID="{9E089AED-EAD2-47F7-A508-1C21BE868BBD}" presName="composite" presStyleCnt="0"/>
      <dgm:spPr/>
    </dgm:pt>
    <dgm:pt modelId="{487651B1-FFFD-4CF5-89A8-632EAD74BD68}" type="pres">
      <dgm:prSet presAssocID="{9E089AED-EAD2-47F7-A508-1C21BE868BBD}" presName="background" presStyleLbl="node0" presStyleIdx="0" presStyleCnt="1"/>
      <dgm:spPr/>
    </dgm:pt>
    <dgm:pt modelId="{5D853077-4E39-478B-81B0-9D6F518F1E99}" type="pres">
      <dgm:prSet presAssocID="{9E089AED-EAD2-47F7-A508-1C21BE868BBD}" presName="text" presStyleLbl="fgAcc0" presStyleIdx="0" presStyleCnt="1" custScaleX="140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5B182D-885F-4673-8F5C-4BC2D2C03C31}" type="pres">
      <dgm:prSet presAssocID="{9E089AED-EAD2-47F7-A508-1C21BE868BBD}" presName="hierChild2" presStyleCnt="0"/>
      <dgm:spPr/>
    </dgm:pt>
    <dgm:pt modelId="{B77AA060-EDEE-4CA0-BBEC-217876508521}" type="pres">
      <dgm:prSet presAssocID="{7A5F21B0-FCE5-4F15-9F5C-CA62B4577D1C}" presName="Name10" presStyleLbl="parChTrans1D2" presStyleIdx="0" presStyleCnt="1"/>
      <dgm:spPr/>
      <dgm:t>
        <a:bodyPr/>
        <a:lstStyle/>
        <a:p>
          <a:endParaRPr lang="en-US"/>
        </a:p>
      </dgm:t>
    </dgm:pt>
    <dgm:pt modelId="{5308A075-05B8-4291-BE2E-298182DE8495}" type="pres">
      <dgm:prSet presAssocID="{42EB3472-7030-4915-861D-9A405D69C367}" presName="hierRoot2" presStyleCnt="0"/>
      <dgm:spPr/>
    </dgm:pt>
    <dgm:pt modelId="{4D9D8F9E-C5DC-43D8-9227-8DEB694E04CF}" type="pres">
      <dgm:prSet presAssocID="{42EB3472-7030-4915-861D-9A405D69C367}" presName="composite2" presStyleCnt="0"/>
      <dgm:spPr/>
    </dgm:pt>
    <dgm:pt modelId="{415D574E-D06F-4846-8BC2-A8134EE1EFA0}" type="pres">
      <dgm:prSet presAssocID="{42EB3472-7030-4915-861D-9A405D69C367}" presName="background2" presStyleLbl="node2" presStyleIdx="0" presStyleCnt="1"/>
      <dgm:spPr/>
    </dgm:pt>
    <dgm:pt modelId="{2E21F50B-BBC6-44E4-A8EE-9580F1D0D8AC}" type="pres">
      <dgm:prSet presAssocID="{42EB3472-7030-4915-861D-9A405D69C367}" presName="text2" presStyleLbl="fgAcc2" presStyleIdx="0" presStyleCnt="1" custScaleX="404123" custScaleY="158792" custLinFactNeighborY="-15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DD6F5C-76E3-479B-834B-3728108FEB13}" type="pres">
      <dgm:prSet presAssocID="{42EB3472-7030-4915-861D-9A405D69C367}" presName="hierChild3" presStyleCnt="0"/>
      <dgm:spPr/>
    </dgm:pt>
  </dgm:ptLst>
  <dgm:cxnLst>
    <dgm:cxn modelId="{85D336C2-DB12-4C15-B3DE-2A7820842D4B}" type="presOf" srcId="{42EB3472-7030-4915-861D-9A405D69C367}" destId="{2E21F50B-BBC6-44E4-A8EE-9580F1D0D8AC}" srcOrd="0" destOrd="0" presId="urn:microsoft.com/office/officeart/2005/8/layout/hierarchy1"/>
    <dgm:cxn modelId="{91B17FFB-20B5-4842-88A6-3411C36C0395}" type="presOf" srcId="{9E089AED-EAD2-47F7-A508-1C21BE868BBD}" destId="{5D853077-4E39-478B-81B0-9D6F518F1E99}" srcOrd="0" destOrd="0" presId="urn:microsoft.com/office/officeart/2005/8/layout/hierarchy1"/>
    <dgm:cxn modelId="{787931AA-4E35-46CF-B81F-7A88888E0170}" srcId="{9E089AED-EAD2-47F7-A508-1C21BE868BBD}" destId="{42EB3472-7030-4915-861D-9A405D69C367}" srcOrd="0" destOrd="0" parTransId="{7A5F21B0-FCE5-4F15-9F5C-CA62B4577D1C}" sibTransId="{2F7984B3-ACC5-40D2-BE99-60F6B16C05EB}"/>
    <dgm:cxn modelId="{C14FEC77-0EF3-40BA-9576-75C3954A6959}" type="presOf" srcId="{7A5F21B0-FCE5-4F15-9F5C-CA62B4577D1C}" destId="{B77AA060-EDEE-4CA0-BBEC-217876508521}" srcOrd="0" destOrd="0" presId="urn:microsoft.com/office/officeart/2005/8/layout/hierarchy1"/>
    <dgm:cxn modelId="{C4C6786A-5689-4A72-AD31-B5A1D98A30D8}" type="presOf" srcId="{C263AF80-81AA-4C8F-A4C9-1292E248D62C}" destId="{8DA10E41-0A24-4522-BA1F-94EBEAE1BA97}" srcOrd="0" destOrd="0" presId="urn:microsoft.com/office/officeart/2005/8/layout/hierarchy1"/>
    <dgm:cxn modelId="{569C5DB3-5EF5-42BB-BB93-CFD86CBFF81B}" srcId="{C263AF80-81AA-4C8F-A4C9-1292E248D62C}" destId="{9E089AED-EAD2-47F7-A508-1C21BE868BBD}" srcOrd="0" destOrd="0" parTransId="{B4577ACB-BB18-431B-9097-DF49141BF5BC}" sibTransId="{150E9423-DA75-470C-B9D9-FE27746C06ED}"/>
    <dgm:cxn modelId="{62A37489-D2B1-484A-8D9B-7A0511D72360}" type="presParOf" srcId="{8DA10E41-0A24-4522-BA1F-94EBEAE1BA97}" destId="{5ACB95E9-294C-4B39-9A49-EEC14E3CCD82}" srcOrd="0" destOrd="0" presId="urn:microsoft.com/office/officeart/2005/8/layout/hierarchy1"/>
    <dgm:cxn modelId="{F314993B-E5E8-412B-A7F0-7B56AEC8817D}" type="presParOf" srcId="{5ACB95E9-294C-4B39-9A49-EEC14E3CCD82}" destId="{8C65A841-3F83-47F3-B0BD-A4351CE05522}" srcOrd="0" destOrd="0" presId="urn:microsoft.com/office/officeart/2005/8/layout/hierarchy1"/>
    <dgm:cxn modelId="{75BBF27F-FA3C-4430-B624-494B7B478BDC}" type="presParOf" srcId="{8C65A841-3F83-47F3-B0BD-A4351CE05522}" destId="{487651B1-FFFD-4CF5-89A8-632EAD74BD68}" srcOrd="0" destOrd="0" presId="urn:microsoft.com/office/officeart/2005/8/layout/hierarchy1"/>
    <dgm:cxn modelId="{46FBF614-4B9E-458A-A23F-A60CA6021A7C}" type="presParOf" srcId="{8C65A841-3F83-47F3-B0BD-A4351CE05522}" destId="{5D853077-4E39-478B-81B0-9D6F518F1E99}" srcOrd="1" destOrd="0" presId="urn:microsoft.com/office/officeart/2005/8/layout/hierarchy1"/>
    <dgm:cxn modelId="{02B2864A-C67D-4D4F-A4EE-8F488807C4F4}" type="presParOf" srcId="{5ACB95E9-294C-4B39-9A49-EEC14E3CCD82}" destId="{A85B182D-885F-4673-8F5C-4BC2D2C03C31}" srcOrd="1" destOrd="0" presId="urn:microsoft.com/office/officeart/2005/8/layout/hierarchy1"/>
    <dgm:cxn modelId="{51A21D91-83A2-4BA8-8C76-9CE3CDFFA9FA}" type="presParOf" srcId="{A85B182D-885F-4673-8F5C-4BC2D2C03C31}" destId="{B77AA060-EDEE-4CA0-BBEC-217876508521}" srcOrd="0" destOrd="0" presId="urn:microsoft.com/office/officeart/2005/8/layout/hierarchy1"/>
    <dgm:cxn modelId="{F07A7502-67D9-417A-9A83-AECC5EE22FA6}" type="presParOf" srcId="{A85B182D-885F-4673-8F5C-4BC2D2C03C31}" destId="{5308A075-05B8-4291-BE2E-298182DE8495}" srcOrd="1" destOrd="0" presId="urn:microsoft.com/office/officeart/2005/8/layout/hierarchy1"/>
    <dgm:cxn modelId="{DA00CE40-0419-44DF-B3CC-5E9BAD053999}" type="presParOf" srcId="{5308A075-05B8-4291-BE2E-298182DE8495}" destId="{4D9D8F9E-C5DC-43D8-9227-8DEB694E04CF}" srcOrd="0" destOrd="0" presId="urn:microsoft.com/office/officeart/2005/8/layout/hierarchy1"/>
    <dgm:cxn modelId="{F1B6A8D7-7A3F-4DC1-BE1C-2967EEB50B93}" type="presParOf" srcId="{4D9D8F9E-C5DC-43D8-9227-8DEB694E04CF}" destId="{415D574E-D06F-4846-8BC2-A8134EE1EFA0}" srcOrd="0" destOrd="0" presId="urn:microsoft.com/office/officeart/2005/8/layout/hierarchy1"/>
    <dgm:cxn modelId="{746246CE-CA47-4587-9C8E-5F6B577A0330}" type="presParOf" srcId="{4D9D8F9E-C5DC-43D8-9227-8DEB694E04CF}" destId="{2E21F50B-BBC6-44E4-A8EE-9580F1D0D8AC}" srcOrd="1" destOrd="0" presId="urn:microsoft.com/office/officeart/2005/8/layout/hierarchy1"/>
    <dgm:cxn modelId="{951597FD-5CCA-4C50-86CB-5FE2DCBDE5F0}" type="presParOf" srcId="{5308A075-05B8-4291-BE2E-298182DE8495}" destId="{D9DD6F5C-76E3-479B-834B-3728108FEB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3AF80-81AA-4C8F-A4C9-1292E248D62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8FC6C-3047-4FEF-BDC9-DB891C44819B}">
      <dgm:prSet phldrT="[Text]" custT="1"/>
      <dgm:spPr/>
      <dgm:t>
        <a:bodyPr/>
        <a:lstStyle/>
        <a:p>
          <a:r>
            <a:rPr lang="ar-BH" sz="3200" b="1" dirty="0" smtClean="0">
              <a:solidFill>
                <a:srgbClr val="7030A0"/>
              </a:solidFill>
            </a:rPr>
            <a:t>القانون</a:t>
          </a:r>
          <a:endParaRPr lang="en-US" sz="1800" b="1" dirty="0">
            <a:solidFill>
              <a:srgbClr val="7030A0"/>
            </a:solidFill>
          </a:endParaRPr>
        </a:p>
      </dgm:t>
    </dgm:pt>
    <dgm:pt modelId="{FE33D639-7919-4AF3-8427-53EDCCCAF3B7}" type="parTrans" cxnId="{20823F95-D621-482A-81D4-8ED7A34567A8}">
      <dgm:prSet/>
      <dgm:spPr/>
      <dgm:t>
        <a:bodyPr/>
        <a:lstStyle/>
        <a:p>
          <a:endParaRPr lang="en-US"/>
        </a:p>
      </dgm:t>
    </dgm:pt>
    <dgm:pt modelId="{11B59221-E7F2-4F61-9909-B3A06481BE4D}" type="sibTrans" cxnId="{20823F95-D621-482A-81D4-8ED7A34567A8}">
      <dgm:prSet/>
      <dgm:spPr/>
      <dgm:t>
        <a:bodyPr/>
        <a:lstStyle/>
        <a:p>
          <a:endParaRPr lang="en-US"/>
        </a:p>
      </dgm:t>
    </dgm:pt>
    <dgm:pt modelId="{1A05144F-9175-485D-8FA4-6A96C77F93D2}">
      <dgm:prSet phldrT="[Text]" custT="1"/>
      <dgm:spPr/>
      <dgm:t>
        <a:bodyPr/>
        <a:lstStyle/>
        <a:p>
          <a:r>
            <a:rPr lang="ar-BH" sz="3200" b="1" u="none" dirty="0" smtClean="0">
              <a:solidFill>
                <a:schemeClr val="accent2">
                  <a:lumMod val="50000"/>
                </a:schemeClr>
              </a:solidFill>
            </a:rPr>
            <a:t>واجب</a:t>
          </a:r>
        </a:p>
        <a:p>
          <a:r>
            <a:rPr lang="ar-BH" sz="2400" b="1" dirty="0" smtClean="0">
              <a:solidFill>
                <a:schemeClr val="tx1"/>
              </a:solidFill>
            </a:rPr>
            <a:t>مايلتزم بة شخص أو مجموعة أشخاص تجاه صاحب العمل.</a:t>
          </a:r>
          <a:endParaRPr lang="en-US" sz="2400" b="1" dirty="0">
            <a:solidFill>
              <a:schemeClr val="tx1"/>
            </a:solidFill>
          </a:endParaRPr>
        </a:p>
      </dgm:t>
    </dgm:pt>
    <dgm:pt modelId="{9C581A67-10CE-4209-A95B-7BD9B474F255}" type="parTrans" cxnId="{BA6FF2FB-FAE0-4A18-A301-637E16A3622C}">
      <dgm:prSet/>
      <dgm:spPr/>
      <dgm:t>
        <a:bodyPr/>
        <a:lstStyle/>
        <a:p>
          <a:endParaRPr lang="en-US"/>
        </a:p>
      </dgm:t>
    </dgm:pt>
    <dgm:pt modelId="{18F9E4A9-180F-49F1-BCF0-7DD2A6D55D92}" type="sibTrans" cxnId="{BA6FF2FB-FAE0-4A18-A301-637E16A3622C}">
      <dgm:prSet/>
      <dgm:spPr/>
      <dgm:t>
        <a:bodyPr/>
        <a:lstStyle/>
        <a:p>
          <a:endParaRPr lang="en-US"/>
        </a:p>
      </dgm:t>
    </dgm:pt>
    <dgm:pt modelId="{23BA06C9-5F86-407F-939E-C7307E811961}">
      <dgm:prSet phldrT="[Text]" custT="1"/>
      <dgm:spPr/>
      <dgm:t>
        <a:bodyPr/>
        <a:lstStyle/>
        <a:p>
          <a:r>
            <a:rPr lang="ar-BH" sz="2400" b="1" dirty="0" smtClean="0">
              <a:solidFill>
                <a:schemeClr val="accent6">
                  <a:lumMod val="50000"/>
                </a:schemeClr>
              </a:solidFill>
            </a:rPr>
            <a:t>واجب خاص</a:t>
          </a:r>
        </a:p>
        <a:p>
          <a:r>
            <a:rPr lang="ar-BH" sz="2400" b="1" dirty="0" smtClean="0">
              <a:solidFill>
                <a:schemeClr val="tx1"/>
              </a:solidFill>
            </a:rPr>
            <a:t>مايلتزم به شخص معين دون غيرة نتيجة وجود علاقة قانونية مع صاحب الحق.</a:t>
          </a:r>
          <a:endParaRPr lang="en-US" sz="2400" b="1" dirty="0">
            <a:solidFill>
              <a:schemeClr val="tx1"/>
            </a:solidFill>
          </a:endParaRPr>
        </a:p>
      </dgm:t>
    </dgm:pt>
    <dgm:pt modelId="{1C80531B-B7EA-43FB-8481-ED290812FF52}" type="parTrans" cxnId="{ACB1C44E-0932-4FC2-AB5A-1A51C7F1643E}">
      <dgm:prSet/>
      <dgm:spPr/>
      <dgm:t>
        <a:bodyPr/>
        <a:lstStyle/>
        <a:p>
          <a:endParaRPr lang="en-US"/>
        </a:p>
      </dgm:t>
    </dgm:pt>
    <dgm:pt modelId="{C6639CC6-B8E4-417B-98C9-5CA795A7BB3E}" type="sibTrans" cxnId="{ACB1C44E-0932-4FC2-AB5A-1A51C7F1643E}">
      <dgm:prSet/>
      <dgm:spPr/>
      <dgm:t>
        <a:bodyPr/>
        <a:lstStyle/>
        <a:p>
          <a:endParaRPr lang="en-US"/>
        </a:p>
      </dgm:t>
    </dgm:pt>
    <dgm:pt modelId="{9E089AED-EAD2-47F7-A508-1C21BE868BBD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accent6">
                  <a:lumMod val="50000"/>
                </a:schemeClr>
              </a:solidFill>
            </a:rPr>
            <a:t>واجب عام</a:t>
          </a:r>
        </a:p>
        <a:p>
          <a:r>
            <a:rPr lang="ar-BH" sz="2400" b="1" dirty="0" smtClean="0">
              <a:solidFill>
                <a:schemeClr val="tx1"/>
              </a:solidFill>
            </a:rPr>
            <a:t>مايلتزم به جميع الأفراد ما عدا صاحب الحق.</a:t>
          </a:r>
          <a:endParaRPr lang="en-US" sz="2400" b="1" dirty="0">
            <a:solidFill>
              <a:schemeClr val="tx1"/>
            </a:solidFill>
          </a:endParaRPr>
        </a:p>
      </dgm:t>
    </dgm:pt>
    <dgm:pt modelId="{B4577ACB-BB18-431B-9097-DF49141BF5BC}" type="parTrans" cxnId="{569C5DB3-5EF5-42BB-BB93-CFD86CBFF81B}">
      <dgm:prSet/>
      <dgm:spPr/>
      <dgm:t>
        <a:bodyPr/>
        <a:lstStyle/>
        <a:p>
          <a:endParaRPr lang="en-US"/>
        </a:p>
      </dgm:t>
    </dgm:pt>
    <dgm:pt modelId="{150E9423-DA75-470C-B9D9-FE27746C06ED}" type="sibTrans" cxnId="{569C5DB3-5EF5-42BB-BB93-CFD86CBFF81B}">
      <dgm:prSet/>
      <dgm:spPr/>
      <dgm:t>
        <a:bodyPr/>
        <a:lstStyle/>
        <a:p>
          <a:endParaRPr lang="en-US"/>
        </a:p>
      </dgm:t>
    </dgm:pt>
    <dgm:pt modelId="{42EB3472-7030-4915-861D-9A405D69C367}">
      <dgm:prSet phldrT="[Text]" custT="1"/>
      <dgm:spPr/>
      <dgm:t>
        <a:bodyPr/>
        <a:lstStyle/>
        <a:p>
          <a:r>
            <a:rPr lang="ar-BH" sz="2400" b="1" u="none" dirty="0" smtClean="0">
              <a:solidFill>
                <a:schemeClr val="accent2">
                  <a:lumMod val="50000"/>
                </a:schemeClr>
              </a:solidFill>
            </a:rPr>
            <a:t>حـــق</a:t>
          </a:r>
        </a:p>
        <a:p>
          <a:r>
            <a:rPr lang="ar-BH" sz="2400" b="1" dirty="0" smtClean="0">
              <a:solidFill>
                <a:schemeClr val="tx1"/>
              </a:solidFill>
            </a:rPr>
            <a:t>سلطة يسندها القانون إلى شخص معين يستطيع بمقتضاها أن يفرض على الاخرين أداء شيء أو الامتناع عنه.</a:t>
          </a:r>
          <a:endParaRPr lang="en-US" sz="2400" b="1" dirty="0">
            <a:solidFill>
              <a:schemeClr val="tx1"/>
            </a:solidFill>
          </a:endParaRPr>
        </a:p>
      </dgm:t>
    </dgm:pt>
    <dgm:pt modelId="{7A5F21B0-FCE5-4F15-9F5C-CA62B4577D1C}" type="parTrans" cxnId="{787931AA-4E35-46CF-B81F-7A88888E0170}">
      <dgm:prSet/>
      <dgm:spPr/>
      <dgm:t>
        <a:bodyPr/>
        <a:lstStyle/>
        <a:p>
          <a:endParaRPr lang="en-US"/>
        </a:p>
      </dgm:t>
    </dgm:pt>
    <dgm:pt modelId="{2F7984B3-ACC5-40D2-BE99-60F6B16C05EB}" type="sibTrans" cxnId="{787931AA-4E35-46CF-B81F-7A88888E0170}">
      <dgm:prSet/>
      <dgm:spPr/>
      <dgm:t>
        <a:bodyPr/>
        <a:lstStyle/>
        <a:p>
          <a:endParaRPr lang="en-US"/>
        </a:p>
      </dgm:t>
    </dgm:pt>
    <dgm:pt modelId="{8DA10E41-0A24-4522-BA1F-94EBEAE1BA97}" type="pres">
      <dgm:prSet presAssocID="{C263AF80-81AA-4C8F-A4C9-1292E248D6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4376B7-ABCF-4FA7-9CE9-6BDA889794DA}" type="pres">
      <dgm:prSet presAssocID="{3A18FC6C-3047-4FEF-BDC9-DB891C44819B}" presName="hierRoot1" presStyleCnt="0"/>
      <dgm:spPr/>
    </dgm:pt>
    <dgm:pt modelId="{65B149C9-8CC0-4F45-A865-46DF2BC18EB1}" type="pres">
      <dgm:prSet presAssocID="{3A18FC6C-3047-4FEF-BDC9-DB891C44819B}" presName="composite" presStyleCnt="0"/>
      <dgm:spPr/>
    </dgm:pt>
    <dgm:pt modelId="{AF9D9692-7C0B-495A-B079-FBBDAA17B1BE}" type="pres">
      <dgm:prSet presAssocID="{3A18FC6C-3047-4FEF-BDC9-DB891C44819B}" presName="background" presStyleLbl="node0" presStyleIdx="0" presStyleCnt="1"/>
      <dgm:spPr/>
    </dgm:pt>
    <dgm:pt modelId="{4E154A72-C42C-4386-A04C-24B4E964229D}" type="pres">
      <dgm:prSet presAssocID="{3A18FC6C-3047-4FEF-BDC9-DB891C44819B}" presName="text" presStyleLbl="fgAcc0" presStyleIdx="0" presStyleCnt="1" custScaleX="135003" custScaleY="73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3B4AB-2DEC-471F-A4E0-97086F02E5CC}" type="pres">
      <dgm:prSet presAssocID="{3A18FC6C-3047-4FEF-BDC9-DB891C44819B}" presName="hierChild2" presStyleCnt="0"/>
      <dgm:spPr/>
    </dgm:pt>
    <dgm:pt modelId="{B9FAF721-6195-46CD-8957-F857A72266B5}" type="pres">
      <dgm:prSet presAssocID="{9C581A67-10CE-4209-A95B-7BD9B474F25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461E8BA-156A-4DDE-A377-83ABD3B8097F}" type="pres">
      <dgm:prSet presAssocID="{1A05144F-9175-485D-8FA4-6A96C77F93D2}" presName="hierRoot2" presStyleCnt="0"/>
      <dgm:spPr/>
    </dgm:pt>
    <dgm:pt modelId="{EB83775B-9D57-4DAC-9221-F87E5BE59651}" type="pres">
      <dgm:prSet presAssocID="{1A05144F-9175-485D-8FA4-6A96C77F93D2}" presName="composite2" presStyleCnt="0"/>
      <dgm:spPr/>
    </dgm:pt>
    <dgm:pt modelId="{EC862EC0-9291-45ED-93AE-BEC54999E167}" type="pres">
      <dgm:prSet presAssocID="{1A05144F-9175-485D-8FA4-6A96C77F93D2}" presName="background2" presStyleLbl="node2" presStyleIdx="0" presStyleCnt="2"/>
      <dgm:spPr/>
    </dgm:pt>
    <dgm:pt modelId="{624FBD16-10C2-47D4-8D89-F439EC7D4F3E}" type="pres">
      <dgm:prSet presAssocID="{1A05144F-9175-485D-8FA4-6A96C77F93D2}" presName="text2" presStyleLbl="fgAcc2" presStyleIdx="0" presStyleCnt="2" custScaleX="318133" custScaleY="1587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99485-0304-40EB-BB27-9AC6DB82FA92}" type="pres">
      <dgm:prSet presAssocID="{1A05144F-9175-485D-8FA4-6A96C77F93D2}" presName="hierChild3" presStyleCnt="0"/>
      <dgm:spPr/>
    </dgm:pt>
    <dgm:pt modelId="{F658FD0B-08F3-49C0-84D0-3FAA432FF48F}" type="pres">
      <dgm:prSet presAssocID="{1C80531B-B7EA-43FB-8481-ED290812FF5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ABED6F3-13EA-496E-851A-9D61564EACDF}" type="pres">
      <dgm:prSet presAssocID="{23BA06C9-5F86-407F-939E-C7307E811961}" presName="hierRoot3" presStyleCnt="0"/>
      <dgm:spPr/>
    </dgm:pt>
    <dgm:pt modelId="{F9567D9E-9A17-4FE1-910F-6B2C6A2DFF2F}" type="pres">
      <dgm:prSet presAssocID="{23BA06C9-5F86-407F-939E-C7307E811961}" presName="composite3" presStyleCnt="0"/>
      <dgm:spPr/>
    </dgm:pt>
    <dgm:pt modelId="{E276445E-BA86-4739-AE79-6D035E02AFAB}" type="pres">
      <dgm:prSet presAssocID="{23BA06C9-5F86-407F-939E-C7307E811961}" presName="background3" presStyleLbl="node3" presStyleIdx="0" presStyleCnt="2"/>
      <dgm:spPr/>
    </dgm:pt>
    <dgm:pt modelId="{E1EECD24-0F57-408D-B708-F440239A164C}" type="pres">
      <dgm:prSet presAssocID="{23BA06C9-5F86-407F-939E-C7307E811961}" presName="text3" presStyleLbl="fgAcc3" presStyleIdx="0" presStyleCnt="2" custScaleX="305705" custScaleY="2024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800FB8-EE38-44CE-B01B-E8A153CE5799}" type="pres">
      <dgm:prSet presAssocID="{23BA06C9-5F86-407F-939E-C7307E811961}" presName="hierChild4" presStyleCnt="0"/>
      <dgm:spPr/>
    </dgm:pt>
    <dgm:pt modelId="{432AC01A-4BD6-44A1-8523-7E8DC3346619}" type="pres">
      <dgm:prSet presAssocID="{B4577ACB-BB18-431B-9097-DF49141BF5BC}" presName="Name17" presStyleLbl="parChTrans1D3" presStyleIdx="1" presStyleCnt="2"/>
      <dgm:spPr/>
      <dgm:t>
        <a:bodyPr/>
        <a:lstStyle/>
        <a:p>
          <a:endParaRPr lang="en-US"/>
        </a:p>
      </dgm:t>
    </dgm:pt>
    <dgm:pt modelId="{5F2C1B5D-49B5-4C8C-93EA-63BC7C26D1A6}" type="pres">
      <dgm:prSet presAssocID="{9E089AED-EAD2-47F7-A508-1C21BE868BBD}" presName="hierRoot3" presStyleCnt="0"/>
      <dgm:spPr/>
    </dgm:pt>
    <dgm:pt modelId="{BBD7CA8D-C6A4-4E44-BE70-CDB16CE3091D}" type="pres">
      <dgm:prSet presAssocID="{9E089AED-EAD2-47F7-A508-1C21BE868BBD}" presName="composite3" presStyleCnt="0"/>
      <dgm:spPr/>
    </dgm:pt>
    <dgm:pt modelId="{CBA3DDF3-7E16-4550-8072-2A4FF0386957}" type="pres">
      <dgm:prSet presAssocID="{9E089AED-EAD2-47F7-A508-1C21BE868BBD}" presName="background3" presStyleLbl="node3" presStyleIdx="1" presStyleCnt="2"/>
      <dgm:spPr/>
    </dgm:pt>
    <dgm:pt modelId="{F55E6B55-824E-4693-AB5D-D38A930AAE38}" type="pres">
      <dgm:prSet presAssocID="{9E089AED-EAD2-47F7-A508-1C21BE868BBD}" presName="text3" presStyleLbl="fgAcc3" presStyleIdx="1" presStyleCnt="2" custScaleX="197127" custScaleY="196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CD3B63-CF8C-4582-975A-D35D29170649}" type="pres">
      <dgm:prSet presAssocID="{9E089AED-EAD2-47F7-A508-1C21BE868BBD}" presName="hierChild4" presStyleCnt="0"/>
      <dgm:spPr/>
    </dgm:pt>
    <dgm:pt modelId="{B77AA060-EDEE-4CA0-BBEC-217876508521}" type="pres">
      <dgm:prSet presAssocID="{7A5F21B0-FCE5-4F15-9F5C-CA62B4577D1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308A075-05B8-4291-BE2E-298182DE8495}" type="pres">
      <dgm:prSet presAssocID="{42EB3472-7030-4915-861D-9A405D69C367}" presName="hierRoot2" presStyleCnt="0"/>
      <dgm:spPr/>
    </dgm:pt>
    <dgm:pt modelId="{4D9D8F9E-C5DC-43D8-9227-8DEB694E04CF}" type="pres">
      <dgm:prSet presAssocID="{42EB3472-7030-4915-861D-9A405D69C367}" presName="composite2" presStyleCnt="0"/>
      <dgm:spPr/>
    </dgm:pt>
    <dgm:pt modelId="{415D574E-D06F-4846-8BC2-A8134EE1EFA0}" type="pres">
      <dgm:prSet presAssocID="{42EB3472-7030-4915-861D-9A405D69C367}" presName="background2" presStyleLbl="node2" presStyleIdx="1" presStyleCnt="2"/>
      <dgm:spPr/>
    </dgm:pt>
    <dgm:pt modelId="{2E21F50B-BBC6-44E4-A8EE-9580F1D0D8AC}" type="pres">
      <dgm:prSet presAssocID="{42EB3472-7030-4915-861D-9A405D69C367}" presName="text2" presStyleLbl="fgAcc2" presStyleIdx="1" presStyleCnt="2" custScaleX="423153" custScaleY="1768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DD6F5C-76E3-479B-834B-3728108FEB13}" type="pres">
      <dgm:prSet presAssocID="{42EB3472-7030-4915-861D-9A405D69C367}" presName="hierChild3" presStyleCnt="0"/>
      <dgm:spPr/>
    </dgm:pt>
  </dgm:ptLst>
  <dgm:cxnLst>
    <dgm:cxn modelId="{62C600CF-A7FD-44EA-A2BA-78989462265C}" type="presOf" srcId="{1A05144F-9175-485D-8FA4-6A96C77F93D2}" destId="{624FBD16-10C2-47D4-8D89-F439EC7D4F3E}" srcOrd="0" destOrd="0" presId="urn:microsoft.com/office/officeart/2005/8/layout/hierarchy1"/>
    <dgm:cxn modelId="{ACB1C44E-0932-4FC2-AB5A-1A51C7F1643E}" srcId="{1A05144F-9175-485D-8FA4-6A96C77F93D2}" destId="{23BA06C9-5F86-407F-939E-C7307E811961}" srcOrd="0" destOrd="0" parTransId="{1C80531B-B7EA-43FB-8481-ED290812FF52}" sibTransId="{C6639CC6-B8E4-417B-98C9-5CA795A7BB3E}"/>
    <dgm:cxn modelId="{E2BE3DEB-64CB-4800-BCEB-6DD2FB41DD38}" type="presOf" srcId="{9C581A67-10CE-4209-A95B-7BD9B474F255}" destId="{B9FAF721-6195-46CD-8957-F857A72266B5}" srcOrd="0" destOrd="0" presId="urn:microsoft.com/office/officeart/2005/8/layout/hierarchy1"/>
    <dgm:cxn modelId="{BA6FF2FB-FAE0-4A18-A301-637E16A3622C}" srcId="{3A18FC6C-3047-4FEF-BDC9-DB891C44819B}" destId="{1A05144F-9175-485D-8FA4-6A96C77F93D2}" srcOrd="0" destOrd="0" parTransId="{9C581A67-10CE-4209-A95B-7BD9B474F255}" sibTransId="{18F9E4A9-180F-49F1-BCF0-7DD2A6D55D92}"/>
    <dgm:cxn modelId="{569C5DB3-5EF5-42BB-BB93-CFD86CBFF81B}" srcId="{1A05144F-9175-485D-8FA4-6A96C77F93D2}" destId="{9E089AED-EAD2-47F7-A508-1C21BE868BBD}" srcOrd="1" destOrd="0" parTransId="{B4577ACB-BB18-431B-9097-DF49141BF5BC}" sibTransId="{150E9423-DA75-470C-B9D9-FE27746C06ED}"/>
    <dgm:cxn modelId="{7EABCFF1-2C53-49F5-B256-4AE1C2F5B5B3}" type="presOf" srcId="{23BA06C9-5F86-407F-939E-C7307E811961}" destId="{E1EECD24-0F57-408D-B708-F440239A164C}" srcOrd="0" destOrd="0" presId="urn:microsoft.com/office/officeart/2005/8/layout/hierarchy1"/>
    <dgm:cxn modelId="{EA474E2E-CF64-48BA-895C-E35F2BF6D3BE}" type="presOf" srcId="{9E089AED-EAD2-47F7-A508-1C21BE868BBD}" destId="{F55E6B55-824E-4693-AB5D-D38A930AAE38}" srcOrd="0" destOrd="0" presId="urn:microsoft.com/office/officeart/2005/8/layout/hierarchy1"/>
    <dgm:cxn modelId="{787931AA-4E35-46CF-B81F-7A88888E0170}" srcId="{3A18FC6C-3047-4FEF-BDC9-DB891C44819B}" destId="{42EB3472-7030-4915-861D-9A405D69C367}" srcOrd="1" destOrd="0" parTransId="{7A5F21B0-FCE5-4F15-9F5C-CA62B4577D1C}" sibTransId="{2F7984B3-ACC5-40D2-BE99-60F6B16C05EB}"/>
    <dgm:cxn modelId="{912FD90D-F2E9-496A-8FEF-BDD4EE4F04B8}" type="presOf" srcId="{1C80531B-B7EA-43FB-8481-ED290812FF52}" destId="{F658FD0B-08F3-49C0-84D0-3FAA432FF48F}" srcOrd="0" destOrd="0" presId="urn:microsoft.com/office/officeart/2005/8/layout/hierarchy1"/>
    <dgm:cxn modelId="{83B0824A-396F-4406-B55E-DBCC08C4EA57}" type="presOf" srcId="{B4577ACB-BB18-431B-9097-DF49141BF5BC}" destId="{432AC01A-4BD6-44A1-8523-7E8DC3346619}" srcOrd="0" destOrd="0" presId="urn:microsoft.com/office/officeart/2005/8/layout/hierarchy1"/>
    <dgm:cxn modelId="{20823F95-D621-482A-81D4-8ED7A34567A8}" srcId="{C263AF80-81AA-4C8F-A4C9-1292E248D62C}" destId="{3A18FC6C-3047-4FEF-BDC9-DB891C44819B}" srcOrd="0" destOrd="0" parTransId="{FE33D639-7919-4AF3-8427-53EDCCCAF3B7}" sibTransId="{11B59221-E7F2-4F61-9909-B3A06481BE4D}"/>
    <dgm:cxn modelId="{B7B0DA97-4E29-4EFA-8131-6BB7DB97196D}" type="presOf" srcId="{42EB3472-7030-4915-861D-9A405D69C367}" destId="{2E21F50B-BBC6-44E4-A8EE-9580F1D0D8AC}" srcOrd="0" destOrd="0" presId="urn:microsoft.com/office/officeart/2005/8/layout/hierarchy1"/>
    <dgm:cxn modelId="{7346D3EB-462A-46FF-B929-DD1860074CF2}" type="presOf" srcId="{7A5F21B0-FCE5-4F15-9F5C-CA62B4577D1C}" destId="{B77AA060-EDEE-4CA0-BBEC-217876508521}" srcOrd="0" destOrd="0" presId="urn:microsoft.com/office/officeart/2005/8/layout/hierarchy1"/>
    <dgm:cxn modelId="{F4F24FE6-23B9-4C9D-A260-33F8D5761E39}" type="presOf" srcId="{3A18FC6C-3047-4FEF-BDC9-DB891C44819B}" destId="{4E154A72-C42C-4386-A04C-24B4E964229D}" srcOrd="0" destOrd="0" presId="urn:microsoft.com/office/officeart/2005/8/layout/hierarchy1"/>
    <dgm:cxn modelId="{C4C6786A-5689-4A72-AD31-B5A1D98A30D8}" type="presOf" srcId="{C263AF80-81AA-4C8F-A4C9-1292E248D62C}" destId="{8DA10E41-0A24-4522-BA1F-94EBEAE1BA97}" srcOrd="0" destOrd="0" presId="urn:microsoft.com/office/officeart/2005/8/layout/hierarchy1"/>
    <dgm:cxn modelId="{EC56FBC1-8D93-46DF-B0B1-EF76975EE16F}" type="presParOf" srcId="{8DA10E41-0A24-4522-BA1F-94EBEAE1BA97}" destId="{7E4376B7-ABCF-4FA7-9CE9-6BDA889794DA}" srcOrd="0" destOrd="0" presId="urn:microsoft.com/office/officeart/2005/8/layout/hierarchy1"/>
    <dgm:cxn modelId="{0A99D9F1-667B-4F85-A641-815F5784C925}" type="presParOf" srcId="{7E4376B7-ABCF-4FA7-9CE9-6BDA889794DA}" destId="{65B149C9-8CC0-4F45-A865-46DF2BC18EB1}" srcOrd="0" destOrd="0" presId="urn:microsoft.com/office/officeart/2005/8/layout/hierarchy1"/>
    <dgm:cxn modelId="{25CFAF9E-E894-48C5-B123-560F0827AAB7}" type="presParOf" srcId="{65B149C9-8CC0-4F45-A865-46DF2BC18EB1}" destId="{AF9D9692-7C0B-495A-B079-FBBDAA17B1BE}" srcOrd="0" destOrd="0" presId="urn:microsoft.com/office/officeart/2005/8/layout/hierarchy1"/>
    <dgm:cxn modelId="{43C5EEDA-1C03-48AD-B3C0-FD7C28E1AB6C}" type="presParOf" srcId="{65B149C9-8CC0-4F45-A865-46DF2BC18EB1}" destId="{4E154A72-C42C-4386-A04C-24B4E964229D}" srcOrd="1" destOrd="0" presId="urn:microsoft.com/office/officeart/2005/8/layout/hierarchy1"/>
    <dgm:cxn modelId="{5BAABE9E-6F43-45E0-BE8B-FAB9C884BD22}" type="presParOf" srcId="{7E4376B7-ABCF-4FA7-9CE9-6BDA889794DA}" destId="{7173B4AB-2DEC-471F-A4E0-97086F02E5CC}" srcOrd="1" destOrd="0" presId="urn:microsoft.com/office/officeart/2005/8/layout/hierarchy1"/>
    <dgm:cxn modelId="{7709CFDD-A2EC-4D2A-84F4-C94C25C83CD3}" type="presParOf" srcId="{7173B4AB-2DEC-471F-A4E0-97086F02E5CC}" destId="{B9FAF721-6195-46CD-8957-F857A72266B5}" srcOrd="0" destOrd="0" presId="urn:microsoft.com/office/officeart/2005/8/layout/hierarchy1"/>
    <dgm:cxn modelId="{E411327C-695F-4414-9B1D-4A039186CE22}" type="presParOf" srcId="{7173B4AB-2DEC-471F-A4E0-97086F02E5CC}" destId="{3461E8BA-156A-4DDE-A377-83ABD3B8097F}" srcOrd="1" destOrd="0" presId="urn:microsoft.com/office/officeart/2005/8/layout/hierarchy1"/>
    <dgm:cxn modelId="{6FCDB026-B418-4E90-9C18-E49FEDCC0370}" type="presParOf" srcId="{3461E8BA-156A-4DDE-A377-83ABD3B8097F}" destId="{EB83775B-9D57-4DAC-9221-F87E5BE59651}" srcOrd="0" destOrd="0" presId="urn:microsoft.com/office/officeart/2005/8/layout/hierarchy1"/>
    <dgm:cxn modelId="{499C9128-B235-4A4E-ABC8-1025E0BB66DE}" type="presParOf" srcId="{EB83775B-9D57-4DAC-9221-F87E5BE59651}" destId="{EC862EC0-9291-45ED-93AE-BEC54999E167}" srcOrd="0" destOrd="0" presId="urn:microsoft.com/office/officeart/2005/8/layout/hierarchy1"/>
    <dgm:cxn modelId="{00FE360A-359A-4AC4-B586-E7F915CD085C}" type="presParOf" srcId="{EB83775B-9D57-4DAC-9221-F87E5BE59651}" destId="{624FBD16-10C2-47D4-8D89-F439EC7D4F3E}" srcOrd="1" destOrd="0" presId="urn:microsoft.com/office/officeart/2005/8/layout/hierarchy1"/>
    <dgm:cxn modelId="{FE671E71-6724-4E88-897B-012FCD0CC62F}" type="presParOf" srcId="{3461E8BA-156A-4DDE-A377-83ABD3B8097F}" destId="{2D499485-0304-40EB-BB27-9AC6DB82FA92}" srcOrd="1" destOrd="0" presId="urn:microsoft.com/office/officeart/2005/8/layout/hierarchy1"/>
    <dgm:cxn modelId="{69959018-91B0-4AFC-BF23-D3BE96CF0E9A}" type="presParOf" srcId="{2D499485-0304-40EB-BB27-9AC6DB82FA92}" destId="{F658FD0B-08F3-49C0-84D0-3FAA432FF48F}" srcOrd="0" destOrd="0" presId="urn:microsoft.com/office/officeart/2005/8/layout/hierarchy1"/>
    <dgm:cxn modelId="{3E3D269C-DFD9-4FD8-853D-36ECE00D5841}" type="presParOf" srcId="{2D499485-0304-40EB-BB27-9AC6DB82FA92}" destId="{CABED6F3-13EA-496E-851A-9D61564EACDF}" srcOrd="1" destOrd="0" presId="urn:microsoft.com/office/officeart/2005/8/layout/hierarchy1"/>
    <dgm:cxn modelId="{F1601406-6882-492C-9C85-75923B25C2DB}" type="presParOf" srcId="{CABED6F3-13EA-496E-851A-9D61564EACDF}" destId="{F9567D9E-9A17-4FE1-910F-6B2C6A2DFF2F}" srcOrd="0" destOrd="0" presId="urn:microsoft.com/office/officeart/2005/8/layout/hierarchy1"/>
    <dgm:cxn modelId="{6A89AF8B-4EA7-421D-B11D-C4DE493D63C6}" type="presParOf" srcId="{F9567D9E-9A17-4FE1-910F-6B2C6A2DFF2F}" destId="{E276445E-BA86-4739-AE79-6D035E02AFAB}" srcOrd="0" destOrd="0" presId="urn:microsoft.com/office/officeart/2005/8/layout/hierarchy1"/>
    <dgm:cxn modelId="{47FDB3DB-2919-4776-8DC2-CA0FA61DA401}" type="presParOf" srcId="{F9567D9E-9A17-4FE1-910F-6B2C6A2DFF2F}" destId="{E1EECD24-0F57-408D-B708-F440239A164C}" srcOrd="1" destOrd="0" presId="urn:microsoft.com/office/officeart/2005/8/layout/hierarchy1"/>
    <dgm:cxn modelId="{81891CD6-7B3D-454D-B2F7-101BA4D975DF}" type="presParOf" srcId="{CABED6F3-13EA-496E-851A-9D61564EACDF}" destId="{24800FB8-EE38-44CE-B01B-E8A153CE5799}" srcOrd="1" destOrd="0" presId="urn:microsoft.com/office/officeart/2005/8/layout/hierarchy1"/>
    <dgm:cxn modelId="{2A61BE63-2151-426C-9140-591D2268B581}" type="presParOf" srcId="{2D499485-0304-40EB-BB27-9AC6DB82FA92}" destId="{432AC01A-4BD6-44A1-8523-7E8DC3346619}" srcOrd="2" destOrd="0" presId="urn:microsoft.com/office/officeart/2005/8/layout/hierarchy1"/>
    <dgm:cxn modelId="{53DF3D52-0DFF-4517-BA77-E46DD11FB612}" type="presParOf" srcId="{2D499485-0304-40EB-BB27-9AC6DB82FA92}" destId="{5F2C1B5D-49B5-4C8C-93EA-63BC7C26D1A6}" srcOrd="3" destOrd="0" presId="urn:microsoft.com/office/officeart/2005/8/layout/hierarchy1"/>
    <dgm:cxn modelId="{8B8F4710-5C47-40E8-B3E2-A53837D54D32}" type="presParOf" srcId="{5F2C1B5D-49B5-4C8C-93EA-63BC7C26D1A6}" destId="{BBD7CA8D-C6A4-4E44-BE70-CDB16CE3091D}" srcOrd="0" destOrd="0" presId="urn:microsoft.com/office/officeart/2005/8/layout/hierarchy1"/>
    <dgm:cxn modelId="{B5048EBA-F44C-4503-8171-5A97863C7382}" type="presParOf" srcId="{BBD7CA8D-C6A4-4E44-BE70-CDB16CE3091D}" destId="{CBA3DDF3-7E16-4550-8072-2A4FF0386957}" srcOrd="0" destOrd="0" presId="urn:microsoft.com/office/officeart/2005/8/layout/hierarchy1"/>
    <dgm:cxn modelId="{57A521D5-FEEC-4B75-A5A9-38E6B2BA76E4}" type="presParOf" srcId="{BBD7CA8D-C6A4-4E44-BE70-CDB16CE3091D}" destId="{F55E6B55-824E-4693-AB5D-D38A930AAE38}" srcOrd="1" destOrd="0" presId="urn:microsoft.com/office/officeart/2005/8/layout/hierarchy1"/>
    <dgm:cxn modelId="{CD4D1205-7088-4A33-B8FA-E9AB81D18102}" type="presParOf" srcId="{5F2C1B5D-49B5-4C8C-93EA-63BC7C26D1A6}" destId="{BDCD3B63-CF8C-4582-975A-D35D29170649}" srcOrd="1" destOrd="0" presId="urn:microsoft.com/office/officeart/2005/8/layout/hierarchy1"/>
    <dgm:cxn modelId="{97A95FF8-E00E-4A48-8C2A-191FFA8332DB}" type="presParOf" srcId="{7173B4AB-2DEC-471F-A4E0-97086F02E5CC}" destId="{B77AA060-EDEE-4CA0-BBEC-217876508521}" srcOrd="2" destOrd="0" presId="urn:microsoft.com/office/officeart/2005/8/layout/hierarchy1"/>
    <dgm:cxn modelId="{4F02949B-ADCD-4587-A617-EA5814BE3510}" type="presParOf" srcId="{7173B4AB-2DEC-471F-A4E0-97086F02E5CC}" destId="{5308A075-05B8-4291-BE2E-298182DE8495}" srcOrd="3" destOrd="0" presId="urn:microsoft.com/office/officeart/2005/8/layout/hierarchy1"/>
    <dgm:cxn modelId="{145688B5-F3B6-45A4-8A3B-87AE4855BDB3}" type="presParOf" srcId="{5308A075-05B8-4291-BE2E-298182DE8495}" destId="{4D9D8F9E-C5DC-43D8-9227-8DEB694E04CF}" srcOrd="0" destOrd="0" presId="urn:microsoft.com/office/officeart/2005/8/layout/hierarchy1"/>
    <dgm:cxn modelId="{C26BE08E-1B24-4129-9024-440AE9A152E0}" type="presParOf" srcId="{4D9D8F9E-C5DC-43D8-9227-8DEB694E04CF}" destId="{415D574E-D06F-4846-8BC2-A8134EE1EFA0}" srcOrd="0" destOrd="0" presId="urn:microsoft.com/office/officeart/2005/8/layout/hierarchy1"/>
    <dgm:cxn modelId="{CA41BE12-5219-4174-AC9B-7CACFBAEF41F}" type="presParOf" srcId="{4D9D8F9E-C5DC-43D8-9227-8DEB694E04CF}" destId="{2E21F50B-BBC6-44E4-A8EE-9580F1D0D8AC}" srcOrd="1" destOrd="0" presId="urn:microsoft.com/office/officeart/2005/8/layout/hierarchy1"/>
    <dgm:cxn modelId="{74F16EEF-5552-46B6-B760-EC83B181E765}" type="presParOf" srcId="{5308A075-05B8-4291-BE2E-298182DE8495}" destId="{D9DD6F5C-76E3-479B-834B-3728108FEB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AA060-EDEE-4CA0-BBEC-217876508521}">
      <dsp:nvSpPr>
        <dsp:cNvPr id="0" name=""/>
        <dsp:cNvSpPr/>
      </dsp:nvSpPr>
      <dsp:spPr>
        <a:xfrm>
          <a:off x="5503367" y="1460539"/>
          <a:ext cx="91440" cy="435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651B1-FFFD-4CF5-89A8-632EAD74BD68}">
      <dsp:nvSpPr>
        <dsp:cNvPr id="0" name=""/>
        <dsp:cNvSpPr/>
      </dsp:nvSpPr>
      <dsp:spPr>
        <a:xfrm>
          <a:off x="3931925" y="1576"/>
          <a:ext cx="3234325" cy="1458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53077-4E39-478B-81B0-9D6F518F1E99}">
      <dsp:nvSpPr>
        <dsp:cNvPr id="0" name=""/>
        <dsp:cNvSpPr/>
      </dsp:nvSpPr>
      <dsp:spPr>
        <a:xfrm>
          <a:off x="4187211" y="244098"/>
          <a:ext cx="3234325" cy="1458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rgbClr val="FF0000"/>
              </a:solidFill>
            </a:rPr>
            <a:t>الحق والواجب وجهان لعملة قانونية واحدة </a:t>
          </a:r>
          <a:endParaRPr lang="en-US" sz="3200" b="1" kern="1200" dirty="0">
            <a:solidFill>
              <a:srgbClr val="FF0000"/>
            </a:solidFill>
          </a:endParaRPr>
        </a:p>
      </dsp:txBody>
      <dsp:txXfrm>
        <a:off x="4229943" y="286830"/>
        <a:ext cx="3148861" cy="1373498"/>
      </dsp:txXfrm>
    </dsp:sp>
    <dsp:sp modelId="{415D574E-D06F-4846-8BC2-A8134EE1EFA0}">
      <dsp:nvSpPr>
        <dsp:cNvPr id="0" name=""/>
        <dsp:cNvSpPr/>
      </dsp:nvSpPr>
      <dsp:spPr>
        <a:xfrm>
          <a:off x="906564" y="1895813"/>
          <a:ext cx="9285046" cy="231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1F50B-BBC6-44E4-A8EE-9580F1D0D8AC}">
      <dsp:nvSpPr>
        <dsp:cNvPr id="0" name=""/>
        <dsp:cNvSpPr/>
      </dsp:nvSpPr>
      <dsp:spPr>
        <a:xfrm>
          <a:off x="1161851" y="2138336"/>
          <a:ext cx="9285046" cy="2316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/>
            <a:t>لأن كل قاعدة قانونية توضع من قبل سلطة عامة تمنح حقاً لطرف، وتكون هذه الحقوق هي واجبات للطرف الآخر.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rgbClr val="002060"/>
              </a:solidFill>
            </a:rPr>
            <a:t>فلا حق بدون واجب، ولا واجب بدون حق.</a:t>
          </a:r>
          <a:endParaRPr lang="en-US" sz="3200" b="1" kern="1200" dirty="0">
            <a:solidFill>
              <a:srgbClr val="002060"/>
            </a:solidFill>
          </a:endParaRPr>
        </a:p>
      </dsp:txBody>
      <dsp:txXfrm>
        <a:off x="1229705" y="2206190"/>
        <a:ext cx="9149338" cy="2181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AA060-EDEE-4CA0-BBEC-217876508521}">
      <dsp:nvSpPr>
        <dsp:cNvPr id="0" name=""/>
        <dsp:cNvSpPr/>
      </dsp:nvSpPr>
      <dsp:spPr>
        <a:xfrm>
          <a:off x="6525637" y="1258244"/>
          <a:ext cx="2287504" cy="390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10"/>
              </a:lnTo>
              <a:lnTo>
                <a:pt x="2287504" y="266410"/>
              </a:lnTo>
              <a:lnTo>
                <a:pt x="2287504" y="390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AC01A-4BD6-44A1-8523-7E8DC3346619}">
      <dsp:nvSpPr>
        <dsp:cNvPr id="0" name=""/>
        <dsp:cNvSpPr/>
      </dsp:nvSpPr>
      <dsp:spPr>
        <a:xfrm>
          <a:off x="3532300" y="3004560"/>
          <a:ext cx="2203976" cy="390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10"/>
              </a:lnTo>
              <a:lnTo>
                <a:pt x="2203976" y="266410"/>
              </a:lnTo>
              <a:lnTo>
                <a:pt x="2203976" y="3909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8FD0B-08F3-49C0-84D0-3FAA432FF48F}">
      <dsp:nvSpPr>
        <dsp:cNvPr id="0" name=""/>
        <dsp:cNvSpPr/>
      </dsp:nvSpPr>
      <dsp:spPr>
        <a:xfrm>
          <a:off x="2058069" y="3004560"/>
          <a:ext cx="1474231" cy="390934"/>
        </a:xfrm>
        <a:custGeom>
          <a:avLst/>
          <a:gdLst/>
          <a:ahLst/>
          <a:cxnLst/>
          <a:rect l="0" t="0" r="0" b="0"/>
          <a:pathLst>
            <a:path>
              <a:moveTo>
                <a:pt x="1474231" y="0"/>
              </a:moveTo>
              <a:lnTo>
                <a:pt x="1474231" y="266410"/>
              </a:lnTo>
              <a:lnTo>
                <a:pt x="0" y="266410"/>
              </a:lnTo>
              <a:lnTo>
                <a:pt x="0" y="3909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AF721-6195-46CD-8957-F857A72266B5}">
      <dsp:nvSpPr>
        <dsp:cNvPr id="0" name=""/>
        <dsp:cNvSpPr/>
      </dsp:nvSpPr>
      <dsp:spPr>
        <a:xfrm>
          <a:off x="3532300" y="1258244"/>
          <a:ext cx="2993336" cy="390934"/>
        </a:xfrm>
        <a:custGeom>
          <a:avLst/>
          <a:gdLst/>
          <a:ahLst/>
          <a:cxnLst/>
          <a:rect l="0" t="0" r="0" b="0"/>
          <a:pathLst>
            <a:path>
              <a:moveTo>
                <a:pt x="2993336" y="0"/>
              </a:moveTo>
              <a:lnTo>
                <a:pt x="2993336" y="266410"/>
              </a:lnTo>
              <a:lnTo>
                <a:pt x="0" y="266410"/>
              </a:lnTo>
              <a:lnTo>
                <a:pt x="0" y="390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D9692-7C0B-495A-B079-FBBDAA17B1BE}">
      <dsp:nvSpPr>
        <dsp:cNvPr id="0" name=""/>
        <dsp:cNvSpPr/>
      </dsp:nvSpPr>
      <dsp:spPr>
        <a:xfrm>
          <a:off x="5618291" y="628369"/>
          <a:ext cx="1814691" cy="629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54A72-C42C-4386-A04C-24B4E964229D}">
      <dsp:nvSpPr>
        <dsp:cNvPr id="0" name=""/>
        <dsp:cNvSpPr/>
      </dsp:nvSpPr>
      <dsp:spPr>
        <a:xfrm>
          <a:off x="5767645" y="770255"/>
          <a:ext cx="1814691" cy="629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rgbClr val="7030A0"/>
              </a:solidFill>
            </a:rPr>
            <a:t>القانون</a:t>
          </a:r>
          <a:endParaRPr lang="en-US" sz="1800" b="1" kern="1200" dirty="0">
            <a:solidFill>
              <a:srgbClr val="7030A0"/>
            </a:solidFill>
          </a:endParaRPr>
        </a:p>
      </dsp:txBody>
      <dsp:txXfrm>
        <a:off x="5786093" y="788703"/>
        <a:ext cx="1777795" cy="592978"/>
      </dsp:txXfrm>
    </dsp:sp>
    <dsp:sp modelId="{EC862EC0-9291-45ED-93AE-BEC54999E167}">
      <dsp:nvSpPr>
        <dsp:cNvPr id="0" name=""/>
        <dsp:cNvSpPr/>
      </dsp:nvSpPr>
      <dsp:spPr>
        <a:xfrm>
          <a:off x="1394150" y="1649178"/>
          <a:ext cx="4276300" cy="1355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FBD16-10C2-47D4-8D89-F439EC7D4F3E}">
      <dsp:nvSpPr>
        <dsp:cNvPr id="0" name=""/>
        <dsp:cNvSpPr/>
      </dsp:nvSpPr>
      <dsp:spPr>
        <a:xfrm>
          <a:off x="1543504" y="1791064"/>
          <a:ext cx="4276300" cy="1355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u="none" kern="1200" dirty="0" smtClean="0">
              <a:solidFill>
                <a:schemeClr val="accent2">
                  <a:lumMod val="50000"/>
                </a:schemeClr>
              </a:solidFill>
            </a:rPr>
            <a:t>واجب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</a:rPr>
            <a:t>مايلتزم بة شخص أو مجموعة أشخاص تجاه صاحب العمل.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583202" y="1830762"/>
        <a:ext cx="4196904" cy="1275986"/>
      </dsp:txXfrm>
    </dsp:sp>
    <dsp:sp modelId="{E276445E-BA86-4739-AE79-6D035E02AFAB}">
      <dsp:nvSpPr>
        <dsp:cNvPr id="0" name=""/>
        <dsp:cNvSpPr/>
      </dsp:nvSpPr>
      <dsp:spPr>
        <a:xfrm>
          <a:off x="3447" y="3395494"/>
          <a:ext cx="4109244" cy="1727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ECD24-0F57-408D-B708-F440239A164C}">
      <dsp:nvSpPr>
        <dsp:cNvPr id="0" name=""/>
        <dsp:cNvSpPr/>
      </dsp:nvSpPr>
      <dsp:spPr>
        <a:xfrm>
          <a:off x="152801" y="3537381"/>
          <a:ext cx="4109244" cy="1727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accent6">
                  <a:lumMod val="50000"/>
                </a:schemeClr>
              </a:solidFill>
            </a:rPr>
            <a:t>واجب خاص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</a:rPr>
            <a:t>مايلتزم به شخص معين دون غيرة نتيجة وجود علاقة قانونية مع صاحب الحق.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03409" y="3587989"/>
        <a:ext cx="4008028" cy="1626667"/>
      </dsp:txXfrm>
    </dsp:sp>
    <dsp:sp modelId="{CBA3DDF3-7E16-4550-8072-2A4FF0386957}">
      <dsp:nvSpPr>
        <dsp:cNvPr id="0" name=""/>
        <dsp:cNvSpPr/>
      </dsp:nvSpPr>
      <dsp:spPr>
        <a:xfrm>
          <a:off x="4411400" y="3395494"/>
          <a:ext cx="2649754" cy="1677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E6B55-824E-4693-AB5D-D38A930AAE38}">
      <dsp:nvSpPr>
        <dsp:cNvPr id="0" name=""/>
        <dsp:cNvSpPr/>
      </dsp:nvSpPr>
      <dsp:spPr>
        <a:xfrm>
          <a:off x="4560754" y="3537381"/>
          <a:ext cx="2649754" cy="1677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6">
                  <a:lumMod val="50000"/>
                </a:schemeClr>
              </a:solidFill>
            </a:rPr>
            <a:t>واجب عام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</a:rPr>
            <a:t>مايلتزم به جميع الأفراد ما عدا صاحب الحق.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609887" y="3586514"/>
        <a:ext cx="2551488" cy="1579266"/>
      </dsp:txXfrm>
    </dsp:sp>
    <dsp:sp modelId="{415D574E-D06F-4846-8BC2-A8134EE1EFA0}">
      <dsp:nvSpPr>
        <dsp:cNvPr id="0" name=""/>
        <dsp:cNvSpPr/>
      </dsp:nvSpPr>
      <dsp:spPr>
        <a:xfrm>
          <a:off x="5969158" y="1649178"/>
          <a:ext cx="5687964" cy="1509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1F50B-BBC6-44E4-A8EE-9580F1D0D8AC}">
      <dsp:nvSpPr>
        <dsp:cNvPr id="0" name=""/>
        <dsp:cNvSpPr/>
      </dsp:nvSpPr>
      <dsp:spPr>
        <a:xfrm>
          <a:off x="6118513" y="1791064"/>
          <a:ext cx="5687964" cy="1509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u="none" kern="1200" dirty="0" smtClean="0">
              <a:solidFill>
                <a:schemeClr val="accent2">
                  <a:lumMod val="50000"/>
                </a:schemeClr>
              </a:solidFill>
            </a:rPr>
            <a:t>حـــق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</a:rPr>
            <a:t>سلطة يسندها القانون إلى شخص معين يستطيع بمقتضاها أن يفرض على الاخرين أداء شيء أو الامتناع عنه.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162731" y="1835282"/>
        <a:ext cx="5599528" cy="142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90657" y="625682"/>
            <a:ext cx="7420768" cy="1182210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/>
        </p:nvSpPr>
        <p:spPr>
          <a:xfrm>
            <a:off x="466806" y="3315542"/>
            <a:ext cx="6260566" cy="247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BH" sz="3200" b="1" dirty="0" smtClean="0"/>
              <a:t>القانون التجاري</a:t>
            </a:r>
          </a:p>
          <a:p>
            <a:pPr marL="0" indent="0" algn="ctr" rtl="1">
              <a:buNone/>
            </a:pPr>
            <a:r>
              <a:rPr lang="ar-BH" sz="3200" b="1" dirty="0" smtClean="0">
                <a:solidFill>
                  <a:srgbClr val="FF0000"/>
                </a:solidFill>
              </a:rPr>
              <a:t>قان211 – 803</a:t>
            </a:r>
          </a:p>
          <a:p>
            <a:pPr marL="0" indent="0" algn="ctr" rtl="1">
              <a:buNone/>
            </a:pPr>
            <a:r>
              <a:rPr lang="ar-BH" sz="3200" b="1" dirty="0" smtClean="0">
                <a:solidFill>
                  <a:srgbClr val="002060"/>
                </a:solidFill>
              </a:rPr>
              <a:t>الفصل الاول</a:t>
            </a:r>
          </a:p>
          <a:p>
            <a:pPr marL="0" indent="0" algn="ctr" rtl="1">
              <a:buNone/>
            </a:pPr>
            <a:r>
              <a:rPr lang="ar-BH" sz="3200" b="1" dirty="0" smtClean="0">
                <a:solidFill>
                  <a:schemeClr val="accent2">
                    <a:lumMod val="50000"/>
                  </a:schemeClr>
                </a:solidFill>
              </a:rPr>
              <a:t>الوحدة الأولي</a:t>
            </a:r>
            <a:r>
              <a:rPr lang="ar-BH" sz="3200" b="1" dirty="0" smtClean="0"/>
              <a:t>«القانون ودوره في المجتمع»</a:t>
            </a:r>
          </a:p>
        </p:txBody>
      </p:sp>
      <p:pic>
        <p:nvPicPr>
          <p:cNvPr id="7" name="Picture 6" descr="http://www.psdgraphics.com/file/gold-scale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4071" r="16150" b="11812"/>
          <a:stretch/>
        </p:blipFill>
        <p:spPr bwMode="auto">
          <a:xfrm>
            <a:off x="7302137" y="2952207"/>
            <a:ext cx="3775166" cy="2625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0" y="6498164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412683" y="6550223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solidFill>
                  <a:srgbClr val="FF0000"/>
                </a:solidFill>
              </a:rPr>
              <a:t>الفصل الدراسي الأول 2020-2021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9679" y="6526802"/>
            <a:ext cx="2135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/>
              <a:t>المرحلة الثانوية - المستوى الثاني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9224" y="6560818"/>
            <a:ext cx="1021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 smtClean="0"/>
              <a:t>الصفحات 1-7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7297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377440" y="895770"/>
            <a:ext cx="9183189" cy="5112912"/>
          </a:xfrm>
          <a:prstGeom prst="vertic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 smtClean="0"/>
              <a:t>ل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27209" y="2139747"/>
            <a:ext cx="30412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عرف القانون؟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0770" y="3476002"/>
            <a:ext cx="7397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200" b="1" dirty="0">
                <a:latin typeface="Arial (Body)"/>
                <a:cs typeface="Arial" panose="020B0604020202020204" pitchFamily="34" charset="0"/>
              </a:rPr>
              <a:t>مجموعة من القواعد </a:t>
            </a:r>
            <a:r>
              <a:rPr lang="ar-BH" sz="3200" b="1" dirty="0" smtClean="0">
                <a:latin typeface="Arial (Body)"/>
                <a:cs typeface="Arial" panose="020B0604020202020204" pitchFamily="34" charset="0"/>
              </a:rPr>
              <a:t>والأنظمة الموضوعة </a:t>
            </a:r>
            <a:r>
              <a:rPr lang="ar-BH" sz="3200" b="1" dirty="0">
                <a:latin typeface="Arial (Body)"/>
                <a:cs typeface="Arial" panose="020B0604020202020204" pitchFamily="34" charset="0"/>
              </a:rPr>
              <a:t>من قبل </a:t>
            </a:r>
            <a:r>
              <a:rPr lang="ar-BH" sz="3200" b="1" dirty="0" smtClean="0">
                <a:latin typeface="Arial (Body)"/>
                <a:cs typeface="Arial" panose="020B0604020202020204" pitchFamily="34" charset="0"/>
              </a:rPr>
              <a:t>السلطة </a:t>
            </a:r>
            <a:r>
              <a:rPr lang="ar-BH" sz="3200" b="1" dirty="0">
                <a:latin typeface="Arial (Body)"/>
                <a:cs typeface="Arial" panose="020B0604020202020204" pitchFamily="34" charset="0"/>
              </a:rPr>
              <a:t>العامة </a:t>
            </a:r>
            <a:r>
              <a:rPr lang="ar-BH" sz="3200" b="1" dirty="0" smtClean="0">
                <a:latin typeface="Arial (Body)"/>
                <a:cs typeface="Arial" panose="020B0604020202020204" pitchFamily="34" charset="0"/>
              </a:rPr>
              <a:t>،تنظم </a:t>
            </a:r>
            <a:r>
              <a:rPr lang="ar-BH" sz="3200" b="1" dirty="0">
                <a:latin typeface="Arial (Body)"/>
                <a:cs typeface="Arial" panose="020B0604020202020204" pitchFamily="34" charset="0"/>
              </a:rPr>
              <a:t>سلوك الافراد </a:t>
            </a:r>
            <a:r>
              <a:rPr lang="ar-BH" sz="3200" b="1" dirty="0" smtClean="0">
                <a:latin typeface="Arial (Body)"/>
                <a:cs typeface="Arial" panose="020B0604020202020204" pitchFamily="34" charset="0"/>
              </a:rPr>
              <a:t>ضماناً </a:t>
            </a:r>
            <a:r>
              <a:rPr lang="ar-BH" sz="3200" b="1" dirty="0">
                <a:latin typeface="Arial (Body)"/>
                <a:cs typeface="Arial" panose="020B0604020202020204" pitchFamily="34" charset="0"/>
              </a:rPr>
              <a:t>لحقوقهم وتلزمهم باتباعها ، وتوقيع الجزاء على من </a:t>
            </a:r>
            <a:r>
              <a:rPr lang="ar-BH" sz="3200" b="1" dirty="0" smtClean="0">
                <a:latin typeface="Arial (Body)"/>
                <a:cs typeface="Arial" panose="020B0604020202020204" pitchFamily="34" charset="0"/>
              </a:rPr>
              <a:t>يخالفها.</a:t>
            </a:r>
            <a:endParaRPr lang="en-US" sz="3200" b="1" dirty="0">
              <a:latin typeface="Arial (Body)"/>
              <a:cs typeface="Arial" panose="020B0604020202020204" pitchFamily="34" charset="0"/>
            </a:endParaRPr>
          </a:p>
          <a:p>
            <a:endParaRPr lang="en-US" sz="2400" dirty="0">
              <a:latin typeface="Arial (Body)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0" name="Content Placeholder 3" descr="imagesCACLD3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7" y="4741817"/>
            <a:ext cx="1828801" cy="15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103926533"/>
              </p:ext>
            </p:extLst>
          </p:nvPr>
        </p:nvGraphicFramePr>
        <p:xfrm>
          <a:off x="128790" y="836022"/>
          <a:ext cx="11353462" cy="468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Wave 2"/>
          <p:cNvSpPr/>
          <p:nvPr/>
        </p:nvSpPr>
        <p:spPr>
          <a:xfrm>
            <a:off x="9361531" y="688837"/>
            <a:ext cx="2120721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chemeClr val="tx1"/>
                </a:solidFill>
              </a:rPr>
              <a:t>الحق والواجب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http://www.psdgraphics.com/file/gold-scales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4071" r="16150" b="11812"/>
          <a:stretch/>
        </p:blipFill>
        <p:spPr bwMode="auto">
          <a:xfrm>
            <a:off x="0" y="5407363"/>
            <a:ext cx="3278778" cy="1044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00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050669418"/>
              </p:ext>
            </p:extLst>
          </p:nvPr>
        </p:nvGraphicFramePr>
        <p:xfrm>
          <a:off x="128789" y="244700"/>
          <a:ext cx="11809925" cy="589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Wave 2"/>
          <p:cNvSpPr/>
          <p:nvPr/>
        </p:nvSpPr>
        <p:spPr>
          <a:xfrm>
            <a:off x="9569799" y="500028"/>
            <a:ext cx="2120721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chemeClr val="tx1"/>
                </a:solidFill>
              </a:rPr>
              <a:t>الحق والواجب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http://www.psdgraphics.com/file/gold-scales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4071" r="16150" b="11812"/>
          <a:stretch/>
        </p:blipFill>
        <p:spPr bwMode="auto">
          <a:xfrm>
            <a:off x="8659936" y="4805088"/>
            <a:ext cx="3278778" cy="158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84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49" t="30589" r="12716" b="22403"/>
          <a:stretch/>
        </p:blipFill>
        <p:spPr>
          <a:xfrm>
            <a:off x="334851" y="294220"/>
            <a:ext cx="11539470" cy="3193962"/>
          </a:xfrm>
          <a:prstGeom prst="snip2DiagRect">
            <a:avLst>
              <a:gd name="adj1" fmla="val 0"/>
              <a:gd name="adj2" fmla="val 20787"/>
            </a:avLst>
          </a:prstGeom>
        </p:spPr>
      </p:pic>
      <p:sp>
        <p:nvSpPr>
          <p:cNvPr id="6" name="TextBox 5"/>
          <p:cNvSpPr txBox="1"/>
          <p:nvPr/>
        </p:nvSpPr>
        <p:spPr>
          <a:xfrm>
            <a:off x="3722913" y="3441680"/>
            <a:ext cx="81514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 smtClean="0">
                <a:solidFill>
                  <a:srgbClr val="002060"/>
                </a:solidFill>
              </a:rPr>
              <a:t>من خلال المثال السابق اجب عن الاسئلة التالية:</a:t>
            </a:r>
          </a:p>
          <a:p>
            <a:pPr algn="r" rtl="1"/>
            <a:r>
              <a:rPr lang="ar-BH" sz="2400" dirty="0" smtClean="0">
                <a:solidFill>
                  <a:srgbClr val="FF0000"/>
                </a:solidFill>
              </a:rPr>
              <a:t>1</a:t>
            </a:r>
            <a:r>
              <a:rPr lang="ar-BH" sz="2400" b="1" dirty="0" smtClean="0">
                <a:solidFill>
                  <a:srgbClr val="FF0000"/>
                </a:solidFill>
              </a:rPr>
              <a:t>) من هم أصحاب الحق، والواجب العام والخاص؟</a:t>
            </a:r>
          </a:p>
          <a:p>
            <a:pPr algn="r" rtl="1"/>
            <a:endParaRPr lang="ar-BH" sz="2400" dirty="0" smtClean="0">
              <a:solidFill>
                <a:srgbClr val="FF0000"/>
              </a:solidFill>
            </a:endParaRPr>
          </a:p>
          <a:p>
            <a:pPr algn="r" rtl="1"/>
            <a:endParaRPr lang="ar-BH" sz="2400" dirty="0">
              <a:solidFill>
                <a:srgbClr val="FF0000"/>
              </a:solidFill>
            </a:endParaRPr>
          </a:p>
          <a:p>
            <a:pPr algn="r" rtl="1"/>
            <a:r>
              <a:rPr lang="ar-BH" sz="2400" dirty="0" smtClean="0">
                <a:solidFill>
                  <a:srgbClr val="FF0000"/>
                </a:solidFill>
              </a:rPr>
              <a:t>2</a:t>
            </a:r>
            <a:r>
              <a:rPr lang="ar-BH" sz="2400" b="1" dirty="0" smtClean="0">
                <a:solidFill>
                  <a:srgbClr val="FF0000"/>
                </a:solidFill>
              </a:rPr>
              <a:t>) </a:t>
            </a:r>
            <a:r>
              <a:rPr lang="ar-BH" sz="2400" b="1" dirty="0">
                <a:solidFill>
                  <a:srgbClr val="FF0000"/>
                </a:solidFill>
              </a:rPr>
              <a:t>حدد أوجه الإخلال بالواجبات </a:t>
            </a:r>
            <a:r>
              <a:rPr lang="ar-BH" sz="2400" b="1" dirty="0" smtClean="0">
                <a:solidFill>
                  <a:srgbClr val="FF0000"/>
                </a:solidFill>
              </a:rPr>
              <a:t>التي أدت بالسيد سعيد إلى اللجوء للقضاء؟</a:t>
            </a:r>
          </a:p>
          <a:p>
            <a:pPr algn="r" rtl="1"/>
            <a:endParaRPr lang="ar-BH" sz="2400" dirty="0" smtClean="0">
              <a:solidFill>
                <a:srgbClr val="FF0000"/>
              </a:solidFill>
            </a:endParaRPr>
          </a:p>
          <a:p>
            <a:pPr algn="r" rtl="1"/>
            <a:endParaRPr lang="ar-BH" sz="2400" dirty="0" smtClean="0">
              <a:solidFill>
                <a:srgbClr val="FF0000"/>
              </a:solidFill>
            </a:endParaRPr>
          </a:p>
          <a:p>
            <a:pPr algn="r" rtl="1"/>
            <a:r>
              <a:rPr lang="ar-BH" sz="2400" dirty="0" smtClean="0">
                <a:solidFill>
                  <a:srgbClr val="FF0000"/>
                </a:solidFill>
              </a:rPr>
              <a:t>3</a:t>
            </a:r>
            <a:r>
              <a:rPr lang="ar-BH" sz="2400" b="1" dirty="0" smtClean="0">
                <a:solidFill>
                  <a:srgbClr val="FF0000"/>
                </a:solidFill>
              </a:rPr>
              <a:t>) ما الحكم الذي تتوقع ان يصدره القاضي في حال لجوء السيد سعيد للقضاء؟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1" y="3154040"/>
            <a:ext cx="22479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49" t="30589" r="12716" b="22403"/>
          <a:stretch/>
        </p:blipFill>
        <p:spPr>
          <a:xfrm>
            <a:off x="334851" y="206062"/>
            <a:ext cx="11539470" cy="3193962"/>
          </a:xfrm>
          <a:prstGeom prst="snip2DiagRect">
            <a:avLst>
              <a:gd name="adj1" fmla="val 0"/>
              <a:gd name="adj2" fmla="val 20787"/>
            </a:avLst>
          </a:prstGeom>
        </p:spPr>
      </p:pic>
      <p:sp>
        <p:nvSpPr>
          <p:cNvPr id="6" name="TextBox 5"/>
          <p:cNvSpPr txBox="1"/>
          <p:nvPr/>
        </p:nvSpPr>
        <p:spPr>
          <a:xfrm>
            <a:off x="334851" y="3441680"/>
            <a:ext cx="11539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 smtClean="0">
                <a:solidFill>
                  <a:srgbClr val="002060"/>
                </a:solidFill>
              </a:rPr>
              <a:t>من خلال المثال السابق أجب عن الاسئلة التالية:</a:t>
            </a:r>
          </a:p>
          <a:p>
            <a:pPr algn="r" rtl="1"/>
            <a:r>
              <a:rPr lang="ar-BH" sz="2000" b="1" dirty="0" smtClean="0">
                <a:solidFill>
                  <a:srgbClr val="FF0000"/>
                </a:solidFill>
              </a:rPr>
              <a:t>1) من هم أصحاب الحق، والواجب العام والخاص؟</a:t>
            </a:r>
          </a:p>
          <a:p>
            <a:pPr algn="r" rtl="1"/>
            <a:endParaRPr lang="ar-BH" sz="2000" dirty="0" smtClean="0">
              <a:solidFill>
                <a:srgbClr val="FF0000"/>
              </a:solidFill>
            </a:endParaRPr>
          </a:p>
          <a:p>
            <a:pPr algn="r" rtl="1"/>
            <a:endParaRPr lang="ar-BH" sz="2000" dirty="0">
              <a:solidFill>
                <a:srgbClr val="FF0000"/>
              </a:solidFill>
            </a:endParaRPr>
          </a:p>
          <a:p>
            <a:pPr algn="r" rtl="1"/>
            <a:r>
              <a:rPr lang="ar-BH" sz="2000" dirty="0" smtClean="0">
                <a:solidFill>
                  <a:srgbClr val="FF0000"/>
                </a:solidFill>
              </a:rPr>
              <a:t>2</a:t>
            </a:r>
            <a:r>
              <a:rPr lang="ar-BH" sz="2000" b="1" dirty="0" smtClean="0">
                <a:solidFill>
                  <a:srgbClr val="FF0000"/>
                </a:solidFill>
              </a:rPr>
              <a:t>) حدد أوجه الإخلال بالواجبات التي أدت بالسيد سعيد إلى اللجوء للقضاء؟</a:t>
            </a:r>
          </a:p>
          <a:p>
            <a:pPr algn="r" rtl="1"/>
            <a:r>
              <a:rPr lang="ar-BH" sz="2000" b="1" dirty="0" smtClean="0"/>
              <a:t>قيام </a:t>
            </a:r>
            <a:r>
              <a:rPr lang="ar-BH" sz="2000" b="1" dirty="0"/>
              <a:t>أ</a:t>
            </a:r>
            <a:r>
              <a:rPr lang="ar-BH" sz="2000" b="1" dirty="0" smtClean="0"/>
              <a:t>حد الطباخين بتسريب أحد الوصفات المعدة داخل المطعم إلى المنافسين.</a:t>
            </a:r>
          </a:p>
          <a:p>
            <a:pPr algn="r" rtl="1"/>
            <a:endParaRPr lang="ar-BH" sz="2000" b="1" dirty="0" smtClean="0"/>
          </a:p>
          <a:p>
            <a:pPr algn="r" rtl="1"/>
            <a:r>
              <a:rPr lang="ar-BH" sz="2000" dirty="0" smtClean="0">
                <a:solidFill>
                  <a:srgbClr val="FF0000"/>
                </a:solidFill>
              </a:rPr>
              <a:t>3</a:t>
            </a:r>
            <a:r>
              <a:rPr lang="ar-BH" sz="2000" b="1" dirty="0" smtClean="0">
                <a:solidFill>
                  <a:srgbClr val="FF0000"/>
                </a:solidFill>
              </a:rPr>
              <a:t>) ما الحكم الذي تتوقع ان يصدره القاضي في حال لجوء السيد سعيد للقضاء؟</a:t>
            </a:r>
          </a:p>
          <a:p>
            <a:pPr algn="r" rtl="1"/>
            <a:r>
              <a:rPr lang="ar-BH" sz="2000" b="1" dirty="0" smtClean="0"/>
              <a:t>طلب السيد سعيد تعويض مادي لإجمالي الخسائر - فصل الطباخ الذي قام بتسريب الوصفات للمنافسين.</a:t>
            </a:r>
            <a:endParaRPr lang="en-US" sz="2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565214"/>
              </p:ext>
            </p:extLst>
          </p:nvPr>
        </p:nvGraphicFramePr>
        <p:xfrm>
          <a:off x="976584" y="3574287"/>
          <a:ext cx="5563673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50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dirty="0" smtClean="0">
                          <a:solidFill>
                            <a:srgbClr val="002060"/>
                          </a:solidFill>
                        </a:rPr>
                        <a:t>السيد سعيد (صاحب المطعم)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dirty="0" smtClean="0">
                          <a:solidFill>
                            <a:srgbClr val="002060"/>
                          </a:solidFill>
                        </a:rPr>
                        <a:t>صاحب الحق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dirty="0" smtClean="0"/>
                        <a:t>المطاعم المنافسة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dirty="0" smtClean="0"/>
                        <a:t>الواجب العام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dirty="0" smtClean="0"/>
                        <a:t>الطباخون الذين يعملون في مطعم السيد سعيد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dirty="0" smtClean="0"/>
                        <a:t>الواجب الخاص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4" y="4897917"/>
            <a:ext cx="1859709" cy="14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90918" y="669702"/>
            <a:ext cx="9633397" cy="5499279"/>
          </a:xfrm>
          <a:prstGeom prst="horizontalScrol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الخاتمة</a:t>
            </a:r>
          </a:p>
          <a:p>
            <a:pPr algn="ctr"/>
            <a:endParaRPr lang="ar-BH" sz="4400" b="1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BH" sz="4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أذكر ثلاث نقاط توضح القانون ودوره في المجتمع؟</a:t>
            </a:r>
          </a:p>
          <a:p>
            <a:pPr algn="ctr"/>
            <a:endParaRPr lang="ar-BH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BH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519446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وزارة التربية والتعليم – 2020م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39345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18063" y="3721038"/>
            <a:ext cx="2620462" cy="51550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0" y="4415245"/>
            <a:ext cx="2229259" cy="2083069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9261566" y="388912"/>
            <a:ext cx="2743201" cy="10879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انتهاء الدرس</a:t>
            </a:r>
            <a:endParaRPr lang="en-GB" sz="2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572861" y="1648669"/>
            <a:ext cx="6279110" cy="19702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 يكون </a:t>
            </a:r>
            <a:r>
              <a:rPr lang="ar-BH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الطالب </a:t>
            </a:r>
            <a:r>
              <a:rPr lang="ar-BH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قد حقق أهداف </a:t>
            </a:r>
            <a:r>
              <a:rPr lang="ar-BH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الدرس:</a:t>
            </a:r>
          </a:p>
          <a:p>
            <a:pPr algn="r" rtl="1"/>
            <a:r>
              <a:rPr lang="ar-BH" b="1" dirty="0" smtClean="0">
                <a:latin typeface="Arial" panose="020B0604020202020204" pitchFamily="34" charset="0"/>
                <a:cs typeface="Arial" panose="020B0604020202020204" pitchFamily="34" charset="0"/>
              </a:rPr>
              <a:t>دور القانون في المجتمع.</a:t>
            </a:r>
          </a:p>
          <a:p>
            <a:pPr algn="r" rtl="1"/>
            <a:r>
              <a:rPr lang="ar-BH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تعريف القانون.</a:t>
            </a:r>
          </a:p>
          <a:p>
            <a:pPr algn="r" rtl="1"/>
            <a:r>
              <a:rPr lang="ar-BH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المقارنة بين الحق والواجب.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572861" y="3810302"/>
            <a:ext cx="6279110" cy="2111465"/>
          </a:xfrm>
          <a:prstGeom prst="wedgeRectCallout">
            <a:avLst>
              <a:gd name="adj1" fmla="val -90011"/>
              <a:gd name="adj2" fmla="val 95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ar-BH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زيارة البوابة التعليمية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6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65" y="347288"/>
            <a:ext cx="1646183" cy="1268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0343" y="3102325"/>
            <a:ext cx="9116701" cy="2645331"/>
          </a:xfrm>
        </p:spPr>
        <p:txBody>
          <a:bodyPr>
            <a:noAutofit/>
          </a:bodyPr>
          <a:lstStyle/>
          <a:p>
            <a:pPr algn="r" rtl="1"/>
            <a:r>
              <a:rPr lang="ar-BH" sz="4400" b="1" dirty="0" smtClean="0">
                <a:latin typeface="Andalus" panose="02020603050405020304" pitchFamily="18" charset="-78"/>
                <a:cs typeface="+mj-cs"/>
              </a:rPr>
              <a:t>أن يتعرف </a:t>
            </a:r>
            <a:r>
              <a:rPr lang="ar-BH" sz="4800" b="1" dirty="0" smtClean="0">
                <a:latin typeface="Andalus" panose="02020603050405020304" pitchFamily="18" charset="-78"/>
                <a:cs typeface="+mj-cs"/>
              </a:rPr>
              <a:t>الطالب</a:t>
            </a:r>
            <a:r>
              <a:rPr lang="ar-BH" sz="4400" b="1" dirty="0" smtClean="0">
                <a:latin typeface="Andalus" panose="02020603050405020304" pitchFamily="18" charset="-78"/>
                <a:cs typeface="+mj-cs"/>
              </a:rPr>
              <a:t> على دور القانون في المجتمع.</a:t>
            </a:r>
          </a:p>
          <a:p>
            <a:pPr algn="r" rtl="1"/>
            <a:r>
              <a:rPr lang="ar-BH" sz="4400" b="1" dirty="0" smtClean="0">
                <a:latin typeface="Andalus" panose="02020603050405020304" pitchFamily="18" charset="-78"/>
                <a:cs typeface="+mj-cs"/>
              </a:rPr>
              <a:t>أن يستنتج الطالب تعريف القانون.</a:t>
            </a:r>
          </a:p>
          <a:p>
            <a:pPr algn="r" rtl="1"/>
            <a:r>
              <a:rPr lang="ar-BH" sz="4400" b="1" dirty="0" smtClean="0">
                <a:latin typeface="Andalus" panose="02020603050405020304" pitchFamily="18" charset="-78"/>
                <a:cs typeface="+mj-cs"/>
              </a:rPr>
              <a:t>أن يقارن الطالب بين الحق والواجب.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http://www.psdgraphics.com/file/gold-scale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4071" r="16150" b="11812"/>
          <a:stretch/>
        </p:blipFill>
        <p:spPr bwMode="auto">
          <a:xfrm>
            <a:off x="91439" y="4872446"/>
            <a:ext cx="3278778" cy="1884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lowchart: Magnetic Disk 1"/>
          <p:cNvSpPr/>
          <p:nvPr/>
        </p:nvSpPr>
        <p:spPr>
          <a:xfrm>
            <a:off x="6975566" y="1688323"/>
            <a:ext cx="3160038" cy="120280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 smtClean="0">
                <a:solidFill>
                  <a:srgbClr val="FF0000"/>
                </a:solidFill>
              </a:rPr>
              <a:t>ا</a:t>
            </a:r>
            <a:r>
              <a:rPr lang="ar-BH" sz="4400" b="1" dirty="0" smtClean="0">
                <a:solidFill>
                  <a:srgbClr val="FF0000"/>
                </a:solidFill>
              </a:rPr>
              <a:t>لأهداف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509" y="616787"/>
            <a:ext cx="2018829" cy="562338"/>
          </a:xfrm>
        </p:spPr>
        <p:txBody>
          <a:bodyPr>
            <a:normAutofit/>
          </a:bodyPr>
          <a:lstStyle/>
          <a:p>
            <a:pPr algn="ctr"/>
            <a:r>
              <a:rPr lang="ar-BH" sz="2400" b="1" dirty="0" smtClean="0">
                <a:solidFill>
                  <a:schemeClr val="accent6">
                    <a:lumMod val="50000"/>
                  </a:schemeClr>
                </a:solidFill>
              </a:rPr>
              <a:t>النشاط الإستهلالي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3" y="1521591"/>
            <a:ext cx="7002152" cy="4663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913"/>
            <a:ext cx="1847850" cy="1721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73562"/>
            <a:ext cx="4448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BH" sz="2400" b="1" dirty="0" smtClean="0"/>
              <a:t>ماذا ترى في الصورة التي أمامك؟</a:t>
            </a:r>
          </a:p>
          <a:p>
            <a:pPr algn="just" rtl="1">
              <a:lnSpc>
                <a:spcPct val="150000"/>
              </a:lnSpc>
            </a:pPr>
            <a:r>
              <a:rPr lang="ar-BH" sz="2400" b="1" u="sng" dirty="0" smtClean="0">
                <a:solidFill>
                  <a:srgbClr val="FF0000"/>
                </a:solidFill>
              </a:rPr>
              <a:t>من وجهه نظرك كطالب: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BH" sz="2400" b="1" dirty="0" smtClean="0">
                <a:solidFill>
                  <a:schemeClr val="accent2">
                    <a:lumMod val="50000"/>
                  </a:schemeClr>
                </a:solidFill>
              </a:rPr>
              <a:t>إلى ماذا يحتاج المجتمع في  الصورة؟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BH" sz="2400" b="1" dirty="0" smtClean="0">
                <a:solidFill>
                  <a:srgbClr val="002060"/>
                </a:solidFill>
              </a:rPr>
              <a:t>ماهو الشيء الذي يمكن ان ينظم الشارع في المجتمع؟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672046" y="1862522"/>
            <a:ext cx="8739051" cy="2386705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u="sng" dirty="0" smtClean="0">
                <a:solidFill>
                  <a:srgbClr val="FF0000"/>
                </a:solidFill>
              </a:rPr>
              <a:t>دور القانون في المجتمع</a:t>
            </a:r>
          </a:p>
          <a:p>
            <a:pPr algn="ctr" rtl="1"/>
            <a:endParaRPr lang="ar-BH" sz="3200" b="1" u="sng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ar-BH" sz="3200" b="1" dirty="0" smtClean="0"/>
              <a:t>المحافظة على حقوق الأفراد وحماية مصالحهم.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BH" sz="3200" b="1" dirty="0" smtClean="0"/>
              <a:t>تحقيق الأمن والسلام والعدالة في المجتمع.</a:t>
            </a:r>
          </a:p>
          <a:p>
            <a:pPr marL="342900" indent="-342900" algn="r" rtl="1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Wave 2"/>
          <p:cNvSpPr/>
          <p:nvPr/>
        </p:nvSpPr>
        <p:spPr>
          <a:xfrm>
            <a:off x="7620000" y="585399"/>
            <a:ext cx="3975463" cy="1253426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chemeClr val="tx1"/>
                </a:solidFill>
              </a:rPr>
              <a:t>أهمية القانون في المجتمع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9" name="Content Placeholder 3" descr="imagesCACLD3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4436777"/>
            <a:ext cx="3331030" cy="18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196168" y="1110158"/>
            <a:ext cx="7495504" cy="3827601"/>
          </a:xfrm>
          <a:prstGeom prst="vertic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73119" y="1962129"/>
            <a:ext cx="514160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أذكر دور القانون</a:t>
            </a:r>
          </a:p>
          <a:p>
            <a:pPr algn="ctr"/>
            <a:r>
              <a:rPr lang="ar-BH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في المجتمع؟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0" name="Content Placeholder 3" descr="imagesCACLD3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4598127"/>
            <a:ext cx="2917372" cy="17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125014" y="927279"/>
            <a:ext cx="8913100" cy="3644721"/>
          </a:xfrm>
          <a:prstGeom prst="vertic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94960" y="2081958"/>
            <a:ext cx="49508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أذكر</a:t>
            </a:r>
            <a:r>
              <a:rPr lang="ar-BH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دور القانون في المجتمع؟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7469" y="3246411"/>
            <a:ext cx="7147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BH" sz="3200" b="1" dirty="0"/>
              <a:t>المحافظة على حقوق </a:t>
            </a:r>
            <a:r>
              <a:rPr lang="ar-BH" sz="3200" b="1" dirty="0" smtClean="0"/>
              <a:t>الأفراد </a:t>
            </a:r>
            <a:r>
              <a:rPr lang="ar-BH" sz="3200" b="1" dirty="0"/>
              <a:t>وحماية </a:t>
            </a:r>
            <a:r>
              <a:rPr lang="ar-BH" sz="3200" b="1" dirty="0" smtClean="0"/>
              <a:t>مصالحهم</a:t>
            </a:r>
            <a:r>
              <a:rPr lang="ar-BH" sz="3200" b="1" dirty="0"/>
              <a:t>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BH" sz="3200" b="1" dirty="0"/>
              <a:t>تحقيق </a:t>
            </a:r>
            <a:r>
              <a:rPr lang="ar-BH" sz="3200" b="1" dirty="0" smtClean="0"/>
              <a:t>الأمن </a:t>
            </a:r>
            <a:r>
              <a:rPr lang="ar-BH" sz="3200" b="1" dirty="0"/>
              <a:t>والسلام والعدالة في المجتمع</a:t>
            </a:r>
            <a:r>
              <a:rPr lang="ar-BH" sz="3200" b="1" dirty="0" smtClean="0"/>
              <a:t>.</a:t>
            </a:r>
            <a:endParaRPr lang="ar-BH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0" name="Content Placeholder 3" descr="imagesCACLD3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7" y="4741817"/>
            <a:ext cx="1828801" cy="15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nip Diagonal Corner Rectangle 1"/>
          <p:cNvSpPr/>
          <p:nvPr/>
        </p:nvSpPr>
        <p:spPr>
          <a:xfrm>
            <a:off x="388265" y="1235864"/>
            <a:ext cx="9659155" cy="3631843"/>
          </a:xfrm>
          <a:prstGeom prst="snip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rgbClr val="FF0000"/>
                </a:solidFill>
              </a:rPr>
              <a:t>لنستنتج تعريف القانون</a:t>
            </a:r>
          </a:p>
          <a:p>
            <a:pPr algn="ctr"/>
            <a:r>
              <a:rPr lang="ar-BH" sz="3200" b="1" dirty="0" smtClean="0">
                <a:solidFill>
                  <a:schemeClr val="accent5">
                    <a:lumMod val="50000"/>
                  </a:schemeClr>
                </a:solidFill>
              </a:rPr>
              <a:t>القانون هو مجموعة من القواعد والانظمة ....................</a:t>
            </a:r>
          </a:p>
          <a:p>
            <a:pPr algn="ctr"/>
            <a:r>
              <a:rPr lang="ar-BH" sz="2800" b="1" u="sng" dirty="0" smtClean="0">
                <a:solidFill>
                  <a:schemeClr val="accent6">
                    <a:lumMod val="50000"/>
                  </a:schemeClr>
                </a:solidFill>
              </a:rPr>
              <a:t>لاستكمال التعريف أجب عن الأسئلة التالية:</a:t>
            </a:r>
          </a:p>
          <a:p>
            <a:pPr algn="ctr"/>
            <a:endParaRPr lang="ar-BH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BH" sz="2400" b="1" dirty="0" smtClean="0">
                <a:solidFill>
                  <a:schemeClr val="tx1"/>
                </a:solidFill>
              </a:rPr>
              <a:t>من يضع هذه القواعد والأنظمة؟		..................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BH" sz="2400" b="1" dirty="0" smtClean="0">
                <a:solidFill>
                  <a:schemeClr val="tx1"/>
                </a:solidFill>
              </a:rPr>
              <a:t>على من يطبق القانون؟		   	..................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BH" sz="2400" b="1" dirty="0" smtClean="0">
                <a:solidFill>
                  <a:schemeClr val="tx1"/>
                </a:solidFill>
              </a:rPr>
              <a:t>ما الهدف من وضع القانون؟		..................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BH" sz="2400" b="1" dirty="0" smtClean="0">
                <a:solidFill>
                  <a:schemeClr val="tx1"/>
                </a:solidFill>
              </a:rPr>
              <a:t>ماذا يحدث في حال عدم تطبيق القانون؟	..................</a:t>
            </a:r>
          </a:p>
        </p:txBody>
      </p:sp>
      <p:sp>
        <p:nvSpPr>
          <p:cNvPr id="3" name="Snip Same Side Corner Rectangle 2"/>
          <p:cNvSpPr/>
          <p:nvPr/>
        </p:nvSpPr>
        <p:spPr>
          <a:xfrm>
            <a:off x="495714" y="4987971"/>
            <a:ext cx="9659154" cy="1441966"/>
          </a:xfrm>
          <a:prstGeom prst="snip2Same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</a:rPr>
              <a:t>إذاً نستنتج مما سبق بأن تعريف القانون :</a:t>
            </a:r>
          </a:p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...........................................................................................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Wave 7"/>
          <p:cNvSpPr/>
          <p:nvPr/>
        </p:nvSpPr>
        <p:spPr>
          <a:xfrm>
            <a:off x="9927586" y="332595"/>
            <a:ext cx="2120721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تعريف القانون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nip Diagonal Corner Rectangle 1"/>
          <p:cNvSpPr/>
          <p:nvPr/>
        </p:nvSpPr>
        <p:spPr>
          <a:xfrm>
            <a:off x="347177" y="1038588"/>
            <a:ext cx="9659155" cy="3631843"/>
          </a:xfrm>
          <a:prstGeom prst="snip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rgbClr val="FF0000"/>
                </a:solidFill>
              </a:rPr>
              <a:t>لنستنتج تعريف القانون</a:t>
            </a:r>
          </a:p>
          <a:p>
            <a:pPr algn="ctr"/>
            <a:r>
              <a:rPr lang="ar-BH" sz="3200" b="1" dirty="0" smtClean="0">
                <a:solidFill>
                  <a:schemeClr val="accent5">
                    <a:lumMod val="50000"/>
                  </a:schemeClr>
                </a:solidFill>
              </a:rPr>
              <a:t>القانون هو مجموعة من القواعد والانظمة ....................</a:t>
            </a:r>
          </a:p>
          <a:p>
            <a:pPr algn="ctr"/>
            <a:r>
              <a:rPr lang="ar-BH" sz="2800" b="1" u="sng" dirty="0" smtClean="0">
                <a:solidFill>
                  <a:schemeClr val="accent6">
                    <a:lumMod val="50000"/>
                  </a:schemeClr>
                </a:solidFill>
              </a:rPr>
              <a:t>لاستكمال التعريف أجب عن الأسئلة التالية:</a:t>
            </a:r>
          </a:p>
          <a:p>
            <a:pPr algn="ctr"/>
            <a:endParaRPr lang="ar-BH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BH" sz="2400" b="1" dirty="0" smtClean="0">
                <a:solidFill>
                  <a:schemeClr val="tx1"/>
                </a:solidFill>
              </a:rPr>
              <a:t>من يضع هذه القواعد والأنظمة؟		(السلطة العامة)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BH" sz="2400" b="1" dirty="0" smtClean="0">
                <a:solidFill>
                  <a:schemeClr val="tx1"/>
                </a:solidFill>
              </a:rPr>
              <a:t>على من يطبق القانون؟		   	(أفراد المجتمع)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BH" sz="2400" b="1" dirty="0" smtClean="0">
                <a:solidFill>
                  <a:schemeClr val="tx1"/>
                </a:solidFill>
              </a:rPr>
              <a:t>ما الهدف من وضع القانون؟		(ضماناَ للحقوق)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BH" sz="2400" b="1" dirty="0" smtClean="0">
                <a:solidFill>
                  <a:schemeClr val="tx1"/>
                </a:solidFill>
              </a:rPr>
              <a:t>ماذا يحدث في حال عدم تطبيق القانون؟	(توقيع الجزاء)</a:t>
            </a:r>
          </a:p>
        </p:txBody>
      </p:sp>
      <p:sp>
        <p:nvSpPr>
          <p:cNvPr id="3" name="Snip Same Side Corner Rectangle 2"/>
          <p:cNvSpPr/>
          <p:nvPr/>
        </p:nvSpPr>
        <p:spPr>
          <a:xfrm>
            <a:off x="516996" y="4908013"/>
            <a:ext cx="9659154" cy="1430800"/>
          </a:xfrm>
          <a:prstGeom prst="snip2Same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</a:rPr>
              <a:t>إذاً نستنتج مما سبق بأن تعريف القانون :</a:t>
            </a:r>
          </a:p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مجموعة من القواعد والأنظمة الموضوعة من قبل سلطة عامة تنظم سلوك الأفراد ضماناً لحقوقهم وتلزمهم باتباعها، وتوقيع الجزاء على من يخالفها.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Wave 7"/>
          <p:cNvSpPr/>
          <p:nvPr/>
        </p:nvSpPr>
        <p:spPr>
          <a:xfrm>
            <a:off x="9888399" y="311916"/>
            <a:ext cx="2120721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تعريف القانون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125014" y="927279"/>
            <a:ext cx="7495504" cy="4167235"/>
          </a:xfrm>
          <a:prstGeom prst="vertic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99973" y="2446025"/>
            <a:ext cx="49455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عرف القانون؟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القانون ودوره في المجتمع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0" name="Content Placeholder 3" descr="imagesCACLD3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7" y="4741817"/>
            <a:ext cx="1828801" cy="15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462</TotalTime>
  <Words>736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Andalus</vt:lpstr>
      <vt:lpstr>Arial</vt:lpstr>
      <vt:lpstr>Arial (Body)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النشاط الإستهلالي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94</cp:revision>
  <dcterms:created xsi:type="dcterms:W3CDTF">2020-03-09T08:29:54Z</dcterms:created>
  <dcterms:modified xsi:type="dcterms:W3CDTF">2020-08-16T08:04:46Z</dcterms:modified>
</cp:coreProperties>
</file>