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2" r:id="rId2"/>
    <p:sldId id="257" r:id="rId3"/>
    <p:sldId id="274" r:id="rId4"/>
    <p:sldId id="259" r:id="rId5"/>
    <p:sldId id="260" r:id="rId6"/>
    <p:sldId id="288" r:id="rId7"/>
    <p:sldId id="289" r:id="rId8"/>
    <p:sldId id="290" r:id="rId9"/>
    <p:sldId id="291" r:id="rId10"/>
    <p:sldId id="292" r:id="rId11"/>
    <p:sldId id="293" r:id="rId12"/>
    <p:sldId id="294" r:id="rId13"/>
    <p:sldId id="295" r:id="rId14"/>
    <p:sldId id="296" r:id="rId15"/>
    <p:sldId id="297" r:id="rId16"/>
    <p:sldId id="299"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D7F90-CEE8-480A-A03E-59B45E350200}" type="datetimeFigureOut">
              <a:rPr lang="en-US" smtClean="0"/>
              <a:t>8/11/2020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57947-FC90-4CC3-9D23-0570EC319C9A}" type="slidenum">
              <a:rPr lang="en-US" smtClean="0"/>
              <a:t>‹#›</a:t>
            </a:fld>
            <a:endParaRPr lang="en-US"/>
          </a:p>
        </p:txBody>
      </p:sp>
    </p:spTree>
    <p:extLst>
      <p:ext uri="{BB962C8B-B14F-4D97-AF65-F5344CB8AC3E}">
        <p14:creationId xmlns:p14="http://schemas.microsoft.com/office/powerpoint/2010/main" val="409266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04FD0-EE4A-4C48-BD1D-3C85686BE93E}" type="slidenum">
              <a:rPr lang="en-GB" smtClean="0"/>
              <a:t>1</a:t>
            </a:fld>
            <a:endParaRPr lang="en-GB"/>
          </a:p>
        </p:txBody>
      </p:sp>
    </p:spTree>
    <p:extLst>
      <p:ext uri="{BB962C8B-B14F-4D97-AF65-F5344CB8AC3E}">
        <p14:creationId xmlns:p14="http://schemas.microsoft.com/office/powerpoint/2010/main" val="755428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8/11/2020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8/11/2020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8/11/2020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8/11/2020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descr="Image result for bahrain emblem">
            <a:extLst>
              <a:ext uri="{FF2B5EF4-FFF2-40B4-BE49-F238E27FC236}">
                <a16:creationId xmlns:a16="http://schemas.microsoft.com/office/drawing/2014/main" id="{A7B754D7-1CC4-4B0B-B38E-C52E4ED20633}"/>
              </a:ext>
            </a:extLst>
          </p:cNvPr>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9" name="Picture 8"/>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754981" y="620688"/>
            <a:ext cx="8185853" cy="1224136"/>
          </a:xfrm>
          <a:prstGeom prst="rect">
            <a:avLst/>
          </a:prstGeom>
        </p:spPr>
      </p:pic>
      <p:grpSp>
        <p:nvGrpSpPr>
          <p:cNvPr id="6" name="Group 5"/>
          <p:cNvGrpSpPr/>
          <p:nvPr/>
        </p:nvGrpSpPr>
        <p:grpSpPr>
          <a:xfrm>
            <a:off x="0" y="6498164"/>
            <a:ext cx="12096206" cy="359836"/>
            <a:chOff x="0" y="6498164"/>
            <a:chExt cx="12192000" cy="359836"/>
          </a:xfrm>
        </p:grpSpPr>
        <p:cxnSp>
          <p:nvCxnSpPr>
            <p:cNvPr id="7" name="Straight Connector 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028709" y="6550223"/>
              <a:ext cx="3071783" cy="307777"/>
            </a:xfrm>
            <a:prstGeom prst="rect">
              <a:avLst/>
            </a:prstGeom>
          </p:spPr>
          <p:txBody>
            <a:bodyPr wrap="none">
              <a:spAutoFit/>
            </a:bodyPr>
            <a:lstStyle/>
            <a:p>
              <a:pPr algn="ctr" rtl="1"/>
              <a:r>
                <a:rPr lang="ar-BH" sz="1400" b="1" dirty="0">
                  <a:solidFill>
                    <a:srgbClr val="FF0000"/>
                  </a:solidFill>
                </a:rPr>
                <a:t>الفصل الدراسي الأول </a:t>
              </a:r>
              <a:r>
                <a:rPr lang="ar-BH" sz="1400" dirty="0">
                  <a:solidFill>
                    <a:srgbClr val="FF0000"/>
                  </a:solidFill>
                </a:rPr>
                <a:t>2020-2021</a:t>
              </a:r>
            </a:p>
          </p:txBody>
        </p:sp>
      </p:grpSp>
      <p:graphicFrame>
        <p:nvGraphicFramePr>
          <p:cNvPr id="13" name="Table 8">
            <a:extLst>
              <a:ext uri="{FF2B5EF4-FFF2-40B4-BE49-F238E27FC236}">
                <a16:creationId xmlns:a16="http://schemas.microsoft.com/office/drawing/2014/main" id="{C257F836-2B8D-4385-833E-440ED69B98AF}"/>
              </a:ext>
            </a:extLst>
          </p:cNvPr>
          <p:cNvGraphicFramePr>
            <a:graphicFrameLocks noGrp="1"/>
          </p:cNvGraphicFramePr>
          <p:nvPr>
            <p:extLst>
              <p:ext uri="{D42A27DB-BD31-4B8C-83A1-F6EECF244321}">
                <p14:modId xmlns:p14="http://schemas.microsoft.com/office/powerpoint/2010/main" val="2629871920"/>
              </p:ext>
            </p:extLst>
          </p:nvPr>
        </p:nvGraphicFramePr>
        <p:xfrm>
          <a:off x="1461066" y="2093805"/>
          <a:ext cx="8773682" cy="3810819"/>
        </p:xfrm>
        <a:graphic>
          <a:graphicData uri="http://schemas.openxmlformats.org/drawingml/2006/table">
            <a:tbl>
              <a:tblPr firstRow="1" bandRow="1">
                <a:tableStyleId>{22838BEF-8BB2-4498-84A7-C5851F593DF1}</a:tableStyleId>
              </a:tblPr>
              <a:tblGrid>
                <a:gridCol w="1748862">
                  <a:extLst>
                    <a:ext uri="{9D8B030D-6E8A-4147-A177-3AD203B41FA5}">
                      <a16:colId xmlns:a16="http://schemas.microsoft.com/office/drawing/2014/main" val="1153488245"/>
                    </a:ext>
                  </a:extLst>
                </a:gridCol>
                <a:gridCol w="7024820">
                  <a:extLst>
                    <a:ext uri="{9D8B030D-6E8A-4147-A177-3AD203B41FA5}">
                      <a16:colId xmlns:a16="http://schemas.microsoft.com/office/drawing/2014/main" val="2424581035"/>
                    </a:ext>
                  </a:extLst>
                </a:gridCol>
              </a:tblGrid>
              <a:tr h="1098098">
                <a:tc gridSpan="2">
                  <a:txBody>
                    <a:bodyPr/>
                    <a:lstStyle/>
                    <a:p>
                      <a:pPr algn="ctr"/>
                      <a:r>
                        <a:rPr lang="en-US" sz="2400" dirty="0">
                          <a:latin typeface="Arial" panose="020B0604020202020204" pitchFamily="34" charset="0"/>
                          <a:cs typeface="Arial" panose="020B0604020202020204" pitchFamily="34" charset="0"/>
                        </a:rPr>
                        <a:t>Commercial Subjects Group </a:t>
                      </a:r>
                    </a:p>
                    <a:p>
                      <a:pPr algn="ctr"/>
                      <a:r>
                        <a:rPr lang="en-US" sz="2400" dirty="0">
                          <a:latin typeface="Arial" panose="020B0604020202020204" pitchFamily="34" charset="0"/>
                          <a:cs typeface="Arial" panose="020B0604020202020204" pitchFamily="34" charset="0"/>
                        </a:rPr>
                        <a:t>Level 3</a:t>
                      </a:r>
                      <a:endParaRPr lang="en-GB" sz="2400" dirty="0">
                        <a:latin typeface="Arial" panose="020B0604020202020204" pitchFamily="34" charset="0"/>
                        <a:cs typeface="Arial" panose="020B0604020202020204" pitchFamily="34" charset="0"/>
                      </a:endParaRPr>
                    </a:p>
                  </a:txBody>
                  <a:tcPr anchor="ctr"/>
                </a:tc>
                <a:tc hMerge="1">
                  <a:txBody>
                    <a:bodyPr/>
                    <a:lstStyle/>
                    <a:p>
                      <a:endParaRPr lang="en-GB" dirty="0"/>
                    </a:p>
                  </a:txBody>
                  <a:tcPr/>
                </a:tc>
                <a:extLst>
                  <a:ext uri="{0D108BD9-81ED-4DB2-BD59-A6C34878D82A}">
                    <a16:rowId xmlns:a16="http://schemas.microsoft.com/office/drawing/2014/main" val="3128585072"/>
                  </a:ext>
                </a:extLst>
              </a:tr>
              <a:tr h="8382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Subject</a:t>
                      </a:r>
                      <a:endParaRPr lang="en-GB"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a:solidFill>
                            <a:srgbClr val="002060"/>
                          </a:solidFill>
                          <a:latin typeface="Arial" panose="020B0604020202020204" pitchFamily="34" charset="0"/>
                          <a:cs typeface="Arial" panose="020B0604020202020204" pitchFamily="34" charset="0"/>
                        </a:rPr>
                        <a:t>Accounting (</a:t>
                      </a:r>
                      <a:r>
                        <a:rPr lang="ar-BH" sz="2400" b="1" dirty="0">
                          <a:solidFill>
                            <a:srgbClr val="002060"/>
                          </a:solidFill>
                          <a:latin typeface="Arial" panose="020B0604020202020204" pitchFamily="34" charset="0"/>
                          <a:cs typeface="Arial" panose="020B0604020202020204" pitchFamily="34" charset="0"/>
                        </a:rPr>
                        <a:t>2</a:t>
                      </a:r>
                      <a:r>
                        <a:rPr lang="en-US" sz="2400" b="1" dirty="0">
                          <a:solidFill>
                            <a:srgbClr val="002060"/>
                          </a:solidFill>
                          <a:latin typeface="Arial" panose="020B0604020202020204" pitchFamily="34" charset="0"/>
                          <a:cs typeface="Arial" panose="020B0604020202020204" pitchFamily="34" charset="0"/>
                        </a:rPr>
                        <a:t>)  – </a:t>
                      </a:r>
                      <a:r>
                        <a:rPr lang="ar-BH" sz="2400" b="1" dirty="0">
                          <a:solidFill>
                            <a:srgbClr val="002060"/>
                          </a:solidFill>
                          <a:latin typeface="Arial" panose="020B0604020202020204" pitchFamily="34" charset="0"/>
                          <a:cs typeface="Arial" panose="020B0604020202020204" pitchFamily="34" charset="0"/>
                        </a:rPr>
                        <a:t>محا 212</a:t>
                      </a:r>
                      <a:endParaRPr lang="en-GB" sz="2400" b="1" dirty="0">
                        <a:solidFill>
                          <a:srgbClr val="00206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90189103"/>
                  </a:ext>
                </a:extLst>
              </a:tr>
              <a:tr h="7456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Chapter</a:t>
                      </a:r>
                      <a:endParaRPr lang="en-GB"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a:latin typeface="Arial" panose="020B0604020202020204" pitchFamily="34" charset="0"/>
                          <a:cs typeface="Arial" panose="020B0604020202020204" pitchFamily="34" charset="0"/>
                        </a:rPr>
                        <a:t>Chapter 1</a:t>
                      </a:r>
                      <a:endParaRPr lang="en-GB" sz="2400" b="1" dirty="0">
                        <a:latin typeface="Arial" panose="020B0604020202020204" pitchFamily="34" charset="0"/>
                        <a:cs typeface="Arial" panose="020B0604020202020204" pitchFamily="34" charset="0"/>
                      </a:endParaRPr>
                    </a:p>
                    <a:p>
                      <a:pPr algn="ctr" rtl="1">
                        <a:spcBef>
                          <a:spcPct val="0"/>
                        </a:spcBef>
                      </a:pPr>
                      <a:r>
                        <a:rPr lang="en-US"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General Journal For Merchandise Business</a:t>
                      </a:r>
                      <a:endParaRPr lang="ar-BH"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sz="1800" b="1" kern="1200" dirty="0">
                          <a:solidFill>
                            <a:schemeClr val="accent2">
                              <a:lumMod val="50000"/>
                            </a:schemeClr>
                          </a:solidFill>
                          <a:effectLst/>
                          <a:latin typeface="Arial" panose="020B0604020202020204" pitchFamily="34" charset="0"/>
                          <a:ea typeface="+mn-ea"/>
                          <a:cs typeface="Arial" panose="020B0604020202020204" pitchFamily="34" charset="0"/>
                        </a:rPr>
                        <a:t>Perpetual  Inventory System</a:t>
                      </a:r>
                      <a:endParaRPr lang="en-GB" sz="2400" dirty="0">
                        <a:solidFill>
                          <a:schemeClr val="accent2">
                            <a:lumMod val="50000"/>
                          </a:scheme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44890864"/>
                  </a:ext>
                </a:extLst>
              </a:tr>
              <a:tr h="838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Title</a:t>
                      </a:r>
                      <a:endParaRPr lang="en-GB" sz="2400" b="1" dirty="0">
                        <a:latin typeface="Arial" panose="020B0604020202020204" pitchFamily="34" charset="0"/>
                        <a:cs typeface="Arial" panose="020B0604020202020204" pitchFamily="34" charset="0"/>
                      </a:endParaRPr>
                    </a:p>
                  </a:txBody>
                  <a:tcPr anchor="ctr"/>
                </a:tc>
                <a:tc>
                  <a:txBody>
                    <a:bodyPr/>
                    <a:lstStyle/>
                    <a:p>
                      <a:pPr algn="ctr"/>
                      <a:r>
                        <a:rPr lang="en-GB" sz="2400" b="1" dirty="0">
                          <a:solidFill>
                            <a:srgbClr val="FF0000"/>
                          </a:solidFill>
                          <a:latin typeface="Arial" panose="020B0604020202020204" pitchFamily="34" charset="0"/>
                          <a:cs typeface="Arial" panose="020B0604020202020204" pitchFamily="34" charset="0"/>
                        </a:rPr>
                        <a:t>Sales Merchandise</a:t>
                      </a:r>
                    </a:p>
                  </a:txBody>
                  <a:tcPr anchor="ctr"/>
                </a:tc>
                <a:extLst>
                  <a:ext uri="{0D108BD9-81ED-4DB2-BD59-A6C34878D82A}">
                    <a16:rowId xmlns:a16="http://schemas.microsoft.com/office/drawing/2014/main" val="4216000624"/>
                  </a:ext>
                </a:extLst>
              </a:tr>
            </a:tbl>
          </a:graphicData>
        </a:graphic>
      </p:graphicFrame>
    </p:spTree>
    <p:extLst>
      <p:ext uri="{BB962C8B-B14F-4D97-AF65-F5344CB8AC3E}">
        <p14:creationId xmlns:p14="http://schemas.microsoft.com/office/powerpoint/2010/main" val="306833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78265"/>
            <a:ext cx="12192000" cy="338554"/>
            <a:chOff x="0" y="6501793"/>
            <a:chExt cx="12192000" cy="338554"/>
          </a:xfrm>
        </p:grpSpPr>
        <p:cxnSp>
          <p:nvCxnSpPr>
            <p:cNvPr id="10" name="Straight Connector 9"/>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a:t>وزارة التربية والتعليم – 2020م</a:t>
              </a:r>
              <a:endParaRPr lang="en-US" sz="1600" dirty="0"/>
            </a:p>
          </p:txBody>
        </p:sp>
      </p:grpSp>
      <p:sp>
        <p:nvSpPr>
          <p:cNvPr id="8" name="Title 1"/>
          <p:cNvSpPr txBox="1">
            <a:spLocks/>
          </p:cNvSpPr>
          <p:nvPr/>
        </p:nvSpPr>
        <p:spPr>
          <a:xfrm>
            <a:off x="0" y="0"/>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Accounting 1                            Journal Entries for Merchandise Business </a:t>
            </a:r>
            <a:r>
              <a:rPr lang="en-GB" sz="1400" dirty="0">
                <a:solidFill>
                  <a:srgbClr val="002060"/>
                </a:solidFill>
                <a:latin typeface="Arial" panose="020B0604020202020204" pitchFamily="34" charset="0"/>
                <a:cs typeface="Arial" panose="020B0604020202020204" pitchFamily="34" charset="0"/>
              </a:rPr>
              <a:t>– Perpetual  Inventory System </a:t>
            </a:r>
            <a:r>
              <a:rPr lang="en-US" sz="1400" dirty="0">
                <a:solidFill>
                  <a:srgbClr val="002060"/>
                </a:solidFill>
                <a:latin typeface="Arial" panose="020B0604020202020204" pitchFamily="34" charset="0"/>
                <a:cs typeface="Arial" panose="020B0604020202020204" pitchFamily="34" charset="0"/>
              </a:rPr>
              <a:t>                                                              Acc. 111</a:t>
            </a:r>
            <a:r>
              <a:rPr lang="en-US" sz="14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                                                                    </a:t>
            </a:r>
          </a:p>
          <a:p>
            <a:r>
              <a:rPr lang="en-US" sz="12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ar-BH" sz="1400" b="1" dirty="0">
              <a:solidFill>
                <a:srgbClr val="002060"/>
              </a:solidFill>
              <a:latin typeface="Arial" panose="020B0604020202020204" pitchFamily="34" charset="0"/>
              <a:cs typeface="Arial" panose="020B0604020202020204" pitchFamily="34" charset="0"/>
            </a:endParaRPr>
          </a:p>
        </p:txBody>
      </p:sp>
      <p:grpSp>
        <p:nvGrpSpPr>
          <p:cNvPr id="9" name="Group 8"/>
          <p:cNvGrpSpPr/>
          <p:nvPr/>
        </p:nvGrpSpPr>
        <p:grpSpPr>
          <a:xfrm>
            <a:off x="-41828" y="457586"/>
            <a:ext cx="10115860" cy="638574"/>
            <a:chOff x="245353" y="1049332"/>
            <a:chExt cx="8153400" cy="1080000"/>
          </a:xfrm>
        </p:grpSpPr>
        <p:sp>
          <p:nvSpPr>
            <p:cNvPr id="12" name="مستطيل مستدير الزوايا 13"/>
            <p:cNvSpPr/>
            <p:nvPr/>
          </p:nvSpPr>
          <p:spPr>
            <a:xfrm>
              <a:off x="245353" y="1049332"/>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Rectangle 6"/>
            <p:cNvSpPr/>
            <p:nvPr/>
          </p:nvSpPr>
          <p:spPr>
            <a:xfrm>
              <a:off x="1453542" y="1274437"/>
              <a:ext cx="6377826" cy="606758"/>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Recording Sales Goods in the General Journal</a:t>
              </a:r>
            </a:p>
          </p:txBody>
        </p:sp>
        <p:grpSp>
          <p:nvGrpSpPr>
            <p:cNvPr id="14" name="Shape 631"/>
            <p:cNvGrpSpPr/>
            <p:nvPr/>
          </p:nvGrpSpPr>
          <p:grpSpPr>
            <a:xfrm>
              <a:off x="460278" y="1121179"/>
              <a:ext cx="783227" cy="707887"/>
              <a:chOff x="5961125" y="1623900"/>
              <a:chExt cx="427450" cy="448175"/>
            </a:xfrm>
          </p:grpSpPr>
          <p:sp>
            <p:nvSpPr>
              <p:cNvPr id="15"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3616109" y="3054014"/>
            <a:ext cx="3179139" cy="452432"/>
          </a:xfrm>
          <a:prstGeom prst="rect">
            <a:avLst/>
          </a:prstGeom>
        </p:spPr>
        <p:txBody>
          <a:bodyPr wrap="none">
            <a:spAutoFit/>
          </a:bodyPr>
          <a:lstStyle/>
          <a:p>
            <a:pPr marL="685800" algn="ctr">
              <a:lnSpc>
                <a:spcPct val="130000"/>
              </a:lnSpc>
              <a:spcAft>
                <a:spcPts val="800"/>
              </a:spcAft>
              <a:tabLst>
                <a:tab pos="838200" algn="l"/>
              </a:tabLst>
            </a:pP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GENERAL JOURNAL</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0" name="Table 59"/>
          <p:cNvGraphicFramePr>
            <a:graphicFrameLocks noGrp="1"/>
          </p:cNvGraphicFramePr>
          <p:nvPr>
            <p:extLst>
              <p:ext uri="{D42A27DB-BD31-4B8C-83A1-F6EECF244321}">
                <p14:modId xmlns:p14="http://schemas.microsoft.com/office/powerpoint/2010/main" val="1540084919"/>
              </p:ext>
            </p:extLst>
          </p:nvPr>
        </p:nvGraphicFramePr>
        <p:xfrm>
          <a:off x="557021" y="3494041"/>
          <a:ext cx="10682057" cy="2926080"/>
        </p:xfrm>
        <a:graphic>
          <a:graphicData uri="http://schemas.openxmlformats.org/drawingml/2006/table">
            <a:tbl>
              <a:tblPr firstRow="1" bandRow="1">
                <a:tableStyleId>{93296810-A885-4BE3-A3E7-6D5BEEA58F35}</a:tableStyleId>
              </a:tblPr>
              <a:tblGrid>
                <a:gridCol w="1249892">
                  <a:extLst>
                    <a:ext uri="{9D8B030D-6E8A-4147-A177-3AD203B41FA5}">
                      <a16:colId xmlns:a16="http://schemas.microsoft.com/office/drawing/2014/main" val="2392913453"/>
                    </a:ext>
                  </a:extLst>
                </a:gridCol>
                <a:gridCol w="6172141">
                  <a:extLst>
                    <a:ext uri="{9D8B030D-6E8A-4147-A177-3AD203B41FA5}">
                      <a16:colId xmlns:a16="http://schemas.microsoft.com/office/drawing/2014/main" val="3367015491"/>
                    </a:ext>
                  </a:extLst>
                </a:gridCol>
                <a:gridCol w="657159">
                  <a:extLst>
                    <a:ext uri="{9D8B030D-6E8A-4147-A177-3AD203B41FA5}">
                      <a16:colId xmlns:a16="http://schemas.microsoft.com/office/drawing/2014/main" val="1814508421"/>
                    </a:ext>
                  </a:extLst>
                </a:gridCol>
                <a:gridCol w="1327203">
                  <a:extLst>
                    <a:ext uri="{9D8B030D-6E8A-4147-A177-3AD203B41FA5}">
                      <a16:colId xmlns:a16="http://schemas.microsoft.com/office/drawing/2014/main" val="1028708909"/>
                    </a:ext>
                  </a:extLst>
                </a:gridCol>
                <a:gridCol w="1275662">
                  <a:extLst>
                    <a:ext uri="{9D8B030D-6E8A-4147-A177-3AD203B41FA5}">
                      <a16:colId xmlns:a16="http://schemas.microsoft.com/office/drawing/2014/main" val="3374041528"/>
                    </a:ext>
                  </a:extLst>
                </a:gridCol>
              </a:tblGrid>
              <a:tr h="258900">
                <a:tc>
                  <a:txBody>
                    <a:bodyPr/>
                    <a:lstStyle/>
                    <a:p>
                      <a:pPr algn="ctr"/>
                      <a:r>
                        <a:rPr lang="en-US" sz="1800" b="1" dirty="0">
                          <a:solidFill>
                            <a:srgbClr val="002060"/>
                          </a:solidFill>
                          <a:latin typeface="Arial" panose="020B0604020202020204" pitchFamily="34" charset="0"/>
                          <a:cs typeface="Arial" panose="020B0604020202020204" pitchFamily="34" charset="0"/>
                        </a:rPr>
                        <a:t>Date</a:t>
                      </a:r>
                    </a:p>
                  </a:txBody>
                  <a:tcPr anchor="ctr"/>
                </a:tc>
                <a:tc>
                  <a:txBody>
                    <a:bodyPr/>
                    <a:lstStyle/>
                    <a:p>
                      <a:pPr algn="ctr"/>
                      <a:r>
                        <a:rPr lang="en-US" sz="1800" b="1" kern="1200" dirty="0">
                          <a:solidFill>
                            <a:srgbClr val="002060"/>
                          </a:solidFill>
                          <a:effectLst/>
                          <a:latin typeface="Arial" panose="020B0604020202020204" pitchFamily="34" charset="0"/>
                          <a:cs typeface="Arial" panose="020B0604020202020204" pitchFamily="34" charset="0"/>
                        </a:rPr>
                        <a:t>Account Title and Explanation</a:t>
                      </a:r>
                      <a:endParaRPr lang="en-US" sz="18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800" b="1" dirty="0">
                          <a:solidFill>
                            <a:srgbClr val="002060"/>
                          </a:solidFill>
                          <a:latin typeface="Arial" panose="020B0604020202020204" pitchFamily="34" charset="0"/>
                          <a:cs typeface="Arial" panose="020B0604020202020204" pitchFamily="34" charset="0"/>
                        </a:rPr>
                        <a:t>PR</a:t>
                      </a:r>
                    </a:p>
                  </a:txBody>
                  <a:tcPr anchor="ctr"/>
                </a:tc>
                <a:tc>
                  <a:txBody>
                    <a:bodyPr/>
                    <a:lstStyle/>
                    <a:p>
                      <a:pPr algn="ctr"/>
                      <a:r>
                        <a:rPr lang="en-US" sz="1800" b="1" kern="1200" dirty="0">
                          <a:solidFill>
                            <a:srgbClr val="002060"/>
                          </a:solidFill>
                          <a:effectLst/>
                          <a:latin typeface="Arial" panose="020B0604020202020204" pitchFamily="34" charset="0"/>
                          <a:cs typeface="Arial" panose="020B0604020202020204" pitchFamily="34" charset="0"/>
                        </a:rPr>
                        <a:t>Debit</a:t>
                      </a:r>
                      <a:endParaRPr lang="en-US" sz="18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800" b="1" dirty="0">
                          <a:solidFill>
                            <a:srgbClr val="002060"/>
                          </a:solidFill>
                          <a:latin typeface="Arial" panose="020B0604020202020204" pitchFamily="34" charset="0"/>
                          <a:cs typeface="Arial" panose="020B0604020202020204" pitchFamily="34" charset="0"/>
                        </a:rPr>
                        <a:t>Credit</a:t>
                      </a:r>
                    </a:p>
                  </a:txBody>
                  <a:tcPr anchor="ctr"/>
                </a:tc>
                <a:extLst>
                  <a:ext uri="{0D108BD9-81ED-4DB2-BD59-A6C34878D82A}">
                    <a16:rowId xmlns:a16="http://schemas.microsoft.com/office/drawing/2014/main" val="3950487831"/>
                  </a:ext>
                </a:extLst>
              </a:tr>
              <a:tr h="300729">
                <a:tc rowSpan="3">
                  <a:txBody>
                    <a:bodyPr/>
                    <a:lstStyle/>
                    <a:p>
                      <a:pPr algn="ctr"/>
                      <a:r>
                        <a:rPr lang="en-US" sz="1800" b="1" dirty="0">
                          <a:latin typeface="Arial" panose="020B0604020202020204" pitchFamily="34" charset="0"/>
                          <a:ea typeface="Calibri" panose="020F0502020204030204" pitchFamily="34" charset="0"/>
                          <a:cs typeface="Arial" panose="020B0604020202020204" pitchFamily="34" charset="0"/>
                        </a:rPr>
                        <a:t>Feb 8 </a:t>
                      </a: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800" b="1" dirty="0">
                          <a:latin typeface="Arial" panose="020B0604020202020204" pitchFamily="34" charset="0"/>
                          <a:cs typeface="Arial" panose="020B0604020202020204" pitchFamily="34" charset="0"/>
                        </a:rPr>
                        <a:t>Account Receivable (Abdulla)</a:t>
                      </a: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800" b="1" dirty="0">
                          <a:latin typeface="Arial" panose="020B0604020202020204" pitchFamily="34" charset="0"/>
                          <a:cs typeface="Arial" panose="020B0604020202020204" pitchFamily="34" charset="0"/>
                        </a:rPr>
                        <a:t>40,800</a:t>
                      </a:r>
                    </a:p>
                  </a:txBody>
                  <a:tcPr anchor="ctr">
                    <a:solidFill>
                      <a:schemeClr val="accent4">
                        <a:lumMod val="60000"/>
                        <a:lumOff val="40000"/>
                      </a:schemeClr>
                    </a:solidFill>
                  </a:tcPr>
                </a:tc>
                <a:tc>
                  <a:txBody>
                    <a:bodyPr/>
                    <a:lstStyle/>
                    <a:p>
                      <a:pPr algn="ctr"/>
                      <a:endParaRPr lang="en-GB" sz="18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929973839"/>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l"/>
                      <a:r>
                        <a:rPr lang="en-GB" sz="1800" b="1" dirty="0">
                          <a:latin typeface="Arial" panose="020B0604020202020204" pitchFamily="34" charset="0"/>
                          <a:cs typeface="Arial" panose="020B0604020202020204" pitchFamily="34" charset="0"/>
                        </a:rPr>
                        <a:t>              Sales</a:t>
                      </a:r>
                    </a:p>
                  </a:txBody>
                  <a:tcPr anchor="ctr">
                    <a:solidFill>
                      <a:schemeClr val="accent4">
                        <a:lumMod val="60000"/>
                        <a:lumOff val="40000"/>
                      </a:schemeClr>
                    </a:solidFill>
                  </a:tcPr>
                </a:tc>
                <a:tc>
                  <a:txBody>
                    <a:bodyPr/>
                    <a:lstStyle/>
                    <a:p>
                      <a:pPr algn="ctr"/>
                      <a:endParaRPr lang="en-GB" sz="18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800" b="1" dirty="0">
                          <a:latin typeface="Arial" panose="020B0604020202020204" pitchFamily="34" charset="0"/>
                          <a:cs typeface="Arial" panose="020B0604020202020204" pitchFamily="34" charset="0"/>
                        </a:rPr>
                        <a:t>40,800</a:t>
                      </a:r>
                    </a:p>
                  </a:txBody>
                  <a:tcPr anchor="ctr">
                    <a:solidFill>
                      <a:schemeClr val="accent4">
                        <a:lumMod val="60000"/>
                        <a:lumOff val="40000"/>
                      </a:schemeClr>
                    </a:solidFill>
                  </a:tcPr>
                </a:tc>
                <a:extLst>
                  <a:ext uri="{0D108BD9-81ED-4DB2-BD59-A6C34878D82A}">
                    <a16:rowId xmlns:a16="http://schemas.microsoft.com/office/drawing/2014/main" val="1575098866"/>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ctr"/>
                      <a:r>
                        <a:rPr lang="en-US" sz="1800" b="1" kern="1200" dirty="0">
                          <a:solidFill>
                            <a:srgbClr val="C00000"/>
                          </a:solidFill>
                          <a:effectLst/>
                          <a:latin typeface="Arial" panose="020B0604020202020204" pitchFamily="34" charset="0"/>
                          <a:ea typeface="+mn-ea"/>
                          <a:cs typeface="Arial" panose="020B0604020202020204" pitchFamily="34" charset="0"/>
                        </a:rPr>
                        <a:t>Sales goods on credit</a:t>
                      </a:r>
                      <a:endParaRPr lang="en-GB" sz="1800" b="1" dirty="0">
                        <a:solidFill>
                          <a:srgbClr val="C00000"/>
                        </a:solidFill>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062540019"/>
                  </a:ext>
                </a:extLst>
              </a:tr>
              <a:tr h="300729">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l"/>
                      <a:endParaRPr lang="en-GB" sz="18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625890747"/>
                  </a:ext>
                </a:extLst>
              </a:tr>
              <a:tr h="300729">
                <a:tc rowSpan="3">
                  <a:txBody>
                    <a:bodyPr/>
                    <a:lstStyle/>
                    <a:p>
                      <a:pPr algn="ctr"/>
                      <a:r>
                        <a:rPr lang="en-US" sz="1800" b="1" dirty="0">
                          <a:latin typeface="Arial" panose="020B0604020202020204" pitchFamily="34" charset="0"/>
                          <a:ea typeface="Calibri" panose="020F0502020204030204" pitchFamily="34" charset="0"/>
                          <a:cs typeface="Arial" panose="020B0604020202020204" pitchFamily="34" charset="0"/>
                        </a:rPr>
                        <a:t>Feb 8 </a:t>
                      </a: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800" b="1" dirty="0">
                          <a:latin typeface="Arial" panose="020B0604020202020204" pitchFamily="34" charset="0"/>
                          <a:cs typeface="Arial" panose="020B0604020202020204" pitchFamily="34" charset="0"/>
                        </a:rPr>
                        <a:t>Cost of Goods Sold </a:t>
                      </a:r>
                    </a:p>
                  </a:txBody>
                  <a:tcPr anchor="ctr">
                    <a:solidFill>
                      <a:schemeClr val="accent4">
                        <a:lumMod val="60000"/>
                        <a:lumOff val="40000"/>
                      </a:schemeClr>
                    </a:solidFill>
                  </a:tcPr>
                </a:tc>
                <a:tc>
                  <a:txBody>
                    <a:bodyPr/>
                    <a:lstStyle/>
                    <a:p>
                      <a:pPr algn="ctr"/>
                      <a:endParaRPr lang="en-GB" sz="18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US" sz="1800" b="1" dirty="0">
                          <a:latin typeface="Arial" panose="020B0604020202020204" pitchFamily="34" charset="0"/>
                          <a:ea typeface="Calibri" panose="020F0502020204030204" pitchFamily="34" charset="0"/>
                          <a:cs typeface="Arial" panose="020B0604020202020204" pitchFamily="34" charset="0"/>
                        </a:rPr>
                        <a:t>38,700</a:t>
                      </a: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689389963"/>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l"/>
                      <a:r>
                        <a:rPr lang="en-GB" sz="1800" b="1" dirty="0">
                          <a:latin typeface="Arial" panose="020B0604020202020204" pitchFamily="34" charset="0"/>
                          <a:cs typeface="Arial" panose="020B0604020202020204" pitchFamily="34" charset="0"/>
                        </a:rPr>
                        <a:t>               Merchandise Inventory  </a:t>
                      </a:r>
                    </a:p>
                  </a:txBody>
                  <a:tcPr anchor="ctr">
                    <a:solidFill>
                      <a:schemeClr val="accent4">
                        <a:lumMod val="60000"/>
                        <a:lumOff val="40000"/>
                      </a:schemeClr>
                    </a:solidFill>
                  </a:tcPr>
                </a:tc>
                <a:tc>
                  <a:txBody>
                    <a:bodyPr/>
                    <a:lstStyle/>
                    <a:p>
                      <a:pPr algn="ctr"/>
                      <a:endParaRPr lang="en-GB" sz="18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US" sz="1800" b="1" dirty="0">
                          <a:latin typeface="Arial" panose="020B0604020202020204" pitchFamily="34" charset="0"/>
                          <a:ea typeface="Calibri" panose="020F0502020204030204" pitchFamily="34" charset="0"/>
                          <a:cs typeface="Arial" panose="020B0604020202020204" pitchFamily="34" charset="0"/>
                        </a:rPr>
                        <a:t>38,700</a:t>
                      </a: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140323342"/>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ctr"/>
                      <a:r>
                        <a:rPr lang="en-US" sz="1800" b="1" kern="1200" dirty="0">
                          <a:solidFill>
                            <a:srgbClr val="C00000"/>
                          </a:solidFill>
                          <a:effectLst/>
                          <a:latin typeface="Arial" panose="020B0604020202020204" pitchFamily="34" charset="0"/>
                          <a:ea typeface="+mn-ea"/>
                          <a:cs typeface="Arial" panose="020B0604020202020204" pitchFamily="34" charset="0"/>
                        </a:rPr>
                        <a:t>Cost of goods sold on credit</a:t>
                      </a:r>
                      <a:endParaRPr lang="en-GB" sz="1800" b="1" dirty="0">
                        <a:solidFill>
                          <a:srgbClr val="C00000"/>
                        </a:solidFill>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512070822"/>
                  </a:ext>
                </a:extLst>
              </a:tr>
            </a:tbl>
          </a:graphicData>
        </a:graphic>
      </p:graphicFrame>
      <p:sp>
        <p:nvSpPr>
          <p:cNvPr id="4" name="Rectangle 3"/>
          <p:cNvSpPr/>
          <p:nvPr/>
        </p:nvSpPr>
        <p:spPr>
          <a:xfrm>
            <a:off x="224828" y="1304369"/>
            <a:ext cx="4980851"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b="1" dirty="0">
                <a:solidFill>
                  <a:srgbClr val="002060"/>
                </a:solidFill>
                <a:latin typeface="Arial" panose="020B0604020202020204" pitchFamily="34" charset="0"/>
                <a:ea typeface="Calibri" panose="020F0502020204030204" pitchFamily="34" charset="0"/>
                <a:cs typeface="Arial" panose="020B0604020202020204" pitchFamily="34" charset="0"/>
              </a:rPr>
              <a:t>C-5) </a:t>
            </a:r>
            <a:r>
              <a:rPr lang="en-US" b="1" u="sng" dirty="0">
                <a:solidFill>
                  <a:srgbClr val="002060"/>
                </a:solidFill>
                <a:latin typeface="Arial" panose="020B0604020202020204" pitchFamily="34" charset="0"/>
                <a:ea typeface="Calibri" panose="020F0502020204030204" pitchFamily="34" charset="0"/>
                <a:cs typeface="Arial" panose="020B0604020202020204" pitchFamily="34" charset="0"/>
              </a:rPr>
              <a:t>Sales goods on account with discount:</a:t>
            </a:r>
            <a:endParaRPr lang="en-GB" b="1" dirty="0">
              <a:latin typeface="Arial" panose="020B0604020202020204" pitchFamily="34" charset="0"/>
              <a:cs typeface="Arial" panose="020B0604020202020204" pitchFamily="34" charset="0"/>
            </a:endParaRPr>
          </a:p>
        </p:txBody>
      </p:sp>
      <p:sp>
        <p:nvSpPr>
          <p:cNvPr id="6" name="Rectangle 5"/>
          <p:cNvSpPr/>
          <p:nvPr/>
        </p:nvSpPr>
        <p:spPr>
          <a:xfrm>
            <a:off x="248357" y="1745338"/>
            <a:ext cx="10083849" cy="11726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30000"/>
              </a:lnSpc>
              <a:spcAft>
                <a:spcPts val="0"/>
              </a:spcAft>
              <a:tabLst>
                <a:tab pos="838200" algn="l"/>
              </a:tabLst>
            </a:pPr>
            <a:r>
              <a:rPr lang="en-US" b="1" u="sng" dirty="0">
                <a:solidFill>
                  <a:srgbClr val="C00000"/>
                </a:solidFill>
                <a:latin typeface="Arial" panose="020B0604020202020204" pitchFamily="34" charset="0"/>
                <a:cs typeface="Arial" panose="020B0604020202020204" pitchFamily="34" charset="0"/>
              </a:rPr>
              <a:t>Illustration 6:</a:t>
            </a:r>
          </a:p>
          <a:p>
            <a:pPr algn="just">
              <a:lnSpc>
                <a:spcPct val="130000"/>
              </a:lnSpc>
              <a:spcAft>
                <a:spcPts val="0"/>
              </a:spcAft>
              <a:tabLst>
                <a:tab pos="838200" algn="l"/>
              </a:tabLst>
            </a:pPr>
            <a:r>
              <a:rPr lang="en-US" b="1" dirty="0">
                <a:latin typeface="Arial" panose="020B0604020202020204" pitchFamily="34" charset="0"/>
                <a:ea typeface="Calibri" panose="020F0502020204030204" pitchFamily="34" charset="0"/>
                <a:cs typeface="Arial" panose="020B0604020202020204" pitchFamily="34" charset="0"/>
              </a:rPr>
              <a:t>On Feb 8 2020, Salman’s Company sold goods to customer Abdulla for </a:t>
            </a:r>
            <a:r>
              <a:rPr lang="en-GB" b="1" dirty="0">
                <a:latin typeface="Arial" panose="020B0604020202020204" pitchFamily="34" charset="0"/>
                <a:ea typeface="Calibri" panose="020F0502020204030204" pitchFamily="34" charset="0"/>
                <a:cs typeface="Arial" panose="020B0604020202020204" pitchFamily="34" charset="0"/>
              </a:rPr>
              <a:t>B</a:t>
            </a:r>
            <a:r>
              <a:rPr lang="en-US" b="1" dirty="0">
                <a:latin typeface="Arial" panose="020B0604020202020204" pitchFamily="34" charset="0"/>
                <a:ea typeface="Calibri" panose="020F0502020204030204" pitchFamily="34" charset="0"/>
                <a:cs typeface="Arial" panose="020B0604020202020204" pitchFamily="34" charset="0"/>
              </a:rPr>
              <a:t>D40,800 on credit, terms 5/15,n/30. The cost of goods sold is BD38,700. It recorded in the general journal:           </a:t>
            </a:r>
            <a:endParaRPr lang="en-GB"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752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78265"/>
            <a:ext cx="12192000" cy="338554"/>
            <a:chOff x="0" y="6501793"/>
            <a:chExt cx="12192000" cy="338554"/>
          </a:xfrm>
        </p:grpSpPr>
        <p:cxnSp>
          <p:nvCxnSpPr>
            <p:cNvPr id="10" name="Straight Connector 9"/>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a:t>وزارة التربية والتعليم – 2020م</a:t>
              </a:r>
              <a:endParaRPr lang="en-US" sz="1600" dirty="0"/>
            </a:p>
          </p:txBody>
        </p:sp>
      </p:grpSp>
      <p:sp>
        <p:nvSpPr>
          <p:cNvPr id="8" name="Title 1"/>
          <p:cNvSpPr txBox="1">
            <a:spLocks/>
          </p:cNvSpPr>
          <p:nvPr/>
        </p:nvSpPr>
        <p:spPr>
          <a:xfrm>
            <a:off x="0" y="0"/>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Accounting 1                            Journal Entries for Merchandise Business </a:t>
            </a:r>
            <a:r>
              <a:rPr lang="en-GB" sz="1400" dirty="0">
                <a:solidFill>
                  <a:srgbClr val="002060"/>
                </a:solidFill>
                <a:latin typeface="Arial" panose="020B0604020202020204" pitchFamily="34" charset="0"/>
                <a:cs typeface="Arial" panose="020B0604020202020204" pitchFamily="34" charset="0"/>
              </a:rPr>
              <a:t>– Perpetual  Inventory System </a:t>
            </a:r>
            <a:r>
              <a:rPr lang="en-US" sz="1400" dirty="0">
                <a:solidFill>
                  <a:srgbClr val="002060"/>
                </a:solidFill>
                <a:latin typeface="Arial" panose="020B0604020202020204" pitchFamily="34" charset="0"/>
                <a:cs typeface="Arial" panose="020B0604020202020204" pitchFamily="34" charset="0"/>
              </a:rPr>
              <a:t>                                                              Acc. 111</a:t>
            </a:r>
            <a:r>
              <a:rPr lang="en-US" sz="14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                                                                    </a:t>
            </a:r>
          </a:p>
          <a:p>
            <a:r>
              <a:rPr lang="en-US" sz="12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ar-BH" sz="1400" b="1" dirty="0">
              <a:solidFill>
                <a:srgbClr val="002060"/>
              </a:solidFill>
              <a:latin typeface="Arial" panose="020B0604020202020204" pitchFamily="34" charset="0"/>
              <a:cs typeface="Arial" panose="020B0604020202020204" pitchFamily="34" charset="0"/>
            </a:endParaRPr>
          </a:p>
        </p:txBody>
      </p:sp>
      <p:grpSp>
        <p:nvGrpSpPr>
          <p:cNvPr id="9" name="Group 8"/>
          <p:cNvGrpSpPr/>
          <p:nvPr/>
        </p:nvGrpSpPr>
        <p:grpSpPr>
          <a:xfrm>
            <a:off x="-41828" y="457586"/>
            <a:ext cx="10115860" cy="638574"/>
            <a:chOff x="245353" y="1049332"/>
            <a:chExt cx="8153400" cy="1080000"/>
          </a:xfrm>
        </p:grpSpPr>
        <p:sp>
          <p:nvSpPr>
            <p:cNvPr id="12" name="مستطيل مستدير الزوايا 13"/>
            <p:cNvSpPr/>
            <p:nvPr/>
          </p:nvSpPr>
          <p:spPr>
            <a:xfrm>
              <a:off x="245353" y="1049332"/>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Rectangle 6"/>
            <p:cNvSpPr/>
            <p:nvPr/>
          </p:nvSpPr>
          <p:spPr>
            <a:xfrm>
              <a:off x="1453542" y="1274437"/>
              <a:ext cx="6377826" cy="606758"/>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Recording Sales Goods in the General Journal</a:t>
              </a:r>
            </a:p>
          </p:txBody>
        </p:sp>
        <p:grpSp>
          <p:nvGrpSpPr>
            <p:cNvPr id="14" name="Shape 631"/>
            <p:cNvGrpSpPr/>
            <p:nvPr/>
          </p:nvGrpSpPr>
          <p:grpSpPr>
            <a:xfrm>
              <a:off x="460278" y="1121179"/>
              <a:ext cx="783227" cy="707887"/>
              <a:chOff x="5961125" y="1623900"/>
              <a:chExt cx="427450" cy="448175"/>
            </a:xfrm>
          </p:grpSpPr>
          <p:sp>
            <p:nvSpPr>
              <p:cNvPr id="15"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3573887" y="2912077"/>
            <a:ext cx="3179139" cy="452432"/>
          </a:xfrm>
          <a:prstGeom prst="rect">
            <a:avLst/>
          </a:prstGeom>
        </p:spPr>
        <p:txBody>
          <a:bodyPr wrap="none">
            <a:spAutoFit/>
          </a:bodyPr>
          <a:lstStyle/>
          <a:p>
            <a:pPr marL="685800" algn="ctr">
              <a:lnSpc>
                <a:spcPct val="130000"/>
              </a:lnSpc>
              <a:spcAft>
                <a:spcPts val="800"/>
              </a:spcAft>
              <a:tabLst>
                <a:tab pos="838200" algn="l"/>
              </a:tabLst>
            </a:pP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GENERAL JOURNAL</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0" name="Table 59"/>
          <p:cNvGraphicFramePr>
            <a:graphicFrameLocks noGrp="1"/>
          </p:cNvGraphicFramePr>
          <p:nvPr>
            <p:extLst>
              <p:ext uri="{D42A27DB-BD31-4B8C-83A1-F6EECF244321}">
                <p14:modId xmlns:p14="http://schemas.microsoft.com/office/powerpoint/2010/main" val="1184105904"/>
              </p:ext>
            </p:extLst>
          </p:nvPr>
        </p:nvGraphicFramePr>
        <p:xfrm>
          <a:off x="557021" y="3395931"/>
          <a:ext cx="10682057" cy="2926080"/>
        </p:xfrm>
        <a:graphic>
          <a:graphicData uri="http://schemas.openxmlformats.org/drawingml/2006/table">
            <a:tbl>
              <a:tblPr firstRow="1" bandRow="1">
                <a:tableStyleId>{93296810-A885-4BE3-A3E7-6D5BEEA58F35}</a:tableStyleId>
              </a:tblPr>
              <a:tblGrid>
                <a:gridCol w="1249892">
                  <a:extLst>
                    <a:ext uri="{9D8B030D-6E8A-4147-A177-3AD203B41FA5}">
                      <a16:colId xmlns:a16="http://schemas.microsoft.com/office/drawing/2014/main" val="2392913453"/>
                    </a:ext>
                  </a:extLst>
                </a:gridCol>
                <a:gridCol w="6172141">
                  <a:extLst>
                    <a:ext uri="{9D8B030D-6E8A-4147-A177-3AD203B41FA5}">
                      <a16:colId xmlns:a16="http://schemas.microsoft.com/office/drawing/2014/main" val="3367015491"/>
                    </a:ext>
                  </a:extLst>
                </a:gridCol>
                <a:gridCol w="657159">
                  <a:extLst>
                    <a:ext uri="{9D8B030D-6E8A-4147-A177-3AD203B41FA5}">
                      <a16:colId xmlns:a16="http://schemas.microsoft.com/office/drawing/2014/main" val="1814508421"/>
                    </a:ext>
                  </a:extLst>
                </a:gridCol>
                <a:gridCol w="1327203">
                  <a:extLst>
                    <a:ext uri="{9D8B030D-6E8A-4147-A177-3AD203B41FA5}">
                      <a16:colId xmlns:a16="http://schemas.microsoft.com/office/drawing/2014/main" val="1028708909"/>
                    </a:ext>
                  </a:extLst>
                </a:gridCol>
                <a:gridCol w="1275662">
                  <a:extLst>
                    <a:ext uri="{9D8B030D-6E8A-4147-A177-3AD203B41FA5}">
                      <a16:colId xmlns:a16="http://schemas.microsoft.com/office/drawing/2014/main" val="3374041528"/>
                    </a:ext>
                  </a:extLst>
                </a:gridCol>
              </a:tblGrid>
              <a:tr h="258900">
                <a:tc>
                  <a:txBody>
                    <a:bodyPr/>
                    <a:lstStyle/>
                    <a:p>
                      <a:pPr algn="ctr"/>
                      <a:r>
                        <a:rPr lang="en-US" sz="1800" b="1" dirty="0">
                          <a:solidFill>
                            <a:srgbClr val="002060"/>
                          </a:solidFill>
                          <a:latin typeface="Arial" panose="020B0604020202020204" pitchFamily="34" charset="0"/>
                          <a:cs typeface="Arial" panose="020B0604020202020204" pitchFamily="34" charset="0"/>
                        </a:rPr>
                        <a:t>Date</a:t>
                      </a:r>
                    </a:p>
                  </a:txBody>
                  <a:tcPr anchor="ctr"/>
                </a:tc>
                <a:tc>
                  <a:txBody>
                    <a:bodyPr/>
                    <a:lstStyle/>
                    <a:p>
                      <a:pPr algn="ctr"/>
                      <a:r>
                        <a:rPr lang="en-US" sz="1800" b="1" kern="1200" dirty="0">
                          <a:solidFill>
                            <a:srgbClr val="002060"/>
                          </a:solidFill>
                          <a:effectLst/>
                          <a:latin typeface="Arial" panose="020B0604020202020204" pitchFamily="34" charset="0"/>
                          <a:cs typeface="Arial" panose="020B0604020202020204" pitchFamily="34" charset="0"/>
                        </a:rPr>
                        <a:t>Account Title and Explanation</a:t>
                      </a:r>
                      <a:endParaRPr lang="en-US" sz="18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800" b="1" dirty="0">
                          <a:solidFill>
                            <a:srgbClr val="002060"/>
                          </a:solidFill>
                          <a:latin typeface="Arial" panose="020B0604020202020204" pitchFamily="34" charset="0"/>
                          <a:cs typeface="Arial" panose="020B0604020202020204" pitchFamily="34" charset="0"/>
                        </a:rPr>
                        <a:t>PR</a:t>
                      </a:r>
                    </a:p>
                  </a:txBody>
                  <a:tcPr anchor="ctr"/>
                </a:tc>
                <a:tc>
                  <a:txBody>
                    <a:bodyPr/>
                    <a:lstStyle/>
                    <a:p>
                      <a:pPr algn="ctr"/>
                      <a:r>
                        <a:rPr lang="en-US" sz="1800" b="1" kern="1200" dirty="0">
                          <a:solidFill>
                            <a:srgbClr val="002060"/>
                          </a:solidFill>
                          <a:effectLst/>
                          <a:latin typeface="Arial" panose="020B0604020202020204" pitchFamily="34" charset="0"/>
                          <a:cs typeface="Arial" panose="020B0604020202020204" pitchFamily="34" charset="0"/>
                        </a:rPr>
                        <a:t>Debit</a:t>
                      </a:r>
                      <a:endParaRPr lang="en-US" sz="18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800" b="1" dirty="0">
                          <a:solidFill>
                            <a:srgbClr val="002060"/>
                          </a:solidFill>
                          <a:latin typeface="Arial" panose="020B0604020202020204" pitchFamily="34" charset="0"/>
                          <a:cs typeface="Arial" panose="020B0604020202020204" pitchFamily="34" charset="0"/>
                        </a:rPr>
                        <a:t>Credit</a:t>
                      </a:r>
                    </a:p>
                  </a:txBody>
                  <a:tcPr anchor="ctr"/>
                </a:tc>
                <a:extLst>
                  <a:ext uri="{0D108BD9-81ED-4DB2-BD59-A6C34878D82A}">
                    <a16:rowId xmlns:a16="http://schemas.microsoft.com/office/drawing/2014/main" val="3950487831"/>
                  </a:ext>
                </a:extLst>
              </a:tr>
              <a:tr h="300729">
                <a:tc rowSpan="3">
                  <a:txBody>
                    <a:bodyPr/>
                    <a:lstStyle/>
                    <a:p>
                      <a:pPr algn="ctr"/>
                      <a:r>
                        <a:rPr lang="en-US" sz="1800" b="1" dirty="0">
                          <a:latin typeface="Arial" panose="020B0604020202020204" pitchFamily="34" charset="0"/>
                          <a:ea typeface="Calibri" panose="020F0502020204030204" pitchFamily="34" charset="0"/>
                          <a:cs typeface="Arial" panose="020B0604020202020204" pitchFamily="34" charset="0"/>
                        </a:rPr>
                        <a:t>Feb 9 </a:t>
                      </a: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800" b="1" dirty="0">
                          <a:latin typeface="Arial" panose="020B0604020202020204" pitchFamily="34" charset="0"/>
                          <a:cs typeface="Arial" panose="020B0604020202020204" pitchFamily="34" charset="0"/>
                        </a:rPr>
                        <a:t>Sales Returns and allowance</a:t>
                      </a: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800" b="1" dirty="0">
                          <a:latin typeface="Arial" panose="020B0604020202020204" pitchFamily="34" charset="0"/>
                          <a:cs typeface="Arial" panose="020B0604020202020204" pitchFamily="34" charset="0"/>
                        </a:rPr>
                        <a:t>800</a:t>
                      </a:r>
                    </a:p>
                  </a:txBody>
                  <a:tcPr anchor="ctr">
                    <a:solidFill>
                      <a:schemeClr val="accent4">
                        <a:lumMod val="60000"/>
                        <a:lumOff val="40000"/>
                      </a:schemeClr>
                    </a:solidFill>
                  </a:tcPr>
                </a:tc>
                <a:tc>
                  <a:txBody>
                    <a:bodyPr/>
                    <a:lstStyle/>
                    <a:p>
                      <a:pPr algn="ctr"/>
                      <a:endParaRPr lang="en-GB" sz="18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929973839"/>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l"/>
                      <a:r>
                        <a:rPr lang="en-GB" sz="1800" b="1" dirty="0">
                          <a:latin typeface="Arial" panose="020B0604020202020204" pitchFamily="34" charset="0"/>
                          <a:cs typeface="Arial" panose="020B0604020202020204" pitchFamily="34" charset="0"/>
                        </a:rPr>
                        <a:t>                          Account Receivable (Abdulla)                                                           </a:t>
                      </a:r>
                    </a:p>
                  </a:txBody>
                  <a:tcPr anchor="ctr">
                    <a:solidFill>
                      <a:schemeClr val="accent4">
                        <a:lumMod val="60000"/>
                        <a:lumOff val="40000"/>
                      </a:schemeClr>
                    </a:solidFill>
                  </a:tcPr>
                </a:tc>
                <a:tc>
                  <a:txBody>
                    <a:bodyPr/>
                    <a:lstStyle/>
                    <a:p>
                      <a:pPr algn="ctr"/>
                      <a:endParaRPr lang="en-GB" sz="18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800" b="1" dirty="0">
                          <a:latin typeface="Arial" panose="020B0604020202020204" pitchFamily="34" charset="0"/>
                          <a:cs typeface="Arial" panose="020B0604020202020204" pitchFamily="34" charset="0"/>
                        </a:rPr>
                        <a:t>800</a:t>
                      </a:r>
                    </a:p>
                  </a:txBody>
                  <a:tcPr anchor="ctr">
                    <a:solidFill>
                      <a:schemeClr val="accent4">
                        <a:lumMod val="60000"/>
                        <a:lumOff val="40000"/>
                      </a:schemeClr>
                    </a:solidFill>
                  </a:tcPr>
                </a:tc>
                <a:extLst>
                  <a:ext uri="{0D108BD9-81ED-4DB2-BD59-A6C34878D82A}">
                    <a16:rowId xmlns:a16="http://schemas.microsoft.com/office/drawing/2014/main" val="1575098866"/>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ctr"/>
                      <a:r>
                        <a:rPr lang="en-US" sz="1800" b="1" kern="1200" dirty="0">
                          <a:solidFill>
                            <a:srgbClr val="C00000"/>
                          </a:solidFill>
                          <a:effectLst/>
                          <a:latin typeface="Arial" panose="020B0604020202020204" pitchFamily="34" charset="0"/>
                          <a:ea typeface="+mn-ea"/>
                          <a:cs typeface="Arial" panose="020B0604020202020204" pitchFamily="34" charset="0"/>
                        </a:rPr>
                        <a:t>Sales returns on credit</a:t>
                      </a:r>
                      <a:endParaRPr lang="en-GB" sz="1800" b="1" dirty="0">
                        <a:solidFill>
                          <a:srgbClr val="C00000"/>
                        </a:solidFill>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062540019"/>
                  </a:ext>
                </a:extLst>
              </a:tr>
              <a:tr h="300729">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l"/>
                      <a:endParaRPr lang="en-GB" sz="18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800" b="1">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625890747"/>
                  </a:ext>
                </a:extLst>
              </a:tr>
              <a:tr h="300729">
                <a:tc rowSpan="3">
                  <a:txBody>
                    <a:bodyPr/>
                    <a:lstStyle/>
                    <a:p>
                      <a:pPr algn="ctr"/>
                      <a:r>
                        <a:rPr lang="en-US" sz="1800" b="1" dirty="0">
                          <a:latin typeface="Arial" panose="020B0604020202020204" pitchFamily="34" charset="0"/>
                          <a:ea typeface="Calibri" panose="020F0502020204030204" pitchFamily="34" charset="0"/>
                          <a:cs typeface="Arial" panose="020B0604020202020204" pitchFamily="34" charset="0"/>
                        </a:rPr>
                        <a:t>Feb 9 </a:t>
                      </a: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800" b="1" dirty="0">
                          <a:latin typeface="Arial" panose="020B0604020202020204" pitchFamily="34" charset="0"/>
                          <a:cs typeface="Arial" panose="020B0604020202020204" pitchFamily="34" charset="0"/>
                        </a:rPr>
                        <a:t>Merchandise Inventory </a:t>
                      </a: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800" b="1" dirty="0">
                          <a:latin typeface="Arial" panose="020B0604020202020204" pitchFamily="34" charset="0"/>
                          <a:cs typeface="Arial" panose="020B0604020202020204" pitchFamily="34" charset="0"/>
                        </a:rPr>
                        <a:t>710</a:t>
                      </a: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689389963"/>
                  </a:ext>
                </a:extLst>
              </a:tr>
              <a:tr h="300729">
                <a:tc vMerge="1">
                  <a:txBody>
                    <a:bodyPr/>
                    <a:lstStyle/>
                    <a:p>
                      <a:pPr algn="ctr"/>
                      <a:endParaRPr lang="en-GB" dirty="0"/>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latin typeface="Arial" panose="020B0604020202020204" pitchFamily="34" charset="0"/>
                          <a:cs typeface="Arial" panose="020B0604020202020204" pitchFamily="34" charset="0"/>
                        </a:rPr>
                        <a:t>                          Cost of Goods Sold </a:t>
                      </a:r>
                    </a:p>
                  </a:txBody>
                  <a:tcPr anchor="ctr">
                    <a:solidFill>
                      <a:schemeClr val="accent4">
                        <a:lumMod val="60000"/>
                        <a:lumOff val="40000"/>
                      </a:schemeClr>
                    </a:solidFill>
                  </a:tcPr>
                </a:tc>
                <a:tc>
                  <a:txBody>
                    <a:bodyPr/>
                    <a:lstStyle/>
                    <a:p>
                      <a:pPr algn="ctr"/>
                      <a:endParaRPr lang="en-GB" sz="18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800" b="1" dirty="0">
                          <a:latin typeface="Arial" panose="020B0604020202020204" pitchFamily="34" charset="0"/>
                          <a:cs typeface="Arial" panose="020B0604020202020204" pitchFamily="34" charset="0"/>
                        </a:rPr>
                        <a:t>710</a:t>
                      </a:r>
                    </a:p>
                  </a:txBody>
                  <a:tcPr anchor="ctr">
                    <a:solidFill>
                      <a:schemeClr val="accent4">
                        <a:lumMod val="60000"/>
                        <a:lumOff val="40000"/>
                      </a:schemeClr>
                    </a:solidFill>
                  </a:tcPr>
                </a:tc>
                <a:extLst>
                  <a:ext uri="{0D108BD9-81ED-4DB2-BD59-A6C34878D82A}">
                    <a16:rowId xmlns:a16="http://schemas.microsoft.com/office/drawing/2014/main" val="2140323342"/>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ctr"/>
                      <a:r>
                        <a:rPr lang="en-US" sz="1800" b="1" kern="1200" dirty="0">
                          <a:solidFill>
                            <a:srgbClr val="C00000"/>
                          </a:solidFill>
                          <a:effectLst/>
                          <a:latin typeface="Arial" panose="020B0604020202020204" pitchFamily="34" charset="0"/>
                          <a:ea typeface="+mn-ea"/>
                          <a:cs typeface="Arial" panose="020B0604020202020204" pitchFamily="34" charset="0"/>
                        </a:rPr>
                        <a:t>Cost of sale returns on credit</a:t>
                      </a:r>
                      <a:endParaRPr lang="en-GB" sz="1800" b="1" dirty="0">
                        <a:solidFill>
                          <a:srgbClr val="C00000"/>
                        </a:solidFill>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512070822"/>
                  </a:ext>
                </a:extLst>
              </a:tr>
            </a:tbl>
          </a:graphicData>
        </a:graphic>
      </p:graphicFrame>
      <p:sp>
        <p:nvSpPr>
          <p:cNvPr id="4" name="Rectangle 3"/>
          <p:cNvSpPr/>
          <p:nvPr/>
        </p:nvSpPr>
        <p:spPr>
          <a:xfrm>
            <a:off x="115557" y="1250815"/>
            <a:ext cx="8035665" cy="4524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180340" algn="just">
              <a:lnSpc>
                <a:spcPct val="130000"/>
              </a:lnSpc>
              <a:spcAft>
                <a:spcPts val="800"/>
              </a:spcAft>
              <a:tabLst>
                <a:tab pos="838200" algn="l"/>
              </a:tabLst>
            </a:pPr>
            <a:r>
              <a:rPr lang="en-US" b="1" u="sng" dirty="0">
                <a:solidFill>
                  <a:srgbClr val="002060"/>
                </a:solidFill>
                <a:latin typeface="Arial" panose="020B0604020202020204" pitchFamily="34" charset="0"/>
                <a:ea typeface="Calibri" panose="020F0502020204030204" pitchFamily="34" charset="0"/>
                <a:cs typeface="Arial" panose="020B0604020202020204" pitchFamily="34" charset="0"/>
              </a:rPr>
              <a:t>C-6) Sales Returns and Allowance of goods on account with discount:</a:t>
            </a:r>
            <a:endParaRPr lang="en-GB" sz="1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333522" y="1720908"/>
            <a:ext cx="10792769" cy="1275221"/>
          </a:xfrm>
          <a:prstGeom prst="rect">
            <a:avLst/>
          </a:prstGeom>
        </p:spPr>
        <p:txBody>
          <a:bodyPr wrap="square">
            <a:spAutoFit/>
          </a:bodyPr>
          <a:lstStyle/>
          <a:p>
            <a:pPr algn="just">
              <a:lnSpc>
                <a:spcPct val="130000"/>
              </a:lnSpc>
              <a:spcAft>
                <a:spcPts val="800"/>
              </a:spcAft>
              <a:tabLst>
                <a:tab pos="838200" algn="l"/>
              </a:tabLst>
            </a:pPr>
            <a:r>
              <a:rPr lang="en-US" b="1" u="sng" dirty="0">
                <a:solidFill>
                  <a:srgbClr val="C00000"/>
                </a:solidFill>
                <a:latin typeface="Arial" panose="020B0604020202020204" pitchFamily="34" charset="0"/>
                <a:ea typeface="Calibri" panose="020F0502020204030204" pitchFamily="34" charset="0"/>
                <a:cs typeface="Arial" panose="020B0604020202020204" pitchFamily="34" charset="0"/>
              </a:rPr>
              <a:t>Illustration 7:</a:t>
            </a:r>
            <a:endParaRPr lang="en-GB"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 On Feb 9 2020, Salman’s Company returned goods from sales on Feb 8,of customer Abdulla for BD800 cash that had cost BD710. It recorded in the general journal:</a:t>
            </a:r>
            <a:endParaRPr lang="en-GB"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4974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78265"/>
            <a:ext cx="12192000" cy="338554"/>
            <a:chOff x="0" y="6501793"/>
            <a:chExt cx="12192000" cy="338554"/>
          </a:xfrm>
        </p:grpSpPr>
        <p:cxnSp>
          <p:nvCxnSpPr>
            <p:cNvPr id="10" name="Straight Connector 9"/>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a:t>وزارة التربية والتعليم – 2020م</a:t>
              </a:r>
              <a:endParaRPr lang="en-US" sz="1600" dirty="0"/>
            </a:p>
          </p:txBody>
        </p:sp>
      </p:grpSp>
      <p:sp>
        <p:nvSpPr>
          <p:cNvPr id="8" name="Title 1"/>
          <p:cNvSpPr txBox="1">
            <a:spLocks/>
          </p:cNvSpPr>
          <p:nvPr/>
        </p:nvSpPr>
        <p:spPr>
          <a:xfrm>
            <a:off x="0" y="0"/>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Accounting 1                            Journal Entries for Merchandise Business </a:t>
            </a:r>
            <a:r>
              <a:rPr lang="en-GB" sz="1400" dirty="0">
                <a:solidFill>
                  <a:srgbClr val="002060"/>
                </a:solidFill>
                <a:latin typeface="Arial" panose="020B0604020202020204" pitchFamily="34" charset="0"/>
                <a:cs typeface="Arial" panose="020B0604020202020204" pitchFamily="34" charset="0"/>
              </a:rPr>
              <a:t>– Perpetual  Inventory System </a:t>
            </a:r>
            <a:r>
              <a:rPr lang="en-US" sz="1400" dirty="0">
                <a:solidFill>
                  <a:srgbClr val="002060"/>
                </a:solidFill>
                <a:latin typeface="Arial" panose="020B0604020202020204" pitchFamily="34" charset="0"/>
                <a:cs typeface="Arial" panose="020B0604020202020204" pitchFamily="34" charset="0"/>
              </a:rPr>
              <a:t>                                                              Acc. 111</a:t>
            </a:r>
            <a:r>
              <a:rPr lang="en-US" sz="14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                                                                    </a:t>
            </a:r>
          </a:p>
          <a:p>
            <a:r>
              <a:rPr lang="en-US" sz="12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ar-BH" sz="1400" b="1" dirty="0">
              <a:solidFill>
                <a:srgbClr val="002060"/>
              </a:solidFill>
              <a:latin typeface="Arial" panose="020B0604020202020204" pitchFamily="34" charset="0"/>
              <a:cs typeface="Arial" panose="020B0604020202020204" pitchFamily="34" charset="0"/>
            </a:endParaRPr>
          </a:p>
        </p:txBody>
      </p:sp>
      <p:grpSp>
        <p:nvGrpSpPr>
          <p:cNvPr id="9" name="Group 8"/>
          <p:cNvGrpSpPr/>
          <p:nvPr/>
        </p:nvGrpSpPr>
        <p:grpSpPr>
          <a:xfrm>
            <a:off x="-41828" y="457586"/>
            <a:ext cx="10115860" cy="638574"/>
            <a:chOff x="245353" y="1049332"/>
            <a:chExt cx="8153400" cy="1080000"/>
          </a:xfrm>
        </p:grpSpPr>
        <p:sp>
          <p:nvSpPr>
            <p:cNvPr id="12" name="مستطيل مستدير الزوايا 13"/>
            <p:cNvSpPr/>
            <p:nvPr/>
          </p:nvSpPr>
          <p:spPr>
            <a:xfrm>
              <a:off x="245353" y="1049332"/>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Rectangle 6"/>
            <p:cNvSpPr/>
            <p:nvPr/>
          </p:nvSpPr>
          <p:spPr>
            <a:xfrm>
              <a:off x="1453542" y="1274437"/>
              <a:ext cx="6377826" cy="606758"/>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Recording Sales Goods in the General Journal</a:t>
              </a:r>
            </a:p>
          </p:txBody>
        </p:sp>
        <p:grpSp>
          <p:nvGrpSpPr>
            <p:cNvPr id="14" name="Shape 631"/>
            <p:cNvGrpSpPr/>
            <p:nvPr/>
          </p:nvGrpSpPr>
          <p:grpSpPr>
            <a:xfrm>
              <a:off x="460278" y="1121179"/>
              <a:ext cx="783227" cy="707887"/>
              <a:chOff x="5961125" y="1623900"/>
              <a:chExt cx="427450" cy="448175"/>
            </a:xfrm>
          </p:grpSpPr>
          <p:sp>
            <p:nvSpPr>
              <p:cNvPr id="15"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3652264" y="3371026"/>
            <a:ext cx="3179139" cy="452432"/>
          </a:xfrm>
          <a:prstGeom prst="rect">
            <a:avLst/>
          </a:prstGeom>
        </p:spPr>
        <p:txBody>
          <a:bodyPr wrap="none">
            <a:spAutoFit/>
          </a:bodyPr>
          <a:lstStyle/>
          <a:p>
            <a:pPr marL="685800" algn="ctr">
              <a:lnSpc>
                <a:spcPct val="130000"/>
              </a:lnSpc>
              <a:spcAft>
                <a:spcPts val="800"/>
              </a:spcAft>
              <a:tabLst>
                <a:tab pos="838200" algn="l"/>
              </a:tabLst>
            </a:pP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GENERAL JOURNAL</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0" name="Table 59"/>
          <p:cNvGraphicFramePr>
            <a:graphicFrameLocks noGrp="1"/>
          </p:cNvGraphicFramePr>
          <p:nvPr>
            <p:extLst>
              <p:ext uri="{D42A27DB-BD31-4B8C-83A1-F6EECF244321}">
                <p14:modId xmlns:p14="http://schemas.microsoft.com/office/powerpoint/2010/main" val="3653340486"/>
              </p:ext>
            </p:extLst>
          </p:nvPr>
        </p:nvGraphicFramePr>
        <p:xfrm>
          <a:off x="653240" y="3908563"/>
          <a:ext cx="10724509" cy="2276162"/>
        </p:xfrm>
        <a:graphic>
          <a:graphicData uri="http://schemas.openxmlformats.org/drawingml/2006/table">
            <a:tbl>
              <a:tblPr firstRow="1" bandRow="1">
                <a:tableStyleId>{93296810-A885-4BE3-A3E7-6D5BEEA58F35}</a:tableStyleId>
              </a:tblPr>
              <a:tblGrid>
                <a:gridCol w="1254859">
                  <a:extLst>
                    <a:ext uri="{9D8B030D-6E8A-4147-A177-3AD203B41FA5}">
                      <a16:colId xmlns:a16="http://schemas.microsoft.com/office/drawing/2014/main" val="2392913453"/>
                    </a:ext>
                  </a:extLst>
                </a:gridCol>
                <a:gridCol w="6196670">
                  <a:extLst>
                    <a:ext uri="{9D8B030D-6E8A-4147-A177-3AD203B41FA5}">
                      <a16:colId xmlns:a16="http://schemas.microsoft.com/office/drawing/2014/main" val="3367015491"/>
                    </a:ext>
                  </a:extLst>
                </a:gridCol>
                <a:gridCol w="659771">
                  <a:extLst>
                    <a:ext uri="{9D8B030D-6E8A-4147-A177-3AD203B41FA5}">
                      <a16:colId xmlns:a16="http://schemas.microsoft.com/office/drawing/2014/main" val="1814508421"/>
                    </a:ext>
                  </a:extLst>
                </a:gridCol>
                <a:gridCol w="1332477">
                  <a:extLst>
                    <a:ext uri="{9D8B030D-6E8A-4147-A177-3AD203B41FA5}">
                      <a16:colId xmlns:a16="http://schemas.microsoft.com/office/drawing/2014/main" val="1028708909"/>
                    </a:ext>
                  </a:extLst>
                </a:gridCol>
                <a:gridCol w="1280732">
                  <a:extLst>
                    <a:ext uri="{9D8B030D-6E8A-4147-A177-3AD203B41FA5}">
                      <a16:colId xmlns:a16="http://schemas.microsoft.com/office/drawing/2014/main" val="3374041528"/>
                    </a:ext>
                  </a:extLst>
                </a:gridCol>
              </a:tblGrid>
              <a:tr h="392442">
                <a:tc>
                  <a:txBody>
                    <a:bodyPr/>
                    <a:lstStyle/>
                    <a:p>
                      <a:pPr algn="ctr"/>
                      <a:r>
                        <a:rPr lang="en-US" sz="1400" dirty="0">
                          <a:solidFill>
                            <a:srgbClr val="002060"/>
                          </a:solidFill>
                          <a:latin typeface="Arial" panose="020B0604020202020204" pitchFamily="34" charset="0"/>
                          <a:cs typeface="Arial" panose="020B0604020202020204" pitchFamily="34" charset="0"/>
                        </a:rPr>
                        <a:t>Date</a:t>
                      </a:r>
                    </a:p>
                  </a:txBody>
                  <a:tcPr anchor="ctr"/>
                </a:tc>
                <a:tc>
                  <a:txBody>
                    <a:bodyPr/>
                    <a:lstStyle/>
                    <a:p>
                      <a:pPr algn="ctr"/>
                      <a:r>
                        <a:rPr lang="en-US" sz="1400" kern="1200" dirty="0">
                          <a:solidFill>
                            <a:srgbClr val="002060"/>
                          </a:solidFill>
                          <a:effectLst/>
                          <a:latin typeface="Arial" panose="020B0604020202020204" pitchFamily="34" charset="0"/>
                          <a:cs typeface="Arial" panose="020B0604020202020204" pitchFamily="34" charset="0"/>
                        </a:rPr>
                        <a:t>Account Title and Explanation</a:t>
                      </a:r>
                      <a:endParaRPr lang="en-US" sz="1400"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400" dirty="0">
                          <a:solidFill>
                            <a:srgbClr val="002060"/>
                          </a:solidFill>
                          <a:latin typeface="Arial" panose="020B0604020202020204" pitchFamily="34" charset="0"/>
                          <a:cs typeface="Arial" panose="020B0604020202020204" pitchFamily="34" charset="0"/>
                        </a:rPr>
                        <a:t>PR</a:t>
                      </a:r>
                    </a:p>
                  </a:txBody>
                  <a:tcPr anchor="ctr"/>
                </a:tc>
                <a:tc>
                  <a:txBody>
                    <a:bodyPr/>
                    <a:lstStyle/>
                    <a:p>
                      <a:pPr algn="ctr"/>
                      <a:r>
                        <a:rPr lang="en-US" sz="1400" kern="1200" dirty="0">
                          <a:solidFill>
                            <a:srgbClr val="002060"/>
                          </a:solidFill>
                          <a:effectLst/>
                          <a:latin typeface="Arial" panose="020B0604020202020204" pitchFamily="34" charset="0"/>
                          <a:cs typeface="Arial" panose="020B0604020202020204" pitchFamily="34" charset="0"/>
                        </a:rPr>
                        <a:t>Debit</a:t>
                      </a:r>
                      <a:endParaRPr lang="en-US" sz="1400"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400" dirty="0">
                          <a:solidFill>
                            <a:srgbClr val="002060"/>
                          </a:solidFill>
                          <a:latin typeface="Arial" panose="020B0604020202020204" pitchFamily="34" charset="0"/>
                          <a:cs typeface="Arial" panose="020B0604020202020204" pitchFamily="34" charset="0"/>
                        </a:rPr>
                        <a:t>Credit</a:t>
                      </a:r>
                    </a:p>
                  </a:txBody>
                  <a:tcPr anchor="ctr"/>
                </a:tc>
                <a:extLst>
                  <a:ext uri="{0D108BD9-81ED-4DB2-BD59-A6C34878D82A}">
                    <a16:rowId xmlns:a16="http://schemas.microsoft.com/office/drawing/2014/main" val="3950487831"/>
                  </a:ext>
                </a:extLst>
              </a:tr>
              <a:tr h="470930">
                <a:tc rowSpan="3">
                  <a:txBody>
                    <a:bodyPr/>
                    <a:lstStyle/>
                    <a:p>
                      <a:pPr algn="ctr"/>
                      <a:r>
                        <a:rPr lang="en-US" sz="1800" b="1" dirty="0">
                          <a:latin typeface="Arial" panose="020B0604020202020204" pitchFamily="34" charset="0"/>
                          <a:ea typeface="Calibri" panose="020F0502020204030204" pitchFamily="34" charset="0"/>
                          <a:cs typeface="Arial" panose="020B0604020202020204" pitchFamily="34" charset="0"/>
                        </a:rPr>
                        <a:t>Feb 18 </a:t>
                      </a:r>
                      <a:endParaRPr lang="en-GB" dirty="0"/>
                    </a:p>
                  </a:txBody>
                  <a:tcPr anchor="ctr">
                    <a:solidFill>
                      <a:schemeClr val="accent4">
                        <a:lumMod val="60000"/>
                        <a:lumOff val="40000"/>
                      </a:schemeClr>
                    </a:solidFill>
                  </a:tcPr>
                </a:tc>
                <a:tc>
                  <a:txBody>
                    <a:bodyPr/>
                    <a:lstStyle/>
                    <a:p>
                      <a:pPr algn="l"/>
                      <a:r>
                        <a:rPr lang="en-GB" b="1" dirty="0">
                          <a:latin typeface="Arial" panose="020B0604020202020204" pitchFamily="34" charset="0"/>
                          <a:cs typeface="Arial" panose="020B0604020202020204" pitchFamily="34" charset="0"/>
                        </a:rPr>
                        <a:t>Cash</a:t>
                      </a:r>
                    </a:p>
                  </a:txBody>
                  <a:tcPr anchor="ctr">
                    <a:solidFill>
                      <a:schemeClr val="accent4">
                        <a:lumMod val="60000"/>
                        <a:lumOff val="40000"/>
                      </a:schemeClr>
                    </a:solidFill>
                  </a:tcPr>
                </a:tc>
                <a:tc>
                  <a:txBody>
                    <a:bodyPr/>
                    <a:lstStyle/>
                    <a:p>
                      <a:pPr algn="ctr"/>
                      <a:endParaRPr lang="en-GB" dirty="0"/>
                    </a:p>
                  </a:txBody>
                  <a:tcPr anchor="ctr">
                    <a:solidFill>
                      <a:schemeClr val="accent4">
                        <a:lumMod val="60000"/>
                        <a:lumOff val="40000"/>
                      </a:schemeClr>
                    </a:solidFill>
                  </a:tcPr>
                </a:tc>
                <a:tc>
                  <a:txBody>
                    <a:bodyPr/>
                    <a:lstStyle/>
                    <a:p>
                      <a:pPr algn="ctr"/>
                      <a:r>
                        <a:rPr lang="en-GB" b="1" dirty="0">
                          <a:latin typeface="Arial" panose="020B0604020202020204" pitchFamily="34" charset="0"/>
                          <a:cs typeface="Arial" panose="020B0604020202020204" pitchFamily="34" charset="0"/>
                        </a:rPr>
                        <a:t>38,000</a:t>
                      </a:r>
                    </a:p>
                  </a:txBody>
                  <a:tcPr anchor="ctr">
                    <a:solidFill>
                      <a:schemeClr val="accent4">
                        <a:lumMod val="60000"/>
                        <a:lumOff val="40000"/>
                      </a:schemeClr>
                    </a:solidFill>
                  </a:tcPr>
                </a:tc>
                <a:tc>
                  <a:txBody>
                    <a:bodyPr/>
                    <a:lstStyle/>
                    <a:p>
                      <a:pPr algn="ctr"/>
                      <a:endParaRPr lang="en-GB"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929973839"/>
                  </a:ext>
                </a:extLst>
              </a:tr>
              <a:tr h="470930">
                <a:tc vMerge="1">
                  <a:txBody>
                    <a:bodyPr/>
                    <a:lstStyle/>
                    <a:p>
                      <a:pPr algn="ctr"/>
                      <a:endParaRPr lang="en-GB" dirty="0"/>
                    </a:p>
                  </a:txBody>
                  <a:tcPr anchor="ctr">
                    <a:solidFill>
                      <a:schemeClr val="accent4">
                        <a:lumMod val="60000"/>
                        <a:lumOff val="40000"/>
                      </a:schemeClr>
                    </a:solidFill>
                  </a:tcPr>
                </a:tc>
                <a:tc>
                  <a:txBody>
                    <a:bodyPr/>
                    <a:lstStyle/>
                    <a:p>
                      <a:pPr algn="l"/>
                      <a:r>
                        <a:rPr lang="en-GB" b="1" dirty="0">
                          <a:latin typeface="Arial" panose="020B0604020202020204" pitchFamily="34" charset="0"/>
                          <a:cs typeface="Arial" panose="020B0604020202020204" pitchFamily="34" charset="0"/>
                        </a:rPr>
                        <a:t>Sales Discount (40,000 ×</a:t>
                      </a:r>
                      <a:r>
                        <a:rPr lang="en-GB" b="1" baseline="0" dirty="0">
                          <a:latin typeface="Arial" panose="020B0604020202020204" pitchFamily="34" charset="0"/>
                          <a:cs typeface="Arial" panose="020B0604020202020204" pitchFamily="34" charset="0"/>
                        </a:rPr>
                        <a:t> 5%)</a:t>
                      </a:r>
                      <a:endParaRPr lang="en-GB"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a:p>
                  </a:txBody>
                  <a:tcPr anchor="ctr">
                    <a:solidFill>
                      <a:schemeClr val="accent4">
                        <a:lumMod val="60000"/>
                        <a:lumOff val="40000"/>
                      </a:schemeClr>
                    </a:solidFill>
                  </a:tcPr>
                </a:tc>
                <a:tc>
                  <a:txBody>
                    <a:bodyPr/>
                    <a:lstStyle/>
                    <a:p>
                      <a:pPr algn="ctr"/>
                      <a:r>
                        <a:rPr lang="en-GB" b="1" dirty="0">
                          <a:latin typeface="Arial" panose="020B0604020202020204" pitchFamily="34" charset="0"/>
                          <a:cs typeface="Arial" panose="020B0604020202020204" pitchFamily="34" charset="0"/>
                        </a:rPr>
                        <a:t>2,000</a:t>
                      </a:r>
                    </a:p>
                  </a:txBody>
                  <a:tcPr anchor="ctr">
                    <a:solidFill>
                      <a:schemeClr val="accent4">
                        <a:lumMod val="60000"/>
                        <a:lumOff val="40000"/>
                      </a:schemeClr>
                    </a:solidFill>
                  </a:tcPr>
                </a:tc>
                <a:tc>
                  <a:txBody>
                    <a:bodyPr/>
                    <a:lstStyle/>
                    <a:p>
                      <a:pPr algn="ctr"/>
                      <a:endParaRPr lang="en-GB"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575098866"/>
                  </a:ext>
                </a:extLst>
              </a:tr>
              <a:tr h="470930">
                <a:tc vMerge="1">
                  <a:txBody>
                    <a:bodyPr/>
                    <a:lstStyle/>
                    <a:p>
                      <a:pPr algn="ctr"/>
                      <a:endParaRPr lang="en-GB" dirty="0"/>
                    </a:p>
                  </a:txBody>
                  <a:tcPr anchor="ctr">
                    <a:solidFill>
                      <a:schemeClr val="accent4">
                        <a:lumMod val="60000"/>
                        <a:lumOff val="40000"/>
                      </a:schemeClr>
                    </a:solidFill>
                  </a:tcPr>
                </a:tc>
                <a:tc>
                  <a:txBody>
                    <a:bodyPr/>
                    <a:lstStyle/>
                    <a:p>
                      <a:pPr algn="l"/>
                      <a:r>
                        <a:rPr lang="en-GB" dirty="0"/>
                        <a:t>                 </a:t>
                      </a:r>
                      <a:r>
                        <a:rPr lang="en-GB" sz="1800" b="1" dirty="0">
                          <a:latin typeface="Arial" panose="020B0604020202020204" pitchFamily="34" charset="0"/>
                          <a:cs typeface="Arial" panose="020B0604020202020204" pitchFamily="34" charset="0"/>
                        </a:rPr>
                        <a:t>Account Receivable (Abdulla)</a:t>
                      </a:r>
                      <a:endParaRPr lang="en-GB" dirty="0"/>
                    </a:p>
                  </a:txBody>
                  <a:tcPr anchor="ctr">
                    <a:solidFill>
                      <a:schemeClr val="accent4">
                        <a:lumMod val="60000"/>
                        <a:lumOff val="40000"/>
                      </a:schemeClr>
                    </a:solidFill>
                  </a:tcPr>
                </a:tc>
                <a:tc>
                  <a:txBody>
                    <a:bodyPr/>
                    <a:lstStyle/>
                    <a:p>
                      <a:pPr algn="ctr"/>
                      <a:endParaRPr lang="en-GB" dirty="0"/>
                    </a:p>
                  </a:txBody>
                  <a:tcPr anchor="ctr">
                    <a:solidFill>
                      <a:schemeClr val="accent4">
                        <a:lumMod val="60000"/>
                        <a:lumOff val="40000"/>
                      </a:schemeClr>
                    </a:solidFill>
                  </a:tcPr>
                </a:tc>
                <a:tc>
                  <a:txBody>
                    <a:bodyPr/>
                    <a:lstStyle/>
                    <a:p>
                      <a:pPr algn="ctr"/>
                      <a:endParaRPr lang="en-GB"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b="1" dirty="0">
                          <a:latin typeface="Arial" panose="020B0604020202020204" pitchFamily="34" charset="0"/>
                          <a:cs typeface="Arial" panose="020B0604020202020204" pitchFamily="34" charset="0"/>
                        </a:rPr>
                        <a:t>40,000</a:t>
                      </a:r>
                    </a:p>
                  </a:txBody>
                  <a:tcPr anchor="ctr">
                    <a:solidFill>
                      <a:schemeClr val="accent4">
                        <a:lumMod val="60000"/>
                        <a:lumOff val="40000"/>
                      </a:schemeClr>
                    </a:solidFill>
                  </a:tcPr>
                </a:tc>
                <a:extLst>
                  <a:ext uri="{0D108BD9-81ED-4DB2-BD59-A6C34878D82A}">
                    <a16:rowId xmlns:a16="http://schemas.microsoft.com/office/drawing/2014/main" val="1062540019"/>
                  </a:ext>
                </a:extLst>
              </a:tr>
              <a:tr h="470930">
                <a:tc>
                  <a:txBody>
                    <a:bodyPr/>
                    <a:lstStyle/>
                    <a:p>
                      <a:pPr algn="ctr"/>
                      <a:endParaRPr lang="en-GB" dirty="0"/>
                    </a:p>
                  </a:txBody>
                  <a:tcPr anchor="ctr">
                    <a:solidFill>
                      <a:schemeClr val="accent4">
                        <a:lumMod val="60000"/>
                        <a:lumOff val="40000"/>
                      </a:schemeClr>
                    </a:solidFill>
                  </a:tcPr>
                </a:tc>
                <a:tc>
                  <a:txBody>
                    <a:bodyPr/>
                    <a:lstStyle/>
                    <a:p>
                      <a:pPr algn="ctr"/>
                      <a:r>
                        <a:rPr lang="en-GB" b="1" dirty="0">
                          <a:solidFill>
                            <a:srgbClr val="C00000"/>
                          </a:solidFill>
                          <a:latin typeface="Arial" panose="020B0604020202020204" pitchFamily="34" charset="0"/>
                          <a:cs typeface="Arial" panose="020B0604020202020204" pitchFamily="34" charset="0"/>
                        </a:rPr>
                        <a:t>Received full</a:t>
                      </a:r>
                      <a:r>
                        <a:rPr lang="en-GB" b="1" baseline="0" dirty="0">
                          <a:solidFill>
                            <a:srgbClr val="C00000"/>
                          </a:solidFill>
                          <a:latin typeface="Arial" panose="020B0604020202020204" pitchFamily="34" charset="0"/>
                          <a:cs typeface="Arial" panose="020B0604020202020204" pitchFamily="34" charset="0"/>
                        </a:rPr>
                        <a:t> amount due from debtor less discount</a:t>
                      </a:r>
                      <a:endParaRPr lang="en-GB" b="1" dirty="0">
                        <a:solidFill>
                          <a:srgbClr val="C00000"/>
                        </a:solidFill>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a:p>
                  </a:txBody>
                  <a:tcPr anchor="ctr">
                    <a:solidFill>
                      <a:schemeClr val="accent4">
                        <a:lumMod val="60000"/>
                        <a:lumOff val="40000"/>
                      </a:schemeClr>
                    </a:solidFill>
                  </a:tcPr>
                </a:tc>
                <a:tc>
                  <a:txBody>
                    <a:bodyPr/>
                    <a:lstStyle/>
                    <a:p>
                      <a:pPr algn="ctr"/>
                      <a:endParaRPr lang="en-GB" dirty="0"/>
                    </a:p>
                  </a:txBody>
                  <a:tcPr anchor="ctr">
                    <a:solidFill>
                      <a:schemeClr val="accent4">
                        <a:lumMod val="60000"/>
                        <a:lumOff val="40000"/>
                      </a:schemeClr>
                    </a:solidFill>
                  </a:tcPr>
                </a:tc>
                <a:tc>
                  <a:txBody>
                    <a:bodyPr/>
                    <a:lstStyle/>
                    <a:p>
                      <a:pPr algn="ctr"/>
                      <a:endParaRPr lang="en-GB" dirty="0"/>
                    </a:p>
                  </a:txBody>
                  <a:tcPr anchor="ctr">
                    <a:solidFill>
                      <a:schemeClr val="accent4">
                        <a:lumMod val="60000"/>
                        <a:lumOff val="40000"/>
                      </a:schemeClr>
                    </a:solidFill>
                  </a:tcPr>
                </a:tc>
                <a:extLst>
                  <a:ext uri="{0D108BD9-81ED-4DB2-BD59-A6C34878D82A}">
                    <a16:rowId xmlns:a16="http://schemas.microsoft.com/office/drawing/2014/main" val="625890747"/>
                  </a:ext>
                </a:extLst>
              </a:tr>
            </a:tbl>
          </a:graphicData>
        </a:graphic>
      </p:graphicFrame>
      <p:sp>
        <p:nvSpPr>
          <p:cNvPr id="4" name="Rectangle 3"/>
          <p:cNvSpPr/>
          <p:nvPr/>
        </p:nvSpPr>
        <p:spPr>
          <a:xfrm>
            <a:off x="0" y="1279426"/>
            <a:ext cx="6336991"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C-7) </a:t>
            </a:r>
            <a:r>
              <a:rPr lang="en-US" sz="2000" b="1" u="sng" dirty="0">
                <a:solidFill>
                  <a:srgbClr val="002060"/>
                </a:solidFill>
                <a:latin typeface="Arial" panose="020B0604020202020204" pitchFamily="34" charset="0"/>
                <a:ea typeface="Calibri" panose="020F0502020204030204" pitchFamily="34" charset="0"/>
                <a:cs typeface="Arial" panose="020B0604020202020204" pitchFamily="34" charset="0"/>
              </a:rPr>
              <a:t>Receiving from debtor during discount period</a:t>
            </a:r>
            <a:endParaRPr lang="en-GB" sz="2000" b="1" dirty="0">
              <a:latin typeface="Arial" panose="020B0604020202020204" pitchFamily="34" charset="0"/>
              <a:cs typeface="Arial" panose="020B0604020202020204" pitchFamily="34" charset="0"/>
            </a:endParaRPr>
          </a:p>
        </p:txBody>
      </p:sp>
      <p:sp>
        <p:nvSpPr>
          <p:cNvPr id="6" name="Rectangle 5"/>
          <p:cNvSpPr/>
          <p:nvPr/>
        </p:nvSpPr>
        <p:spPr>
          <a:xfrm>
            <a:off x="224828" y="1873180"/>
            <a:ext cx="10891663" cy="1497846"/>
          </a:xfrm>
          <a:prstGeom prst="rect">
            <a:avLst/>
          </a:prstGeom>
        </p:spPr>
        <p:txBody>
          <a:bodyPr wrap="square">
            <a:spAutoFit/>
          </a:bodyPr>
          <a:lstStyle/>
          <a:p>
            <a:pPr algn="just">
              <a:lnSpc>
                <a:spcPct val="130000"/>
              </a:lnSpc>
              <a:spcAft>
                <a:spcPts val="800"/>
              </a:spcAft>
              <a:tabLst>
                <a:tab pos="838200" algn="l"/>
              </a:tabLst>
            </a:pPr>
            <a:r>
              <a:rPr lang="en-US" sz="2000" b="1" u="sng" dirty="0">
                <a:solidFill>
                  <a:srgbClr val="C00000"/>
                </a:solidFill>
                <a:latin typeface="Arial" panose="020B0604020202020204" pitchFamily="34" charset="0"/>
                <a:ea typeface="Calibri" panose="020F0502020204030204" pitchFamily="34" charset="0"/>
                <a:cs typeface="Arial" panose="020B0604020202020204" pitchFamily="34" charset="0"/>
              </a:rPr>
              <a:t>Illustration 8: </a:t>
            </a:r>
            <a:endParaRPr lang="en-GB"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800"/>
              </a:spcAft>
              <a:tabLst>
                <a:tab pos="838200" algn="l"/>
              </a:tabLst>
            </a:pPr>
            <a:r>
              <a:rPr lang="en-US" sz="2000" b="1" dirty="0">
                <a:latin typeface="Arial" panose="020B0604020202020204" pitchFamily="34" charset="0"/>
                <a:ea typeface="Calibri" panose="020F0502020204030204" pitchFamily="34" charset="0"/>
                <a:cs typeface="Arial" panose="020B0604020202020204" pitchFamily="34" charset="0"/>
              </a:rPr>
              <a:t>On Feb 18 2020, Salman’s Company received full amount due from customer</a:t>
            </a:r>
            <a:r>
              <a:rPr lang="en-GB" sz="2000" b="1" dirty="0">
                <a:latin typeface="Arial" panose="020B0604020202020204" pitchFamily="34" charset="0"/>
                <a:ea typeface="Calibri" panose="020F0502020204030204" pitchFamily="34" charset="0"/>
                <a:cs typeface="Arial" panose="020B0604020202020204" pitchFamily="34" charset="0"/>
              </a:rPr>
              <a:t> </a:t>
            </a:r>
            <a:r>
              <a:rPr lang="en-US" sz="2000" b="1" dirty="0">
                <a:latin typeface="Arial" panose="020B0604020202020204" pitchFamily="34" charset="0"/>
                <a:ea typeface="Calibri" panose="020F0502020204030204" pitchFamily="34" charset="0"/>
                <a:cs typeface="Arial" panose="020B0604020202020204" pitchFamily="34" charset="0"/>
              </a:rPr>
              <a:t>Hassan. </a:t>
            </a:r>
          </a:p>
          <a:p>
            <a:pPr algn="just">
              <a:lnSpc>
                <a:spcPct val="130000"/>
              </a:lnSpc>
              <a:spcAft>
                <a:spcPts val="800"/>
              </a:spcAft>
              <a:tabLst>
                <a:tab pos="838200" algn="l"/>
              </a:tabLst>
            </a:pPr>
            <a:r>
              <a:rPr lang="en-US" sz="2000" b="1" dirty="0">
                <a:latin typeface="Arial" panose="020B0604020202020204" pitchFamily="34" charset="0"/>
                <a:ea typeface="Calibri" panose="020F0502020204030204" pitchFamily="34" charset="0"/>
                <a:cs typeface="Arial" panose="020B0604020202020204" pitchFamily="34" charset="0"/>
              </a:rPr>
              <a:t>It recorded in the general journal:</a:t>
            </a:r>
            <a:endParaRPr lang="en-GB" sz="2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899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78265"/>
            <a:ext cx="12192000" cy="338554"/>
            <a:chOff x="0" y="6501793"/>
            <a:chExt cx="12192000" cy="338554"/>
          </a:xfrm>
        </p:grpSpPr>
        <p:cxnSp>
          <p:nvCxnSpPr>
            <p:cNvPr id="10" name="Straight Connector 9"/>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a:t>وزارة التربية والتعليم – 2020م</a:t>
              </a:r>
              <a:endParaRPr lang="en-US" sz="1600" dirty="0"/>
            </a:p>
          </p:txBody>
        </p:sp>
      </p:grpSp>
      <p:sp>
        <p:nvSpPr>
          <p:cNvPr id="8" name="Title 1"/>
          <p:cNvSpPr txBox="1">
            <a:spLocks/>
          </p:cNvSpPr>
          <p:nvPr/>
        </p:nvSpPr>
        <p:spPr>
          <a:xfrm>
            <a:off x="0" y="0"/>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Accounting 1                            Journal Entries for Merchandise Business </a:t>
            </a:r>
            <a:r>
              <a:rPr lang="en-GB" sz="1400" dirty="0">
                <a:solidFill>
                  <a:srgbClr val="002060"/>
                </a:solidFill>
                <a:latin typeface="Arial" panose="020B0604020202020204" pitchFamily="34" charset="0"/>
                <a:cs typeface="Arial" panose="020B0604020202020204" pitchFamily="34" charset="0"/>
              </a:rPr>
              <a:t>– Perpetual  Inventory System </a:t>
            </a:r>
            <a:r>
              <a:rPr lang="en-US" sz="1400" dirty="0">
                <a:solidFill>
                  <a:srgbClr val="002060"/>
                </a:solidFill>
                <a:latin typeface="Arial" panose="020B0604020202020204" pitchFamily="34" charset="0"/>
                <a:cs typeface="Arial" panose="020B0604020202020204" pitchFamily="34" charset="0"/>
              </a:rPr>
              <a:t>                                                              Acc. 111</a:t>
            </a:r>
            <a:r>
              <a:rPr lang="en-US" sz="14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                                                                    </a:t>
            </a:r>
          </a:p>
          <a:p>
            <a:r>
              <a:rPr lang="en-US" sz="12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ar-BH" sz="1400" b="1" dirty="0">
              <a:solidFill>
                <a:srgbClr val="002060"/>
              </a:solidFill>
              <a:latin typeface="Arial" panose="020B0604020202020204" pitchFamily="34" charset="0"/>
              <a:cs typeface="Arial" panose="020B0604020202020204" pitchFamily="34" charset="0"/>
            </a:endParaRPr>
          </a:p>
        </p:txBody>
      </p:sp>
      <p:grpSp>
        <p:nvGrpSpPr>
          <p:cNvPr id="9" name="Group 8"/>
          <p:cNvGrpSpPr/>
          <p:nvPr/>
        </p:nvGrpSpPr>
        <p:grpSpPr>
          <a:xfrm>
            <a:off x="-41828" y="457586"/>
            <a:ext cx="10115860" cy="638574"/>
            <a:chOff x="245353" y="1049332"/>
            <a:chExt cx="8153400" cy="1080000"/>
          </a:xfrm>
        </p:grpSpPr>
        <p:sp>
          <p:nvSpPr>
            <p:cNvPr id="12" name="مستطيل مستدير الزوايا 13"/>
            <p:cNvSpPr/>
            <p:nvPr/>
          </p:nvSpPr>
          <p:spPr>
            <a:xfrm>
              <a:off x="245353" y="1049332"/>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Rectangle 6"/>
            <p:cNvSpPr/>
            <p:nvPr/>
          </p:nvSpPr>
          <p:spPr>
            <a:xfrm>
              <a:off x="1453542" y="1274437"/>
              <a:ext cx="6377826" cy="606758"/>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Recording Sales Goods in the General Journal</a:t>
              </a:r>
            </a:p>
          </p:txBody>
        </p:sp>
        <p:grpSp>
          <p:nvGrpSpPr>
            <p:cNvPr id="14" name="Shape 631"/>
            <p:cNvGrpSpPr/>
            <p:nvPr/>
          </p:nvGrpSpPr>
          <p:grpSpPr>
            <a:xfrm>
              <a:off x="460278" y="1121179"/>
              <a:ext cx="783227" cy="707887"/>
              <a:chOff x="5961125" y="1623900"/>
              <a:chExt cx="427450" cy="448175"/>
            </a:xfrm>
          </p:grpSpPr>
          <p:sp>
            <p:nvSpPr>
              <p:cNvPr id="15"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3613076" y="2993989"/>
            <a:ext cx="3179139" cy="452432"/>
          </a:xfrm>
          <a:prstGeom prst="rect">
            <a:avLst/>
          </a:prstGeom>
        </p:spPr>
        <p:txBody>
          <a:bodyPr wrap="none">
            <a:spAutoFit/>
          </a:bodyPr>
          <a:lstStyle/>
          <a:p>
            <a:pPr marL="685800" algn="ctr">
              <a:lnSpc>
                <a:spcPct val="130000"/>
              </a:lnSpc>
              <a:spcAft>
                <a:spcPts val="800"/>
              </a:spcAft>
              <a:tabLst>
                <a:tab pos="838200" algn="l"/>
              </a:tabLst>
            </a:pP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GENERAL JOURNAL</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60" name="Table 59"/>
          <p:cNvGraphicFramePr>
            <a:graphicFrameLocks noGrp="1"/>
          </p:cNvGraphicFramePr>
          <p:nvPr>
            <p:extLst>
              <p:ext uri="{D42A27DB-BD31-4B8C-83A1-F6EECF244321}">
                <p14:modId xmlns:p14="http://schemas.microsoft.com/office/powerpoint/2010/main" val="2388480313"/>
              </p:ext>
            </p:extLst>
          </p:nvPr>
        </p:nvGraphicFramePr>
        <p:xfrm>
          <a:off x="557021" y="3542282"/>
          <a:ext cx="10833790" cy="2254400"/>
        </p:xfrm>
        <a:graphic>
          <a:graphicData uri="http://schemas.openxmlformats.org/drawingml/2006/table">
            <a:tbl>
              <a:tblPr firstRow="1" bandRow="1">
                <a:tableStyleId>{93296810-A885-4BE3-A3E7-6D5BEEA58F35}</a:tableStyleId>
              </a:tblPr>
              <a:tblGrid>
                <a:gridCol w="1267646">
                  <a:extLst>
                    <a:ext uri="{9D8B030D-6E8A-4147-A177-3AD203B41FA5}">
                      <a16:colId xmlns:a16="http://schemas.microsoft.com/office/drawing/2014/main" val="2392913453"/>
                    </a:ext>
                  </a:extLst>
                </a:gridCol>
                <a:gridCol w="6259813">
                  <a:extLst>
                    <a:ext uri="{9D8B030D-6E8A-4147-A177-3AD203B41FA5}">
                      <a16:colId xmlns:a16="http://schemas.microsoft.com/office/drawing/2014/main" val="3367015491"/>
                    </a:ext>
                  </a:extLst>
                </a:gridCol>
                <a:gridCol w="666494">
                  <a:extLst>
                    <a:ext uri="{9D8B030D-6E8A-4147-A177-3AD203B41FA5}">
                      <a16:colId xmlns:a16="http://schemas.microsoft.com/office/drawing/2014/main" val="1814508421"/>
                    </a:ext>
                  </a:extLst>
                </a:gridCol>
                <a:gridCol w="1346055">
                  <a:extLst>
                    <a:ext uri="{9D8B030D-6E8A-4147-A177-3AD203B41FA5}">
                      <a16:colId xmlns:a16="http://schemas.microsoft.com/office/drawing/2014/main" val="1028708909"/>
                    </a:ext>
                  </a:extLst>
                </a:gridCol>
                <a:gridCol w="1293782">
                  <a:extLst>
                    <a:ext uri="{9D8B030D-6E8A-4147-A177-3AD203B41FA5}">
                      <a16:colId xmlns:a16="http://schemas.microsoft.com/office/drawing/2014/main" val="3374041528"/>
                    </a:ext>
                  </a:extLst>
                </a:gridCol>
              </a:tblGrid>
              <a:tr h="409891">
                <a:tc>
                  <a:txBody>
                    <a:bodyPr/>
                    <a:lstStyle/>
                    <a:p>
                      <a:pPr algn="ctr"/>
                      <a:r>
                        <a:rPr lang="en-US" sz="1800" dirty="0">
                          <a:solidFill>
                            <a:srgbClr val="002060"/>
                          </a:solidFill>
                          <a:latin typeface="Arial" panose="020B0604020202020204" pitchFamily="34" charset="0"/>
                          <a:cs typeface="Arial" panose="020B0604020202020204" pitchFamily="34" charset="0"/>
                        </a:rPr>
                        <a:t>Date</a:t>
                      </a:r>
                    </a:p>
                  </a:txBody>
                  <a:tcPr anchor="ctr"/>
                </a:tc>
                <a:tc>
                  <a:txBody>
                    <a:bodyPr/>
                    <a:lstStyle/>
                    <a:p>
                      <a:pPr algn="ctr"/>
                      <a:r>
                        <a:rPr lang="en-US" sz="1800" kern="1200" dirty="0">
                          <a:solidFill>
                            <a:srgbClr val="002060"/>
                          </a:solidFill>
                          <a:effectLst/>
                          <a:latin typeface="Arial" panose="020B0604020202020204" pitchFamily="34" charset="0"/>
                          <a:cs typeface="Arial" panose="020B0604020202020204" pitchFamily="34" charset="0"/>
                        </a:rPr>
                        <a:t>Account Title and Explanation</a:t>
                      </a:r>
                      <a:endParaRPr lang="en-US" sz="1800"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800" dirty="0">
                          <a:solidFill>
                            <a:srgbClr val="002060"/>
                          </a:solidFill>
                          <a:latin typeface="Arial" panose="020B0604020202020204" pitchFamily="34" charset="0"/>
                          <a:cs typeface="Arial" panose="020B0604020202020204" pitchFamily="34" charset="0"/>
                        </a:rPr>
                        <a:t>PR</a:t>
                      </a:r>
                    </a:p>
                  </a:txBody>
                  <a:tcPr anchor="ctr"/>
                </a:tc>
                <a:tc>
                  <a:txBody>
                    <a:bodyPr/>
                    <a:lstStyle/>
                    <a:p>
                      <a:pPr algn="ctr"/>
                      <a:r>
                        <a:rPr lang="en-US" sz="1800" kern="1200" dirty="0">
                          <a:solidFill>
                            <a:srgbClr val="002060"/>
                          </a:solidFill>
                          <a:effectLst/>
                          <a:latin typeface="Arial" panose="020B0604020202020204" pitchFamily="34" charset="0"/>
                          <a:cs typeface="Arial" panose="020B0604020202020204" pitchFamily="34" charset="0"/>
                        </a:rPr>
                        <a:t>Debit</a:t>
                      </a:r>
                      <a:endParaRPr lang="en-US" sz="1800"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800" dirty="0">
                          <a:solidFill>
                            <a:srgbClr val="002060"/>
                          </a:solidFill>
                          <a:latin typeface="Arial" panose="020B0604020202020204" pitchFamily="34" charset="0"/>
                          <a:cs typeface="Arial" panose="020B0604020202020204" pitchFamily="34" charset="0"/>
                        </a:rPr>
                        <a:t>Credit</a:t>
                      </a:r>
                    </a:p>
                  </a:txBody>
                  <a:tcPr anchor="ctr"/>
                </a:tc>
                <a:extLst>
                  <a:ext uri="{0D108BD9-81ED-4DB2-BD59-A6C34878D82A}">
                    <a16:rowId xmlns:a16="http://schemas.microsoft.com/office/drawing/2014/main" val="3950487831"/>
                  </a:ext>
                </a:extLst>
              </a:tr>
              <a:tr h="491869">
                <a:tc rowSpan="2">
                  <a:txBody>
                    <a:bodyPr/>
                    <a:lstStyle/>
                    <a:p>
                      <a:pPr algn="ctr"/>
                      <a:r>
                        <a:rPr lang="en-US" sz="1800" b="1" dirty="0">
                          <a:latin typeface="Arial" panose="020B0604020202020204" pitchFamily="34" charset="0"/>
                          <a:ea typeface="Calibri" panose="020F0502020204030204" pitchFamily="34" charset="0"/>
                          <a:cs typeface="Arial" panose="020B0604020202020204" pitchFamily="34" charset="0"/>
                        </a:rPr>
                        <a:t>Feb 25 </a:t>
                      </a:r>
                      <a:endParaRPr lang="en-GB" sz="1800"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latin typeface="Arial" panose="020B0604020202020204" pitchFamily="34" charset="0"/>
                          <a:cs typeface="Arial" panose="020B0604020202020204" pitchFamily="34" charset="0"/>
                        </a:rPr>
                        <a:t>Cash</a:t>
                      </a:r>
                    </a:p>
                  </a:txBody>
                  <a:tcPr anchor="ctr">
                    <a:solidFill>
                      <a:schemeClr val="accent4">
                        <a:lumMod val="60000"/>
                        <a:lumOff val="40000"/>
                      </a:schemeClr>
                    </a:solidFill>
                  </a:tcPr>
                </a:tc>
                <a:tc>
                  <a:txBody>
                    <a:bodyPr/>
                    <a:lstStyle/>
                    <a:p>
                      <a:pPr algn="ctr"/>
                      <a:endParaRPr lang="en-GB" sz="1800"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800" dirty="0">
                          <a:latin typeface="Arial" panose="020B0604020202020204" pitchFamily="34" charset="0"/>
                          <a:cs typeface="Arial" panose="020B0604020202020204" pitchFamily="34" charset="0"/>
                        </a:rPr>
                        <a:t>40,000</a:t>
                      </a:r>
                    </a:p>
                  </a:txBody>
                  <a:tcPr anchor="ctr">
                    <a:solidFill>
                      <a:schemeClr val="accent4">
                        <a:lumMod val="60000"/>
                        <a:lumOff val="40000"/>
                      </a:schemeClr>
                    </a:solidFill>
                  </a:tcPr>
                </a:tc>
                <a:tc>
                  <a:txBody>
                    <a:bodyPr/>
                    <a:lstStyle/>
                    <a:p>
                      <a:pPr algn="ctr"/>
                      <a:endParaRPr lang="en-GB" sz="180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929973839"/>
                  </a:ext>
                </a:extLst>
              </a:tr>
              <a:tr h="491869">
                <a:tc vMerge="1">
                  <a:txBody>
                    <a:bodyPr/>
                    <a:lstStyle/>
                    <a:p>
                      <a:pPr algn="ctr"/>
                      <a:endParaRPr lang="en-GB" dirty="0"/>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                 </a:t>
                      </a:r>
                      <a:r>
                        <a:rPr lang="en-GB" sz="1800" b="1" dirty="0">
                          <a:latin typeface="Arial" panose="020B0604020202020204" pitchFamily="34" charset="0"/>
                          <a:cs typeface="Arial" panose="020B0604020202020204" pitchFamily="34" charset="0"/>
                        </a:rPr>
                        <a:t>Account Receivable (Abdulla)</a:t>
                      </a:r>
                      <a:endParaRPr lang="en-GB" sz="1800"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800" dirty="0">
                          <a:latin typeface="Arial" panose="020B0604020202020204" pitchFamily="34" charset="0"/>
                          <a:cs typeface="Arial" panose="020B0604020202020204" pitchFamily="34" charset="0"/>
                        </a:rPr>
                        <a:t>40,000</a:t>
                      </a:r>
                    </a:p>
                  </a:txBody>
                  <a:tcPr anchor="ctr">
                    <a:solidFill>
                      <a:schemeClr val="accent4">
                        <a:lumMod val="60000"/>
                        <a:lumOff val="40000"/>
                      </a:schemeClr>
                    </a:solidFill>
                  </a:tcPr>
                </a:tc>
                <a:extLst>
                  <a:ext uri="{0D108BD9-81ED-4DB2-BD59-A6C34878D82A}">
                    <a16:rowId xmlns:a16="http://schemas.microsoft.com/office/drawing/2014/main" val="1575098866"/>
                  </a:ext>
                </a:extLst>
              </a:tr>
              <a:tr h="860771">
                <a:tc>
                  <a:txBody>
                    <a:bodyPr/>
                    <a:lstStyle/>
                    <a:p>
                      <a:pPr algn="ctr"/>
                      <a:endParaRPr lang="en-GB" sz="1800"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C00000"/>
                          </a:solidFill>
                          <a:latin typeface="Arial" panose="020B0604020202020204" pitchFamily="34" charset="0"/>
                          <a:cs typeface="Arial" panose="020B0604020202020204" pitchFamily="34" charset="0"/>
                        </a:rPr>
                        <a:t>Received full</a:t>
                      </a:r>
                      <a:r>
                        <a:rPr lang="en-GB" sz="1800" b="1" baseline="0" dirty="0">
                          <a:solidFill>
                            <a:srgbClr val="C00000"/>
                          </a:solidFill>
                          <a:latin typeface="Arial" panose="020B0604020202020204" pitchFamily="34" charset="0"/>
                          <a:cs typeface="Arial" panose="020B0604020202020204" pitchFamily="34" charset="0"/>
                        </a:rPr>
                        <a:t> amount due from debtor after discount period.</a:t>
                      </a:r>
                      <a:endParaRPr lang="en-GB" sz="1800" b="1" dirty="0">
                        <a:solidFill>
                          <a:srgbClr val="C00000"/>
                        </a:solidFill>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062540019"/>
                  </a:ext>
                </a:extLst>
              </a:tr>
            </a:tbl>
          </a:graphicData>
        </a:graphic>
      </p:graphicFrame>
      <p:sp>
        <p:nvSpPr>
          <p:cNvPr id="4" name="Rectangle 3"/>
          <p:cNvSpPr/>
          <p:nvPr/>
        </p:nvSpPr>
        <p:spPr>
          <a:xfrm>
            <a:off x="0" y="1397532"/>
            <a:ext cx="5664308"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2000" b="1" dirty="0">
                <a:solidFill>
                  <a:srgbClr val="002060"/>
                </a:solidFill>
                <a:latin typeface="Times New Roman" panose="02020603050405020304" pitchFamily="18" charset="0"/>
                <a:ea typeface="Calibri" panose="020F0502020204030204" pitchFamily="34" charset="0"/>
              </a:rPr>
              <a:t>C-7) </a:t>
            </a:r>
            <a:r>
              <a:rPr lang="en-US" sz="2000" b="1" u="sng" dirty="0">
                <a:solidFill>
                  <a:srgbClr val="002060"/>
                </a:solidFill>
                <a:latin typeface="Times New Roman" panose="02020603050405020304" pitchFamily="18" charset="0"/>
                <a:ea typeface="Calibri" panose="020F0502020204030204" pitchFamily="34" charset="0"/>
              </a:rPr>
              <a:t>Receiving from debtor after discount period.</a:t>
            </a:r>
            <a:r>
              <a:rPr lang="en-US" sz="2000" b="1" dirty="0">
                <a:solidFill>
                  <a:srgbClr val="002060"/>
                </a:solidFill>
                <a:latin typeface="Times New Roman" panose="02020603050405020304" pitchFamily="18" charset="0"/>
                <a:ea typeface="Calibri" panose="020F0502020204030204" pitchFamily="34" charset="0"/>
              </a:rPr>
              <a:t> </a:t>
            </a:r>
            <a:endParaRPr lang="en-GB" sz="2000" b="1" dirty="0"/>
          </a:p>
        </p:txBody>
      </p:sp>
      <p:sp>
        <p:nvSpPr>
          <p:cNvPr id="6" name="Rectangle 5"/>
          <p:cNvSpPr/>
          <p:nvPr/>
        </p:nvSpPr>
        <p:spPr>
          <a:xfrm>
            <a:off x="248357" y="1888404"/>
            <a:ext cx="9986136" cy="1212640"/>
          </a:xfrm>
          <a:prstGeom prst="rect">
            <a:avLst/>
          </a:prstGeom>
        </p:spPr>
        <p:txBody>
          <a:bodyPr wrap="square">
            <a:spAutoFit/>
          </a:bodyPr>
          <a:lstStyle/>
          <a:p>
            <a:pPr algn="just">
              <a:lnSpc>
                <a:spcPct val="130000"/>
              </a:lnSpc>
              <a:tabLst>
                <a:tab pos="838200" algn="l"/>
              </a:tabLst>
            </a:pPr>
            <a:r>
              <a:rPr lang="en-US" b="1" u="sng" dirty="0">
                <a:solidFill>
                  <a:srgbClr val="C00000"/>
                </a:solidFill>
                <a:latin typeface="Arial" panose="020B0604020202020204" pitchFamily="34" charset="0"/>
                <a:ea typeface="Calibri" panose="020F0502020204030204" pitchFamily="34" charset="0"/>
                <a:cs typeface="Arial" panose="020B0604020202020204" pitchFamily="34" charset="0"/>
              </a:rPr>
              <a:t>Illustration 9: </a:t>
            </a:r>
            <a:endParaRPr lang="en-GB"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0"/>
              </a:spcAft>
              <a:tabLst>
                <a:tab pos="838200" algn="l"/>
              </a:tabLst>
            </a:pPr>
            <a:r>
              <a:rPr lang="en-US" b="1" dirty="0">
                <a:latin typeface="Arial" panose="020B0604020202020204" pitchFamily="34" charset="0"/>
                <a:ea typeface="Calibri" panose="020F0502020204030204" pitchFamily="34" charset="0"/>
                <a:cs typeface="Arial" panose="020B0604020202020204" pitchFamily="34" charset="0"/>
              </a:rPr>
              <a:t>On Feb 25 2020, Salman’s Company received full amount due from customer</a:t>
            </a:r>
            <a:r>
              <a:rPr lang="en-GB" b="1" dirty="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Abdulla. </a:t>
            </a:r>
          </a:p>
          <a:p>
            <a:pPr algn="just">
              <a:lnSpc>
                <a:spcPct val="130000"/>
              </a:lnSpc>
              <a:spcAft>
                <a:spcPts val="0"/>
              </a:spcAft>
              <a:tabLst>
                <a:tab pos="838200" algn="l"/>
              </a:tabLst>
            </a:pPr>
            <a:r>
              <a:rPr lang="en-US" b="1" dirty="0">
                <a:latin typeface="Arial" panose="020B0604020202020204" pitchFamily="34" charset="0"/>
                <a:ea typeface="Calibri" panose="020F0502020204030204" pitchFamily="34" charset="0"/>
                <a:cs typeface="Arial" panose="020B0604020202020204" pitchFamily="34" charset="0"/>
              </a:rPr>
              <a:t>It recorded in the general journal:</a:t>
            </a:r>
            <a:endParaRPr lang="en-GB"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1134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0926" y="1268560"/>
            <a:ext cx="9744892" cy="469051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30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The following transactions occurred for Mohammed’s Company during May 2020:</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May 1 : Invested cash BD36,000 in the business.</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May 2 : Purchased goods for cash BD3,000 from Ream Est.</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May 4 : Sold goods to customer </a:t>
            </a:r>
            <a:r>
              <a:rPr lang="en-US" b="1" dirty="0" err="1">
                <a:latin typeface="Arial" panose="020B0604020202020204" pitchFamily="34" charset="0"/>
                <a:ea typeface="Calibri" panose="020F0502020204030204" pitchFamily="34" charset="0"/>
                <a:cs typeface="Arial" panose="020B0604020202020204" pitchFamily="34" charset="0"/>
              </a:rPr>
              <a:t>Essa</a:t>
            </a:r>
            <a:r>
              <a:rPr lang="en-US" b="1" dirty="0">
                <a:latin typeface="Arial" panose="020B0604020202020204" pitchFamily="34" charset="0"/>
                <a:ea typeface="Calibri" panose="020F0502020204030204" pitchFamily="34" charset="0"/>
                <a:cs typeface="Arial" panose="020B0604020202020204" pitchFamily="34" charset="0"/>
              </a:rPr>
              <a:t> for BD7,200 terms 1/10, n/30. The cost of </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             goods sold was BD6,800.</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May 6 : Returned goods BD250 to Ream Est, for cash.</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May 9 : </a:t>
            </a:r>
            <a:r>
              <a:rPr lang="en-US" b="1" dirty="0" err="1">
                <a:latin typeface="Arial" panose="020B0604020202020204" pitchFamily="34" charset="0"/>
                <a:ea typeface="Calibri" panose="020F0502020204030204" pitchFamily="34" charset="0"/>
                <a:cs typeface="Arial" panose="020B0604020202020204" pitchFamily="34" charset="0"/>
              </a:rPr>
              <a:t>Essa</a:t>
            </a:r>
            <a:r>
              <a:rPr lang="en-US" b="1" dirty="0">
                <a:latin typeface="Arial" panose="020B0604020202020204" pitchFamily="34" charset="0"/>
                <a:ea typeface="Calibri" panose="020F0502020204030204" pitchFamily="34" charset="0"/>
                <a:cs typeface="Arial" panose="020B0604020202020204" pitchFamily="34" charset="0"/>
              </a:rPr>
              <a:t> returned goods BD200, costing BD160 on account.</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May11: Bought goods BD4,300 from Al Salam Est, on credit.</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May12: Received full due from customer </a:t>
            </a:r>
            <a:r>
              <a:rPr lang="en-US" b="1" dirty="0" err="1">
                <a:latin typeface="Arial" panose="020B0604020202020204" pitchFamily="34" charset="0"/>
                <a:ea typeface="Calibri" panose="020F0502020204030204" pitchFamily="34" charset="0"/>
                <a:cs typeface="Arial" panose="020B0604020202020204" pitchFamily="34" charset="0"/>
              </a:rPr>
              <a:t>Essa</a:t>
            </a:r>
            <a:r>
              <a:rPr lang="en-US" b="1" dirty="0">
                <a:latin typeface="Arial" panose="020B0604020202020204" pitchFamily="34" charset="0"/>
                <a:ea typeface="Calibri" panose="020F0502020204030204" pitchFamily="34" charset="0"/>
                <a:cs typeface="Arial" panose="020B0604020202020204" pitchFamily="34" charset="0"/>
              </a:rPr>
              <a:t> for cash.</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May15: Returned goods BD300 to AL Salam Est, on credit.</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b="1" dirty="0">
                <a:latin typeface="Arial" panose="020B0604020202020204" pitchFamily="34" charset="0"/>
                <a:ea typeface="Calibri" panose="020F0502020204030204" pitchFamily="34" charset="0"/>
                <a:cs typeface="Arial" panose="020B0604020202020204" pitchFamily="34" charset="0"/>
              </a:rPr>
              <a:t>May20: Paid the balance due to Al Salam Est.</a:t>
            </a:r>
            <a:endParaRPr lang="en-GB" sz="14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Required:</a:t>
            </a:r>
            <a:endParaRPr lang="en-GB" sz="1400" b="1" dirty="0">
              <a:latin typeface="Arial" panose="020B0604020202020204" pitchFamily="34" charset="0"/>
              <a:ea typeface="Calibri" panose="020F0502020204030204" pitchFamily="34" charset="0"/>
              <a:cs typeface="Arial" panose="020B0604020202020204" pitchFamily="34" charset="0"/>
            </a:endParaRPr>
          </a:p>
          <a:p>
            <a:r>
              <a:rPr lang="en-US" b="1" dirty="0">
                <a:latin typeface="Arial" panose="020B0604020202020204" pitchFamily="34" charset="0"/>
                <a:ea typeface="Calibri" panose="020F0502020204030204" pitchFamily="34" charset="0"/>
                <a:cs typeface="Arial" panose="020B0604020202020204" pitchFamily="34" charset="0"/>
              </a:rPr>
              <a:t>      Journalize the May transactions using a perpetual inventory system.</a:t>
            </a:r>
            <a:endParaRPr lang="en-GB" b="1" dirty="0">
              <a:latin typeface="Arial" panose="020B0604020202020204" pitchFamily="34" charset="0"/>
              <a:cs typeface="Arial" panose="020B0604020202020204" pitchFamily="34" charset="0"/>
            </a:endParaRPr>
          </a:p>
        </p:txBody>
      </p:sp>
      <p:grpSp>
        <p:nvGrpSpPr>
          <p:cNvPr id="8" name="Group 7"/>
          <p:cNvGrpSpPr/>
          <p:nvPr/>
        </p:nvGrpSpPr>
        <p:grpSpPr>
          <a:xfrm>
            <a:off x="336994" y="457586"/>
            <a:ext cx="3856182" cy="638574"/>
            <a:chOff x="245353" y="1049332"/>
            <a:chExt cx="8153400" cy="1080000"/>
          </a:xfrm>
        </p:grpSpPr>
        <p:sp>
          <p:nvSpPr>
            <p:cNvPr id="9" name="مستطيل مستدير الزوايا 13"/>
            <p:cNvSpPr/>
            <p:nvPr/>
          </p:nvSpPr>
          <p:spPr>
            <a:xfrm>
              <a:off x="245353" y="1049332"/>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0" name="Rectangle 6"/>
            <p:cNvSpPr/>
            <p:nvPr/>
          </p:nvSpPr>
          <p:spPr>
            <a:xfrm>
              <a:off x="1453542" y="1274436"/>
              <a:ext cx="6377826" cy="780799"/>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Activity 1</a:t>
              </a:r>
            </a:p>
          </p:txBody>
        </p:sp>
        <p:grpSp>
          <p:nvGrpSpPr>
            <p:cNvPr id="11" name="Shape 631"/>
            <p:cNvGrpSpPr/>
            <p:nvPr/>
          </p:nvGrpSpPr>
          <p:grpSpPr>
            <a:xfrm>
              <a:off x="460278" y="1121179"/>
              <a:ext cx="783227" cy="707887"/>
              <a:chOff x="5961125" y="1623900"/>
              <a:chExt cx="427450" cy="448175"/>
            </a:xfrm>
          </p:grpSpPr>
          <p:sp>
            <p:nvSpPr>
              <p:cNvPr id="12"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9" name="Title 1"/>
          <p:cNvSpPr txBox="1">
            <a:spLocks/>
          </p:cNvSpPr>
          <p:nvPr/>
        </p:nvSpPr>
        <p:spPr>
          <a:xfrm>
            <a:off x="0" y="0"/>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Accounting 1                            Journal Entries for Merchandise Business </a:t>
            </a:r>
            <a:r>
              <a:rPr lang="en-GB" sz="1400" dirty="0">
                <a:solidFill>
                  <a:srgbClr val="002060"/>
                </a:solidFill>
                <a:latin typeface="Arial" panose="020B0604020202020204" pitchFamily="34" charset="0"/>
                <a:cs typeface="Arial" panose="020B0604020202020204" pitchFamily="34" charset="0"/>
              </a:rPr>
              <a:t>– Perpetual  Inventory System </a:t>
            </a:r>
            <a:r>
              <a:rPr lang="en-US" sz="1400" dirty="0">
                <a:solidFill>
                  <a:srgbClr val="002060"/>
                </a:solidFill>
                <a:latin typeface="Arial" panose="020B0604020202020204" pitchFamily="34" charset="0"/>
                <a:cs typeface="Arial" panose="020B0604020202020204" pitchFamily="34" charset="0"/>
              </a:rPr>
              <a:t>                                                              Acc. 111</a:t>
            </a:r>
            <a:r>
              <a:rPr lang="en-US" sz="14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                                                                    </a:t>
            </a:r>
          </a:p>
          <a:p>
            <a:r>
              <a:rPr lang="en-US" sz="12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ar-BH" sz="1400" b="1" dirty="0">
              <a:solidFill>
                <a:srgbClr val="002060"/>
              </a:solidFill>
              <a:latin typeface="Arial" panose="020B0604020202020204" pitchFamily="34" charset="0"/>
              <a:cs typeface="Arial" panose="020B0604020202020204" pitchFamily="34" charset="0"/>
            </a:endParaRPr>
          </a:p>
        </p:txBody>
      </p:sp>
      <p:grpSp>
        <p:nvGrpSpPr>
          <p:cNvPr id="20" name="Group 19"/>
          <p:cNvGrpSpPr/>
          <p:nvPr/>
        </p:nvGrpSpPr>
        <p:grpSpPr>
          <a:xfrm>
            <a:off x="0" y="6478265"/>
            <a:ext cx="12192000" cy="338554"/>
            <a:chOff x="0" y="6501793"/>
            <a:chExt cx="12192000" cy="338554"/>
          </a:xfrm>
        </p:grpSpPr>
        <p:cxnSp>
          <p:nvCxnSpPr>
            <p:cNvPr id="21" name="Straight Connector 2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a:t>وزارة التربية والتعليم – 2020م</a:t>
              </a:r>
              <a:endParaRPr lang="en-US" sz="1600" dirty="0"/>
            </a:p>
          </p:txBody>
        </p:sp>
      </p:grpSp>
      <p:pic>
        <p:nvPicPr>
          <p:cNvPr id="23" name="Picture 22"/>
          <p:cNvPicPr/>
          <p:nvPr/>
        </p:nvPicPr>
        <p:blipFill>
          <a:blip r:embed="rId2" cstate="print">
            <a:extLst>
              <a:ext uri="{28A0092B-C50C-407E-A947-70E740481C1C}">
                <a14:useLocalDpi xmlns:a14="http://schemas.microsoft.com/office/drawing/2010/main" val="0"/>
              </a:ext>
            </a:extLst>
          </a:blip>
          <a:stretch>
            <a:fillRect/>
          </a:stretch>
        </p:blipFill>
        <p:spPr>
          <a:xfrm>
            <a:off x="10476411" y="4794069"/>
            <a:ext cx="1384663" cy="1227908"/>
          </a:xfrm>
          <a:prstGeom prst="rect">
            <a:avLst/>
          </a:prstGeom>
        </p:spPr>
      </p:pic>
    </p:spTree>
    <p:extLst>
      <p:ext uri="{BB962C8B-B14F-4D97-AF65-F5344CB8AC3E}">
        <p14:creationId xmlns:p14="http://schemas.microsoft.com/office/powerpoint/2010/main" val="3415770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Accounting 1                            Journal Entries for Merchandise Business </a:t>
            </a:r>
            <a:r>
              <a:rPr lang="en-GB" sz="1400" dirty="0">
                <a:solidFill>
                  <a:srgbClr val="002060"/>
                </a:solidFill>
                <a:latin typeface="Arial" panose="020B0604020202020204" pitchFamily="34" charset="0"/>
                <a:cs typeface="Arial" panose="020B0604020202020204" pitchFamily="34" charset="0"/>
              </a:rPr>
              <a:t>– Perpetual  Inventory System </a:t>
            </a:r>
            <a:r>
              <a:rPr lang="en-US" sz="1400" dirty="0">
                <a:solidFill>
                  <a:srgbClr val="002060"/>
                </a:solidFill>
                <a:latin typeface="Arial" panose="020B0604020202020204" pitchFamily="34" charset="0"/>
                <a:cs typeface="Arial" panose="020B0604020202020204" pitchFamily="34" charset="0"/>
              </a:rPr>
              <a:t>                                                              Acc. 111</a:t>
            </a:r>
            <a:r>
              <a:rPr lang="en-US" sz="14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                                                                    </a:t>
            </a:r>
          </a:p>
          <a:p>
            <a:r>
              <a:rPr lang="en-US" sz="12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ar-BH" sz="1400" b="1" dirty="0">
              <a:solidFill>
                <a:srgbClr val="002060"/>
              </a:solidFill>
              <a:latin typeface="Arial" panose="020B0604020202020204" pitchFamily="34" charset="0"/>
              <a:cs typeface="Arial" panose="020B0604020202020204" pitchFamily="34" charset="0"/>
            </a:endParaRPr>
          </a:p>
        </p:txBody>
      </p:sp>
      <p:grpSp>
        <p:nvGrpSpPr>
          <p:cNvPr id="5" name="Group 4"/>
          <p:cNvGrpSpPr/>
          <p:nvPr/>
        </p:nvGrpSpPr>
        <p:grpSpPr>
          <a:xfrm>
            <a:off x="0" y="6478265"/>
            <a:ext cx="12192000" cy="338554"/>
            <a:chOff x="0" y="6501793"/>
            <a:chExt cx="12192000" cy="338554"/>
          </a:xfrm>
        </p:grpSpPr>
        <p:cxnSp>
          <p:nvCxnSpPr>
            <p:cNvPr id="6" name="Straight Connector 5"/>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a:t>وزارة التربية والتعليم – 2020م</a:t>
              </a:r>
              <a:endParaRPr lang="en-US" sz="1600" dirty="0"/>
            </a:p>
          </p:txBody>
        </p:sp>
      </p:grpSp>
      <p:graphicFrame>
        <p:nvGraphicFramePr>
          <p:cNvPr id="9" name="Table 8"/>
          <p:cNvGraphicFramePr>
            <a:graphicFrameLocks noGrp="1"/>
          </p:cNvGraphicFramePr>
          <p:nvPr>
            <p:extLst>
              <p:ext uri="{D42A27DB-BD31-4B8C-83A1-F6EECF244321}">
                <p14:modId xmlns:p14="http://schemas.microsoft.com/office/powerpoint/2010/main" val="3106733813"/>
              </p:ext>
            </p:extLst>
          </p:nvPr>
        </p:nvGraphicFramePr>
        <p:xfrm>
          <a:off x="4689563" y="836108"/>
          <a:ext cx="7347221" cy="5388045"/>
        </p:xfrm>
        <a:graphic>
          <a:graphicData uri="http://schemas.openxmlformats.org/drawingml/2006/table">
            <a:tbl>
              <a:tblPr firstRow="1" bandRow="1">
                <a:tableStyleId>{93296810-A885-4BE3-A3E7-6D5BEEA58F35}</a:tableStyleId>
              </a:tblPr>
              <a:tblGrid>
                <a:gridCol w="1123406">
                  <a:extLst>
                    <a:ext uri="{9D8B030D-6E8A-4147-A177-3AD203B41FA5}">
                      <a16:colId xmlns:a16="http://schemas.microsoft.com/office/drawing/2014/main" val="4246217529"/>
                    </a:ext>
                  </a:extLst>
                </a:gridCol>
                <a:gridCol w="3722915">
                  <a:extLst>
                    <a:ext uri="{9D8B030D-6E8A-4147-A177-3AD203B41FA5}">
                      <a16:colId xmlns:a16="http://schemas.microsoft.com/office/drawing/2014/main" val="3843611162"/>
                    </a:ext>
                  </a:extLst>
                </a:gridCol>
                <a:gridCol w="470263">
                  <a:extLst>
                    <a:ext uri="{9D8B030D-6E8A-4147-A177-3AD203B41FA5}">
                      <a16:colId xmlns:a16="http://schemas.microsoft.com/office/drawing/2014/main" val="4046168385"/>
                    </a:ext>
                  </a:extLst>
                </a:gridCol>
                <a:gridCol w="1018902">
                  <a:extLst>
                    <a:ext uri="{9D8B030D-6E8A-4147-A177-3AD203B41FA5}">
                      <a16:colId xmlns:a16="http://schemas.microsoft.com/office/drawing/2014/main" val="175595679"/>
                    </a:ext>
                  </a:extLst>
                </a:gridCol>
                <a:gridCol w="1011735">
                  <a:extLst>
                    <a:ext uri="{9D8B030D-6E8A-4147-A177-3AD203B41FA5}">
                      <a16:colId xmlns:a16="http://schemas.microsoft.com/office/drawing/2014/main" val="2056075315"/>
                    </a:ext>
                  </a:extLst>
                </a:gridCol>
              </a:tblGrid>
              <a:tr h="414465">
                <a:tc>
                  <a:txBody>
                    <a:bodyPr/>
                    <a:lstStyle/>
                    <a:p>
                      <a:pPr algn="ctr"/>
                      <a:r>
                        <a:rPr lang="en-US" sz="1600" b="1" dirty="0">
                          <a:solidFill>
                            <a:srgbClr val="002060"/>
                          </a:solidFill>
                          <a:latin typeface="Arial" panose="020B0604020202020204" pitchFamily="34" charset="0"/>
                          <a:cs typeface="Arial" panose="020B0604020202020204" pitchFamily="34" charset="0"/>
                        </a:rPr>
                        <a:t>Date</a:t>
                      </a:r>
                    </a:p>
                  </a:txBody>
                  <a:tcPr anchor="ct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Account Title and Explanation</a:t>
                      </a:r>
                      <a:endParaRPr lang="en-US" sz="16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600" b="1" dirty="0">
                          <a:solidFill>
                            <a:srgbClr val="002060"/>
                          </a:solidFill>
                          <a:latin typeface="Arial" panose="020B0604020202020204" pitchFamily="34" charset="0"/>
                          <a:cs typeface="Arial" panose="020B0604020202020204" pitchFamily="34" charset="0"/>
                        </a:rPr>
                        <a:t>PR</a:t>
                      </a:r>
                    </a:p>
                  </a:txBody>
                  <a:tcPr anchor="ct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Debit</a:t>
                      </a:r>
                      <a:endParaRPr lang="en-US" sz="16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600" b="1" dirty="0">
                          <a:solidFill>
                            <a:srgbClr val="002060"/>
                          </a:solidFill>
                          <a:latin typeface="Arial" panose="020B0604020202020204" pitchFamily="34" charset="0"/>
                          <a:cs typeface="Arial" panose="020B0604020202020204" pitchFamily="34" charset="0"/>
                        </a:rPr>
                        <a:t>Credit</a:t>
                      </a:r>
                    </a:p>
                  </a:txBody>
                  <a:tcPr anchor="ctr"/>
                </a:tc>
                <a:extLst>
                  <a:ext uri="{0D108BD9-81ED-4DB2-BD59-A6C34878D82A}">
                    <a16:rowId xmlns:a16="http://schemas.microsoft.com/office/drawing/2014/main" val="2930803277"/>
                  </a:ext>
                </a:extLst>
              </a:tr>
              <a:tr h="414465">
                <a:tc rowSpan="2">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May 1 </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Cash</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36,000</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348105868"/>
                  </a:ext>
                </a:extLst>
              </a:tr>
              <a:tr h="414465">
                <a:tc vMerge="1">
                  <a:txBody>
                    <a:bodyPr/>
                    <a:lstStyle/>
                    <a:p>
                      <a:pPr algn="ctr"/>
                      <a:endParaRPr lang="en-GB" dirty="0"/>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        </a:t>
                      </a:r>
                      <a:r>
                        <a:rPr lang="en-GB" sz="1600" b="1" baseline="0" dirty="0">
                          <a:latin typeface="Arial" panose="020B0604020202020204" pitchFamily="34" charset="0"/>
                          <a:cs typeface="Arial" panose="020B0604020202020204" pitchFamily="34" charset="0"/>
                        </a:rPr>
                        <a:t>  Capital</a:t>
                      </a:r>
                      <a:endParaRPr lang="en-GB" sz="1600" b="1" dirty="0">
                        <a:latin typeface="Arial" panose="020B0604020202020204" pitchFamily="34" charset="0"/>
                        <a:cs typeface="Arial" panose="020B0604020202020204" pitchFamily="34" charset="0"/>
                      </a:endParaRPr>
                    </a:p>
                  </a:txBody>
                  <a:tcPr anchor="ctr">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36,000</a:t>
                      </a:r>
                    </a:p>
                  </a:txBody>
                  <a:tcPr anchor="ctr">
                    <a:solidFill>
                      <a:schemeClr val="accent4">
                        <a:lumMod val="60000"/>
                        <a:lumOff val="40000"/>
                      </a:schemeClr>
                    </a:solidFill>
                  </a:tcPr>
                </a:tc>
                <a:extLst>
                  <a:ext uri="{0D108BD9-81ED-4DB2-BD59-A6C34878D82A}">
                    <a16:rowId xmlns:a16="http://schemas.microsoft.com/office/drawing/2014/main" val="2460969316"/>
                  </a:ext>
                </a:extLst>
              </a:tr>
              <a:tr h="414465">
                <a:tc rowSpan="2">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May 2 </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Merchandise Inventory </a:t>
                      </a:r>
                    </a:p>
                  </a:txBody>
                  <a:tcPr anchor="ctr">
                    <a:lnT w="28575"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3,000</a:t>
                      </a: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702950383"/>
                  </a:ext>
                </a:extLst>
              </a:tr>
              <a:tr h="414465">
                <a:tc vMerge="1">
                  <a:txBody>
                    <a:bodyPr/>
                    <a:lstStyle/>
                    <a:p>
                      <a:pPr algn="ctr"/>
                      <a:endParaRPr lang="en-GB" dirty="0"/>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              Cash</a:t>
                      </a:r>
                    </a:p>
                  </a:txBody>
                  <a:tcPr anchor="ctr">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3,000</a:t>
                      </a:r>
                    </a:p>
                  </a:txBody>
                  <a:tcPr anchor="ctr">
                    <a:solidFill>
                      <a:schemeClr val="accent4">
                        <a:lumMod val="60000"/>
                        <a:lumOff val="40000"/>
                      </a:schemeClr>
                    </a:solidFill>
                  </a:tcPr>
                </a:tc>
                <a:extLst>
                  <a:ext uri="{0D108BD9-81ED-4DB2-BD59-A6C34878D82A}">
                    <a16:rowId xmlns:a16="http://schemas.microsoft.com/office/drawing/2014/main" val="1845302460"/>
                  </a:ext>
                </a:extLst>
              </a:tr>
              <a:tr h="414465">
                <a:tc rowSpan="4">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May 4 </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Account Receivable (</a:t>
                      </a:r>
                      <a:r>
                        <a:rPr lang="en-GB" sz="1600" b="1" dirty="0" err="1">
                          <a:latin typeface="Arial" panose="020B0604020202020204" pitchFamily="34" charset="0"/>
                          <a:cs typeface="Arial" panose="020B0604020202020204" pitchFamily="34" charset="0"/>
                        </a:rPr>
                        <a:t>Essa</a:t>
                      </a:r>
                      <a:r>
                        <a:rPr lang="en-GB" sz="1600" b="1" dirty="0">
                          <a:latin typeface="Arial" panose="020B0604020202020204" pitchFamily="34" charset="0"/>
                          <a:cs typeface="Arial" panose="020B0604020202020204" pitchFamily="34" charset="0"/>
                        </a:rPr>
                        <a:t>)</a:t>
                      </a:r>
                    </a:p>
                  </a:txBody>
                  <a:tcPr anchor="ctr">
                    <a:lnT w="28575"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7,200</a:t>
                      </a: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765005335"/>
                  </a:ext>
                </a:extLst>
              </a:tr>
              <a:tr h="414465">
                <a:tc vMerge="1">
                  <a:txBody>
                    <a:bodyPr/>
                    <a:lstStyle/>
                    <a:p>
                      <a:pPr algn="ctr"/>
                      <a:endParaRPr lang="en-GB" dirty="0"/>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              Sales</a:t>
                      </a:r>
                    </a:p>
                  </a:txBody>
                  <a:tcPr anchor="ctr">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7,200</a:t>
                      </a:r>
                    </a:p>
                  </a:txBody>
                  <a:tcPr anchor="ctr">
                    <a:solidFill>
                      <a:schemeClr val="accent4">
                        <a:lumMod val="60000"/>
                        <a:lumOff val="40000"/>
                      </a:schemeClr>
                    </a:solidFill>
                  </a:tcPr>
                </a:tc>
                <a:extLst>
                  <a:ext uri="{0D108BD9-81ED-4DB2-BD59-A6C34878D82A}">
                    <a16:rowId xmlns:a16="http://schemas.microsoft.com/office/drawing/2014/main" val="1295417702"/>
                  </a:ext>
                </a:extLst>
              </a:tr>
              <a:tr h="414465">
                <a:tc vMerge="1">
                  <a:txBody>
                    <a:bodyPr/>
                    <a:lstStyle/>
                    <a:p>
                      <a:pPr algn="ctr"/>
                      <a:endParaRPr lang="en-GB" dirty="0"/>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Cost of Goods Sold </a:t>
                      </a:r>
                    </a:p>
                  </a:txBody>
                  <a:tcPr anchor="ctr">
                    <a:lnT w="28575"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6,800</a:t>
                      </a: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547685397"/>
                  </a:ext>
                </a:extLst>
              </a:tr>
              <a:tr h="414465">
                <a:tc vMerge="1">
                  <a:txBody>
                    <a:bodyPr/>
                    <a:lstStyle/>
                    <a:p>
                      <a:pPr algn="ctr"/>
                      <a:endParaRPr lang="en-GB" dirty="0"/>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               Merchandise Inventory  </a:t>
                      </a:r>
                    </a:p>
                  </a:txBody>
                  <a:tcPr anchor="ctr">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6,800</a:t>
                      </a:r>
                    </a:p>
                  </a:txBody>
                  <a:tcPr anchor="ctr">
                    <a:solidFill>
                      <a:schemeClr val="accent4">
                        <a:lumMod val="60000"/>
                        <a:lumOff val="40000"/>
                      </a:schemeClr>
                    </a:solidFill>
                  </a:tcPr>
                </a:tc>
                <a:extLst>
                  <a:ext uri="{0D108BD9-81ED-4DB2-BD59-A6C34878D82A}">
                    <a16:rowId xmlns:a16="http://schemas.microsoft.com/office/drawing/2014/main" val="2840950418"/>
                  </a:ext>
                </a:extLst>
              </a:tr>
              <a:tr h="414465">
                <a:tc rowSpan="2">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May 6 </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Cash</a:t>
                      </a:r>
                    </a:p>
                  </a:txBody>
                  <a:tcPr anchor="ctr">
                    <a:lnT w="28575"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250</a:t>
                      </a: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434651718"/>
                  </a:ext>
                </a:extLst>
              </a:tr>
              <a:tr h="414465">
                <a:tc vMerge="1">
                  <a:txBody>
                    <a:bodyPr/>
                    <a:lstStyle/>
                    <a:p>
                      <a:pPr algn="ctr"/>
                      <a:endParaRPr lang="en-GB" sz="14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              Merchandise Inventory </a:t>
                      </a:r>
                    </a:p>
                  </a:txBody>
                  <a:tcPr anchor="ctr">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250</a:t>
                      </a:r>
                    </a:p>
                  </a:txBody>
                  <a:tcPr anchor="ctr">
                    <a:solidFill>
                      <a:schemeClr val="accent4">
                        <a:lumMod val="60000"/>
                        <a:lumOff val="40000"/>
                      </a:schemeClr>
                    </a:solidFill>
                  </a:tcPr>
                </a:tc>
                <a:extLst>
                  <a:ext uri="{0D108BD9-81ED-4DB2-BD59-A6C34878D82A}">
                    <a16:rowId xmlns:a16="http://schemas.microsoft.com/office/drawing/2014/main" val="4172447609"/>
                  </a:ext>
                </a:extLst>
              </a:tr>
              <a:tr h="414465">
                <a:tc rowSpan="2">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May 9 </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Sales Returns and allowance</a:t>
                      </a:r>
                    </a:p>
                  </a:txBody>
                  <a:tcPr anchor="ctr">
                    <a:lnT w="28575"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200</a:t>
                      </a: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124321319"/>
                  </a:ext>
                </a:extLst>
              </a:tr>
              <a:tr h="414465">
                <a:tc vMerge="1">
                  <a:txBody>
                    <a:bodyPr/>
                    <a:lstStyle/>
                    <a:p>
                      <a:pPr algn="ctr"/>
                      <a:endParaRPr lang="en-GB" sz="14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                Account Receivable (</a:t>
                      </a:r>
                      <a:r>
                        <a:rPr lang="en-GB" sz="1600" b="1" dirty="0" err="1">
                          <a:latin typeface="Arial" panose="020B0604020202020204" pitchFamily="34" charset="0"/>
                          <a:cs typeface="Arial" panose="020B0604020202020204" pitchFamily="34" charset="0"/>
                        </a:rPr>
                        <a:t>Essa</a:t>
                      </a:r>
                      <a:r>
                        <a:rPr lang="en-GB" sz="1600" b="1" dirty="0">
                          <a:latin typeface="Arial" panose="020B0604020202020204" pitchFamily="34" charset="0"/>
                          <a:cs typeface="Arial" panose="020B0604020202020204" pitchFamily="34" charset="0"/>
                        </a:rPr>
                        <a:t>)                                                           </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200</a:t>
                      </a:r>
                    </a:p>
                  </a:txBody>
                  <a:tcPr anchor="ctr">
                    <a:solidFill>
                      <a:schemeClr val="accent4">
                        <a:lumMod val="60000"/>
                        <a:lumOff val="40000"/>
                      </a:schemeClr>
                    </a:solidFill>
                  </a:tcPr>
                </a:tc>
                <a:extLst>
                  <a:ext uri="{0D108BD9-81ED-4DB2-BD59-A6C34878D82A}">
                    <a16:rowId xmlns:a16="http://schemas.microsoft.com/office/drawing/2014/main" val="2984407995"/>
                  </a:ext>
                </a:extLst>
              </a:tr>
            </a:tbl>
          </a:graphicData>
        </a:graphic>
      </p:graphicFrame>
      <p:grpSp>
        <p:nvGrpSpPr>
          <p:cNvPr id="10" name="Group 9"/>
          <p:cNvGrpSpPr/>
          <p:nvPr/>
        </p:nvGrpSpPr>
        <p:grpSpPr>
          <a:xfrm>
            <a:off x="297805" y="492985"/>
            <a:ext cx="4117440" cy="638574"/>
            <a:chOff x="167751" y="1109201"/>
            <a:chExt cx="8153400" cy="1080000"/>
          </a:xfrm>
        </p:grpSpPr>
        <p:sp>
          <p:nvSpPr>
            <p:cNvPr id="11" name="مستطيل مستدير الزوايا 13"/>
            <p:cNvSpPr/>
            <p:nvPr/>
          </p:nvSpPr>
          <p:spPr>
            <a:xfrm>
              <a:off x="167751" y="110920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Rectangle 6"/>
            <p:cNvSpPr/>
            <p:nvPr/>
          </p:nvSpPr>
          <p:spPr>
            <a:xfrm>
              <a:off x="1262378" y="1145763"/>
              <a:ext cx="6923402" cy="780799"/>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Activity 1: Solution</a:t>
              </a:r>
            </a:p>
          </p:txBody>
        </p:sp>
        <p:grpSp>
          <p:nvGrpSpPr>
            <p:cNvPr id="13" name="Shape 631"/>
            <p:cNvGrpSpPr/>
            <p:nvPr/>
          </p:nvGrpSpPr>
          <p:grpSpPr>
            <a:xfrm>
              <a:off x="460278" y="1121179"/>
              <a:ext cx="783227" cy="707887"/>
              <a:chOff x="5961125" y="1623900"/>
              <a:chExt cx="427450" cy="448175"/>
            </a:xfrm>
          </p:grpSpPr>
          <p:sp>
            <p:nvSpPr>
              <p:cNvPr id="1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1" name="Rectangle 20"/>
          <p:cNvSpPr/>
          <p:nvPr/>
        </p:nvSpPr>
        <p:spPr>
          <a:xfrm>
            <a:off x="115497" y="1245822"/>
            <a:ext cx="4482056" cy="51737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The following transactions occurred for Mohammed’s Company during May 2020:</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 1 : Invested cash BD36,000 in the business.</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 2 : Purchased goods for cash BD3,000 from Ream Est.</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 4 : Sold goods to customer </a:t>
            </a:r>
            <a:r>
              <a:rPr lang="en-US" sz="1300" b="1" dirty="0" err="1">
                <a:latin typeface="Arial" panose="020B0604020202020204" pitchFamily="34" charset="0"/>
                <a:ea typeface="Calibri" panose="020F0502020204030204" pitchFamily="34" charset="0"/>
                <a:cs typeface="Arial" panose="020B0604020202020204" pitchFamily="34" charset="0"/>
              </a:rPr>
              <a:t>Essa</a:t>
            </a:r>
            <a:r>
              <a:rPr lang="en-US" sz="1300" b="1" dirty="0">
                <a:latin typeface="Arial" panose="020B0604020202020204" pitchFamily="34" charset="0"/>
                <a:ea typeface="Calibri" panose="020F0502020204030204" pitchFamily="34" charset="0"/>
                <a:cs typeface="Arial" panose="020B0604020202020204" pitchFamily="34" charset="0"/>
              </a:rPr>
              <a:t> for BD7,200 terms 1/10, n/30. The cost of goods sold was BD6,800.</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 6 : Returned goods BD250 to Ream Est, for cash.</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 9 : </a:t>
            </a:r>
            <a:r>
              <a:rPr lang="en-US" sz="1300" b="1" dirty="0" err="1">
                <a:latin typeface="Arial" panose="020B0604020202020204" pitchFamily="34" charset="0"/>
                <a:ea typeface="Calibri" panose="020F0502020204030204" pitchFamily="34" charset="0"/>
                <a:cs typeface="Arial" panose="020B0604020202020204" pitchFamily="34" charset="0"/>
              </a:rPr>
              <a:t>Essa</a:t>
            </a:r>
            <a:r>
              <a:rPr lang="en-US" sz="1300" b="1" dirty="0">
                <a:latin typeface="Arial" panose="020B0604020202020204" pitchFamily="34" charset="0"/>
                <a:ea typeface="Calibri" panose="020F0502020204030204" pitchFamily="34" charset="0"/>
                <a:cs typeface="Arial" panose="020B0604020202020204" pitchFamily="34" charset="0"/>
              </a:rPr>
              <a:t> returned goods BD200, costing BD160 on account.</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May11: Bought goods BD4,300 from Al Salam Est, on credit.</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May12: Received full due from customer </a:t>
            </a:r>
            <a:r>
              <a:rPr lang="en-US" sz="1300" b="1" dirty="0" err="1">
                <a:latin typeface="Arial" panose="020B0604020202020204" pitchFamily="34" charset="0"/>
                <a:ea typeface="Calibri" panose="020F0502020204030204" pitchFamily="34" charset="0"/>
                <a:cs typeface="Arial" panose="020B0604020202020204" pitchFamily="34" charset="0"/>
              </a:rPr>
              <a:t>Essa</a:t>
            </a:r>
            <a:r>
              <a:rPr lang="en-US" sz="1300" b="1" dirty="0">
                <a:latin typeface="Arial" panose="020B0604020202020204" pitchFamily="34" charset="0"/>
                <a:ea typeface="Calibri" panose="020F0502020204030204" pitchFamily="34" charset="0"/>
                <a:cs typeface="Arial" panose="020B0604020202020204" pitchFamily="34" charset="0"/>
              </a:rPr>
              <a:t> for cash.</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May15: Returned goods BD300 to AL Salam Est, on credit.</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May20: Paid the balance due to Al Salam Est.</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u="sng" dirty="0">
                <a:solidFill>
                  <a:srgbClr val="FF0000"/>
                </a:solidFill>
                <a:latin typeface="Arial" panose="020B0604020202020204" pitchFamily="34" charset="0"/>
                <a:ea typeface="Calibri" panose="020F0502020204030204" pitchFamily="34" charset="0"/>
                <a:cs typeface="Arial" panose="020B0604020202020204" pitchFamily="34" charset="0"/>
              </a:rPr>
              <a:t>Required:</a:t>
            </a:r>
            <a:endParaRPr lang="en-GB" sz="1300" b="1" dirty="0">
              <a:latin typeface="Arial" panose="020B0604020202020204" pitchFamily="34" charset="0"/>
              <a:ea typeface="Calibri" panose="020F0502020204030204" pitchFamily="34" charset="0"/>
              <a:cs typeface="Arial" panose="020B0604020202020204" pitchFamily="34" charset="0"/>
            </a:endParaRPr>
          </a:p>
          <a:p>
            <a:r>
              <a:rPr lang="en-US" sz="1300" b="1" dirty="0">
                <a:latin typeface="Arial" panose="020B0604020202020204" pitchFamily="34" charset="0"/>
                <a:ea typeface="Calibri" panose="020F0502020204030204" pitchFamily="34" charset="0"/>
                <a:cs typeface="Arial" panose="020B0604020202020204" pitchFamily="34" charset="0"/>
              </a:rPr>
              <a:t>      Journalize the May transactions using a perpetual inventory system</a:t>
            </a:r>
            <a:endParaRPr lang="en-GB" sz="1300" b="1" dirty="0">
              <a:latin typeface="Arial" panose="020B0604020202020204" pitchFamily="34" charset="0"/>
              <a:cs typeface="Arial" panose="020B0604020202020204" pitchFamily="34" charset="0"/>
            </a:endParaRPr>
          </a:p>
        </p:txBody>
      </p:sp>
      <p:sp>
        <p:nvSpPr>
          <p:cNvPr id="22" name="Rectangle 21"/>
          <p:cNvSpPr/>
          <p:nvPr/>
        </p:nvSpPr>
        <p:spPr>
          <a:xfrm>
            <a:off x="6642094" y="425384"/>
            <a:ext cx="3442161" cy="450829"/>
          </a:xfrm>
          <a:prstGeom prst="rect">
            <a:avLst/>
          </a:prstGeom>
        </p:spPr>
        <p:txBody>
          <a:bodyPr wrap="none">
            <a:spAutoFit/>
          </a:bodyPr>
          <a:lstStyle/>
          <a:p>
            <a:pPr marL="685800" algn="ctr">
              <a:lnSpc>
                <a:spcPct val="130000"/>
              </a:lnSpc>
              <a:spcAft>
                <a:spcPts val="800"/>
              </a:spcAft>
              <a:tabLst>
                <a:tab pos="838200" algn="l"/>
              </a:tabLst>
            </a:pPr>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GENERAL JOURNAL</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348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Accounting 1                            Journal Entries for Merchandise Business </a:t>
            </a:r>
            <a:r>
              <a:rPr lang="en-GB" sz="1400" dirty="0">
                <a:solidFill>
                  <a:srgbClr val="002060"/>
                </a:solidFill>
                <a:latin typeface="Arial" panose="020B0604020202020204" pitchFamily="34" charset="0"/>
                <a:cs typeface="Arial" panose="020B0604020202020204" pitchFamily="34" charset="0"/>
              </a:rPr>
              <a:t>– Perpetual  Inventory System </a:t>
            </a:r>
            <a:r>
              <a:rPr lang="en-US" sz="1400" dirty="0">
                <a:solidFill>
                  <a:srgbClr val="002060"/>
                </a:solidFill>
                <a:latin typeface="Arial" panose="020B0604020202020204" pitchFamily="34" charset="0"/>
                <a:cs typeface="Arial" panose="020B0604020202020204" pitchFamily="34" charset="0"/>
              </a:rPr>
              <a:t>                                                              Acc. 111</a:t>
            </a:r>
            <a:r>
              <a:rPr lang="en-US" sz="14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                                                                    </a:t>
            </a:r>
          </a:p>
          <a:p>
            <a:r>
              <a:rPr lang="en-US" sz="12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ar-BH" sz="1400" b="1" dirty="0">
              <a:solidFill>
                <a:srgbClr val="002060"/>
              </a:solidFill>
              <a:latin typeface="Arial" panose="020B0604020202020204" pitchFamily="34" charset="0"/>
              <a:cs typeface="Arial" panose="020B0604020202020204" pitchFamily="34" charset="0"/>
            </a:endParaRPr>
          </a:p>
        </p:txBody>
      </p:sp>
      <p:grpSp>
        <p:nvGrpSpPr>
          <p:cNvPr id="5" name="Group 4"/>
          <p:cNvGrpSpPr/>
          <p:nvPr/>
        </p:nvGrpSpPr>
        <p:grpSpPr>
          <a:xfrm>
            <a:off x="0" y="6478265"/>
            <a:ext cx="12192000" cy="338554"/>
            <a:chOff x="0" y="6501793"/>
            <a:chExt cx="12192000" cy="338554"/>
          </a:xfrm>
        </p:grpSpPr>
        <p:cxnSp>
          <p:nvCxnSpPr>
            <p:cNvPr id="6" name="Straight Connector 5"/>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a:t>وزارة التربية والتعليم – 2020م</a:t>
              </a:r>
              <a:endParaRPr lang="en-US" sz="1600" dirty="0"/>
            </a:p>
          </p:txBody>
        </p:sp>
      </p:grpSp>
      <p:graphicFrame>
        <p:nvGraphicFramePr>
          <p:cNvPr id="9" name="Table 8"/>
          <p:cNvGraphicFramePr>
            <a:graphicFrameLocks noGrp="1"/>
          </p:cNvGraphicFramePr>
          <p:nvPr>
            <p:extLst>
              <p:ext uri="{D42A27DB-BD31-4B8C-83A1-F6EECF244321}">
                <p14:modId xmlns:p14="http://schemas.microsoft.com/office/powerpoint/2010/main" val="3559216355"/>
              </p:ext>
            </p:extLst>
          </p:nvPr>
        </p:nvGraphicFramePr>
        <p:xfrm>
          <a:off x="4689566" y="1131554"/>
          <a:ext cx="7328264" cy="5053176"/>
        </p:xfrm>
        <a:graphic>
          <a:graphicData uri="http://schemas.openxmlformats.org/drawingml/2006/table">
            <a:tbl>
              <a:tblPr firstRow="1" bandRow="1">
                <a:tableStyleId>{93296810-A885-4BE3-A3E7-6D5BEEA58F35}</a:tableStyleId>
              </a:tblPr>
              <a:tblGrid>
                <a:gridCol w="1120507">
                  <a:extLst>
                    <a:ext uri="{9D8B030D-6E8A-4147-A177-3AD203B41FA5}">
                      <a16:colId xmlns:a16="http://schemas.microsoft.com/office/drawing/2014/main" val="4246217529"/>
                    </a:ext>
                  </a:extLst>
                </a:gridCol>
                <a:gridCol w="3713309">
                  <a:extLst>
                    <a:ext uri="{9D8B030D-6E8A-4147-A177-3AD203B41FA5}">
                      <a16:colId xmlns:a16="http://schemas.microsoft.com/office/drawing/2014/main" val="3843611162"/>
                    </a:ext>
                  </a:extLst>
                </a:gridCol>
                <a:gridCol w="469050">
                  <a:extLst>
                    <a:ext uri="{9D8B030D-6E8A-4147-A177-3AD203B41FA5}">
                      <a16:colId xmlns:a16="http://schemas.microsoft.com/office/drawing/2014/main" val="4046168385"/>
                    </a:ext>
                  </a:extLst>
                </a:gridCol>
                <a:gridCol w="1016273">
                  <a:extLst>
                    <a:ext uri="{9D8B030D-6E8A-4147-A177-3AD203B41FA5}">
                      <a16:colId xmlns:a16="http://schemas.microsoft.com/office/drawing/2014/main" val="175595679"/>
                    </a:ext>
                  </a:extLst>
                </a:gridCol>
                <a:gridCol w="1009125">
                  <a:extLst>
                    <a:ext uri="{9D8B030D-6E8A-4147-A177-3AD203B41FA5}">
                      <a16:colId xmlns:a16="http://schemas.microsoft.com/office/drawing/2014/main" val="2056075315"/>
                    </a:ext>
                  </a:extLst>
                </a:gridCol>
              </a:tblGrid>
              <a:tr h="421098">
                <a:tc>
                  <a:txBody>
                    <a:bodyPr/>
                    <a:lstStyle/>
                    <a:p>
                      <a:pPr algn="ctr"/>
                      <a:r>
                        <a:rPr lang="en-US" sz="1600" b="1" dirty="0">
                          <a:solidFill>
                            <a:srgbClr val="002060"/>
                          </a:solidFill>
                          <a:latin typeface="Arial" panose="020B0604020202020204" pitchFamily="34" charset="0"/>
                          <a:cs typeface="Arial" panose="020B0604020202020204" pitchFamily="34" charset="0"/>
                        </a:rPr>
                        <a:t>Date</a:t>
                      </a:r>
                    </a:p>
                  </a:txBody>
                  <a:tcPr anchor="ct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Account Title and Explanation</a:t>
                      </a:r>
                      <a:endParaRPr lang="en-US" sz="16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600" b="1" dirty="0">
                          <a:solidFill>
                            <a:srgbClr val="002060"/>
                          </a:solidFill>
                          <a:latin typeface="Arial" panose="020B0604020202020204" pitchFamily="34" charset="0"/>
                          <a:cs typeface="Arial" panose="020B0604020202020204" pitchFamily="34" charset="0"/>
                        </a:rPr>
                        <a:t>PR</a:t>
                      </a:r>
                    </a:p>
                  </a:txBody>
                  <a:tcPr anchor="ct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Debit</a:t>
                      </a:r>
                      <a:endParaRPr lang="en-US" sz="16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600" b="1" dirty="0">
                          <a:solidFill>
                            <a:srgbClr val="002060"/>
                          </a:solidFill>
                          <a:latin typeface="Arial" panose="020B0604020202020204" pitchFamily="34" charset="0"/>
                          <a:cs typeface="Arial" panose="020B0604020202020204" pitchFamily="34" charset="0"/>
                        </a:rPr>
                        <a:t>Credit</a:t>
                      </a:r>
                    </a:p>
                  </a:txBody>
                  <a:tcPr anchor="ctr"/>
                </a:tc>
                <a:extLst>
                  <a:ext uri="{0D108BD9-81ED-4DB2-BD59-A6C34878D82A}">
                    <a16:rowId xmlns:a16="http://schemas.microsoft.com/office/drawing/2014/main" val="2930803277"/>
                  </a:ext>
                </a:extLst>
              </a:tr>
              <a:tr h="421098">
                <a:tc rowSpan="2">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May 9 </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Merchandise Inventory </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160</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348105868"/>
                  </a:ext>
                </a:extLst>
              </a:tr>
              <a:tr h="421098">
                <a:tc vMerge="1">
                  <a:txBody>
                    <a:bodyPr/>
                    <a:lstStyle/>
                    <a:p>
                      <a:pPr algn="ctr"/>
                      <a:endParaRPr lang="en-GB" dirty="0"/>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               Cost of Goods Sold </a:t>
                      </a:r>
                    </a:p>
                  </a:txBody>
                  <a:tcPr anchor="ctr">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160</a:t>
                      </a:r>
                    </a:p>
                  </a:txBody>
                  <a:tcPr anchor="ctr">
                    <a:solidFill>
                      <a:schemeClr val="accent4">
                        <a:lumMod val="60000"/>
                        <a:lumOff val="40000"/>
                      </a:schemeClr>
                    </a:solidFill>
                  </a:tcPr>
                </a:tc>
                <a:extLst>
                  <a:ext uri="{0D108BD9-81ED-4DB2-BD59-A6C34878D82A}">
                    <a16:rowId xmlns:a16="http://schemas.microsoft.com/office/drawing/2014/main" val="2460969316"/>
                  </a:ext>
                </a:extLst>
              </a:tr>
              <a:tr h="421098">
                <a:tc rowSpan="2">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May11</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Merchandise Inventory </a:t>
                      </a:r>
                    </a:p>
                  </a:txBody>
                  <a:tcPr anchor="ctr">
                    <a:lnT w="28575"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4,300</a:t>
                      </a: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702950383"/>
                  </a:ext>
                </a:extLst>
              </a:tr>
              <a:tr h="421098">
                <a:tc vMerge="1">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               Account Payable (Al </a:t>
                      </a:r>
                      <a:r>
                        <a:rPr lang="en-GB" sz="1600" b="1" dirty="0" err="1">
                          <a:latin typeface="Arial" panose="020B0604020202020204" pitchFamily="34" charset="0"/>
                          <a:cs typeface="Arial" panose="020B0604020202020204" pitchFamily="34" charset="0"/>
                        </a:rPr>
                        <a:t>salam</a:t>
                      </a:r>
                      <a:r>
                        <a:rPr lang="en-GB" sz="1600" b="1" dirty="0">
                          <a:latin typeface="Arial" panose="020B0604020202020204" pitchFamily="34" charset="0"/>
                          <a:cs typeface="Arial" panose="020B0604020202020204" pitchFamily="34" charset="0"/>
                        </a:rPr>
                        <a:t>)</a:t>
                      </a:r>
                    </a:p>
                  </a:txBody>
                  <a:tcPr anchor="ctr">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4,300</a:t>
                      </a:r>
                    </a:p>
                  </a:txBody>
                  <a:tcPr anchor="ctr">
                    <a:solidFill>
                      <a:schemeClr val="accent4">
                        <a:lumMod val="60000"/>
                        <a:lumOff val="40000"/>
                      </a:schemeClr>
                    </a:solidFill>
                  </a:tcPr>
                </a:tc>
                <a:extLst>
                  <a:ext uri="{0D108BD9-81ED-4DB2-BD59-A6C34878D82A}">
                    <a16:rowId xmlns:a16="http://schemas.microsoft.com/office/drawing/2014/main" val="1845302460"/>
                  </a:ext>
                </a:extLst>
              </a:tr>
              <a:tr h="421098">
                <a:tc rowSpan="3">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May12</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Cash</a:t>
                      </a:r>
                    </a:p>
                  </a:txBody>
                  <a:tcPr anchor="ctr">
                    <a:lnT w="28575"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6,930</a:t>
                      </a: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765005335"/>
                  </a:ext>
                </a:extLst>
              </a:tr>
              <a:tr h="421098">
                <a:tc vMerge="1">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Sales Discount (7,000 ×</a:t>
                      </a:r>
                      <a:r>
                        <a:rPr lang="en-GB" sz="1600" b="1" baseline="0" dirty="0">
                          <a:latin typeface="Arial" panose="020B0604020202020204" pitchFamily="34" charset="0"/>
                          <a:cs typeface="Arial" panose="020B0604020202020204" pitchFamily="34" charset="0"/>
                        </a:rPr>
                        <a:t> 1%)</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70</a:t>
                      </a: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295417702"/>
                  </a:ext>
                </a:extLst>
              </a:tr>
              <a:tr h="421098">
                <a:tc vMerge="1">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Account Receivable (</a:t>
                      </a:r>
                      <a:r>
                        <a:rPr lang="en-GB" sz="1600" b="1" dirty="0" err="1">
                          <a:latin typeface="Arial" panose="020B0604020202020204" pitchFamily="34" charset="0"/>
                          <a:cs typeface="Arial" panose="020B0604020202020204" pitchFamily="34" charset="0"/>
                        </a:rPr>
                        <a:t>Essa</a:t>
                      </a:r>
                      <a:r>
                        <a:rPr lang="en-GB"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nchor="ctr">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7000</a:t>
                      </a:r>
                    </a:p>
                  </a:txBody>
                  <a:tcPr anchor="ctr">
                    <a:solidFill>
                      <a:schemeClr val="accent4">
                        <a:lumMod val="60000"/>
                        <a:lumOff val="40000"/>
                      </a:schemeClr>
                    </a:solidFill>
                  </a:tcPr>
                </a:tc>
                <a:extLst>
                  <a:ext uri="{0D108BD9-81ED-4DB2-BD59-A6C34878D82A}">
                    <a16:rowId xmlns:a16="http://schemas.microsoft.com/office/drawing/2014/main" val="547685397"/>
                  </a:ext>
                </a:extLst>
              </a:tr>
              <a:tr h="421098">
                <a:tc rowSpan="2">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May15</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Account Payable (Al </a:t>
                      </a:r>
                      <a:r>
                        <a:rPr lang="en-GB" sz="1600" b="1" dirty="0" err="1">
                          <a:latin typeface="Arial" panose="020B0604020202020204" pitchFamily="34" charset="0"/>
                          <a:cs typeface="Arial" panose="020B0604020202020204" pitchFamily="34" charset="0"/>
                        </a:rPr>
                        <a:t>salam</a:t>
                      </a:r>
                      <a:r>
                        <a:rPr lang="en-GB" sz="1600" b="1" dirty="0">
                          <a:latin typeface="Arial" panose="020B0604020202020204" pitchFamily="34" charset="0"/>
                          <a:cs typeface="Arial" panose="020B0604020202020204" pitchFamily="34" charset="0"/>
                        </a:rPr>
                        <a:t>)</a:t>
                      </a:r>
                    </a:p>
                  </a:txBody>
                  <a:tcPr anchor="ctr">
                    <a:lnT w="28575"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300</a:t>
                      </a: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840950418"/>
                  </a:ext>
                </a:extLst>
              </a:tr>
              <a:tr h="421098">
                <a:tc vMerge="1">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              Merchandise Inventory </a:t>
                      </a:r>
                    </a:p>
                  </a:txBody>
                  <a:tcPr anchor="ctr">
                    <a:lnB w="28575"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300</a:t>
                      </a:r>
                    </a:p>
                  </a:txBody>
                  <a:tcPr anchor="ctr">
                    <a:solidFill>
                      <a:schemeClr val="accent4">
                        <a:lumMod val="60000"/>
                        <a:lumOff val="40000"/>
                      </a:schemeClr>
                    </a:solidFill>
                  </a:tcPr>
                </a:tc>
                <a:extLst>
                  <a:ext uri="{0D108BD9-81ED-4DB2-BD59-A6C34878D82A}">
                    <a16:rowId xmlns:a16="http://schemas.microsoft.com/office/drawing/2014/main" val="2434651718"/>
                  </a:ext>
                </a:extLst>
              </a:tr>
              <a:tr h="421098">
                <a:tc rowSpan="2">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May20</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Account Payable (Al </a:t>
                      </a:r>
                      <a:r>
                        <a:rPr lang="en-GB" sz="1600" b="1" dirty="0" err="1">
                          <a:latin typeface="Arial" panose="020B0604020202020204" pitchFamily="34" charset="0"/>
                          <a:cs typeface="Arial" panose="020B0604020202020204" pitchFamily="34" charset="0"/>
                        </a:rPr>
                        <a:t>salam</a:t>
                      </a:r>
                      <a:r>
                        <a:rPr lang="en-GB" sz="1600" b="1" dirty="0">
                          <a:latin typeface="Arial" panose="020B0604020202020204" pitchFamily="34" charset="0"/>
                          <a:cs typeface="Arial" panose="020B0604020202020204" pitchFamily="34" charset="0"/>
                        </a:rPr>
                        <a:t>)</a:t>
                      </a:r>
                    </a:p>
                  </a:txBody>
                  <a:tcPr anchor="ctr">
                    <a:lnT w="28575" cap="flat" cmpd="sng" algn="ctr">
                      <a:solidFill>
                        <a:schemeClr val="tx1"/>
                      </a:solidFill>
                      <a:prstDash val="solid"/>
                      <a:round/>
                      <a:headEnd type="none" w="med" len="med"/>
                      <a:tailEnd type="none" w="med" len="med"/>
                    </a:lnT>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4,000</a:t>
                      </a: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4172447609"/>
                  </a:ext>
                </a:extLst>
              </a:tr>
              <a:tr h="421098">
                <a:tc vMerge="1">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             Cash</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4,000</a:t>
                      </a:r>
                    </a:p>
                  </a:txBody>
                  <a:tcPr anchor="ctr">
                    <a:solidFill>
                      <a:schemeClr val="accent4">
                        <a:lumMod val="60000"/>
                        <a:lumOff val="40000"/>
                      </a:schemeClr>
                    </a:solidFill>
                  </a:tcPr>
                </a:tc>
                <a:extLst>
                  <a:ext uri="{0D108BD9-81ED-4DB2-BD59-A6C34878D82A}">
                    <a16:rowId xmlns:a16="http://schemas.microsoft.com/office/drawing/2014/main" val="1124321319"/>
                  </a:ext>
                </a:extLst>
              </a:tr>
            </a:tbl>
          </a:graphicData>
        </a:graphic>
      </p:graphicFrame>
      <p:grpSp>
        <p:nvGrpSpPr>
          <p:cNvPr id="10" name="Group 9"/>
          <p:cNvGrpSpPr/>
          <p:nvPr/>
        </p:nvGrpSpPr>
        <p:grpSpPr>
          <a:xfrm>
            <a:off x="297805" y="492985"/>
            <a:ext cx="4117440" cy="638574"/>
            <a:chOff x="167751" y="1109201"/>
            <a:chExt cx="8153400" cy="1080000"/>
          </a:xfrm>
        </p:grpSpPr>
        <p:sp>
          <p:nvSpPr>
            <p:cNvPr id="11" name="مستطيل مستدير الزوايا 13"/>
            <p:cNvSpPr/>
            <p:nvPr/>
          </p:nvSpPr>
          <p:spPr>
            <a:xfrm>
              <a:off x="167751" y="1109201"/>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Rectangle 6"/>
            <p:cNvSpPr/>
            <p:nvPr/>
          </p:nvSpPr>
          <p:spPr>
            <a:xfrm>
              <a:off x="1262378" y="1145763"/>
              <a:ext cx="6923402" cy="780799"/>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Activity 1: Solution</a:t>
              </a:r>
            </a:p>
          </p:txBody>
        </p:sp>
        <p:grpSp>
          <p:nvGrpSpPr>
            <p:cNvPr id="13" name="Shape 631"/>
            <p:cNvGrpSpPr/>
            <p:nvPr/>
          </p:nvGrpSpPr>
          <p:grpSpPr>
            <a:xfrm>
              <a:off x="460278" y="1121179"/>
              <a:ext cx="783227" cy="707887"/>
              <a:chOff x="5961125" y="1623900"/>
              <a:chExt cx="427450" cy="448175"/>
            </a:xfrm>
          </p:grpSpPr>
          <p:sp>
            <p:nvSpPr>
              <p:cNvPr id="1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1" name="Rectangle 20"/>
          <p:cNvSpPr/>
          <p:nvPr/>
        </p:nvSpPr>
        <p:spPr>
          <a:xfrm>
            <a:off x="115497" y="1245822"/>
            <a:ext cx="4482056" cy="51737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The following transactions occurred for Mohammed’s Company during May 2020:</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 1 : Invested cash BD36,000 in the business.</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 2 : Purchased goods for cash BD3,000 from Ream Est.</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 4 : Sold goods to customer </a:t>
            </a:r>
            <a:r>
              <a:rPr lang="en-US" sz="1300" b="1" dirty="0" err="1">
                <a:latin typeface="Arial" panose="020B0604020202020204" pitchFamily="34" charset="0"/>
                <a:ea typeface="Calibri" panose="020F0502020204030204" pitchFamily="34" charset="0"/>
                <a:cs typeface="Arial" panose="020B0604020202020204" pitchFamily="34" charset="0"/>
              </a:rPr>
              <a:t>Essa</a:t>
            </a:r>
            <a:r>
              <a:rPr lang="en-US" sz="1300" b="1" dirty="0">
                <a:latin typeface="Arial" panose="020B0604020202020204" pitchFamily="34" charset="0"/>
                <a:ea typeface="Calibri" panose="020F0502020204030204" pitchFamily="34" charset="0"/>
                <a:cs typeface="Arial" panose="020B0604020202020204" pitchFamily="34" charset="0"/>
              </a:rPr>
              <a:t> for BD7,200 terms 1/10, n/30. The cost of goods sold was BD6,800.</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 6 : Returned goods BD250 to Ream Est, for cash.</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 9 : </a:t>
            </a:r>
            <a:r>
              <a:rPr lang="en-US" sz="1300" b="1" dirty="0" err="1">
                <a:latin typeface="Arial" panose="020B0604020202020204" pitchFamily="34" charset="0"/>
                <a:ea typeface="Calibri" panose="020F0502020204030204" pitchFamily="34" charset="0"/>
                <a:cs typeface="Arial" panose="020B0604020202020204" pitchFamily="34" charset="0"/>
              </a:rPr>
              <a:t>Essa</a:t>
            </a:r>
            <a:r>
              <a:rPr lang="en-US" sz="1300" b="1" dirty="0">
                <a:latin typeface="Arial" panose="020B0604020202020204" pitchFamily="34" charset="0"/>
                <a:ea typeface="Calibri" panose="020F0502020204030204" pitchFamily="34" charset="0"/>
                <a:cs typeface="Arial" panose="020B0604020202020204" pitchFamily="34" charset="0"/>
              </a:rPr>
              <a:t> returned goods BD200, costing BD160 on account.</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May11: Bought goods BD4,300 from Al Salam Est, on credit.</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May12: Received full due from customer </a:t>
            </a:r>
            <a:r>
              <a:rPr lang="en-US" sz="1300" b="1" dirty="0" err="1">
                <a:latin typeface="Arial" panose="020B0604020202020204" pitchFamily="34" charset="0"/>
                <a:ea typeface="Calibri" panose="020F0502020204030204" pitchFamily="34" charset="0"/>
                <a:cs typeface="Arial" panose="020B0604020202020204" pitchFamily="34" charset="0"/>
              </a:rPr>
              <a:t>Essa</a:t>
            </a:r>
            <a:r>
              <a:rPr lang="en-US" sz="1300" b="1" dirty="0">
                <a:latin typeface="Arial" panose="020B0604020202020204" pitchFamily="34" charset="0"/>
                <a:ea typeface="Calibri" panose="020F0502020204030204" pitchFamily="34" charset="0"/>
                <a:cs typeface="Arial" panose="020B0604020202020204" pitchFamily="34" charset="0"/>
              </a:rPr>
              <a:t> for cash.</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May15: Returned goods BD300 to AL Salam Est, on credit.</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dirty="0">
                <a:latin typeface="Arial" panose="020B0604020202020204" pitchFamily="34" charset="0"/>
                <a:ea typeface="Calibri" panose="020F0502020204030204" pitchFamily="34" charset="0"/>
                <a:cs typeface="Arial" panose="020B0604020202020204" pitchFamily="34" charset="0"/>
              </a:rPr>
              <a:t>May20: Paid the balance due to Al Salam Est.</a:t>
            </a:r>
            <a:endParaRPr lang="en-GB" sz="1300" b="1" dirty="0">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300" b="1" u="sng" dirty="0">
                <a:solidFill>
                  <a:srgbClr val="FF0000"/>
                </a:solidFill>
                <a:latin typeface="Arial" panose="020B0604020202020204" pitchFamily="34" charset="0"/>
                <a:ea typeface="Calibri" panose="020F0502020204030204" pitchFamily="34" charset="0"/>
                <a:cs typeface="Arial" panose="020B0604020202020204" pitchFamily="34" charset="0"/>
              </a:rPr>
              <a:t>Required:</a:t>
            </a:r>
            <a:endParaRPr lang="en-GB" sz="1300" b="1" dirty="0">
              <a:latin typeface="Arial" panose="020B0604020202020204" pitchFamily="34" charset="0"/>
              <a:ea typeface="Calibri" panose="020F0502020204030204" pitchFamily="34" charset="0"/>
              <a:cs typeface="Arial" panose="020B0604020202020204" pitchFamily="34" charset="0"/>
            </a:endParaRPr>
          </a:p>
          <a:p>
            <a:r>
              <a:rPr lang="en-US" sz="1300" b="1" dirty="0">
                <a:latin typeface="Arial" panose="020B0604020202020204" pitchFamily="34" charset="0"/>
                <a:ea typeface="Calibri" panose="020F0502020204030204" pitchFamily="34" charset="0"/>
                <a:cs typeface="Arial" panose="020B0604020202020204" pitchFamily="34" charset="0"/>
              </a:rPr>
              <a:t>      Journalize the May transactions using a perpetual inventory system</a:t>
            </a:r>
            <a:endParaRPr lang="en-GB" sz="1300" b="1" dirty="0">
              <a:latin typeface="Arial" panose="020B0604020202020204" pitchFamily="34" charset="0"/>
              <a:cs typeface="Arial" panose="020B0604020202020204" pitchFamily="34" charset="0"/>
            </a:endParaRPr>
          </a:p>
        </p:txBody>
      </p:sp>
      <p:sp>
        <p:nvSpPr>
          <p:cNvPr id="22" name="Rectangle 21"/>
          <p:cNvSpPr/>
          <p:nvPr/>
        </p:nvSpPr>
        <p:spPr>
          <a:xfrm>
            <a:off x="6526192" y="502218"/>
            <a:ext cx="3442161" cy="450829"/>
          </a:xfrm>
          <a:prstGeom prst="rect">
            <a:avLst/>
          </a:prstGeom>
        </p:spPr>
        <p:txBody>
          <a:bodyPr wrap="none">
            <a:spAutoFit/>
          </a:bodyPr>
          <a:lstStyle/>
          <a:p>
            <a:pPr marL="685800" algn="ctr">
              <a:lnSpc>
                <a:spcPct val="130000"/>
              </a:lnSpc>
              <a:spcAft>
                <a:spcPts val="800"/>
              </a:spcAft>
              <a:tabLst>
                <a:tab pos="838200" algn="l"/>
              </a:tabLst>
            </a:pPr>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GENERAL JOURNAL</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nvGraphicFramePr>
        <p:xfrm>
          <a:off x="12997543" y="1528354"/>
          <a:ext cx="208280" cy="365760"/>
        </p:xfrm>
        <a:graphic>
          <a:graphicData uri="http://schemas.openxmlformats.org/drawingml/2006/table">
            <a:tbl>
              <a:tblPr/>
              <a:tblGrid>
                <a:gridCol w="208280">
                  <a:extLst>
                    <a:ext uri="{9D8B030D-6E8A-4147-A177-3AD203B41FA5}">
                      <a16:colId xmlns:a16="http://schemas.microsoft.com/office/drawing/2014/main" val="514129495"/>
                    </a:ext>
                  </a:extLst>
                </a:gridCol>
              </a:tblGrid>
              <a:tr h="0">
                <a:tc>
                  <a:txBody>
                    <a:bodyPr/>
                    <a:lstStyle/>
                    <a:p>
                      <a:endParaRPr lang="en-GB"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907673710"/>
                  </a:ext>
                </a:extLst>
              </a:tr>
            </a:tbl>
          </a:graphicData>
        </a:graphic>
      </p:graphicFrame>
    </p:spTree>
    <p:extLst>
      <p:ext uri="{BB962C8B-B14F-4D97-AF65-F5344CB8AC3E}">
        <p14:creationId xmlns:p14="http://schemas.microsoft.com/office/powerpoint/2010/main" val="411568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073" y="1855064"/>
            <a:ext cx="8934995"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en-US" sz="2000" b="1" dirty="0">
                <a:latin typeface="Arial" panose="020B0604020202020204" pitchFamily="34" charset="0"/>
                <a:cs typeface="Arial" panose="020B0604020202020204" pitchFamily="34" charset="0"/>
              </a:rPr>
              <a:t>1- Explain the recording of sales under a perpetual inventory without  </a:t>
            </a:r>
          </a:p>
          <a:p>
            <a:pPr lvl="0"/>
            <a:r>
              <a:rPr lang="en-US" sz="2000" b="1" dirty="0">
                <a:latin typeface="Arial" panose="020B0604020202020204" pitchFamily="34" charset="0"/>
                <a:cs typeface="Arial" panose="020B0604020202020204" pitchFamily="34" charset="0"/>
              </a:rPr>
              <a:t>    cash discount.</a:t>
            </a:r>
            <a:endParaRPr lang="en-GB" sz="2000" b="1" dirty="0">
              <a:latin typeface="Arial" panose="020B0604020202020204" pitchFamily="34" charset="0"/>
              <a:cs typeface="Arial" panose="020B0604020202020204" pitchFamily="34" charset="0"/>
            </a:endParaRPr>
          </a:p>
          <a:p>
            <a:pPr lvl="0"/>
            <a:r>
              <a:rPr lang="en-US" sz="2000" b="1" dirty="0">
                <a:latin typeface="Arial" panose="020B0604020202020204" pitchFamily="34" charset="0"/>
                <a:cs typeface="Arial" panose="020B0604020202020204" pitchFamily="34" charset="0"/>
              </a:rPr>
              <a:t>2- Explain the recording of sales under a perpetual inventory with cash </a:t>
            </a:r>
          </a:p>
          <a:p>
            <a:pPr lvl="0"/>
            <a:r>
              <a:rPr lang="en-US" sz="2000" b="1" dirty="0">
                <a:latin typeface="Arial" panose="020B0604020202020204" pitchFamily="34" charset="0"/>
                <a:cs typeface="Arial" panose="020B0604020202020204" pitchFamily="34" charset="0"/>
              </a:rPr>
              <a:t>    discount.</a:t>
            </a:r>
            <a:endParaRPr lang="en-GB" sz="2000" b="1" dirty="0">
              <a:latin typeface="Arial" panose="020B0604020202020204" pitchFamily="34" charset="0"/>
              <a:cs typeface="Arial" panose="020B0604020202020204" pitchFamily="34" charset="0"/>
            </a:endParaRPr>
          </a:p>
          <a:p>
            <a:pPr lvl="0"/>
            <a:r>
              <a:rPr lang="en-US" sz="2000" b="1" dirty="0">
                <a:latin typeface="Arial" panose="020B0604020202020204" pitchFamily="34" charset="0"/>
                <a:cs typeface="Arial" panose="020B0604020202020204" pitchFamily="34" charset="0"/>
              </a:rPr>
              <a:t>3- Explain the recording of sales goods under a perpetual inventory with </a:t>
            </a:r>
          </a:p>
          <a:p>
            <a:pPr lvl="0"/>
            <a:r>
              <a:rPr lang="en-US" sz="2000" b="1" dirty="0">
                <a:latin typeface="Arial" panose="020B0604020202020204" pitchFamily="34" charset="0"/>
                <a:cs typeface="Arial" panose="020B0604020202020204" pitchFamily="34" charset="0"/>
              </a:rPr>
              <a:t>    cash discount.</a:t>
            </a:r>
            <a:endParaRPr lang="en-GB" sz="2000" b="1" dirty="0">
              <a:latin typeface="Arial" panose="020B0604020202020204" pitchFamily="34" charset="0"/>
              <a:cs typeface="Arial" panose="020B0604020202020204" pitchFamily="34" charset="0"/>
            </a:endParaRPr>
          </a:p>
        </p:txBody>
      </p:sp>
      <p:sp>
        <p:nvSpPr>
          <p:cNvPr id="5" name="مستطيل مستدير الزوايا 13"/>
          <p:cNvSpPr/>
          <p:nvPr/>
        </p:nvSpPr>
        <p:spPr>
          <a:xfrm>
            <a:off x="300445" y="564064"/>
            <a:ext cx="6374224" cy="90537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Rectangle 6"/>
          <p:cNvSpPr/>
          <p:nvPr/>
        </p:nvSpPr>
        <p:spPr>
          <a:xfrm>
            <a:off x="841071" y="662806"/>
            <a:ext cx="4143442" cy="707886"/>
          </a:xfrm>
          <a:prstGeom prst="rect">
            <a:avLst/>
          </a:prstGeom>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End of Lesson</a:t>
            </a:r>
          </a:p>
        </p:txBody>
      </p:sp>
      <p:sp>
        <p:nvSpPr>
          <p:cNvPr id="8" name="Rectangular Callout 7"/>
          <p:cNvSpPr/>
          <p:nvPr/>
        </p:nvSpPr>
        <p:spPr>
          <a:xfrm>
            <a:off x="470262" y="4182831"/>
            <a:ext cx="6034589" cy="1630316"/>
          </a:xfrm>
          <a:prstGeom prst="wedgeRectCallout">
            <a:avLst>
              <a:gd name="adj1" fmla="val 85697"/>
              <a:gd name="adj2" fmla="val -16236"/>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ar-BH" sz="2000" b="1" u="sng" dirty="0">
                <a:solidFill>
                  <a:srgbClr val="FF0000"/>
                </a:solidFill>
                <a:latin typeface="Arial" panose="020B0604020202020204" pitchFamily="34" charset="0"/>
                <a:cs typeface="Arial" panose="020B0604020202020204" pitchFamily="34" charset="0"/>
              </a:rPr>
              <a:t>لمزيد من المعلومات:</a:t>
            </a:r>
            <a:endParaRPr lang="en-US" sz="2000" b="1" dirty="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pPr algn="r"/>
            <a:r>
              <a:rPr lang="en-US" sz="2000" b="1" dirty="0">
                <a:solidFill>
                  <a:srgbClr val="FF0000"/>
                </a:solidFill>
                <a:latin typeface="Arial" panose="020B0604020202020204" pitchFamily="34" charset="0"/>
                <a:cs typeface="Arial" panose="020B0604020202020204" pitchFamily="34" charset="0"/>
              </a:rPr>
              <a:t>www.Edunet.com</a:t>
            </a:r>
            <a:r>
              <a:rPr lang="ar-BH" sz="2000" b="1" dirty="0">
                <a:solidFill>
                  <a:schemeClr val="tx1"/>
                </a:solidFill>
                <a:latin typeface="Arial" panose="020B0604020202020204" pitchFamily="34" charset="0"/>
                <a:cs typeface="Arial" panose="020B0604020202020204" pitchFamily="34" charset="0"/>
              </a:rPr>
              <a:t>1- زيارة البوابة التعليمية </a:t>
            </a:r>
            <a:endParaRPr lang="en-US" sz="2000" b="1" dirty="0">
              <a:solidFill>
                <a:schemeClr val="tx1"/>
              </a:solidFill>
              <a:latin typeface="Arial" panose="020B0604020202020204" pitchFamily="34" charset="0"/>
              <a:cs typeface="Arial" panose="020B0604020202020204" pitchFamily="34" charset="0"/>
            </a:endParaRPr>
          </a:p>
          <a:p>
            <a:pPr algn="r"/>
            <a:r>
              <a:rPr lang="ar-BH" sz="2000" b="1" dirty="0">
                <a:solidFill>
                  <a:schemeClr val="tx1"/>
                </a:solidFill>
                <a:latin typeface="Arial" panose="020B0604020202020204" pitchFamily="34" charset="0"/>
                <a:cs typeface="Arial" panose="020B0604020202020204" pitchFamily="34" charset="0"/>
              </a:rPr>
              <a:t>2- حل أسئلة وأنشطة الكتاب المدرسي.</a:t>
            </a:r>
            <a:endParaRPr lang="en-US" sz="2000" b="1" dirty="0">
              <a:solidFill>
                <a:schemeClr val="tx1"/>
              </a:solidFill>
              <a:latin typeface="Arial" panose="020B0604020202020204" pitchFamily="34" charset="0"/>
              <a:cs typeface="Arial" panose="020B0604020202020204" pitchFamily="34" charset="0"/>
            </a:endParaRPr>
          </a:p>
          <a:p>
            <a:pPr algn="ctr"/>
            <a:endParaRPr lang="en-GB" sz="1400" dirty="0">
              <a:latin typeface="Arial" panose="020B0604020202020204" pitchFamily="34" charset="0"/>
              <a:cs typeface="Arial" panose="020B0604020202020204" pitchFamily="34" charset="0"/>
            </a:endParaRPr>
          </a:p>
        </p:txBody>
      </p:sp>
      <p:sp>
        <p:nvSpPr>
          <p:cNvPr id="10" name="Title 1"/>
          <p:cNvSpPr txBox="1">
            <a:spLocks/>
          </p:cNvSpPr>
          <p:nvPr/>
        </p:nvSpPr>
        <p:spPr>
          <a:xfrm>
            <a:off x="0" y="0"/>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Accounting 1                            Journal Entries for Merchandise Business </a:t>
            </a:r>
            <a:r>
              <a:rPr lang="en-GB" sz="1400" dirty="0">
                <a:solidFill>
                  <a:srgbClr val="002060"/>
                </a:solidFill>
                <a:latin typeface="Arial" panose="020B0604020202020204" pitchFamily="34" charset="0"/>
                <a:cs typeface="Arial" panose="020B0604020202020204" pitchFamily="34" charset="0"/>
              </a:rPr>
              <a:t>– Perpetual  Inventory System </a:t>
            </a:r>
            <a:r>
              <a:rPr lang="en-US" sz="1400" dirty="0">
                <a:solidFill>
                  <a:srgbClr val="002060"/>
                </a:solidFill>
                <a:latin typeface="Arial" panose="020B0604020202020204" pitchFamily="34" charset="0"/>
                <a:cs typeface="Arial" panose="020B0604020202020204" pitchFamily="34" charset="0"/>
              </a:rPr>
              <a:t>                                                              Acc. 111</a:t>
            </a:r>
            <a:r>
              <a:rPr lang="en-US" sz="14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                                                                    </a:t>
            </a:r>
          </a:p>
          <a:p>
            <a:r>
              <a:rPr lang="en-US" sz="12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ar-BH" sz="1400" b="1" dirty="0">
              <a:solidFill>
                <a:srgbClr val="00206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D41B4E8-A5E3-4108-8CE7-CD9102958ABF}"/>
              </a:ext>
            </a:extLst>
          </p:cNvPr>
          <p:cNvPicPr>
            <a:picLocks noChangeAspect="1"/>
          </p:cNvPicPr>
          <p:nvPr/>
        </p:nvPicPr>
        <p:blipFill rotWithShape="1">
          <a:blip r:embed="rId2"/>
          <a:srcRect l="71278" t="8769" r="3248" b="83713"/>
          <a:stretch/>
        </p:blipFill>
        <p:spPr>
          <a:xfrm>
            <a:off x="8765177" y="4207393"/>
            <a:ext cx="2257085" cy="1167407"/>
          </a:xfrm>
          <a:prstGeom prst="rect">
            <a:avLst/>
          </a:prstGeom>
        </p:spPr>
      </p:pic>
      <p:grpSp>
        <p:nvGrpSpPr>
          <p:cNvPr id="12" name="Group 11"/>
          <p:cNvGrpSpPr/>
          <p:nvPr/>
        </p:nvGrpSpPr>
        <p:grpSpPr>
          <a:xfrm>
            <a:off x="0" y="6449445"/>
            <a:ext cx="12070079" cy="288993"/>
            <a:chOff x="0" y="6521692"/>
            <a:chExt cx="12192000" cy="608098"/>
          </a:xfrm>
        </p:grpSpPr>
        <p:cxnSp>
          <p:nvCxnSpPr>
            <p:cNvPr id="13" name="Straight Connector 12"/>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9"/>
            <p:cNvSpPr txBox="1"/>
            <p:nvPr/>
          </p:nvSpPr>
          <p:spPr>
            <a:xfrm>
              <a:off x="3048000" y="6546930"/>
              <a:ext cx="9144000" cy="58286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200" b="1" dirty="0"/>
                <a:t>وزارة التربية والتعليم – 2020م</a:t>
              </a:r>
              <a:endParaRPr lang="en-US" sz="1200" b="1" dirty="0"/>
            </a:p>
          </p:txBody>
        </p:sp>
      </p:grpSp>
    </p:spTree>
    <p:extLst>
      <p:ext uri="{BB962C8B-B14F-4D97-AF65-F5344CB8AC3E}">
        <p14:creationId xmlns:p14="http://schemas.microsoft.com/office/powerpoint/2010/main" val="4981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p:spPr>
      </p:pic>
      <p:grpSp>
        <p:nvGrpSpPr>
          <p:cNvPr id="14" name="Group 13"/>
          <p:cNvGrpSpPr/>
          <p:nvPr/>
        </p:nvGrpSpPr>
        <p:grpSpPr>
          <a:xfrm>
            <a:off x="182386" y="486481"/>
            <a:ext cx="8153400" cy="845930"/>
            <a:chOff x="272538" y="1012529"/>
            <a:chExt cx="8153400" cy="1080000"/>
          </a:xfrm>
        </p:grpSpPr>
        <p:sp>
          <p:nvSpPr>
            <p:cNvPr id="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 name="Rectangle 6"/>
            <p:cNvSpPr/>
            <p:nvPr/>
          </p:nvSpPr>
          <p:spPr>
            <a:xfrm>
              <a:off x="1431245" y="1101428"/>
              <a:ext cx="5805820" cy="707886"/>
            </a:xfrm>
            <a:prstGeom prst="rect">
              <a:avLst/>
            </a:prstGeom>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Learning Objectives</a:t>
              </a:r>
            </a:p>
          </p:txBody>
        </p:sp>
        <p:grpSp>
          <p:nvGrpSpPr>
            <p:cNvPr id="5" name="Shape 631"/>
            <p:cNvGrpSpPr/>
            <p:nvPr/>
          </p:nvGrpSpPr>
          <p:grpSpPr>
            <a:xfrm>
              <a:off x="460278" y="1121179"/>
              <a:ext cx="783227" cy="707887"/>
              <a:chOff x="5961125" y="1623900"/>
              <a:chExt cx="427450" cy="448175"/>
            </a:xfrm>
          </p:grpSpPr>
          <p:sp>
            <p:nvSpPr>
              <p:cNvPr id="7"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182386" y="2384473"/>
            <a:ext cx="9531457" cy="25983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n-US" sz="2000" b="1" dirty="0">
                <a:latin typeface="Arial" panose="020B0604020202020204" pitchFamily="34" charset="0"/>
                <a:cs typeface="Arial" panose="020B0604020202020204" pitchFamily="34" charset="0"/>
              </a:rPr>
              <a:t>1- explain the recording of sales under a perpetual inventory without cash discount.</a:t>
            </a:r>
            <a:endParaRPr lang="en-GB" sz="2000" b="1" dirty="0">
              <a:latin typeface="Arial" panose="020B0604020202020204" pitchFamily="34" charset="0"/>
              <a:cs typeface="Arial" panose="020B0604020202020204" pitchFamily="34" charset="0"/>
            </a:endParaRPr>
          </a:p>
          <a:p>
            <a:pPr lvl="0"/>
            <a:r>
              <a:rPr lang="en-US" sz="2000" b="1" dirty="0">
                <a:latin typeface="Arial" panose="020B0604020202020204" pitchFamily="34" charset="0"/>
                <a:cs typeface="Arial" panose="020B0604020202020204" pitchFamily="34" charset="0"/>
              </a:rPr>
              <a:t>2- explain the recording of sales under a perpetual inventory with cash discount.</a:t>
            </a:r>
            <a:endParaRPr lang="en-GB" sz="2000" b="1" dirty="0">
              <a:latin typeface="Arial" panose="020B0604020202020204" pitchFamily="34" charset="0"/>
              <a:cs typeface="Arial" panose="020B0604020202020204" pitchFamily="34" charset="0"/>
            </a:endParaRPr>
          </a:p>
          <a:p>
            <a:pPr lvl="0"/>
            <a:r>
              <a:rPr lang="en-US" sz="2000" b="1" dirty="0">
                <a:latin typeface="Arial" panose="020B0604020202020204" pitchFamily="34" charset="0"/>
                <a:cs typeface="Arial" panose="020B0604020202020204" pitchFamily="34" charset="0"/>
              </a:rPr>
              <a:t>3- explain the recording of sales goods under a perpetual inventory with cash discount.</a:t>
            </a:r>
            <a:endParaRPr lang="en-GB" sz="2000" b="1" dirty="0">
              <a:latin typeface="Arial" panose="020B0604020202020204" pitchFamily="34" charset="0"/>
              <a:cs typeface="Arial" panose="020B0604020202020204" pitchFamily="34" charset="0"/>
            </a:endParaRPr>
          </a:p>
        </p:txBody>
      </p:sp>
      <p:grpSp>
        <p:nvGrpSpPr>
          <p:cNvPr id="15" name="Group 14"/>
          <p:cNvGrpSpPr/>
          <p:nvPr/>
        </p:nvGrpSpPr>
        <p:grpSpPr>
          <a:xfrm>
            <a:off x="7291282" y="5086391"/>
            <a:ext cx="4336867" cy="1771609"/>
            <a:chOff x="0" y="0"/>
            <a:chExt cx="5943600" cy="8090383"/>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7258"/>
              <a:ext cx="5934075" cy="214312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943600" cy="5953125"/>
            </a:xfrm>
            <a:prstGeom prst="rect">
              <a:avLst/>
            </a:prstGeom>
          </p:spPr>
        </p:pic>
      </p:grpSp>
      <p:sp>
        <p:nvSpPr>
          <p:cNvPr id="18" name="Title 1"/>
          <p:cNvSpPr txBox="1">
            <a:spLocks/>
          </p:cNvSpPr>
          <p:nvPr/>
        </p:nvSpPr>
        <p:spPr>
          <a:xfrm>
            <a:off x="0" y="0"/>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Accounting 1                            Journal Entries for Merchandise Business </a:t>
            </a:r>
            <a:r>
              <a:rPr lang="en-GB" sz="1400" dirty="0">
                <a:solidFill>
                  <a:srgbClr val="002060"/>
                </a:solidFill>
                <a:latin typeface="Arial" panose="020B0604020202020204" pitchFamily="34" charset="0"/>
                <a:cs typeface="Arial" panose="020B0604020202020204" pitchFamily="34" charset="0"/>
              </a:rPr>
              <a:t>– Perpetual  Inventory System </a:t>
            </a:r>
            <a:r>
              <a:rPr lang="en-US" sz="1400" dirty="0">
                <a:solidFill>
                  <a:srgbClr val="002060"/>
                </a:solidFill>
                <a:latin typeface="Arial" panose="020B0604020202020204" pitchFamily="34" charset="0"/>
                <a:cs typeface="Arial" panose="020B0604020202020204" pitchFamily="34" charset="0"/>
              </a:rPr>
              <a:t>                                                              Acc. 111</a:t>
            </a:r>
            <a:r>
              <a:rPr lang="en-US" sz="14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                                                                    </a:t>
            </a:r>
          </a:p>
          <a:p>
            <a:r>
              <a:rPr lang="en-US" sz="12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ar-BH" sz="1400" b="1" dirty="0">
              <a:solidFill>
                <a:srgbClr val="002060"/>
              </a:solidFill>
              <a:latin typeface="Arial" panose="020B0604020202020204" pitchFamily="34" charset="0"/>
              <a:cs typeface="Arial" panose="020B0604020202020204" pitchFamily="34" charset="0"/>
            </a:endParaRPr>
          </a:p>
        </p:txBody>
      </p:sp>
      <p:sp>
        <p:nvSpPr>
          <p:cNvPr id="19" name="Title 1"/>
          <p:cNvSpPr txBox="1">
            <a:spLocks/>
          </p:cNvSpPr>
          <p:nvPr/>
        </p:nvSpPr>
        <p:spPr>
          <a:xfrm>
            <a:off x="182386" y="1500802"/>
            <a:ext cx="8316417" cy="715281"/>
          </a:xfrm>
          <a:prstGeom prst="rect">
            <a:avLst/>
          </a:prstGeom>
        </p:spPr>
        <p:style>
          <a:lnRef idx="1">
            <a:schemeClr val="accent2"/>
          </a:lnRef>
          <a:fillRef idx="3">
            <a:schemeClr val="accent2"/>
          </a:fillRef>
          <a:effectRef idx="2">
            <a:schemeClr val="accent2"/>
          </a:effectRef>
          <a:fontRef idx="minor">
            <a:schemeClr val="lt1"/>
          </a:fontRef>
        </p:style>
        <p:txBody>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lvl="0" algn="l" eaLnBrk="0" fontAlgn="base" hangingPunct="0">
              <a:spcBef>
                <a:spcPts val="600"/>
              </a:spcBef>
              <a:spcAft>
                <a:spcPct val="0"/>
              </a:spcAft>
              <a:buClrTx/>
            </a:pPr>
            <a:r>
              <a:rPr lang="en-US" sz="2400" b="1" dirty="0">
                <a:solidFill>
                  <a:schemeClr val="tx1"/>
                </a:solidFill>
                <a:latin typeface="Arial" panose="020B0604020202020204" pitchFamily="34" charset="0"/>
                <a:ea typeface="Calibri" pitchFamily="34" charset="0"/>
                <a:cs typeface="Arial" panose="020B0604020202020204" pitchFamily="34" charset="0"/>
              </a:rPr>
              <a:t>By the end of this lesson, the student should be able to:</a:t>
            </a:r>
          </a:p>
        </p:txBody>
      </p:sp>
    </p:spTree>
    <p:extLst>
      <p:ext uri="{BB962C8B-B14F-4D97-AF65-F5344CB8AC3E}">
        <p14:creationId xmlns:p14="http://schemas.microsoft.com/office/powerpoint/2010/main" val="1056518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084" y="506233"/>
            <a:ext cx="8320064" cy="1080000"/>
            <a:chOff x="291236" y="1032281"/>
            <a:chExt cx="8320064" cy="1080000"/>
          </a:xfrm>
        </p:grpSpPr>
        <p:sp>
          <p:nvSpPr>
            <p:cNvPr id="5" name="مستطيل مستدير الزوايا 13"/>
            <p:cNvSpPr/>
            <p:nvPr/>
          </p:nvSpPr>
          <p:spPr>
            <a:xfrm>
              <a:off x="291236" y="1032281"/>
              <a:ext cx="8320064"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6" name="Rectangle 6"/>
            <p:cNvSpPr/>
            <p:nvPr/>
          </p:nvSpPr>
          <p:spPr>
            <a:xfrm>
              <a:off x="1204860" y="1250031"/>
              <a:ext cx="7337266" cy="523220"/>
            </a:xfrm>
            <a:prstGeom prst="rect">
              <a:avLst/>
            </a:prstGeom>
          </p:spPr>
          <p:txBody>
            <a:bodyPr wrap="none">
              <a:spAutoFit/>
            </a:bodyPr>
            <a:lstStyle/>
            <a:p>
              <a:pPr algn="ctr"/>
              <a:r>
                <a:rPr lang="en-US" sz="2800" b="1" dirty="0">
                  <a:solidFill>
                    <a:srgbClr val="FFFF00"/>
                  </a:solidFill>
                  <a:latin typeface="Arial" panose="020B0604020202020204" pitchFamily="34" charset="0"/>
                  <a:cs typeface="Arial" panose="020B0604020202020204" pitchFamily="34" charset="0"/>
                </a:rPr>
                <a:t>Recording Sales of Merchandise (Goods):</a:t>
              </a:r>
              <a:endParaRPr lang="en-US" sz="5400" b="1" dirty="0">
                <a:ln w="9525">
                  <a:noFill/>
                  <a:prstDash val="solid"/>
                </a:ln>
                <a:solidFill>
                  <a:srgbClr val="FFFF00"/>
                </a:solidFill>
                <a:latin typeface="Arial" panose="020B0604020202020204" pitchFamily="34" charset="0"/>
                <a:cs typeface="Arial" panose="020B0604020202020204" pitchFamily="34" charset="0"/>
              </a:endParaRPr>
            </a:p>
          </p:txBody>
        </p:sp>
        <p:grpSp>
          <p:nvGrpSpPr>
            <p:cNvPr id="7" name="Shape 631"/>
            <p:cNvGrpSpPr/>
            <p:nvPr/>
          </p:nvGrpSpPr>
          <p:grpSpPr>
            <a:xfrm>
              <a:off x="460278" y="1121179"/>
              <a:ext cx="783227" cy="707887"/>
              <a:chOff x="5961125" y="1623900"/>
              <a:chExt cx="427450" cy="448175"/>
            </a:xfrm>
          </p:grpSpPr>
          <p:sp>
            <p:nvSpPr>
              <p:cNvPr id="8"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7" name="Title 1"/>
          <p:cNvSpPr txBox="1">
            <a:spLocks/>
          </p:cNvSpPr>
          <p:nvPr/>
        </p:nvSpPr>
        <p:spPr>
          <a:xfrm>
            <a:off x="0" y="0"/>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Accounting 1                            Journal Entries for Merchandise Business </a:t>
            </a:r>
            <a:r>
              <a:rPr lang="en-GB" sz="1400" dirty="0">
                <a:solidFill>
                  <a:srgbClr val="002060"/>
                </a:solidFill>
                <a:latin typeface="Arial" panose="020B0604020202020204" pitchFamily="34" charset="0"/>
                <a:cs typeface="Arial" panose="020B0604020202020204" pitchFamily="34" charset="0"/>
              </a:rPr>
              <a:t>– Perpetual  Inventory System </a:t>
            </a:r>
            <a:r>
              <a:rPr lang="en-US" sz="1400" dirty="0">
                <a:solidFill>
                  <a:srgbClr val="002060"/>
                </a:solidFill>
                <a:latin typeface="Arial" panose="020B0604020202020204" pitchFamily="34" charset="0"/>
                <a:cs typeface="Arial" panose="020B0604020202020204" pitchFamily="34" charset="0"/>
              </a:rPr>
              <a:t>                                                              Acc. 111</a:t>
            </a:r>
            <a:r>
              <a:rPr lang="en-US" sz="14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                                                                    </a:t>
            </a:r>
          </a:p>
          <a:p>
            <a:r>
              <a:rPr lang="en-US" sz="12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ar-BH" sz="1400" b="1" dirty="0">
              <a:solidFill>
                <a:srgbClr val="002060"/>
              </a:solidFill>
              <a:latin typeface="Arial" panose="020B0604020202020204" pitchFamily="34" charset="0"/>
              <a:cs typeface="Arial" panose="020B0604020202020204" pitchFamily="34" charset="0"/>
            </a:endParaRPr>
          </a:p>
        </p:txBody>
      </p:sp>
      <p:grpSp>
        <p:nvGrpSpPr>
          <p:cNvPr id="18" name="Group 17"/>
          <p:cNvGrpSpPr/>
          <p:nvPr/>
        </p:nvGrpSpPr>
        <p:grpSpPr>
          <a:xfrm>
            <a:off x="0" y="6478265"/>
            <a:ext cx="12192000" cy="338554"/>
            <a:chOff x="0" y="6501793"/>
            <a:chExt cx="12192000" cy="338554"/>
          </a:xfrm>
        </p:grpSpPr>
        <p:cxnSp>
          <p:nvCxnSpPr>
            <p:cNvPr id="19" name="Straight Connector 18"/>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a:t>وزارة التربية والتعليم – 2020م</a:t>
              </a:r>
              <a:endParaRPr lang="en-US" sz="1600" dirty="0"/>
            </a:p>
          </p:txBody>
        </p:sp>
      </p:grpSp>
      <p:grpSp>
        <p:nvGrpSpPr>
          <p:cNvPr id="21" name="Group 20"/>
          <p:cNvGrpSpPr/>
          <p:nvPr/>
        </p:nvGrpSpPr>
        <p:grpSpPr>
          <a:xfrm>
            <a:off x="10372684" y="305854"/>
            <a:ext cx="1697996" cy="1996057"/>
            <a:chOff x="0" y="0"/>
            <a:chExt cx="5943600" cy="8469146"/>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 y="6326021"/>
              <a:ext cx="5934076" cy="2143125"/>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943600" cy="5953125"/>
            </a:xfrm>
            <a:prstGeom prst="rect">
              <a:avLst/>
            </a:prstGeom>
          </p:spPr>
        </p:pic>
      </p:grpSp>
      <p:grpSp>
        <p:nvGrpSpPr>
          <p:cNvPr id="24" name="Group 23"/>
          <p:cNvGrpSpPr/>
          <p:nvPr/>
        </p:nvGrpSpPr>
        <p:grpSpPr>
          <a:xfrm>
            <a:off x="176875" y="1940626"/>
            <a:ext cx="9632029" cy="4411141"/>
            <a:chOff x="272538" y="1012529"/>
            <a:chExt cx="8153400" cy="1080000"/>
          </a:xfrm>
        </p:grpSpPr>
        <p:sp>
          <p:nvSpPr>
            <p:cNvPr id="25"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7" name="Shape 631"/>
            <p:cNvGrpSpPr/>
            <p:nvPr/>
          </p:nvGrpSpPr>
          <p:grpSpPr>
            <a:xfrm>
              <a:off x="460278" y="1121179"/>
              <a:ext cx="783227" cy="707887"/>
              <a:chOff x="5961125" y="1623900"/>
              <a:chExt cx="427450" cy="448175"/>
            </a:xfrm>
          </p:grpSpPr>
          <p:sp>
            <p:nvSpPr>
              <p:cNvPr id="28"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3" name="Rectangle 2"/>
          <p:cNvSpPr/>
          <p:nvPr/>
        </p:nvSpPr>
        <p:spPr>
          <a:xfrm>
            <a:off x="624782" y="2120034"/>
            <a:ext cx="8617622" cy="2092881"/>
          </a:xfrm>
          <a:prstGeom prst="rect">
            <a:avLst/>
          </a:prstGeom>
        </p:spPr>
        <p:txBody>
          <a:bodyPr wrap="square">
            <a:spAutoFit/>
          </a:bodyPr>
          <a:lstStyle/>
          <a:p>
            <a:pPr marL="1485900">
              <a:lnSpc>
                <a:spcPct val="130000"/>
              </a:lnSpc>
              <a:spcAft>
                <a:spcPts val="800"/>
              </a:spcAft>
            </a:pPr>
            <a:r>
              <a:rPr lang="en-US" sz="2000" b="1" dirty="0">
                <a:solidFill>
                  <a:schemeClr val="accent4"/>
                </a:solidFill>
                <a:latin typeface="Arial" panose="020B0604020202020204" pitchFamily="34" charset="0"/>
                <a:ea typeface="Calibri" panose="020F0502020204030204" pitchFamily="34" charset="0"/>
                <a:cs typeface="Arial" panose="020B0604020202020204" pitchFamily="34" charset="0"/>
              </a:rPr>
              <a:t>Companies record sales revenues, like service revenues, when earned, in compliance with the revenues recognition principal. Typically, companies earn sales revenues when the goods transfer from the seller to the buyer. </a:t>
            </a:r>
            <a:endParaRPr lang="en-GB" sz="1600" b="1" dirty="0">
              <a:solidFill>
                <a:schemeClr val="accent4"/>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5" name="Rectangle 34"/>
          <p:cNvSpPr/>
          <p:nvPr/>
        </p:nvSpPr>
        <p:spPr>
          <a:xfrm>
            <a:off x="2096987" y="4016475"/>
            <a:ext cx="7276510" cy="2400657"/>
          </a:xfrm>
          <a:prstGeom prst="rect">
            <a:avLst/>
          </a:prstGeom>
        </p:spPr>
        <p:txBody>
          <a:bodyPr wrap="square">
            <a:spAutoFit/>
          </a:bodyPr>
          <a:lstStyle/>
          <a:p>
            <a:pPr>
              <a:lnSpc>
                <a:spcPct val="150000"/>
              </a:lnSpc>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Sales may be made on credit or for cash. A business document should support every sales transaction, to provide written evidence of the sales. Cash register tapes provide evidence of cash sales. A sales invoice, provides support for a credit sale.</a:t>
            </a:r>
            <a:endParaRPr lang="en-GB" sz="16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1623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78265"/>
            <a:ext cx="12192000" cy="338554"/>
            <a:chOff x="0" y="6501793"/>
            <a:chExt cx="12192000" cy="338554"/>
          </a:xfrm>
        </p:grpSpPr>
        <p:cxnSp>
          <p:nvCxnSpPr>
            <p:cNvPr id="10" name="Straight Connector 9"/>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a:t>وزارة التربية والتعليم – 2020م</a:t>
              </a:r>
              <a:endParaRPr lang="en-US" sz="1600" dirty="0"/>
            </a:p>
          </p:txBody>
        </p:sp>
      </p:grpSp>
      <p:sp>
        <p:nvSpPr>
          <p:cNvPr id="8" name="Title 1"/>
          <p:cNvSpPr txBox="1">
            <a:spLocks/>
          </p:cNvSpPr>
          <p:nvPr/>
        </p:nvSpPr>
        <p:spPr>
          <a:xfrm>
            <a:off x="0" y="0"/>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Accounting 1                            Journal Entries for Merchandise Business </a:t>
            </a:r>
            <a:r>
              <a:rPr lang="en-GB" sz="1400" dirty="0">
                <a:solidFill>
                  <a:srgbClr val="002060"/>
                </a:solidFill>
                <a:latin typeface="Arial" panose="020B0604020202020204" pitchFamily="34" charset="0"/>
                <a:cs typeface="Arial" panose="020B0604020202020204" pitchFamily="34" charset="0"/>
              </a:rPr>
              <a:t>– Perpetual  Inventory System </a:t>
            </a:r>
            <a:r>
              <a:rPr lang="en-US" sz="1400" dirty="0">
                <a:solidFill>
                  <a:srgbClr val="002060"/>
                </a:solidFill>
                <a:latin typeface="Arial" panose="020B0604020202020204" pitchFamily="34" charset="0"/>
                <a:cs typeface="Arial" panose="020B0604020202020204" pitchFamily="34" charset="0"/>
              </a:rPr>
              <a:t>                                                              Acc. 111</a:t>
            </a:r>
            <a:r>
              <a:rPr lang="en-US" sz="14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                                                                    </a:t>
            </a:r>
          </a:p>
          <a:p>
            <a:r>
              <a:rPr lang="en-US" sz="12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ar-BH" sz="140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210875" y="405751"/>
            <a:ext cx="9152709" cy="807918"/>
            <a:chOff x="393898" y="993580"/>
            <a:chExt cx="8153400" cy="983814"/>
          </a:xfrm>
        </p:grpSpPr>
        <p:sp>
          <p:nvSpPr>
            <p:cNvPr id="9" name="مستطيل مستدير الزوايا 13"/>
            <p:cNvSpPr/>
            <p:nvPr/>
          </p:nvSpPr>
          <p:spPr>
            <a:xfrm>
              <a:off x="393898" y="993580"/>
              <a:ext cx="8153400" cy="983814"/>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2" name="Rectangle 6"/>
            <p:cNvSpPr/>
            <p:nvPr/>
          </p:nvSpPr>
          <p:spPr>
            <a:xfrm>
              <a:off x="1696161" y="1270025"/>
              <a:ext cx="6398480" cy="461665"/>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Perpetual Inventory System </a:t>
              </a:r>
            </a:p>
          </p:txBody>
        </p:sp>
        <p:grpSp>
          <p:nvGrpSpPr>
            <p:cNvPr id="13" name="Shape 631"/>
            <p:cNvGrpSpPr/>
            <p:nvPr/>
          </p:nvGrpSpPr>
          <p:grpSpPr>
            <a:xfrm>
              <a:off x="460278" y="1121179"/>
              <a:ext cx="783227" cy="707887"/>
              <a:chOff x="5961125" y="1623900"/>
              <a:chExt cx="427450" cy="448175"/>
            </a:xfrm>
          </p:grpSpPr>
          <p:sp>
            <p:nvSpPr>
              <p:cNvPr id="1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21" name="Group 20"/>
          <p:cNvGrpSpPr/>
          <p:nvPr/>
        </p:nvGrpSpPr>
        <p:grpSpPr>
          <a:xfrm>
            <a:off x="1164613" y="1779461"/>
            <a:ext cx="9774559" cy="4164301"/>
            <a:chOff x="0" y="0"/>
            <a:chExt cx="5307990" cy="7151216"/>
          </a:xfrm>
        </p:grpSpPr>
        <p:sp>
          <p:nvSpPr>
            <p:cNvPr id="22" name="Flowchart: Off-page Connector 21"/>
            <p:cNvSpPr/>
            <p:nvPr/>
          </p:nvSpPr>
          <p:spPr>
            <a:xfrm>
              <a:off x="974785" y="0"/>
              <a:ext cx="3262579" cy="819302"/>
            </a:xfrm>
            <a:prstGeom prst="flowChartOffpageConnector">
              <a:avLst/>
            </a:prstGeom>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Perpetual Inventory System</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23" name="Flowchart: Off-page Connector 22"/>
            <p:cNvSpPr/>
            <p:nvPr/>
          </p:nvSpPr>
          <p:spPr>
            <a:xfrm>
              <a:off x="974785" y="1095554"/>
              <a:ext cx="3261995" cy="819150"/>
            </a:xfrm>
            <a:prstGeom prst="flowChartOffpageConnector">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b="1">
                  <a:effectLst/>
                  <a:latin typeface="Arial" panose="020B0604020202020204" pitchFamily="34" charset="0"/>
                  <a:ea typeface="Calibri" panose="020F0502020204030204" pitchFamily="34" charset="0"/>
                  <a:cs typeface="Arial" panose="020B0604020202020204" pitchFamily="34" charset="0"/>
                </a:rPr>
                <a:t>Double Entry System</a:t>
              </a:r>
              <a:endParaRPr lang="en-GB" sz="1400">
                <a:effectLst/>
                <a:latin typeface="Arial" panose="020B0604020202020204" pitchFamily="34" charset="0"/>
                <a:ea typeface="Calibri" panose="020F0502020204030204" pitchFamily="34" charset="0"/>
                <a:cs typeface="Arial" panose="020B0604020202020204" pitchFamily="34" charset="0"/>
              </a:endParaRPr>
            </a:p>
          </p:txBody>
        </p:sp>
        <p:cxnSp>
          <p:nvCxnSpPr>
            <p:cNvPr id="24" name="Straight Arrow Connector 23"/>
            <p:cNvCxnSpPr/>
            <p:nvPr/>
          </p:nvCxnSpPr>
          <p:spPr>
            <a:xfrm>
              <a:off x="2605177" y="819509"/>
              <a:ext cx="0" cy="3073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Oval 24"/>
            <p:cNvSpPr/>
            <p:nvPr/>
          </p:nvSpPr>
          <p:spPr>
            <a:xfrm>
              <a:off x="120769" y="2346385"/>
              <a:ext cx="1572768" cy="614476"/>
            </a:xfrm>
            <a:prstGeom prst="ellipse">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b="1">
                  <a:effectLst/>
                  <a:latin typeface="Arial" panose="020B0604020202020204" pitchFamily="34" charset="0"/>
                  <a:ea typeface="Calibri" panose="020F0502020204030204" pitchFamily="34" charset="0"/>
                  <a:cs typeface="Arial" panose="020B0604020202020204" pitchFamily="34" charset="0"/>
                </a:rPr>
                <a:t>Debit</a:t>
              </a:r>
              <a:endParaRPr lang="en-GB" sz="1400">
                <a:effectLst/>
                <a:latin typeface="Arial" panose="020B0604020202020204" pitchFamily="34" charset="0"/>
                <a:ea typeface="Calibri" panose="020F0502020204030204" pitchFamily="34" charset="0"/>
                <a:cs typeface="Arial" panose="020B0604020202020204" pitchFamily="34" charset="0"/>
              </a:endParaRPr>
            </a:p>
          </p:txBody>
        </p:sp>
        <p:sp>
          <p:nvSpPr>
            <p:cNvPr id="26" name="Oval 25"/>
            <p:cNvSpPr/>
            <p:nvPr/>
          </p:nvSpPr>
          <p:spPr>
            <a:xfrm>
              <a:off x="3424686" y="2303253"/>
              <a:ext cx="1572768" cy="614476"/>
            </a:xfrm>
            <a:prstGeom prst="ellipse">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b="1">
                  <a:effectLst/>
                  <a:latin typeface="Arial" panose="020B0604020202020204" pitchFamily="34" charset="0"/>
                  <a:ea typeface="Calibri" panose="020F0502020204030204" pitchFamily="34" charset="0"/>
                  <a:cs typeface="Arial" panose="020B0604020202020204" pitchFamily="34" charset="0"/>
                </a:rPr>
                <a:t>Credit</a:t>
              </a:r>
              <a:endParaRPr lang="en-GB" sz="1400">
                <a:effectLst/>
                <a:latin typeface="Arial" panose="020B0604020202020204" pitchFamily="34" charset="0"/>
                <a:ea typeface="Calibri" panose="020F0502020204030204" pitchFamily="34" charset="0"/>
                <a:cs typeface="Arial" panose="020B0604020202020204" pitchFamily="34" charset="0"/>
              </a:endParaRPr>
            </a:p>
          </p:txBody>
        </p:sp>
        <p:cxnSp>
          <p:nvCxnSpPr>
            <p:cNvPr id="27" name="Straight Arrow Connector 26"/>
            <p:cNvCxnSpPr/>
            <p:nvPr/>
          </p:nvCxnSpPr>
          <p:spPr>
            <a:xfrm flipH="1">
              <a:off x="823575" y="1929962"/>
              <a:ext cx="1719072" cy="4315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605177" y="1932317"/>
              <a:ext cx="1594713" cy="3950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Equal 28"/>
            <p:cNvSpPr/>
            <p:nvPr/>
          </p:nvSpPr>
          <p:spPr>
            <a:xfrm>
              <a:off x="2198833" y="2452312"/>
              <a:ext cx="687629" cy="549788"/>
            </a:xfrm>
            <a:prstGeom prst="mathEqual">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400">
                <a:latin typeface="Arial" panose="020B0604020202020204" pitchFamily="34" charset="0"/>
                <a:cs typeface="Arial" panose="020B0604020202020204" pitchFamily="34" charset="0"/>
              </a:endParaRPr>
            </a:p>
          </p:txBody>
        </p:sp>
        <p:sp>
          <p:nvSpPr>
            <p:cNvPr id="30" name="Flowchart: Alternate Process 29"/>
            <p:cNvSpPr/>
            <p:nvPr/>
          </p:nvSpPr>
          <p:spPr>
            <a:xfrm>
              <a:off x="120769" y="3385609"/>
              <a:ext cx="1781819" cy="892915"/>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1- Purchased</a:t>
              </a:r>
              <a:r>
                <a:rPr lang="en-GB" sz="1400" dirty="0">
                  <a:latin typeface="Arial" panose="020B0604020202020204" pitchFamily="34" charset="0"/>
                  <a:ea typeface="Calibri" panose="020F0502020204030204" pitchFamily="34" charset="0"/>
                  <a:cs typeface="Arial" panose="020B0604020202020204" pitchFamily="34" charset="0"/>
                </a:rPr>
                <a:t> </a:t>
              </a:r>
              <a:r>
                <a:rPr lang="en-US" sz="1400" b="1" dirty="0">
                  <a:effectLst/>
                  <a:latin typeface="Arial" panose="020B0604020202020204" pitchFamily="34" charset="0"/>
                  <a:ea typeface="Calibri" panose="020F0502020204030204" pitchFamily="34" charset="0"/>
                  <a:cs typeface="Arial" panose="020B0604020202020204" pitchFamily="34" charset="0"/>
                </a:rPr>
                <a:t>Goods</a:t>
              </a:r>
              <a:r>
                <a:rPr lang="en-GB" sz="1400" dirty="0">
                  <a:latin typeface="Arial" panose="020B0604020202020204" pitchFamily="34" charset="0"/>
                  <a:ea typeface="Calibri" panose="020F0502020204030204" pitchFamily="34" charset="0"/>
                  <a:cs typeface="Arial" panose="020B0604020202020204" pitchFamily="34" charset="0"/>
                </a:rPr>
                <a:t>  </a:t>
              </a: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(Inventory)</a:t>
              </a:r>
              <a:r>
                <a:rPr lang="en-US" sz="1400" dirty="0">
                  <a:effectLst/>
                  <a:latin typeface="Arial" panose="020B0604020202020204" pitchFamily="34" charset="0"/>
                  <a:ea typeface="Calibri" panose="020F050202020403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Flowchart: Alternate Process 30"/>
            <p:cNvSpPr/>
            <p:nvPr/>
          </p:nvSpPr>
          <p:spPr>
            <a:xfrm>
              <a:off x="113497" y="4817093"/>
              <a:ext cx="1796362" cy="96406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2- Sales Returned</a:t>
              </a:r>
              <a:r>
                <a:rPr lang="en-GB" sz="1400" dirty="0">
                  <a:latin typeface="Arial" panose="020B0604020202020204" pitchFamily="34" charset="0"/>
                  <a:ea typeface="Calibri" panose="020F0502020204030204" pitchFamily="34" charset="0"/>
                  <a:cs typeface="Arial" panose="020B0604020202020204" pitchFamily="34" charset="0"/>
                </a:rPr>
                <a:t> </a:t>
              </a:r>
              <a:r>
                <a:rPr lang="en-US" sz="1400" b="1" dirty="0">
                  <a:effectLst/>
                  <a:latin typeface="Arial" panose="020B0604020202020204" pitchFamily="34" charset="0"/>
                  <a:ea typeface="Calibri" panose="020F0502020204030204" pitchFamily="34" charset="0"/>
                  <a:cs typeface="Arial" panose="020B0604020202020204" pitchFamily="34" charset="0"/>
                </a:rPr>
                <a:t>Of Goods</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2" name="Flowchart: Alternate Process 31"/>
            <p:cNvSpPr/>
            <p:nvPr/>
          </p:nvSpPr>
          <p:spPr>
            <a:xfrm>
              <a:off x="0" y="6192040"/>
              <a:ext cx="2072837" cy="95917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3- Sales Discount</a:t>
              </a:r>
              <a:r>
                <a:rPr lang="en-GB" sz="1400" dirty="0">
                  <a:latin typeface="Arial" panose="020B0604020202020204" pitchFamily="34" charset="0"/>
                  <a:ea typeface="Calibri" panose="020F0502020204030204" pitchFamily="34" charset="0"/>
                  <a:cs typeface="Arial" panose="020B0604020202020204" pitchFamily="34" charset="0"/>
                </a:rPr>
                <a:t> </a:t>
              </a:r>
              <a:r>
                <a:rPr lang="en-US" sz="1400" b="1" dirty="0">
                  <a:effectLst/>
                  <a:latin typeface="Arial" panose="020B0604020202020204" pitchFamily="34" charset="0"/>
                  <a:ea typeface="Calibri" panose="020F0502020204030204" pitchFamily="34" charset="0"/>
                  <a:cs typeface="Arial" panose="020B0604020202020204" pitchFamily="34" charset="0"/>
                </a:rPr>
                <a:t>Of Goods</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3" name="Flowchart: Alternate Process 32"/>
            <p:cNvSpPr/>
            <p:nvPr/>
          </p:nvSpPr>
          <p:spPr>
            <a:xfrm>
              <a:off x="3834145" y="3310078"/>
              <a:ext cx="1113400" cy="908347"/>
            </a:xfrm>
            <a:prstGeom prst="flowChartAlternate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nSpc>
                  <a:spcPct val="107000"/>
                </a:lnSpc>
                <a:spcAft>
                  <a:spcPts val="0"/>
                </a:spcAft>
                <a:buFont typeface="+mj-lt"/>
                <a:buAutoNum type="arabicPeriod"/>
              </a:pPr>
              <a:r>
                <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Sales</a:t>
              </a: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Goods</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4" name="Flowchart: Alternate Process 33"/>
            <p:cNvSpPr/>
            <p:nvPr/>
          </p:nvSpPr>
          <p:spPr>
            <a:xfrm>
              <a:off x="3165571" y="4576310"/>
              <a:ext cx="2142419" cy="998110"/>
            </a:xfrm>
            <a:prstGeom prst="flowChartAlternate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0"/>
                </a:spcAft>
              </a:pPr>
              <a:r>
                <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2- Purchases Return Of Goods</a:t>
              </a: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(Inventory)</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Flowchart: Alternate Process 34"/>
            <p:cNvSpPr/>
            <p:nvPr/>
          </p:nvSpPr>
          <p:spPr>
            <a:xfrm>
              <a:off x="3151075" y="6143144"/>
              <a:ext cx="2137349" cy="954340"/>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3- Purchases Discount</a:t>
              </a: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Goods</a:t>
              </a: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(Inventory)</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36" name="Straight Arrow Connector 35"/>
            <p:cNvCxnSpPr/>
            <p:nvPr/>
          </p:nvCxnSpPr>
          <p:spPr>
            <a:xfrm flipH="1">
              <a:off x="879894" y="2961447"/>
              <a:ext cx="0" cy="3657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H="1">
              <a:off x="897147" y="4308083"/>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4381074" y="4191398"/>
              <a:ext cx="1" cy="3849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H="1">
              <a:off x="4330460" y="2915728"/>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a:off x="908682" y="5643401"/>
              <a:ext cx="0" cy="548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a:off x="4390845" y="5525969"/>
              <a:ext cx="0" cy="617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5" name="Flowchart: Sequential Access Storage 4"/>
          <p:cNvSpPr/>
          <p:nvPr/>
        </p:nvSpPr>
        <p:spPr>
          <a:xfrm>
            <a:off x="100878" y="1454520"/>
            <a:ext cx="2780168" cy="1488233"/>
          </a:xfrm>
          <a:prstGeom prst="flowChartMagneticTap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200" dirty="0"/>
              <a:t> </a:t>
            </a:r>
            <a:endParaRPr lang="en-GB" sz="1200" dirty="0"/>
          </a:p>
          <a:p>
            <a:r>
              <a:rPr lang="en-US" sz="1200" b="1" dirty="0">
                <a:solidFill>
                  <a:schemeClr val="tx1"/>
                </a:solidFill>
                <a:latin typeface="Arial" panose="020B0604020202020204" pitchFamily="34" charset="0"/>
                <a:cs typeface="Arial" panose="020B0604020202020204" pitchFamily="34" charset="0"/>
              </a:rPr>
              <a:t>The following diagram shows debits and credits to the merchandise inventory account using the perpetual </a:t>
            </a:r>
            <a:r>
              <a:rPr lang="en-US" sz="1200" b="1" dirty="0">
                <a:solidFill>
                  <a:schemeClr val="tx1"/>
                </a:solidFill>
              </a:rPr>
              <a:t>system</a:t>
            </a:r>
            <a:r>
              <a:rPr lang="en-US" sz="1200" dirty="0"/>
              <a:t>.</a:t>
            </a:r>
            <a:endParaRPr lang="en-GB" sz="1200" dirty="0"/>
          </a:p>
          <a:p>
            <a:pPr algn="ctr"/>
            <a:endParaRPr lang="en-GB" sz="1200" dirty="0"/>
          </a:p>
        </p:txBody>
      </p:sp>
      <p:grpSp>
        <p:nvGrpSpPr>
          <p:cNvPr id="42" name="Group 41"/>
          <p:cNvGrpSpPr/>
          <p:nvPr/>
        </p:nvGrpSpPr>
        <p:grpSpPr>
          <a:xfrm>
            <a:off x="9575074" y="482724"/>
            <a:ext cx="2282709" cy="2213350"/>
            <a:chOff x="0" y="0"/>
            <a:chExt cx="1661207" cy="1480820"/>
          </a:xfrm>
        </p:grpSpPr>
        <p:pic>
          <p:nvPicPr>
            <p:cNvPr id="43" name="Picture 42" descr="http://www.psdgraphics.com/file/gold-scales.jpg"/>
            <p:cNvPicPr>
              <a:picLocks noChangeAspect="1"/>
            </p:cNvPicPr>
            <p:nvPr/>
          </p:nvPicPr>
          <p:blipFill rotWithShape="1">
            <a:blip r:embed="rId2" cstate="print">
              <a:extLst>
                <a:ext uri="{28A0092B-C50C-407E-A947-70E740481C1C}">
                  <a14:useLocalDpi xmlns:a14="http://schemas.microsoft.com/office/drawing/2010/main" val="0"/>
                </a:ext>
              </a:extLst>
            </a:blip>
            <a:srcRect l="13372" t="4071" r="16150" b="11812"/>
            <a:stretch/>
          </p:blipFill>
          <p:spPr bwMode="auto">
            <a:xfrm flipH="1">
              <a:off x="0" y="0"/>
              <a:ext cx="1654810" cy="1480820"/>
            </a:xfrm>
            <a:prstGeom prst="rect">
              <a:avLst/>
            </a:prstGeom>
            <a:noFill/>
            <a:ln>
              <a:noFill/>
            </a:ln>
            <a:extLst>
              <a:ext uri="{53640926-AAD7-44D8-BBD7-CCE9431645EC}">
                <a14:shadowObscured xmlns:a14="http://schemas.microsoft.com/office/drawing/2010/main"/>
              </a:ext>
            </a:extLst>
          </p:spPr>
        </p:pic>
        <p:sp>
          <p:nvSpPr>
            <p:cNvPr id="44" name="Text Box 151"/>
            <p:cNvSpPr txBox="1"/>
            <p:nvPr/>
          </p:nvSpPr>
          <p:spPr>
            <a:xfrm>
              <a:off x="57150" y="800100"/>
              <a:ext cx="619125" cy="2946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a:effectLst/>
                  <a:latin typeface="Calibri" panose="020F0502020204030204" pitchFamily="34" charset="0"/>
                  <a:ea typeface="Calibri" panose="020F0502020204030204" pitchFamily="34" charset="0"/>
                  <a:cs typeface="Arial" panose="020B0604020202020204" pitchFamily="34" charset="0"/>
                </a:rPr>
                <a:t>DEBIT</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45" name="Text Box 153"/>
            <p:cNvSpPr txBox="1"/>
            <p:nvPr/>
          </p:nvSpPr>
          <p:spPr>
            <a:xfrm>
              <a:off x="981075" y="800100"/>
              <a:ext cx="680132" cy="3325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b="1">
                  <a:effectLst/>
                  <a:latin typeface="Calibri" panose="020F0502020204030204" pitchFamily="34" charset="0"/>
                  <a:ea typeface="Calibri" panose="020F0502020204030204" pitchFamily="34" charset="0"/>
                  <a:cs typeface="Arial" panose="020B0604020202020204" pitchFamily="34" charset="0"/>
                </a:rPr>
                <a:t>CREDIT</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869012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78265"/>
            <a:ext cx="12192000" cy="338554"/>
            <a:chOff x="0" y="6501793"/>
            <a:chExt cx="12192000" cy="338554"/>
          </a:xfrm>
        </p:grpSpPr>
        <p:cxnSp>
          <p:nvCxnSpPr>
            <p:cNvPr id="10" name="Straight Connector 9"/>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a:t>وزارة التربية والتعليم – 2020م</a:t>
              </a:r>
              <a:endParaRPr lang="en-US" sz="1600" dirty="0"/>
            </a:p>
          </p:txBody>
        </p:sp>
      </p:grpSp>
      <p:sp>
        <p:nvSpPr>
          <p:cNvPr id="8" name="Title 1"/>
          <p:cNvSpPr txBox="1">
            <a:spLocks/>
          </p:cNvSpPr>
          <p:nvPr/>
        </p:nvSpPr>
        <p:spPr>
          <a:xfrm>
            <a:off x="0" y="0"/>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Accounting 1                            Journal Entries for Merchandise Business </a:t>
            </a:r>
            <a:r>
              <a:rPr lang="en-GB" sz="1400" dirty="0">
                <a:solidFill>
                  <a:srgbClr val="002060"/>
                </a:solidFill>
                <a:latin typeface="Arial" panose="020B0604020202020204" pitchFamily="34" charset="0"/>
                <a:cs typeface="Arial" panose="020B0604020202020204" pitchFamily="34" charset="0"/>
              </a:rPr>
              <a:t>– Perpetual  Inventory System </a:t>
            </a:r>
            <a:r>
              <a:rPr lang="en-US" sz="1400" dirty="0">
                <a:solidFill>
                  <a:srgbClr val="002060"/>
                </a:solidFill>
                <a:latin typeface="Arial" panose="020B0604020202020204" pitchFamily="34" charset="0"/>
                <a:cs typeface="Arial" panose="020B0604020202020204" pitchFamily="34" charset="0"/>
              </a:rPr>
              <a:t>                                                              Acc. 111</a:t>
            </a:r>
            <a:r>
              <a:rPr lang="en-US" sz="14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                                                                    </a:t>
            </a:r>
          </a:p>
          <a:p>
            <a:r>
              <a:rPr lang="en-US" sz="12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ar-BH" sz="1400" b="1" dirty="0">
              <a:solidFill>
                <a:srgbClr val="002060"/>
              </a:solidFill>
              <a:latin typeface="Arial" panose="020B0604020202020204" pitchFamily="34" charset="0"/>
              <a:cs typeface="Arial" panose="020B0604020202020204" pitchFamily="34" charset="0"/>
            </a:endParaRPr>
          </a:p>
        </p:txBody>
      </p:sp>
      <p:grpSp>
        <p:nvGrpSpPr>
          <p:cNvPr id="9" name="Group 8"/>
          <p:cNvGrpSpPr/>
          <p:nvPr/>
        </p:nvGrpSpPr>
        <p:grpSpPr>
          <a:xfrm>
            <a:off x="-41828" y="457586"/>
            <a:ext cx="10115860" cy="638574"/>
            <a:chOff x="245353" y="1049332"/>
            <a:chExt cx="8153400" cy="1080000"/>
          </a:xfrm>
        </p:grpSpPr>
        <p:sp>
          <p:nvSpPr>
            <p:cNvPr id="12" name="مستطيل مستدير الزوايا 13"/>
            <p:cNvSpPr/>
            <p:nvPr/>
          </p:nvSpPr>
          <p:spPr>
            <a:xfrm>
              <a:off x="245353" y="1049332"/>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Rectangle 6"/>
            <p:cNvSpPr/>
            <p:nvPr/>
          </p:nvSpPr>
          <p:spPr>
            <a:xfrm>
              <a:off x="1453542" y="1274437"/>
              <a:ext cx="6377826" cy="606758"/>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Recording Sales Goods in the General Journal</a:t>
              </a:r>
            </a:p>
          </p:txBody>
        </p:sp>
        <p:grpSp>
          <p:nvGrpSpPr>
            <p:cNvPr id="14" name="Shape 631"/>
            <p:cNvGrpSpPr/>
            <p:nvPr/>
          </p:nvGrpSpPr>
          <p:grpSpPr>
            <a:xfrm>
              <a:off x="460278" y="1121179"/>
              <a:ext cx="783227" cy="707887"/>
              <a:chOff x="5961125" y="1623900"/>
              <a:chExt cx="427450" cy="448175"/>
            </a:xfrm>
          </p:grpSpPr>
          <p:sp>
            <p:nvSpPr>
              <p:cNvPr id="15"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3582848" y="3256750"/>
            <a:ext cx="3179139" cy="452432"/>
          </a:xfrm>
          <a:prstGeom prst="rect">
            <a:avLst/>
          </a:prstGeom>
        </p:spPr>
        <p:txBody>
          <a:bodyPr wrap="none">
            <a:spAutoFit/>
          </a:bodyPr>
          <a:lstStyle/>
          <a:p>
            <a:pPr marL="685800" algn="ctr">
              <a:lnSpc>
                <a:spcPct val="130000"/>
              </a:lnSpc>
              <a:spcAft>
                <a:spcPts val="800"/>
              </a:spcAft>
              <a:tabLst>
                <a:tab pos="838200" algn="l"/>
              </a:tabLst>
            </a:pP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GENERAL JOURNAL</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224828" y="1522333"/>
            <a:ext cx="3277820" cy="4524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marL="180340" algn="just">
              <a:lnSpc>
                <a:spcPct val="130000"/>
              </a:lnSpc>
              <a:spcAft>
                <a:spcPts val="800"/>
              </a:spcAft>
            </a:pPr>
            <a:r>
              <a:rPr lang="en-US" b="1" u="sng" dirty="0">
                <a:solidFill>
                  <a:srgbClr val="002060"/>
                </a:solidFill>
                <a:latin typeface="Arial" panose="020B0604020202020204" pitchFamily="34" charset="0"/>
                <a:ea typeface="Calibri" panose="020F0502020204030204" pitchFamily="34" charset="0"/>
                <a:cs typeface="Arial" panose="020B0604020202020204" pitchFamily="34" charset="0"/>
              </a:rPr>
              <a:t>C-1) Sales goods for cash:</a:t>
            </a:r>
            <a:endParaRPr lang="en-GB" sz="14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38" name="Group 37"/>
          <p:cNvGrpSpPr/>
          <p:nvPr/>
        </p:nvGrpSpPr>
        <p:grpSpPr>
          <a:xfrm>
            <a:off x="3984081" y="1200012"/>
            <a:ext cx="7472045" cy="1394624"/>
            <a:chOff x="0" y="0"/>
            <a:chExt cx="6288129" cy="2156604"/>
          </a:xfrm>
        </p:grpSpPr>
        <p:sp>
          <p:nvSpPr>
            <p:cNvPr id="39" name="Rectangle 38"/>
            <p:cNvSpPr/>
            <p:nvPr/>
          </p:nvSpPr>
          <p:spPr>
            <a:xfrm>
              <a:off x="0" y="759124"/>
              <a:ext cx="1958196" cy="29329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effectLst/>
                  <a:latin typeface="Arial" panose="020B0604020202020204" pitchFamily="34" charset="0"/>
                  <a:ea typeface="Calibri" panose="020F0502020204030204" pitchFamily="34" charset="0"/>
                  <a:cs typeface="Arial" panose="020B0604020202020204" pitchFamily="34" charset="0"/>
                </a:rPr>
                <a:t>Sales Merchandise for cash </a:t>
              </a:r>
              <a:endParaRPr lang="en-GB" sz="1100">
                <a:effectLst/>
                <a:latin typeface="Arial" panose="020B0604020202020204" pitchFamily="34" charset="0"/>
                <a:ea typeface="Calibri" panose="020F0502020204030204" pitchFamily="34" charset="0"/>
                <a:cs typeface="Arial" panose="020B0604020202020204" pitchFamily="34" charset="0"/>
              </a:endParaRPr>
            </a:p>
          </p:txBody>
        </p:sp>
        <p:cxnSp>
          <p:nvCxnSpPr>
            <p:cNvPr id="40" name="Straight Arrow Connector 39"/>
            <p:cNvCxnSpPr/>
            <p:nvPr/>
          </p:nvCxnSpPr>
          <p:spPr>
            <a:xfrm>
              <a:off x="1958196" y="879894"/>
              <a:ext cx="656098" cy="5520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flipV="1">
              <a:off x="1975449" y="569343"/>
              <a:ext cx="724619" cy="3105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2" name="Rounded Rectangle 41"/>
            <p:cNvSpPr/>
            <p:nvPr/>
          </p:nvSpPr>
          <p:spPr>
            <a:xfrm>
              <a:off x="2700068" y="396815"/>
              <a:ext cx="966158" cy="32780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effectLst/>
                  <a:latin typeface="Arial" panose="020B0604020202020204" pitchFamily="34" charset="0"/>
                  <a:ea typeface="Calibri" panose="020F0502020204030204" pitchFamily="34" charset="0"/>
                  <a:cs typeface="Arial" panose="020B0604020202020204" pitchFamily="34" charset="0"/>
                </a:rPr>
                <a:t>First entry</a:t>
              </a:r>
              <a:endParaRPr lang="en-GB" sz="1100">
                <a:effectLst/>
                <a:latin typeface="Arial" panose="020B0604020202020204" pitchFamily="34" charset="0"/>
                <a:ea typeface="Calibri" panose="020F0502020204030204" pitchFamily="34" charset="0"/>
                <a:cs typeface="Arial" panose="020B0604020202020204" pitchFamily="34" charset="0"/>
              </a:endParaRPr>
            </a:p>
          </p:txBody>
        </p:sp>
        <p:sp>
          <p:nvSpPr>
            <p:cNvPr id="43" name="Rounded Rectangle 42"/>
            <p:cNvSpPr/>
            <p:nvPr/>
          </p:nvSpPr>
          <p:spPr>
            <a:xfrm>
              <a:off x="2605177" y="1268083"/>
              <a:ext cx="1035170" cy="32780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effectLst/>
                  <a:latin typeface="Arial" panose="020B0604020202020204" pitchFamily="34" charset="0"/>
                  <a:ea typeface="Calibri" panose="020F0502020204030204" pitchFamily="34" charset="0"/>
                  <a:cs typeface="Arial" panose="020B0604020202020204" pitchFamily="34" charset="0"/>
                </a:rPr>
                <a:t>Second entry</a:t>
              </a:r>
              <a:endParaRPr lang="en-GB" sz="1100">
                <a:effectLst/>
                <a:latin typeface="Arial" panose="020B0604020202020204" pitchFamily="34" charset="0"/>
                <a:ea typeface="Calibri" panose="020F0502020204030204" pitchFamily="34" charset="0"/>
                <a:cs typeface="Arial" panose="020B0604020202020204" pitchFamily="34" charset="0"/>
              </a:endParaRPr>
            </a:p>
          </p:txBody>
        </p:sp>
        <p:cxnSp>
          <p:nvCxnSpPr>
            <p:cNvPr id="44" name="Straight Arrow Connector 43"/>
            <p:cNvCxnSpPr/>
            <p:nvPr/>
          </p:nvCxnSpPr>
          <p:spPr>
            <a:xfrm flipV="1">
              <a:off x="3674852" y="207034"/>
              <a:ext cx="267419" cy="3536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a:off x="3683479" y="560717"/>
              <a:ext cx="258793" cy="2587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6" name="Oval 45"/>
            <p:cNvSpPr/>
            <p:nvPr/>
          </p:nvSpPr>
          <p:spPr>
            <a:xfrm>
              <a:off x="3942271" y="0"/>
              <a:ext cx="775815" cy="39681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effectLst/>
                  <a:latin typeface="Arial" panose="020B0604020202020204" pitchFamily="34" charset="0"/>
                  <a:ea typeface="Calibri" panose="020F0502020204030204" pitchFamily="34" charset="0"/>
                  <a:cs typeface="Arial" panose="020B0604020202020204" pitchFamily="34" charset="0"/>
                </a:rPr>
                <a:t>Debit</a:t>
              </a:r>
              <a:endParaRPr lang="en-GB" sz="1100">
                <a:effectLst/>
                <a:latin typeface="Arial" panose="020B0604020202020204" pitchFamily="34" charset="0"/>
                <a:ea typeface="Calibri" panose="020F0502020204030204" pitchFamily="34" charset="0"/>
                <a:cs typeface="Arial" panose="020B0604020202020204" pitchFamily="34" charset="0"/>
              </a:endParaRPr>
            </a:p>
          </p:txBody>
        </p:sp>
        <p:sp>
          <p:nvSpPr>
            <p:cNvPr id="47" name="Oval 46"/>
            <p:cNvSpPr/>
            <p:nvPr/>
          </p:nvSpPr>
          <p:spPr>
            <a:xfrm>
              <a:off x="3950898" y="577970"/>
              <a:ext cx="784440" cy="39681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effectLst/>
                  <a:latin typeface="Arial" panose="020B0604020202020204" pitchFamily="34" charset="0"/>
                  <a:ea typeface="Calibri" panose="020F0502020204030204" pitchFamily="34" charset="0"/>
                  <a:cs typeface="Arial" panose="020B0604020202020204" pitchFamily="34" charset="0"/>
                </a:rPr>
                <a:t>Credit</a:t>
              </a:r>
              <a:endParaRPr lang="en-GB" sz="1100">
                <a:effectLst/>
                <a:latin typeface="Arial" panose="020B0604020202020204" pitchFamily="34" charset="0"/>
                <a:ea typeface="Calibri" panose="020F0502020204030204" pitchFamily="34" charset="0"/>
                <a:cs typeface="Arial" panose="020B0604020202020204" pitchFamily="34" charset="0"/>
              </a:endParaRPr>
            </a:p>
          </p:txBody>
        </p:sp>
        <p:sp>
          <p:nvSpPr>
            <p:cNvPr id="48" name="Oval 47"/>
            <p:cNvSpPr/>
            <p:nvPr/>
          </p:nvSpPr>
          <p:spPr>
            <a:xfrm>
              <a:off x="3968151" y="1104181"/>
              <a:ext cx="784225" cy="39681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effectLst/>
                  <a:latin typeface="Arial" panose="020B0604020202020204" pitchFamily="34" charset="0"/>
                  <a:ea typeface="Calibri" panose="020F0502020204030204" pitchFamily="34" charset="0"/>
                  <a:cs typeface="Arial" panose="020B0604020202020204" pitchFamily="34" charset="0"/>
                </a:rPr>
                <a:t>Debit</a:t>
              </a:r>
              <a:endParaRPr lang="en-GB" sz="1100">
                <a:effectLst/>
                <a:latin typeface="Arial" panose="020B0604020202020204" pitchFamily="34" charset="0"/>
                <a:ea typeface="Calibri" panose="020F0502020204030204" pitchFamily="34" charset="0"/>
                <a:cs typeface="Arial" panose="020B0604020202020204" pitchFamily="34" charset="0"/>
              </a:endParaRPr>
            </a:p>
          </p:txBody>
        </p:sp>
        <p:sp>
          <p:nvSpPr>
            <p:cNvPr id="49" name="Oval 48"/>
            <p:cNvSpPr/>
            <p:nvPr/>
          </p:nvSpPr>
          <p:spPr>
            <a:xfrm>
              <a:off x="4002656" y="1595887"/>
              <a:ext cx="810883" cy="39681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effectLst/>
                  <a:latin typeface="Arial" panose="020B0604020202020204" pitchFamily="34" charset="0"/>
                  <a:ea typeface="Calibri" panose="020F0502020204030204" pitchFamily="34" charset="0"/>
                  <a:cs typeface="Arial" panose="020B0604020202020204" pitchFamily="34" charset="0"/>
                </a:rPr>
                <a:t>Credit</a:t>
              </a:r>
              <a:endParaRPr lang="en-GB" sz="1100">
                <a:effectLst/>
                <a:latin typeface="Arial" panose="020B0604020202020204" pitchFamily="34" charset="0"/>
                <a:ea typeface="Calibri" panose="020F0502020204030204" pitchFamily="34" charset="0"/>
                <a:cs typeface="Arial" panose="020B0604020202020204" pitchFamily="34" charset="0"/>
              </a:endParaRPr>
            </a:p>
          </p:txBody>
        </p:sp>
        <p:cxnSp>
          <p:nvCxnSpPr>
            <p:cNvPr id="50" name="Straight Arrow Connector 49"/>
            <p:cNvCxnSpPr/>
            <p:nvPr/>
          </p:nvCxnSpPr>
          <p:spPr>
            <a:xfrm flipV="1">
              <a:off x="3666226" y="1311215"/>
              <a:ext cx="345380" cy="1204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a:off x="3666226" y="1457864"/>
              <a:ext cx="345128" cy="2932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2" name="Rounded Rectangle 51"/>
            <p:cNvSpPr/>
            <p:nvPr/>
          </p:nvSpPr>
          <p:spPr>
            <a:xfrm>
              <a:off x="4873924" y="43132"/>
              <a:ext cx="1354347" cy="30192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effectLst/>
                  <a:latin typeface="Arial" panose="020B0604020202020204" pitchFamily="34" charset="0"/>
                  <a:ea typeface="Calibri" panose="020F0502020204030204" pitchFamily="34" charset="0"/>
                  <a:cs typeface="Arial" panose="020B0604020202020204" pitchFamily="34" charset="0"/>
                </a:rPr>
                <a:t>Cash</a:t>
              </a:r>
              <a:endParaRPr lang="en-GB" sz="1100">
                <a:effectLst/>
                <a:latin typeface="Arial" panose="020B0604020202020204" pitchFamily="34" charset="0"/>
                <a:ea typeface="Calibri" panose="020F0502020204030204" pitchFamily="34" charset="0"/>
                <a:cs typeface="Arial" panose="020B0604020202020204" pitchFamily="34" charset="0"/>
              </a:endParaRPr>
            </a:p>
          </p:txBody>
        </p:sp>
        <p:sp>
          <p:nvSpPr>
            <p:cNvPr id="53" name="Rounded Rectangle 52"/>
            <p:cNvSpPr/>
            <p:nvPr/>
          </p:nvSpPr>
          <p:spPr>
            <a:xfrm>
              <a:off x="4891177" y="603849"/>
              <a:ext cx="1354347" cy="30192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effectLst/>
                  <a:latin typeface="Arial" panose="020B0604020202020204" pitchFamily="34" charset="0"/>
                  <a:ea typeface="Calibri" panose="020F0502020204030204" pitchFamily="34" charset="0"/>
                  <a:cs typeface="Arial" panose="020B0604020202020204" pitchFamily="34" charset="0"/>
                </a:rPr>
                <a:t>Sales</a:t>
              </a:r>
              <a:endParaRPr lang="en-GB" sz="1100">
                <a:effectLst/>
                <a:latin typeface="Arial" panose="020B0604020202020204" pitchFamily="34" charset="0"/>
                <a:ea typeface="Calibri" panose="020F0502020204030204" pitchFamily="34" charset="0"/>
                <a:cs typeface="Arial" panose="020B0604020202020204" pitchFamily="34" charset="0"/>
              </a:endParaRPr>
            </a:p>
          </p:txBody>
        </p:sp>
        <p:sp>
          <p:nvSpPr>
            <p:cNvPr id="54" name="Rounded Rectangle 53"/>
            <p:cNvSpPr/>
            <p:nvPr/>
          </p:nvSpPr>
          <p:spPr>
            <a:xfrm>
              <a:off x="4908430" y="1130060"/>
              <a:ext cx="1354347" cy="30192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effectLst/>
                  <a:latin typeface="Arial" panose="020B0604020202020204" pitchFamily="34" charset="0"/>
                  <a:ea typeface="Calibri" panose="020F0502020204030204" pitchFamily="34" charset="0"/>
                  <a:cs typeface="Arial" panose="020B0604020202020204" pitchFamily="34" charset="0"/>
                </a:rPr>
                <a:t>COGS</a:t>
              </a:r>
              <a:endParaRPr lang="en-GB" sz="1100">
                <a:effectLst/>
                <a:latin typeface="Arial" panose="020B0604020202020204" pitchFamily="34" charset="0"/>
                <a:ea typeface="Calibri" panose="020F0502020204030204" pitchFamily="34" charset="0"/>
                <a:cs typeface="Arial" panose="020B0604020202020204" pitchFamily="34" charset="0"/>
              </a:endParaRPr>
            </a:p>
          </p:txBody>
        </p:sp>
        <p:sp>
          <p:nvSpPr>
            <p:cNvPr id="55" name="Rounded Rectangle 54"/>
            <p:cNvSpPr/>
            <p:nvPr/>
          </p:nvSpPr>
          <p:spPr>
            <a:xfrm>
              <a:off x="4934309" y="1642495"/>
              <a:ext cx="1353820" cy="514109"/>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dirty="0">
                  <a:effectLst/>
                  <a:latin typeface="Arial" panose="020B0604020202020204" pitchFamily="34" charset="0"/>
                  <a:ea typeface="Calibri" panose="020F0502020204030204" pitchFamily="34" charset="0"/>
                  <a:cs typeface="Arial" panose="020B0604020202020204" pitchFamily="34" charset="0"/>
                </a:rPr>
                <a:t>Merchandise Inventory</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56" name="Straight Arrow Connector 55"/>
            <p:cNvCxnSpPr/>
            <p:nvPr/>
          </p:nvCxnSpPr>
          <p:spPr>
            <a:xfrm>
              <a:off x="4666890" y="198407"/>
              <a:ext cx="2423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7" name="Straight Arrow Connector 56"/>
            <p:cNvCxnSpPr/>
            <p:nvPr/>
          </p:nvCxnSpPr>
          <p:spPr>
            <a:xfrm>
              <a:off x="4666890" y="776377"/>
              <a:ext cx="2423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8" name="Straight Arrow Connector 57"/>
            <p:cNvCxnSpPr/>
            <p:nvPr/>
          </p:nvCxnSpPr>
          <p:spPr>
            <a:xfrm>
              <a:off x="4718649" y="1302589"/>
              <a:ext cx="2423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9" name="Straight Arrow Connector 58"/>
            <p:cNvCxnSpPr/>
            <p:nvPr/>
          </p:nvCxnSpPr>
          <p:spPr>
            <a:xfrm>
              <a:off x="4761781" y="1802921"/>
              <a:ext cx="2423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aphicFrame>
        <p:nvGraphicFramePr>
          <p:cNvPr id="60" name="Table 59"/>
          <p:cNvGraphicFramePr>
            <a:graphicFrameLocks noGrp="1"/>
          </p:cNvGraphicFramePr>
          <p:nvPr>
            <p:extLst>
              <p:ext uri="{D42A27DB-BD31-4B8C-83A1-F6EECF244321}">
                <p14:modId xmlns:p14="http://schemas.microsoft.com/office/powerpoint/2010/main" val="3191731055"/>
              </p:ext>
            </p:extLst>
          </p:nvPr>
        </p:nvGraphicFramePr>
        <p:xfrm>
          <a:off x="621992" y="3762553"/>
          <a:ext cx="10682057" cy="2682240"/>
        </p:xfrm>
        <a:graphic>
          <a:graphicData uri="http://schemas.openxmlformats.org/drawingml/2006/table">
            <a:tbl>
              <a:tblPr firstRow="1" bandRow="1">
                <a:tableStyleId>{93296810-A885-4BE3-A3E7-6D5BEEA58F35}</a:tableStyleId>
              </a:tblPr>
              <a:tblGrid>
                <a:gridCol w="1249892">
                  <a:extLst>
                    <a:ext uri="{9D8B030D-6E8A-4147-A177-3AD203B41FA5}">
                      <a16:colId xmlns:a16="http://schemas.microsoft.com/office/drawing/2014/main" val="2392913453"/>
                    </a:ext>
                  </a:extLst>
                </a:gridCol>
                <a:gridCol w="6172141">
                  <a:extLst>
                    <a:ext uri="{9D8B030D-6E8A-4147-A177-3AD203B41FA5}">
                      <a16:colId xmlns:a16="http://schemas.microsoft.com/office/drawing/2014/main" val="3367015491"/>
                    </a:ext>
                  </a:extLst>
                </a:gridCol>
                <a:gridCol w="657159">
                  <a:extLst>
                    <a:ext uri="{9D8B030D-6E8A-4147-A177-3AD203B41FA5}">
                      <a16:colId xmlns:a16="http://schemas.microsoft.com/office/drawing/2014/main" val="1814508421"/>
                    </a:ext>
                  </a:extLst>
                </a:gridCol>
                <a:gridCol w="1327203">
                  <a:extLst>
                    <a:ext uri="{9D8B030D-6E8A-4147-A177-3AD203B41FA5}">
                      <a16:colId xmlns:a16="http://schemas.microsoft.com/office/drawing/2014/main" val="1028708909"/>
                    </a:ext>
                  </a:extLst>
                </a:gridCol>
                <a:gridCol w="1275662">
                  <a:extLst>
                    <a:ext uri="{9D8B030D-6E8A-4147-A177-3AD203B41FA5}">
                      <a16:colId xmlns:a16="http://schemas.microsoft.com/office/drawing/2014/main" val="3374041528"/>
                    </a:ext>
                  </a:extLst>
                </a:gridCol>
              </a:tblGrid>
              <a:tr h="258900">
                <a:tc>
                  <a:txBody>
                    <a:bodyPr/>
                    <a:lstStyle/>
                    <a:p>
                      <a:pPr algn="ctr"/>
                      <a:r>
                        <a:rPr lang="en-US" sz="1600" b="1" dirty="0">
                          <a:solidFill>
                            <a:srgbClr val="002060"/>
                          </a:solidFill>
                          <a:latin typeface="Arial" panose="020B0604020202020204" pitchFamily="34" charset="0"/>
                          <a:cs typeface="Arial" panose="020B0604020202020204" pitchFamily="34" charset="0"/>
                        </a:rPr>
                        <a:t>Date</a:t>
                      </a:r>
                    </a:p>
                  </a:txBody>
                  <a:tcPr anchor="ct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Account Title and Explanation</a:t>
                      </a:r>
                      <a:endParaRPr lang="en-US" sz="16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600" b="1" dirty="0">
                          <a:solidFill>
                            <a:srgbClr val="002060"/>
                          </a:solidFill>
                          <a:latin typeface="Arial" panose="020B0604020202020204" pitchFamily="34" charset="0"/>
                          <a:cs typeface="Arial" panose="020B0604020202020204" pitchFamily="34" charset="0"/>
                        </a:rPr>
                        <a:t>PR</a:t>
                      </a:r>
                    </a:p>
                  </a:txBody>
                  <a:tcPr anchor="ct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Debit</a:t>
                      </a:r>
                      <a:endParaRPr lang="en-US" sz="16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600" b="1" dirty="0">
                          <a:solidFill>
                            <a:srgbClr val="002060"/>
                          </a:solidFill>
                          <a:latin typeface="Arial" panose="020B0604020202020204" pitchFamily="34" charset="0"/>
                          <a:cs typeface="Arial" panose="020B0604020202020204" pitchFamily="34" charset="0"/>
                        </a:rPr>
                        <a:t>Credit</a:t>
                      </a:r>
                    </a:p>
                  </a:txBody>
                  <a:tcPr anchor="ctr"/>
                </a:tc>
                <a:extLst>
                  <a:ext uri="{0D108BD9-81ED-4DB2-BD59-A6C34878D82A}">
                    <a16:rowId xmlns:a16="http://schemas.microsoft.com/office/drawing/2014/main" val="3950487831"/>
                  </a:ext>
                </a:extLst>
              </a:tr>
              <a:tr h="300729">
                <a:tc rowSpan="3">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Jan 29 </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Cash</a:t>
                      </a: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25,000</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929973839"/>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              Sales</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25,000</a:t>
                      </a:r>
                    </a:p>
                  </a:txBody>
                  <a:tcPr anchor="ctr">
                    <a:solidFill>
                      <a:schemeClr val="accent4">
                        <a:lumMod val="60000"/>
                        <a:lumOff val="40000"/>
                      </a:schemeClr>
                    </a:solidFill>
                  </a:tcPr>
                </a:tc>
                <a:extLst>
                  <a:ext uri="{0D108BD9-81ED-4DB2-BD59-A6C34878D82A}">
                    <a16:rowId xmlns:a16="http://schemas.microsoft.com/office/drawing/2014/main" val="1575098866"/>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ctr"/>
                      <a:r>
                        <a:rPr lang="en-US" sz="1600" b="1" kern="1200" dirty="0">
                          <a:solidFill>
                            <a:srgbClr val="C00000"/>
                          </a:solidFill>
                          <a:effectLst/>
                          <a:latin typeface="Arial" panose="020B0604020202020204" pitchFamily="34" charset="0"/>
                          <a:ea typeface="+mn-ea"/>
                          <a:cs typeface="Arial" panose="020B0604020202020204" pitchFamily="34" charset="0"/>
                        </a:rPr>
                        <a:t>Sales goods for cash</a:t>
                      </a:r>
                      <a:endParaRPr lang="en-GB" sz="1600" b="1" dirty="0">
                        <a:solidFill>
                          <a:srgbClr val="C00000"/>
                        </a:solidFill>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062540019"/>
                  </a:ext>
                </a:extLst>
              </a:tr>
              <a:tr h="300729">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625890747"/>
                  </a:ext>
                </a:extLst>
              </a:tr>
              <a:tr h="300729">
                <a:tc rowSpan="3">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Jan 29 </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Cost of Goods Sold </a:t>
                      </a: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24,100</a:t>
                      </a: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689389963"/>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               Merchandise Inventory  </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24,100</a:t>
                      </a:r>
                    </a:p>
                  </a:txBody>
                  <a:tcPr anchor="ctr">
                    <a:solidFill>
                      <a:schemeClr val="accent4">
                        <a:lumMod val="60000"/>
                        <a:lumOff val="40000"/>
                      </a:schemeClr>
                    </a:solidFill>
                  </a:tcPr>
                </a:tc>
                <a:extLst>
                  <a:ext uri="{0D108BD9-81ED-4DB2-BD59-A6C34878D82A}">
                    <a16:rowId xmlns:a16="http://schemas.microsoft.com/office/drawing/2014/main" val="2140323342"/>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ctr"/>
                      <a:r>
                        <a:rPr lang="en-US" sz="1600" b="1" kern="1200" dirty="0">
                          <a:solidFill>
                            <a:srgbClr val="C00000"/>
                          </a:solidFill>
                          <a:effectLst/>
                          <a:latin typeface="Arial" panose="020B0604020202020204" pitchFamily="34" charset="0"/>
                          <a:ea typeface="+mn-ea"/>
                          <a:cs typeface="Arial" panose="020B0604020202020204" pitchFamily="34" charset="0"/>
                        </a:rPr>
                        <a:t>Cost of goods sold for cash</a:t>
                      </a:r>
                      <a:endParaRPr lang="en-GB" sz="1600" b="1" dirty="0">
                        <a:solidFill>
                          <a:srgbClr val="C00000"/>
                        </a:solidFill>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512070822"/>
                  </a:ext>
                </a:extLst>
              </a:tr>
            </a:tbl>
          </a:graphicData>
        </a:graphic>
      </p:graphicFrame>
      <p:sp>
        <p:nvSpPr>
          <p:cNvPr id="5" name="Rectangle 4"/>
          <p:cNvSpPr/>
          <p:nvPr/>
        </p:nvSpPr>
        <p:spPr>
          <a:xfrm>
            <a:off x="404225" y="2159361"/>
            <a:ext cx="8725312" cy="1155188"/>
          </a:xfrm>
          <a:prstGeom prst="rect">
            <a:avLst/>
          </a:prstGeom>
        </p:spPr>
        <p:txBody>
          <a:bodyPr wrap="square">
            <a:spAutoFit/>
          </a:bodyPr>
          <a:lstStyle/>
          <a:p>
            <a:pPr algn="just">
              <a:lnSpc>
                <a:spcPct val="130000"/>
              </a:lnSpc>
              <a:spcAft>
                <a:spcPts val="800"/>
              </a:spcAft>
              <a:tabLst>
                <a:tab pos="838200" algn="l"/>
              </a:tabLst>
            </a:pPr>
            <a:r>
              <a:rPr lang="en-US" sz="1600" b="1" u="sng" dirty="0">
                <a:solidFill>
                  <a:srgbClr val="C00000"/>
                </a:solidFill>
                <a:latin typeface="Arial" panose="020B0604020202020204" pitchFamily="34" charset="0"/>
                <a:ea typeface="Calibri" panose="020F0502020204030204" pitchFamily="34" charset="0"/>
                <a:cs typeface="Arial" panose="020B0604020202020204" pitchFamily="34" charset="0"/>
              </a:rPr>
              <a:t>Illustration 1:</a:t>
            </a:r>
            <a:endParaRPr lang="en-GB" sz="16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0"/>
              </a:spcAft>
              <a:tabLst>
                <a:tab pos="838200" algn="l"/>
              </a:tabLst>
            </a:pPr>
            <a:r>
              <a:rPr lang="en-US" sz="1600" b="1" dirty="0">
                <a:latin typeface="Arial" panose="020B0604020202020204" pitchFamily="34" charset="0"/>
                <a:ea typeface="Calibri" panose="020F0502020204030204" pitchFamily="34" charset="0"/>
                <a:cs typeface="Arial" panose="020B0604020202020204" pitchFamily="34" charset="0"/>
              </a:rPr>
              <a:t>On Jan 29 2020, Salman’s Company sold goods to customer </a:t>
            </a:r>
            <a:r>
              <a:rPr lang="en-US" sz="1600" b="1" dirty="0" err="1">
                <a:latin typeface="Arial" panose="020B0604020202020204" pitchFamily="34" charset="0"/>
                <a:ea typeface="Calibri" panose="020F0502020204030204" pitchFamily="34" charset="0"/>
                <a:cs typeface="Arial" panose="020B0604020202020204" pitchFamily="34" charset="0"/>
              </a:rPr>
              <a:t>Khalifa</a:t>
            </a:r>
            <a:r>
              <a:rPr lang="en-US" sz="1600" b="1" dirty="0">
                <a:latin typeface="Arial" panose="020B0604020202020204" pitchFamily="34" charset="0"/>
                <a:ea typeface="Calibri" panose="020F0502020204030204" pitchFamily="34" charset="0"/>
                <a:cs typeface="Arial" panose="020B0604020202020204" pitchFamily="34" charset="0"/>
              </a:rPr>
              <a:t> for BD25,000 cash. The cost of goods sold is BD24,100. It recorded in the general journal:</a:t>
            </a:r>
            <a:endParaRPr lang="en-GB" sz="16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79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78265"/>
            <a:ext cx="12192000" cy="338554"/>
            <a:chOff x="0" y="6501793"/>
            <a:chExt cx="12192000" cy="338554"/>
          </a:xfrm>
        </p:grpSpPr>
        <p:cxnSp>
          <p:nvCxnSpPr>
            <p:cNvPr id="10" name="Straight Connector 9"/>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a:t>وزارة التربية والتعليم – 2020م</a:t>
              </a:r>
              <a:endParaRPr lang="en-US" sz="1600" dirty="0"/>
            </a:p>
          </p:txBody>
        </p:sp>
      </p:grpSp>
      <p:sp>
        <p:nvSpPr>
          <p:cNvPr id="8" name="Title 1"/>
          <p:cNvSpPr txBox="1">
            <a:spLocks/>
          </p:cNvSpPr>
          <p:nvPr/>
        </p:nvSpPr>
        <p:spPr>
          <a:xfrm>
            <a:off x="0" y="0"/>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Accounting 1                            Journal Entries for Merchandise Business </a:t>
            </a:r>
            <a:r>
              <a:rPr lang="en-GB" sz="1400" dirty="0">
                <a:solidFill>
                  <a:srgbClr val="002060"/>
                </a:solidFill>
                <a:latin typeface="Arial" panose="020B0604020202020204" pitchFamily="34" charset="0"/>
                <a:cs typeface="Arial" panose="020B0604020202020204" pitchFamily="34" charset="0"/>
              </a:rPr>
              <a:t>– Perpetual  Inventory System </a:t>
            </a:r>
            <a:r>
              <a:rPr lang="en-US" sz="1400" dirty="0">
                <a:solidFill>
                  <a:srgbClr val="002060"/>
                </a:solidFill>
                <a:latin typeface="Arial" panose="020B0604020202020204" pitchFamily="34" charset="0"/>
                <a:cs typeface="Arial" panose="020B0604020202020204" pitchFamily="34" charset="0"/>
              </a:rPr>
              <a:t>                                                              Acc. 111</a:t>
            </a:r>
            <a:r>
              <a:rPr lang="en-US" sz="14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                                                                    </a:t>
            </a:r>
          </a:p>
          <a:p>
            <a:r>
              <a:rPr lang="en-US" sz="12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ar-BH" sz="1400" b="1" dirty="0">
              <a:solidFill>
                <a:srgbClr val="002060"/>
              </a:solidFill>
              <a:latin typeface="Arial" panose="020B0604020202020204" pitchFamily="34" charset="0"/>
              <a:cs typeface="Arial" panose="020B0604020202020204" pitchFamily="34" charset="0"/>
            </a:endParaRPr>
          </a:p>
        </p:txBody>
      </p:sp>
      <p:grpSp>
        <p:nvGrpSpPr>
          <p:cNvPr id="9" name="Group 8"/>
          <p:cNvGrpSpPr/>
          <p:nvPr/>
        </p:nvGrpSpPr>
        <p:grpSpPr>
          <a:xfrm>
            <a:off x="-41828" y="457586"/>
            <a:ext cx="10115860" cy="638574"/>
            <a:chOff x="245353" y="1049332"/>
            <a:chExt cx="8153400" cy="1080000"/>
          </a:xfrm>
        </p:grpSpPr>
        <p:sp>
          <p:nvSpPr>
            <p:cNvPr id="12" name="مستطيل مستدير الزوايا 13"/>
            <p:cNvSpPr/>
            <p:nvPr/>
          </p:nvSpPr>
          <p:spPr>
            <a:xfrm>
              <a:off x="245353" y="1049332"/>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Rectangle 6"/>
            <p:cNvSpPr/>
            <p:nvPr/>
          </p:nvSpPr>
          <p:spPr>
            <a:xfrm>
              <a:off x="1453542" y="1274437"/>
              <a:ext cx="6377826" cy="606758"/>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Recording Sales Goods in the General Journal</a:t>
              </a:r>
            </a:p>
          </p:txBody>
        </p:sp>
        <p:grpSp>
          <p:nvGrpSpPr>
            <p:cNvPr id="14" name="Shape 631"/>
            <p:cNvGrpSpPr/>
            <p:nvPr/>
          </p:nvGrpSpPr>
          <p:grpSpPr>
            <a:xfrm>
              <a:off x="460278" y="1121179"/>
              <a:ext cx="783227" cy="707887"/>
              <a:chOff x="5961125" y="1623900"/>
              <a:chExt cx="427450" cy="448175"/>
            </a:xfrm>
          </p:grpSpPr>
          <p:sp>
            <p:nvSpPr>
              <p:cNvPr id="15"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3560824" y="3243714"/>
            <a:ext cx="3179139" cy="452432"/>
          </a:xfrm>
          <a:prstGeom prst="rect">
            <a:avLst/>
          </a:prstGeom>
        </p:spPr>
        <p:txBody>
          <a:bodyPr wrap="none">
            <a:spAutoFit/>
          </a:bodyPr>
          <a:lstStyle/>
          <a:p>
            <a:pPr marL="685800" algn="ctr">
              <a:lnSpc>
                <a:spcPct val="130000"/>
              </a:lnSpc>
              <a:spcAft>
                <a:spcPts val="800"/>
              </a:spcAft>
              <a:tabLst>
                <a:tab pos="838200" algn="l"/>
              </a:tabLst>
            </a:pP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GENERAL JOURNAL</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0" name="Table 59"/>
          <p:cNvGraphicFramePr>
            <a:graphicFrameLocks noGrp="1"/>
          </p:cNvGraphicFramePr>
          <p:nvPr>
            <p:extLst>
              <p:ext uri="{D42A27DB-BD31-4B8C-83A1-F6EECF244321}">
                <p14:modId xmlns:p14="http://schemas.microsoft.com/office/powerpoint/2010/main" val="299034421"/>
              </p:ext>
            </p:extLst>
          </p:nvPr>
        </p:nvGraphicFramePr>
        <p:xfrm>
          <a:off x="528311" y="3683768"/>
          <a:ext cx="10682057" cy="2682240"/>
        </p:xfrm>
        <a:graphic>
          <a:graphicData uri="http://schemas.openxmlformats.org/drawingml/2006/table">
            <a:tbl>
              <a:tblPr firstRow="1" bandRow="1">
                <a:tableStyleId>{93296810-A885-4BE3-A3E7-6D5BEEA58F35}</a:tableStyleId>
              </a:tblPr>
              <a:tblGrid>
                <a:gridCol w="1249892">
                  <a:extLst>
                    <a:ext uri="{9D8B030D-6E8A-4147-A177-3AD203B41FA5}">
                      <a16:colId xmlns:a16="http://schemas.microsoft.com/office/drawing/2014/main" val="2392913453"/>
                    </a:ext>
                  </a:extLst>
                </a:gridCol>
                <a:gridCol w="6172141">
                  <a:extLst>
                    <a:ext uri="{9D8B030D-6E8A-4147-A177-3AD203B41FA5}">
                      <a16:colId xmlns:a16="http://schemas.microsoft.com/office/drawing/2014/main" val="3367015491"/>
                    </a:ext>
                  </a:extLst>
                </a:gridCol>
                <a:gridCol w="657159">
                  <a:extLst>
                    <a:ext uri="{9D8B030D-6E8A-4147-A177-3AD203B41FA5}">
                      <a16:colId xmlns:a16="http://schemas.microsoft.com/office/drawing/2014/main" val="1814508421"/>
                    </a:ext>
                  </a:extLst>
                </a:gridCol>
                <a:gridCol w="1327203">
                  <a:extLst>
                    <a:ext uri="{9D8B030D-6E8A-4147-A177-3AD203B41FA5}">
                      <a16:colId xmlns:a16="http://schemas.microsoft.com/office/drawing/2014/main" val="1028708909"/>
                    </a:ext>
                  </a:extLst>
                </a:gridCol>
                <a:gridCol w="1275662">
                  <a:extLst>
                    <a:ext uri="{9D8B030D-6E8A-4147-A177-3AD203B41FA5}">
                      <a16:colId xmlns:a16="http://schemas.microsoft.com/office/drawing/2014/main" val="3374041528"/>
                    </a:ext>
                  </a:extLst>
                </a:gridCol>
              </a:tblGrid>
              <a:tr h="258900">
                <a:tc>
                  <a:txBody>
                    <a:bodyPr/>
                    <a:lstStyle/>
                    <a:p>
                      <a:pPr algn="ctr"/>
                      <a:r>
                        <a:rPr lang="en-US" sz="1600" b="1" dirty="0">
                          <a:solidFill>
                            <a:srgbClr val="002060"/>
                          </a:solidFill>
                          <a:latin typeface="Arial" panose="020B0604020202020204" pitchFamily="34" charset="0"/>
                          <a:cs typeface="Arial" panose="020B0604020202020204" pitchFamily="34" charset="0"/>
                        </a:rPr>
                        <a:t>Date</a:t>
                      </a:r>
                    </a:p>
                  </a:txBody>
                  <a:tcPr anchor="ct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Account Title and Explanation</a:t>
                      </a:r>
                      <a:endParaRPr lang="en-US" sz="16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600" b="1" dirty="0">
                          <a:solidFill>
                            <a:srgbClr val="002060"/>
                          </a:solidFill>
                          <a:latin typeface="Arial" panose="020B0604020202020204" pitchFamily="34" charset="0"/>
                          <a:cs typeface="Arial" panose="020B0604020202020204" pitchFamily="34" charset="0"/>
                        </a:rPr>
                        <a:t>PR</a:t>
                      </a:r>
                    </a:p>
                  </a:txBody>
                  <a:tcPr anchor="ct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Debit</a:t>
                      </a:r>
                      <a:endParaRPr lang="en-US" sz="16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600" b="1" dirty="0">
                          <a:solidFill>
                            <a:srgbClr val="002060"/>
                          </a:solidFill>
                          <a:latin typeface="Arial" panose="020B0604020202020204" pitchFamily="34" charset="0"/>
                          <a:cs typeface="Arial" panose="020B0604020202020204" pitchFamily="34" charset="0"/>
                        </a:rPr>
                        <a:t>Credit</a:t>
                      </a:r>
                    </a:p>
                  </a:txBody>
                  <a:tcPr anchor="ctr"/>
                </a:tc>
                <a:extLst>
                  <a:ext uri="{0D108BD9-81ED-4DB2-BD59-A6C34878D82A}">
                    <a16:rowId xmlns:a16="http://schemas.microsoft.com/office/drawing/2014/main" val="3950487831"/>
                  </a:ext>
                </a:extLst>
              </a:tr>
              <a:tr h="300729">
                <a:tc rowSpan="3">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Jan 30 </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Sales Returns and allowance</a:t>
                      </a: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700</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929973839"/>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                          Cash</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700</a:t>
                      </a:r>
                    </a:p>
                  </a:txBody>
                  <a:tcPr anchor="ctr">
                    <a:solidFill>
                      <a:schemeClr val="accent4">
                        <a:lumMod val="60000"/>
                        <a:lumOff val="40000"/>
                      </a:schemeClr>
                    </a:solidFill>
                  </a:tcPr>
                </a:tc>
                <a:extLst>
                  <a:ext uri="{0D108BD9-81ED-4DB2-BD59-A6C34878D82A}">
                    <a16:rowId xmlns:a16="http://schemas.microsoft.com/office/drawing/2014/main" val="1575098866"/>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ctr"/>
                      <a:r>
                        <a:rPr lang="en-US" sz="1600" b="1" kern="1200" dirty="0">
                          <a:solidFill>
                            <a:srgbClr val="C00000"/>
                          </a:solidFill>
                          <a:effectLst/>
                          <a:latin typeface="Arial" panose="020B0604020202020204" pitchFamily="34" charset="0"/>
                          <a:ea typeface="+mn-ea"/>
                          <a:cs typeface="Arial" panose="020B0604020202020204" pitchFamily="34" charset="0"/>
                        </a:rPr>
                        <a:t>Sales returns for cash</a:t>
                      </a:r>
                      <a:endParaRPr lang="en-GB" sz="1600" b="1" dirty="0">
                        <a:solidFill>
                          <a:srgbClr val="C00000"/>
                        </a:solidFill>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062540019"/>
                  </a:ext>
                </a:extLst>
              </a:tr>
              <a:tr h="300729">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625890747"/>
                  </a:ext>
                </a:extLst>
              </a:tr>
              <a:tr h="300729">
                <a:tc rowSpan="3">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Jan 30 </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Merchandise Inventory </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620</a:t>
                      </a: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689389963"/>
                  </a:ext>
                </a:extLst>
              </a:tr>
              <a:tr h="300729">
                <a:tc vMerge="1">
                  <a:txBody>
                    <a:bodyPr/>
                    <a:lstStyle/>
                    <a:p>
                      <a:pPr algn="ctr"/>
                      <a:endParaRPr lang="en-GB" dirty="0"/>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                          Cost of Goods Sold </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600" b="1" dirty="0">
                          <a:latin typeface="Arial" panose="020B0604020202020204" pitchFamily="34" charset="0"/>
                          <a:cs typeface="Arial" panose="020B0604020202020204" pitchFamily="34" charset="0"/>
                        </a:rPr>
                        <a:t>620</a:t>
                      </a:r>
                    </a:p>
                  </a:txBody>
                  <a:tcPr anchor="ctr">
                    <a:solidFill>
                      <a:schemeClr val="accent4">
                        <a:lumMod val="60000"/>
                        <a:lumOff val="40000"/>
                      </a:schemeClr>
                    </a:solidFill>
                  </a:tcPr>
                </a:tc>
                <a:extLst>
                  <a:ext uri="{0D108BD9-81ED-4DB2-BD59-A6C34878D82A}">
                    <a16:rowId xmlns:a16="http://schemas.microsoft.com/office/drawing/2014/main" val="2140323342"/>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ctr"/>
                      <a:r>
                        <a:rPr lang="en-US" sz="1600" b="1" kern="1200" dirty="0">
                          <a:solidFill>
                            <a:srgbClr val="C00000"/>
                          </a:solidFill>
                          <a:effectLst/>
                          <a:latin typeface="Arial" panose="020B0604020202020204" pitchFamily="34" charset="0"/>
                          <a:ea typeface="+mn-ea"/>
                          <a:cs typeface="Arial" panose="020B0604020202020204" pitchFamily="34" charset="0"/>
                        </a:rPr>
                        <a:t>Cost of sale returns for cash</a:t>
                      </a:r>
                      <a:endParaRPr lang="en-GB" sz="1600" b="1" dirty="0">
                        <a:solidFill>
                          <a:srgbClr val="C00000"/>
                        </a:solidFill>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512070822"/>
                  </a:ext>
                </a:extLst>
              </a:tr>
            </a:tbl>
          </a:graphicData>
        </a:graphic>
      </p:graphicFrame>
      <p:sp>
        <p:nvSpPr>
          <p:cNvPr id="4" name="Rectangle 3"/>
          <p:cNvSpPr/>
          <p:nvPr/>
        </p:nvSpPr>
        <p:spPr>
          <a:xfrm>
            <a:off x="90885" y="1743397"/>
            <a:ext cx="4861331" cy="3724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marL="180340" algn="just">
              <a:lnSpc>
                <a:spcPct val="130000"/>
              </a:lnSpc>
              <a:spcAft>
                <a:spcPts val="800"/>
              </a:spcAft>
              <a:tabLst>
                <a:tab pos="838200" algn="l"/>
              </a:tabLst>
            </a:pPr>
            <a:r>
              <a:rPr lang="en-US" sz="1400" b="1" u="sng" dirty="0">
                <a:solidFill>
                  <a:srgbClr val="002060"/>
                </a:solidFill>
                <a:latin typeface="Arial" panose="020B0604020202020204" pitchFamily="34" charset="0"/>
                <a:ea typeface="Calibri" panose="020F0502020204030204" pitchFamily="34" charset="0"/>
                <a:cs typeface="Arial" panose="020B0604020202020204" pitchFamily="34" charset="0"/>
              </a:rPr>
              <a:t>C-2) Sales Returns and Allowance of goods for cash:</a:t>
            </a:r>
            <a:endParaRPr lang="en-GB" sz="1100" b="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61" name="Group 60"/>
          <p:cNvGrpSpPr/>
          <p:nvPr/>
        </p:nvGrpSpPr>
        <p:grpSpPr>
          <a:xfrm>
            <a:off x="5413622" y="1126252"/>
            <a:ext cx="6525829" cy="1710677"/>
            <a:chOff x="0" y="0"/>
            <a:chExt cx="6288129" cy="1992702"/>
          </a:xfrm>
        </p:grpSpPr>
        <p:sp>
          <p:nvSpPr>
            <p:cNvPr id="62" name="Rectangle 61"/>
            <p:cNvSpPr/>
            <p:nvPr/>
          </p:nvSpPr>
          <p:spPr>
            <a:xfrm>
              <a:off x="0" y="759072"/>
              <a:ext cx="1958196" cy="431373"/>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Sales returns of Merchandise for cash </a:t>
              </a:r>
              <a:endParaRPr lang="en-GB" sz="1050">
                <a:effectLst/>
                <a:ea typeface="Calibri" panose="020F0502020204030204" pitchFamily="34" charset="0"/>
                <a:cs typeface="Arial" panose="020B0604020202020204" pitchFamily="34" charset="0"/>
              </a:endParaRPr>
            </a:p>
          </p:txBody>
        </p:sp>
        <p:cxnSp>
          <p:nvCxnSpPr>
            <p:cNvPr id="63" name="Straight Arrow Connector 62"/>
            <p:cNvCxnSpPr/>
            <p:nvPr/>
          </p:nvCxnSpPr>
          <p:spPr>
            <a:xfrm>
              <a:off x="1958196" y="879894"/>
              <a:ext cx="656098" cy="5520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4" name="Straight Arrow Connector 63"/>
            <p:cNvCxnSpPr/>
            <p:nvPr/>
          </p:nvCxnSpPr>
          <p:spPr>
            <a:xfrm flipV="1">
              <a:off x="1975449" y="569343"/>
              <a:ext cx="724619" cy="3105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5" name="Rounded Rectangle 64"/>
            <p:cNvSpPr/>
            <p:nvPr/>
          </p:nvSpPr>
          <p:spPr>
            <a:xfrm>
              <a:off x="2700068" y="396815"/>
              <a:ext cx="966158" cy="32780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First entry</a:t>
              </a:r>
              <a:endParaRPr lang="en-GB" sz="1050">
                <a:effectLst/>
                <a:ea typeface="Calibri" panose="020F0502020204030204" pitchFamily="34" charset="0"/>
                <a:cs typeface="Arial" panose="020B0604020202020204" pitchFamily="34" charset="0"/>
              </a:endParaRPr>
            </a:p>
          </p:txBody>
        </p:sp>
        <p:sp>
          <p:nvSpPr>
            <p:cNvPr id="66" name="Rounded Rectangle 65"/>
            <p:cNvSpPr/>
            <p:nvPr/>
          </p:nvSpPr>
          <p:spPr>
            <a:xfrm>
              <a:off x="2605177" y="1268083"/>
              <a:ext cx="1035170" cy="32780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Second entry</a:t>
              </a:r>
              <a:endParaRPr lang="en-GB" sz="1050">
                <a:effectLst/>
                <a:ea typeface="Calibri" panose="020F0502020204030204" pitchFamily="34" charset="0"/>
                <a:cs typeface="Arial" panose="020B0604020202020204" pitchFamily="34" charset="0"/>
              </a:endParaRPr>
            </a:p>
          </p:txBody>
        </p:sp>
        <p:cxnSp>
          <p:nvCxnSpPr>
            <p:cNvPr id="67" name="Straight Arrow Connector 66"/>
            <p:cNvCxnSpPr/>
            <p:nvPr/>
          </p:nvCxnSpPr>
          <p:spPr>
            <a:xfrm flipV="1">
              <a:off x="3674852" y="207034"/>
              <a:ext cx="267419" cy="3536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8" name="Straight Arrow Connector 67"/>
            <p:cNvCxnSpPr/>
            <p:nvPr/>
          </p:nvCxnSpPr>
          <p:spPr>
            <a:xfrm>
              <a:off x="3683479" y="560717"/>
              <a:ext cx="258793" cy="2587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9" name="Oval 68"/>
            <p:cNvSpPr/>
            <p:nvPr/>
          </p:nvSpPr>
          <p:spPr>
            <a:xfrm>
              <a:off x="3942271" y="0"/>
              <a:ext cx="775815" cy="39681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Debit</a:t>
              </a:r>
              <a:endParaRPr lang="en-GB" sz="1050">
                <a:effectLst/>
                <a:ea typeface="Calibri" panose="020F0502020204030204" pitchFamily="34" charset="0"/>
                <a:cs typeface="Arial" panose="020B0604020202020204" pitchFamily="34" charset="0"/>
              </a:endParaRPr>
            </a:p>
          </p:txBody>
        </p:sp>
        <p:sp>
          <p:nvSpPr>
            <p:cNvPr id="70" name="Oval 69"/>
            <p:cNvSpPr/>
            <p:nvPr/>
          </p:nvSpPr>
          <p:spPr>
            <a:xfrm>
              <a:off x="3950898" y="577970"/>
              <a:ext cx="784440" cy="39681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Credit</a:t>
              </a:r>
              <a:endParaRPr lang="en-GB" sz="1050">
                <a:effectLst/>
                <a:ea typeface="Calibri" panose="020F0502020204030204" pitchFamily="34" charset="0"/>
                <a:cs typeface="Arial" panose="020B0604020202020204" pitchFamily="34" charset="0"/>
              </a:endParaRPr>
            </a:p>
          </p:txBody>
        </p:sp>
        <p:sp>
          <p:nvSpPr>
            <p:cNvPr id="71" name="Oval 70"/>
            <p:cNvSpPr/>
            <p:nvPr/>
          </p:nvSpPr>
          <p:spPr>
            <a:xfrm>
              <a:off x="3968151" y="1104181"/>
              <a:ext cx="784225" cy="39681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Debit</a:t>
              </a:r>
              <a:endParaRPr lang="en-GB" sz="1050">
                <a:effectLst/>
                <a:ea typeface="Calibri" panose="020F0502020204030204" pitchFamily="34" charset="0"/>
                <a:cs typeface="Arial" panose="020B0604020202020204" pitchFamily="34" charset="0"/>
              </a:endParaRPr>
            </a:p>
          </p:txBody>
        </p:sp>
        <p:sp>
          <p:nvSpPr>
            <p:cNvPr id="72" name="Oval 71"/>
            <p:cNvSpPr/>
            <p:nvPr/>
          </p:nvSpPr>
          <p:spPr>
            <a:xfrm>
              <a:off x="4002656" y="1595887"/>
              <a:ext cx="810883" cy="39681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Credit</a:t>
              </a:r>
              <a:endParaRPr lang="en-GB" sz="1050">
                <a:effectLst/>
                <a:ea typeface="Calibri" panose="020F0502020204030204" pitchFamily="34" charset="0"/>
                <a:cs typeface="Arial" panose="020B0604020202020204" pitchFamily="34" charset="0"/>
              </a:endParaRPr>
            </a:p>
          </p:txBody>
        </p:sp>
        <p:cxnSp>
          <p:nvCxnSpPr>
            <p:cNvPr id="73" name="Straight Arrow Connector 72"/>
            <p:cNvCxnSpPr/>
            <p:nvPr/>
          </p:nvCxnSpPr>
          <p:spPr>
            <a:xfrm flipV="1">
              <a:off x="3666226" y="1311215"/>
              <a:ext cx="345380" cy="1204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4" name="Straight Arrow Connector 73"/>
            <p:cNvCxnSpPr/>
            <p:nvPr/>
          </p:nvCxnSpPr>
          <p:spPr>
            <a:xfrm>
              <a:off x="3666226" y="1457864"/>
              <a:ext cx="345128" cy="2932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5" name="Rounded Rectangle 74"/>
            <p:cNvSpPr/>
            <p:nvPr/>
          </p:nvSpPr>
          <p:spPr>
            <a:xfrm>
              <a:off x="4873925" y="43131"/>
              <a:ext cx="1354347" cy="44860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dirty="0">
                  <a:effectLst/>
                  <a:ea typeface="Calibri" panose="020F0502020204030204" pitchFamily="34" charset="0"/>
                  <a:cs typeface="Arial" panose="020B0604020202020204" pitchFamily="34" charset="0"/>
                </a:rPr>
                <a:t>Sales Returns and allowance</a:t>
              </a:r>
              <a:endParaRPr lang="en-GB" sz="1050" dirty="0">
                <a:effectLst/>
                <a:ea typeface="Calibri" panose="020F0502020204030204" pitchFamily="34" charset="0"/>
                <a:cs typeface="Arial" panose="020B0604020202020204" pitchFamily="34" charset="0"/>
              </a:endParaRPr>
            </a:p>
          </p:txBody>
        </p:sp>
        <p:sp>
          <p:nvSpPr>
            <p:cNvPr id="76" name="Rounded Rectangle 75"/>
            <p:cNvSpPr/>
            <p:nvPr/>
          </p:nvSpPr>
          <p:spPr>
            <a:xfrm>
              <a:off x="4891177" y="603849"/>
              <a:ext cx="1354347" cy="30192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Cash</a:t>
              </a:r>
              <a:endParaRPr lang="en-GB" sz="1050">
                <a:effectLst/>
                <a:ea typeface="Calibri" panose="020F0502020204030204" pitchFamily="34" charset="0"/>
                <a:cs typeface="Arial" panose="020B0604020202020204" pitchFamily="34" charset="0"/>
              </a:endParaRPr>
            </a:p>
          </p:txBody>
        </p:sp>
        <p:sp>
          <p:nvSpPr>
            <p:cNvPr id="77" name="Rounded Rectangle 76"/>
            <p:cNvSpPr/>
            <p:nvPr/>
          </p:nvSpPr>
          <p:spPr>
            <a:xfrm>
              <a:off x="4908430" y="1130060"/>
              <a:ext cx="1354347" cy="474560"/>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US" sz="1050" b="1" dirty="0">
                <a:effectLst/>
                <a:ea typeface="Calibri" panose="020F0502020204030204" pitchFamily="34" charset="0"/>
                <a:cs typeface="Arial" panose="020B0604020202020204" pitchFamily="34" charset="0"/>
              </a:endParaRPr>
            </a:p>
            <a:p>
              <a:pPr algn="ctr">
                <a:lnSpc>
                  <a:spcPct val="107000"/>
                </a:lnSpc>
                <a:spcAft>
                  <a:spcPts val="800"/>
                </a:spcAft>
              </a:pPr>
              <a:r>
                <a:rPr lang="en-US" sz="1050" b="1" dirty="0">
                  <a:effectLst/>
                  <a:ea typeface="Calibri" panose="020F0502020204030204" pitchFamily="34" charset="0"/>
                  <a:cs typeface="Arial" panose="020B0604020202020204" pitchFamily="34" charset="0"/>
                </a:rPr>
                <a:t>Merchandise Inventory</a:t>
              </a:r>
              <a:endParaRPr lang="en-GB" sz="1050" dirty="0">
                <a:effectLst/>
                <a:ea typeface="Calibri" panose="020F0502020204030204" pitchFamily="34" charset="0"/>
                <a:cs typeface="Arial" panose="020B0604020202020204" pitchFamily="34" charset="0"/>
              </a:endParaRPr>
            </a:p>
            <a:p>
              <a:pPr algn="ctr">
                <a:lnSpc>
                  <a:spcPct val="107000"/>
                </a:lnSpc>
                <a:spcAft>
                  <a:spcPts val="800"/>
                </a:spcAft>
              </a:pPr>
              <a:r>
                <a:rPr lang="en-US" sz="1050" b="1" dirty="0">
                  <a:effectLst/>
                  <a:ea typeface="Calibri" panose="020F0502020204030204" pitchFamily="34" charset="0"/>
                  <a:cs typeface="Arial" panose="020B0604020202020204" pitchFamily="34" charset="0"/>
                </a:rPr>
                <a:t> </a:t>
              </a:r>
              <a:endParaRPr lang="en-GB" sz="1050" dirty="0">
                <a:effectLst/>
                <a:ea typeface="Calibri" panose="020F0502020204030204" pitchFamily="34" charset="0"/>
                <a:cs typeface="Arial" panose="020B0604020202020204" pitchFamily="34" charset="0"/>
              </a:endParaRPr>
            </a:p>
          </p:txBody>
        </p:sp>
        <p:sp>
          <p:nvSpPr>
            <p:cNvPr id="78" name="Rounded Rectangle 77"/>
            <p:cNvSpPr/>
            <p:nvPr/>
          </p:nvSpPr>
          <p:spPr>
            <a:xfrm>
              <a:off x="4934309" y="1673524"/>
              <a:ext cx="1353820" cy="319178"/>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US" sz="1050" b="1" dirty="0">
                <a:effectLst/>
                <a:ea typeface="Calibri" panose="020F0502020204030204" pitchFamily="34" charset="0"/>
                <a:cs typeface="Arial" panose="020B0604020202020204" pitchFamily="34" charset="0"/>
              </a:endParaRPr>
            </a:p>
            <a:p>
              <a:pPr algn="ctr">
                <a:lnSpc>
                  <a:spcPct val="107000"/>
                </a:lnSpc>
                <a:spcAft>
                  <a:spcPts val="800"/>
                </a:spcAft>
              </a:pPr>
              <a:r>
                <a:rPr lang="en-US" sz="1050" b="1" dirty="0">
                  <a:effectLst/>
                  <a:ea typeface="Calibri" panose="020F0502020204030204" pitchFamily="34" charset="0"/>
                  <a:cs typeface="Arial" panose="020B0604020202020204" pitchFamily="34" charset="0"/>
                </a:rPr>
                <a:t>COGS</a:t>
              </a:r>
              <a:endParaRPr lang="en-GB" sz="1050" dirty="0">
                <a:effectLst/>
                <a:ea typeface="Calibri" panose="020F0502020204030204" pitchFamily="34" charset="0"/>
                <a:cs typeface="Arial" panose="020B0604020202020204" pitchFamily="34" charset="0"/>
              </a:endParaRPr>
            </a:p>
            <a:p>
              <a:pPr algn="ctr">
                <a:lnSpc>
                  <a:spcPct val="107000"/>
                </a:lnSpc>
                <a:spcAft>
                  <a:spcPts val="800"/>
                </a:spcAft>
              </a:pPr>
              <a:r>
                <a:rPr lang="en-US" sz="1050" dirty="0">
                  <a:effectLst/>
                  <a:ea typeface="Calibri" panose="020F0502020204030204" pitchFamily="34" charset="0"/>
                  <a:cs typeface="Arial" panose="020B0604020202020204" pitchFamily="34" charset="0"/>
                </a:rPr>
                <a:t> </a:t>
              </a:r>
              <a:endParaRPr lang="en-GB" sz="1050" dirty="0">
                <a:effectLst/>
                <a:ea typeface="Calibri" panose="020F0502020204030204" pitchFamily="34" charset="0"/>
                <a:cs typeface="Arial" panose="020B0604020202020204" pitchFamily="34" charset="0"/>
              </a:endParaRPr>
            </a:p>
          </p:txBody>
        </p:sp>
        <p:cxnSp>
          <p:nvCxnSpPr>
            <p:cNvPr id="79" name="Straight Arrow Connector 78"/>
            <p:cNvCxnSpPr/>
            <p:nvPr/>
          </p:nvCxnSpPr>
          <p:spPr>
            <a:xfrm>
              <a:off x="4666890" y="198407"/>
              <a:ext cx="2423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0" name="Straight Arrow Connector 79"/>
            <p:cNvCxnSpPr/>
            <p:nvPr/>
          </p:nvCxnSpPr>
          <p:spPr>
            <a:xfrm>
              <a:off x="4666890" y="776377"/>
              <a:ext cx="2423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Straight Arrow Connector 80"/>
            <p:cNvCxnSpPr/>
            <p:nvPr/>
          </p:nvCxnSpPr>
          <p:spPr>
            <a:xfrm>
              <a:off x="4718649" y="1302589"/>
              <a:ext cx="2423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2" name="Straight Arrow Connector 81"/>
            <p:cNvCxnSpPr/>
            <p:nvPr/>
          </p:nvCxnSpPr>
          <p:spPr>
            <a:xfrm>
              <a:off x="4761781" y="1802921"/>
              <a:ext cx="2423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6" name="Rectangle 5"/>
          <p:cNvSpPr/>
          <p:nvPr/>
        </p:nvSpPr>
        <p:spPr>
          <a:xfrm>
            <a:off x="169614" y="2161308"/>
            <a:ext cx="8808460" cy="1155188"/>
          </a:xfrm>
          <a:prstGeom prst="rect">
            <a:avLst/>
          </a:prstGeom>
        </p:spPr>
        <p:txBody>
          <a:bodyPr wrap="square">
            <a:spAutoFit/>
          </a:bodyPr>
          <a:lstStyle/>
          <a:p>
            <a:pPr>
              <a:lnSpc>
                <a:spcPct val="130000"/>
              </a:lnSpc>
              <a:spcAft>
                <a:spcPts val="800"/>
              </a:spcAft>
              <a:tabLst>
                <a:tab pos="838200" algn="l"/>
              </a:tabLst>
            </a:pPr>
            <a:r>
              <a:rPr lang="en-US" sz="1600" b="1" u="sng" dirty="0">
                <a:solidFill>
                  <a:srgbClr val="C00000"/>
                </a:solidFill>
                <a:latin typeface="Arial" panose="020B0604020202020204" pitchFamily="34" charset="0"/>
                <a:ea typeface="Calibri" panose="020F0502020204030204" pitchFamily="34" charset="0"/>
                <a:cs typeface="Arial" panose="020B0604020202020204" pitchFamily="34" charset="0"/>
              </a:rPr>
              <a:t>Illustration 2:</a:t>
            </a:r>
            <a:endParaRPr lang="en-GB" sz="16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600" b="1" dirty="0">
                <a:latin typeface="Arial" panose="020B0604020202020204" pitchFamily="34" charset="0"/>
                <a:ea typeface="Calibri" panose="020F0502020204030204" pitchFamily="34" charset="0"/>
                <a:cs typeface="Arial" panose="020B0604020202020204" pitchFamily="34" charset="0"/>
              </a:rPr>
              <a:t>On Jan 30 2020, Salman’s Company retuned goods from sales on Jan 29, of customer </a:t>
            </a:r>
            <a:r>
              <a:rPr lang="en-US" sz="1600" b="1" dirty="0" err="1">
                <a:latin typeface="Arial" panose="020B0604020202020204" pitchFamily="34" charset="0"/>
                <a:ea typeface="Calibri" panose="020F0502020204030204" pitchFamily="34" charset="0"/>
                <a:cs typeface="Arial" panose="020B0604020202020204" pitchFamily="34" charset="0"/>
              </a:rPr>
              <a:t>Khalifa</a:t>
            </a:r>
            <a:r>
              <a:rPr lang="en-US" sz="1600" b="1" dirty="0">
                <a:latin typeface="Arial" panose="020B0604020202020204" pitchFamily="34" charset="0"/>
                <a:ea typeface="Calibri" panose="020F0502020204030204" pitchFamily="34" charset="0"/>
                <a:cs typeface="Arial" panose="020B0604020202020204" pitchFamily="34" charset="0"/>
              </a:rPr>
              <a:t> for BD700 cash that had cost BD620. It recorded in the general journal:</a:t>
            </a:r>
            <a:endParaRPr lang="en-GB" sz="16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698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78265"/>
            <a:ext cx="12192000" cy="338554"/>
            <a:chOff x="0" y="6501793"/>
            <a:chExt cx="12192000" cy="338554"/>
          </a:xfrm>
        </p:grpSpPr>
        <p:cxnSp>
          <p:nvCxnSpPr>
            <p:cNvPr id="10" name="Straight Connector 9"/>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a:t>وزارة التربية والتعليم – 2020م</a:t>
              </a:r>
              <a:endParaRPr lang="en-US" sz="1600" dirty="0"/>
            </a:p>
          </p:txBody>
        </p:sp>
      </p:grpSp>
      <p:sp>
        <p:nvSpPr>
          <p:cNvPr id="8" name="Title 1"/>
          <p:cNvSpPr txBox="1">
            <a:spLocks/>
          </p:cNvSpPr>
          <p:nvPr/>
        </p:nvSpPr>
        <p:spPr>
          <a:xfrm>
            <a:off x="0" y="0"/>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Accounting 1                            Journal Entries for Merchandise Business </a:t>
            </a:r>
            <a:r>
              <a:rPr lang="en-GB" sz="1400" dirty="0">
                <a:solidFill>
                  <a:srgbClr val="002060"/>
                </a:solidFill>
                <a:latin typeface="Arial" panose="020B0604020202020204" pitchFamily="34" charset="0"/>
                <a:cs typeface="Arial" panose="020B0604020202020204" pitchFamily="34" charset="0"/>
              </a:rPr>
              <a:t>– Perpetual  Inventory System </a:t>
            </a:r>
            <a:r>
              <a:rPr lang="en-US" sz="1400" dirty="0">
                <a:solidFill>
                  <a:srgbClr val="002060"/>
                </a:solidFill>
                <a:latin typeface="Arial" panose="020B0604020202020204" pitchFamily="34" charset="0"/>
                <a:cs typeface="Arial" panose="020B0604020202020204" pitchFamily="34" charset="0"/>
              </a:rPr>
              <a:t>                                                              Acc. 111</a:t>
            </a:r>
            <a:r>
              <a:rPr lang="en-US" sz="14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                                                                    </a:t>
            </a:r>
          </a:p>
          <a:p>
            <a:r>
              <a:rPr lang="en-US" sz="12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ar-BH" sz="1400" b="1" dirty="0">
              <a:solidFill>
                <a:srgbClr val="002060"/>
              </a:solidFill>
              <a:latin typeface="Arial" panose="020B0604020202020204" pitchFamily="34" charset="0"/>
              <a:cs typeface="Arial" panose="020B0604020202020204" pitchFamily="34" charset="0"/>
            </a:endParaRPr>
          </a:p>
        </p:txBody>
      </p:sp>
      <p:grpSp>
        <p:nvGrpSpPr>
          <p:cNvPr id="9" name="Group 8"/>
          <p:cNvGrpSpPr/>
          <p:nvPr/>
        </p:nvGrpSpPr>
        <p:grpSpPr>
          <a:xfrm>
            <a:off x="-41828" y="457586"/>
            <a:ext cx="10115860" cy="638574"/>
            <a:chOff x="245353" y="1049332"/>
            <a:chExt cx="8153400" cy="1080000"/>
          </a:xfrm>
        </p:grpSpPr>
        <p:sp>
          <p:nvSpPr>
            <p:cNvPr id="12" name="مستطيل مستدير الزوايا 13"/>
            <p:cNvSpPr/>
            <p:nvPr/>
          </p:nvSpPr>
          <p:spPr>
            <a:xfrm>
              <a:off x="245353" y="1049332"/>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Rectangle 6"/>
            <p:cNvSpPr/>
            <p:nvPr/>
          </p:nvSpPr>
          <p:spPr>
            <a:xfrm>
              <a:off x="1453542" y="1274437"/>
              <a:ext cx="6377826" cy="606758"/>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Recording Sales Goods in the General Journal</a:t>
              </a:r>
            </a:p>
          </p:txBody>
        </p:sp>
        <p:grpSp>
          <p:nvGrpSpPr>
            <p:cNvPr id="14" name="Shape 631"/>
            <p:cNvGrpSpPr/>
            <p:nvPr/>
          </p:nvGrpSpPr>
          <p:grpSpPr>
            <a:xfrm>
              <a:off x="460278" y="1121179"/>
              <a:ext cx="783227" cy="707887"/>
              <a:chOff x="5961125" y="1623900"/>
              <a:chExt cx="427450" cy="448175"/>
            </a:xfrm>
          </p:grpSpPr>
          <p:sp>
            <p:nvSpPr>
              <p:cNvPr id="15"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3611985" y="3294621"/>
            <a:ext cx="3181320" cy="452432"/>
          </a:xfrm>
          <a:prstGeom prst="rect">
            <a:avLst/>
          </a:prstGeom>
        </p:spPr>
        <p:txBody>
          <a:bodyPr wrap="none">
            <a:spAutoFit/>
          </a:bodyPr>
          <a:lstStyle/>
          <a:p>
            <a:pPr marL="685800" algn="ctr">
              <a:lnSpc>
                <a:spcPct val="130000"/>
              </a:lnSpc>
              <a:spcAft>
                <a:spcPts val="800"/>
              </a:spcAft>
              <a:tabLst>
                <a:tab pos="838200" algn="l"/>
              </a:tabLst>
            </a:pP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GENERAL JOURNAL</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0" name="Table 59"/>
          <p:cNvGraphicFramePr>
            <a:graphicFrameLocks noGrp="1"/>
          </p:cNvGraphicFramePr>
          <p:nvPr>
            <p:extLst>
              <p:ext uri="{D42A27DB-BD31-4B8C-83A1-F6EECF244321}">
                <p14:modId xmlns:p14="http://schemas.microsoft.com/office/powerpoint/2010/main" val="3888539434"/>
              </p:ext>
            </p:extLst>
          </p:nvPr>
        </p:nvGraphicFramePr>
        <p:xfrm>
          <a:off x="557021" y="3764419"/>
          <a:ext cx="10682057" cy="2682240"/>
        </p:xfrm>
        <a:graphic>
          <a:graphicData uri="http://schemas.openxmlformats.org/drawingml/2006/table">
            <a:tbl>
              <a:tblPr firstRow="1" bandRow="1">
                <a:tableStyleId>{93296810-A885-4BE3-A3E7-6D5BEEA58F35}</a:tableStyleId>
              </a:tblPr>
              <a:tblGrid>
                <a:gridCol w="1249892">
                  <a:extLst>
                    <a:ext uri="{9D8B030D-6E8A-4147-A177-3AD203B41FA5}">
                      <a16:colId xmlns:a16="http://schemas.microsoft.com/office/drawing/2014/main" val="2392913453"/>
                    </a:ext>
                  </a:extLst>
                </a:gridCol>
                <a:gridCol w="6172141">
                  <a:extLst>
                    <a:ext uri="{9D8B030D-6E8A-4147-A177-3AD203B41FA5}">
                      <a16:colId xmlns:a16="http://schemas.microsoft.com/office/drawing/2014/main" val="3367015491"/>
                    </a:ext>
                  </a:extLst>
                </a:gridCol>
                <a:gridCol w="657159">
                  <a:extLst>
                    <a:ext uri="{9D8B030D-6E8A-4147-A177-3AD203B41FA5}">
                      <a16:colId xmlns:a16="http://schemas.microsoft.com/office/drawing/2014/main" val="1814508421"/>
                    </a:ext>
                  </a:extLst>
                </a:gridCol>
                <a:gridCol w="1327203">
                  <a:extLst>
                    <a:ext uri="{9D8B030D-6E8A-4147-A177-3AD203B41FA5}">
                      <a16:colId xmlns:a16="http://schemas.microsoft.com/office/drawing/2014/main" val="1028708909"/>
                    </a:ext>
                  </a:extLst>
                </a:gridCol>
                <a:gridCol w="1275662">
                  <a:extLst>
                    <a:ext uri="{9D8B030D-6E8A-4147-A177-3AD203B41FA5}">
                      <a16:colId xmlns:a16="http://schemas.microsoft.com/office/drawing/2014/main" val="3374041528"/>
                    </a:ext>
                  </a:extLst>
                </a:gridCol>
              </a:tblGrid>
              <a:tr h="258900">
                <a:tc>
                  <a:txBody>
                    <a:bodyPr/>
                    <a:lstStyle/>
                    <a:p>
                      <a:pPr algn="ctr"/>
                      <a:r>
                        <a:rPr lang="en-US" sz="1600" b="1" dirty="0">
                          <a:solidFill>
                            <a:srgbClr val="002060"/>
                          </a:solidFill>
                          <a:latin typeface="Arial" panose="020B0604020202020204" pitchFamily="34" charset="0"/>
                          <a:cs typeface="Arial" panose="020B0604020202020204" pitchFamily="34" charset="0"/>
                        </a:rPr>
                        <a:t>Date</a:t>
                      </a:r>
                    </a:p>
                  </a:txBody>
                  <a:tcPr anchor="ct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Account Title and Explanation</a:t>
                      </a:r>
                      <a:endParaRPr lang="en-US" sz="16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600" b="1" dirty="0">
                          <a:solidFill>
                            <a:srgbClr val="002060"/>
                          </a:solidFill>
                          <a:latin typeface="Arial" panose="020B0604020202020204" pitchFamily="34" charset="0"/>
                          <a:cs typeface="Arial" panose="020B0604020202020204" pitchFamily="34" charset="0"/>
                        </a:rPr>
                        <a:t>PR</a:t>
                      </a:r>
                    </a:p>
                  </a:txBody>
                  <a:tcPr anchor="ct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Debit</a:t>
                      </a:r>
                      <a:endParaRPr lang="en-US" sz="16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600" b="1" dirty="0">
                          <a:solidFill>
                            <a:srgbClr val="002060"/>
                          </a:solidFill>
                          <a:latin typeface="Arial" panose="020B0604020202020204" pitchFamily="34" charset="0"/>
                          <a:cs typeface="Arial" panose="020B0604020202020204" pitchFamily="34" charset="0"/>
                        </a:rPr>
                        <a:t>Credit</a:t>
                      </a:r>
                    </a:p>
                  </a:txBody>
                  <a:tcPr anchor="ctr"/>
                </a:tc>
                <a:extLst>
                  <a:ext uri="{0D108BD9-81ED-4DB2-BD59-A6C34878D82A}">
                    <a16:rowId xmlns:a16="http://schemas.microsoft.com/office/drawing/2014/main" val="3950487831"/>
                  </a:ext>
                </a:extLst>
              </a:tr>
              <a:tr h="300729">
                <a:tc rowSpan="3">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Jan 30 </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Account Receivable (Hassan)</a:t>
                      </a: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32,000</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929973839"/>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              Sales</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32,000</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575098866"/>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ctr"/>
                      <a:r>
                        <a:rPr lang="en-US" sz="1600" b="1" kern="1200" dirty="0">
                          <a:solidFill>
                            <a:srgbClr val="C00000"/>
                          </a:solidFill>
                          <a:effectLst/>
                          <a:latin typeface="Arial" panose="020B0604020202020204" pitchFamily="34" charset="0"/>
                          <a:ea typeface="+mn-ea"/>
                          <a:cs typeface="Arial" panose="020B0604020202020204" pitchFamily="34" charset="0"/>
                        </a:rPr>
                        <a:t>Sales goods on credit</a:t>
                      </a:r>
                      <a:endParaRPr lang="en-GB" sz="1600" b="1" dirty="0">
                        <a:solidFill>
                          <a:srgbClr val="C00000"/>
                        </a:solidFill>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062540019"/>
                  </a:ext>
                </a:extLst>
              </a:tr>
              <a:tr h="300729">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625890747"/>
                  </a:ext>
                </a:extLst>
              </a:tr>
              <a:tr h="300729">
                <a:tc rowSpan="3">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Jan 30</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Cost of Goods Sold </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29,300</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689389963"/>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               Merchandise Inventory  </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29,300</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140323342"/>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ctr"/>
                      <a:r>
                        <a:rPr lang="en-US" sz="1600" b="1" kern="1200" dirty="0">
                          <a:solidFill>
                            <a:srgbClr val="C00000"/>
                          </a:solidFill>
                          <a:effectLst/>
                          <a:latin typeface="Arial" panose="020B0604020202020204" pitchFamily="34" charset="0"/>
                          <a:ea typeface="+mn-ea"/>
                          <a:cs typeface="Arial" panose="020B0604020202020204" pitchFamily="34" charset="0"/>
                        </a:rPr>
                        <a:t>Cost of goods sold on credit</a:t>
                      </a:r>
                      <a:endParaRPr lang="en-GB" sz="1600" b="1" dirty="0">
                        <a:solidFill>
                          <a:srgbClr val="C00000"/>
                        </a:solidFill>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512070822"/>
                  </a:ext>
                </a:extLst>
              </a:tr>
            </a:tbl>
          </a:graphicData>
        </a:graphic>
      </p:graphicFrame>
      <p:sp>
        <p:nvSpPr>
          <p:cNvPr id="4" name="Rectangle 3"/>
          <p:cNvSpPr/>
          <p:nvPr/>
        </p:nvSpPr>
        <p:spPr>
          <a:xfrm>
            <a:off x="87917" y="1509051"/>
            <a:ext cx="4700326" cy="338554"/>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1600" b="1" u="sng" dirty="0">
                <a:solidFill>
                  <a:srgbClr val="002060"/>
                </a:solidFill>
                <a:latin typeface="Arial" panose="020B0604020202020204" pitchFamily="34" charset="0"/>
                <a:ea typeface="Calibri" panose="020F0502020204030204" pitchFamily="34" charset="0"/>
                <a:cs typeface="Arial" panose="020B0604020202020204" pitchFamily="34" charset="0"/>
              </a:rPr>
              <a:t>C-3) Sales goods on account without discount</a:t>
            </a:r>
            <a:endParaRPr lang="en-GB" sz="1600" b="1" dirty="0">
              <a:latin typeface="Arial" panose="020B0604020202020204" pitchFamily="34" charset="0"/>
              <a:cs typeface="Arial" panose="020B0604020202020204" pitchFamily="34" charset="0"/>
            </a:endParaRPr>
          </a:p>
        </p:txBody>
      </p:sp>
      <p:grpSp>
        <p:nvGrpSpPr>
          <p:cNvPr id="61" name="Group 60"/>
          <p:cNvGrpSpPr/>
          <p:nvPr/>
        </p:nvGrpSpPr>
        <p:grpSpPr>
          <a:xfrm>
            <a:off x="5413622" y="1112222"/>
            <a:ext cx="6287769" cy="1670769"/>
            <a:chOff x="0" y="0"/>
            <a:chExt cx="6288129" cy="2156604"/>
          </a:xfrm>
        </p:grpSpPr>
        <p:sp>
          <p:nvSpPr>
            <p:cNvPr id="62" name="Rectangle 61"/>
            <p:cNvSpPr/>
            <p:nvPr/>
          </p:nvSpPr>
          <p:spPr>
            <a:xfrm>
              <a:off x="0" y="759124"/>
              <a:ext cx="1958196" cy="29329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Sales Merchandise for cash </a:t>
              </a:r>
              <a:endParaRPr lang="en-GB" sz="1050">
                <a:effectLst/>
                <a:ea typeface="Calibri" panose="020F0502020204030204" pitchFamily="34" charset="0"/>
                <a:cs typeface="Arial" panose="020B0604020202020204" pitchFamily="34" charset="0"/>
              </a:endParaRPr>
            </a:p>
          </p:txBody>
        </p:sp>
        <p:cxnSp>
          <p:nvCxnSpPr>
            <p:cNvPr id="63" name="Straight Arrow Connector 62"/>
            <p:cNvCxnSpPr/>
            <p:nvPr/>
          </p:nvCxnSpPr>
          <p:spPr>
            <a:xfrm>
              <a:off x="1958196" y="879894"/>
              <a:ext cx="656098" cy="5520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4" name="Straight Arrow Connector 63"/>
            <p:cNvCxnSpPr/>
            <p:nvPr/>
          </p:nvCxnSpPr>
          <p:spPr>
            <a:xfrm flipV="1">
              <a:off x="1975449" y="569343"/>
              <a:ext cx="724619" cy="3105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5" name="Rounded Rectangle 64"/>
            <p:cNvSpPr/>
            <p:nvPr/>
          </p:nvSpPr>
          <p:spPr>
            <a:xfrm>
              <a:off x="2700068" y="396815"/>
              <a:ext cx="966158" cy="32780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First entry</a:t>
              </a:r>
              <a:endParaRPr lang="en-GB" sz="1050">
                <a:effectLst/>
                <a:ea typeface="Calibri" panose="020F0502020204030204" pitchFamily="34" charset="0"/>
                <a:cs typeface="Arial" panose="020B0604020202020204" pitchFamily="34" charset="0"/>
              </a:endParaRPr>
            </a:p>
          </p:txBody>
        </p:sp>
        <p:sp>
          <p:nvSpPr>
            <p:cNvPr id="66" name="Rounded Rectangle 65"/>
            <p:cNvSpPr/>
            <p:nvPr/>
          </p:nvSpPr>
          <p:spPr>
            <a:xfrm>
              <a:off x="2605177" y="1268083"/>
              <a:ext cx="1035170" cy="32780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Second entry</a:t>
              </a:r>
              <a:endParaRPr lang="en-GB" sz="1050">
                <a:effectLst/>
                <a:ea typeface="Calibri" panose="020F0502020204030204" pitchFamily="34" charset="0"/>
                <a:cs typeface="Arial" panose="020B0604020202020204" pitchFamily="34" charset="0"/>
              </a:endParaRPr>
            </a:p>
          </p:txBody>
        </p:sp>
        <p:cxnSp>
          <p:nvCxnSpPr>
            <p:cNvPr id="67" name="Straight Arrow Connector 66"/>
            <p:cNvCxnSpPr/>
            <p:nvPr/>
          </p:nvCxnSpPr>
          <p:spPr>
            <a:xfrm flipV="1">
              <a:off x="3674852" y="207034"/>
              <a:ext cx="267419" cy="3536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8" name="Straight Arrow Connector 67"/>
            <p:cNvCxnSpPr/>
            <p:nvPr/>
          </p:nvCxnSpPr>
          <p:spPr>
            <a:xfrm>
              <a:off x="3683479" y="560717"/>
              <a:ext cx="258793" cy="2587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9" name="Oval 68"/>
            <p:cNvSpPr/>
            <p:nvPr/>
          </p:nvSpPr>
          <p:spPr>
            <a:xfrm>
              <a:off x="3942271" y="0"/>
              <a:ext cx="775815" cy="39681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Debit</a:t>
              </a:r>
              <a:endParaRPr lang="en-GB" sz="1050">
                <a:effectLst/>
                <a:ea typeface="Calibri" panose="020F0502020204030204" pitchFamily="34" charset="0"/>
                <a:cs typeface="Arial" panose="020B0604020202020204" pitchFamily="34" charset="0"/>
              </a:endParaRPr>
            </a:p>
          </p:txBody>
        </p:sp>
        <p:sp>
          <p:nvSpPr>
            <p:cNvPr id="70" name="Oval 69"/>
            <p:cNvSpPr/>
            <p:nvPr/>
          </p:nvSpPr>
          <p:spPr>
            <a:xfrm>
              <a:off x="3950898" y="577970"/>
              <a:ext cx="784440" cy="39681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Credit</a:t>
              </a:r>
              <a:endParaRPr lang="en-GB" sz="1050">
                <a:effectLst/>
                <a:ea typeface="Calibri" panose="020F0502020204030204" pitchFamily="34" charset="0"/>
                <a:cs typeface="Arial" panose="020B0604020202020204" pitchFamily="34" charset="0"/>
              </a:endParaRPr>
            </a:p>
          </p:txBody>
        </p:sp>
        <p:sp>
          <p:nvSpPr>
            <p:cNvPr id="71" name="Oval 70"/>
            <p:cNvSpPr/>
            <p:nvPr/>
          </p:nvSpPr>
          <p:spPr>
            <a:xfrm>
              <a:off x="3968151" y="1104181"/>
              <a:ext cx="784225" cy="39681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Debit</a:t>
              </a:r>
              <a:endParaRPr lang="en-GB" sz="1050">
                <a:effectLst/>
                <a:ea typeface="Calibri" panose="020F0502020204030204" pitchFamily="34" charset="0"/>
                <a:cs typeface="Arial" panose="020B0604020202020204" pitchFamily="34" charset="0"/>
              </a:endParaRPr>
            </a:p>
          </p:txBody>
        </p:sp>
        <p:sp>
          <p:nvSpPr>
            <p:cNvPr id="72" name="Oval 71"/>
            <p:cNvSpPr/>
            <p:nvPr/>
          </p:nvSpPr>
          <p:spPr>
            <a:xfrm>
              <a:off x="4002656" y="1595887"/>
              <a:ext cx="810883" cy="39681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Credit</a:t>
              </a:r>
              <a:endParaRPr lang="en-GB" sz="1050">
                <a:effectLst/>
                <a:ea typeface="Calibri" panose="020F0502020204030204" pitchFamily="34" charset="0"/>
                <a:cs typeface="Arial" panose="020B0604020202020204" pitchFamily="34" charset="0"/>
              </a:endParaRPr>
            </a:p>
          </p:txBody>
        </p:sp>
        <p:cxnSp>
          <p:nvCxnSpPr>
            <p:cNvPr id="73" name="Straight Arrow Connector 72"/>
            <p:cNvCxnSpPr/>
            <p:nvPr/>
          </p:nvCxnSpPr>
          <p:spPr>
            <a:xfrm flipV="1">
              <a:off x="3666226" y="1311215"/>
              <a:ext cx="345380" cy="1204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4" name="Straight Arrow Connector 73"/>
            <p:cNvCxnSpPr/>
            <p:nvPr/>
          </p:nvCxnSpPr>
          <p:spPr>
            <a:xfrm>
              <a:off x="3666226" y="1457864"/>
              <a:ext cx="345128" cy="2932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5" name="Rounded Rectangle 74"/>
            <p:cNvSpPr/>
            <p:nvPr/>
          </p:nvSpPr>
          <p:spPr>
            <a:xfrm>
              <a:off x="4873924" y="43132"/>
              <a:ext cx="1354347" cy="30192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Account Receivable</a:t>
              </a:r>
              <a:endParaRPr lang="en-GB" sz="1050">
                <a:effectLst/>
                <a:ea typeface="Calibri" panose="020F0502020204030204" pitchFamily="34" charset="0"/>
                <a:cs typeface="Arial" panose="020B0604020202020204" pitchFamily="34" charset="0"/>
              </a:endParaRPr>
            </a:p>
          </p:txBody>
        </p:sp>
        <p:sp>
          <p:nvSpPr>
            <p:cNvPr id="76" name="Rounded Rectangle 75"/>
            <p:cNvSpPr/>
            <p:nvPr/>
          </p:nvSpPr>
          <p:spPr>
            <a:xfrm>
              <a:off x="4891177" y="603849"/>
              <a:ext cx="1354347" cy="30192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Sales</a:t>
              </a:r>
              <a:endParaRPr lang="en-GB" sz="1050">
                <a:effectLst/>
                <a:ea typeface="Calibri" panose="020F0502020204030204" pitchFamily="34" charset="0"/>
                <a:cs typeface="Arial" panose="020B0604020202020204" pitchFamily="34" charset="0"/>
              </a:endParaRPr>
            </a:p>
          </p:txBody>
        </p:sp>
        <p:sp>
          <p:nvSpPr>
            <p:cNvPr id="77" name="Rounded Rectangle 76"/>
            <p:cNvSpPr/>
            <p:nvPr/>
          </p:nvSpPr>
          <p:spPr>
            <a:xfrm>
              <a:off x="4908430" y="1130060"/>
              <a:ext cx="1354347" cy="30192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COGS</a:t>
              </a:r>
              <a:endParaRPr lang="en-GB" sz="1050">
                <a:effectLst/>
                <a:ea typeface="Calibri" panose="020F0502020204030204" pitchFamily="34" charset="0"/>
                <a:cs typeface="Arial" panose="020B0604020202020204" pitchFamily="34" charset="0"/>
              </a:endParaRPr>
            </a:p>
          </p:txBody>
        </p:sp>
        <p:sp>
          <p:nvSpPr>
            <p:cNvPr id="78" name="Rounded Rectangle 77"/>
            <p:cNvSpPr/>
            <p:nvPr/>
          </p:nvSpPr>
          <p:spPr>
            <a:xfrm>
              <a:off x="4934309" y="1673524"/>
              <a:ext cx="1353820" cy="483080"/>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US" sz="1050" b="1" dirty="0">
                <a:effectLst/>
                <a:ea typeface="Calibri" panose="020F0502020204030204" pitchFamily="34" charset="0"/>
                <a:cs typeface="Arial" panose="020B0604020202020204" pitchFamily="34" charset="0"/>
              </a:endParaRPr>
            </a:p>
            <a:p>
              <a:pPr algn="ctr">
                <a:lnSpc>
                  <a:spcPct val="107000"/>
                </a:lnSpc>
                <a:spcAft>
                  <a:spcPts val="800"/>
                </a:spcAft>
              </a:pPr>
              <a:r>
                <a:rPr lang="en-US" sz="1050" b="1" dirty="0">
                  <a:effectLst/>
                  <a:ea typeface="Calibri" panose="020F0502020204030204" pitchFamily="34" charset="0"/>
                  <a:cs typeface="Arial" panose="020B0604020202020204" pitchFamily="34" charset="0"/>
                </a:rPr>
                <a:t>Merchandise Inventory</a:t>
              </a:r>
              <a:r>
                <a:rPr lang="en-US" sz="1050" dirty="0">
                  <a:effectLst/>
                  <a:ea typeface="Calibri" panose="020F0502020204030204" pitchFamily="34" charset="0"/>
                  <a:cs typeface="Arial" panose="020B0604020202020204" pitchFamily="34" charset="0"/>
                </a:rPr>
                <a:t> </a:t>
              </a:r>
              <a:endParaRPr lang="en-GB" sz="1050" dirty="0">
                <a:effectLst/>
                <a:ea typeface="Calibri" panose="020F0502020204030204" pitchFamily="34" charset="0"/>
                <a:cs typeface="Arial" panose="020B0604020202020204" pitchFamily="34" charset="0"/>
              </a:endParaRPr>
            </a:p>
            <a:p>
              <a:pPr algn="ctr">
                <a:lnSpc>
                  <a:spcPct val="107000"/>
                </a:lnSpc>
                <a:spcAft>
                  <a:spcPts val="800"/>
                </a:spcAft>
              </a:pPr>
              <a:r>
                <a:rPr lang="en-US" sz="1050" dirty="0">
                  <a:effectLst/>
                  <a:ea typeface="Calibri" panose="020F0502020204030204" pitchFamily="34" charset="0"/>
                  <a:cs typeface="Arial" panose="020B0604020202020204" pitchFamily="34" charset="0"/>
                </a:rPr>
                <a:t> </a:t>
              </a:r>
              <a:endParaRPr lang="en-GB" sz="1050" dirty="0">
                <a:effectLst/>
                <a:ea typeface="Calibri" panose="020F0502020204030204" pitchFamily="34" charset="0"/>
                <a:cs typeface="Arial" panose="020B0604020202020204" pitchFamily="34" charset="0"/>
              </a:endParaRPr>
            </a:p>
          </p:txBody>
        </p:sp>
        <p:cxnSp>
          <p:nvCxnSpPr>
            <p:cNvPr id="79" name="Straight Arrow Connector 78"/>
            <p:cNvCxnSpPr/>
            <p:nvPr/>
          </p:nvCxnSpPr>
          <p:spPr>
            <a:xfrm>
              <a:off x="4666890" y="198407"/>
              <a:ext cx="2423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0" name="Straight Arrow Connector 79"/>
            <p:cNvCxnSpPr/>
            <p:nvPr/>
          </p:nvCxnSpPr>
          <p:spPr>
            <a:xfrm>
              <a:off x="4666890" y="776377"/>
              <a:ext cx="2423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Straight Arrow Connector 80"/>
            <p:cNvCxnSpPr/>
            <p:nvPr/>
          </p:nvCxnSpPr>
          <p:spPr>
            <a:xfrm>
              <a:off x="4718649" y="1302589"/>
              <a:ext cx="2423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2" name="Straight Arrow Connector 81"/>
            <p:cNvCxnSpPr/>
            <p:nvPr/>
          </p:nvCxnSpPr>
          <p:spPr>
            <a:xfrm>
              <a:off x="4761781" y="1802921"/>
              <a:ext cx="2423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6" name="Rectangle 5"/>
          <p:cNvSpPr/>
          <p:nvPr/>
        </p:nvSpPr>
        <p:spPr>
          <a:xfrm>
            <a:off x="219275" y="1999501"/>
            <a:ext cx="9145019" cy="1275221"/>
          </a:xfrm>
          <a:prstGeom prst="rect">
            <a:avLst/>
          </a:prstGeom>
        </p:spPr>
        <p:txBody>
          <a:bodyPr wrap="square">
            <a:spAutoFit/>
          </a:bodyPr>
          <a:lstStyle/>
          <a:p>
            <a:pPr algn="just">
              <a:lnSpc>
                <a:spcPct val="130000"/>
              </a:lnSpc>
              <a:spcAft>
                <a:spcPts val="800"/>
              </a:spcAft>
              <a:tabLst>
                <a:tab pos="838200" algn="l"/>
              </a:tabLst>
            </a:pPr>
            <a:r>
              <a:rPr lang="en-US" b="1" u="sng" dirty="0">
                <a:solidFill>
                  <a:srgbClr val="C00000"/>
                </a:solidFill>
                <a:latin typeface="Arial" panose="020B0604020202020204" pitchFamily="34" charset="0"/>
                <a:ea typeface="Calibri" panose="020F0502020204030204" pitchFamily="34" charset="0"/>
                <a:cs typeface="Arial" panose="020B0604020202020204" pitchFamily="34" charset="0"/>
              </a:rPr>
              <a:t>Illustration 3:</a:t>
            </a:r>
            <a:endParaRPr lang="en-GB" sz="14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0"/>
              </a:spcAft>
              <a:tabLst>
                <a:tab pos="838200" algn="l"/>
              </a:tabLst>
            </a:pPr>
            <a:r>
              <a:rPr lang="en-US" b="1" dirty="0">
                <a:latin typeface="Arial" panose="020B0604020202020204" pitchFamily="34" charset="0"/>
                <a:ea typeface="Calibri" panose="020F0502020204030204" pitchFamily="34" charset="0"/>
                <a:cs typeface="Arial" panose="020B0604020202020204" pitchFamily="34" charset="0"/>
              </a:rPr>
              <a:t>On Jan 30 2020, Salman’s Company sold goods to customer Hassan for BD32,000 on credit. The cost of goods sold is BD29,300. It recorded in the general journal:</a:t>
            </a:r>
            <a:endParaRPr lang="en-GB" sz="14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257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78265"/>
            <a:ext cx="12192000" cy="338554"/>
            <a:chOff x="0" y="6501793"/>
            <a:chExt cx="12192000" cy="338554"/>
          </a:xfrm>
        </p:grpSpPr>
        <p:cxnSp>
          <p:nvCxnSpPr>
            <p:cNvPr id="10" name="Straight Connector 9"/>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a:t>وزارة التربية والتعليم – 2020م</a:t>
              </a:r>
              <a:endParaRPr lang="en-US" sz="1600" dirty="0"/>
            </a:p>
          </p:txBody>
        </p:sp>
      </p:grpSp>
      <p:sp>
        <p:nvSpPr>
          <p:cNvPr id="8" name="Title 1"/>
          <p:cNvSpPr txBox="1">
            <a:spLocks/>
          </p:cNvSpPr>
          <p:nvPr/>
        </p:nvSpPr>
        <p:spPr>
          <a:xfrm>
            <a:off x="0" y="0"/>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Accounting 1                            Journal Entries for Merchandise Business </a:t>
            </a:r>
            <a:r>
              <a:rPr lang="en-GB" sz="1400" dirty="0">
                <a:solidFill>
                  <a:srgbClr val="002060"/>
                </a:solidFill>
                <a:latin typeface="Arial" panose="020B0604020202020204" pitchFamily="34" charset="0"/>
                <a:cs typeface="Arial" panose="020B0604020202020204" pitchFamily="34" charset="0"/>
              </a:rPr>
              <a:t>– Perpetual  Inventory System </a:t>
            </a:r>
            <a:r>
              <a:rPr lang="en-US" sz="1400" dirty="0">
                <a:solidFill>
                  <a:srgbClr val="002060"/>
                </a:solidFill>
                <a:latin typeface="Arial" panose="020B0604020202020204" pitchFamily="34" charset="0"/>
                <a:cs typeface="Arial" panose="020B0604020202020204" pitchFamily="34" charset="0"/>
              </a:rPr>
              <a:t>                                                              Acc. 111</a:t>
            </a:r>
            <a:r>
              <a:rPr lang="en-US" sz="14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                                                                    </a:t>
            </a:r>
          </a:p>
          <a:p>
            <a:r>
              <a:rPr lang="en-US" sz="12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ar-BH" sz="1400" b="1" dirty="0">
              <a:solidFill>
                <a:srgbClr val="002060"/>
              </a:solidFill>
              <a:latin typeface="Arial" panose="020B0604020202020204" pitchFamily="34" charset="0"/>
              <a:cs typeface="Arial" panose="020B0604020202020204" pitchFamily="34" charset="0"/>
            </a:endParaRPr>
          </a:p>
        </p:txBody>
      </p:sp>
      <p:grpSp>
        <p:nvGrpSpPr>
          <p:cNvPr id="9" name="Group 8"/>
          <p:cNvGrpSpPr/>
          <p:nvPr/>
        </p:nvGrpSpPr>
        <p:grpSpPr>
          <a:xfrm>
            <a:off x="-41828" y="457586"/>
            <a:ext cx="10115860" cy="638574"/>
            <a:chOff x="245353" y="1049332"/>
            <a:chExt cx="8153400" cy="1080000"/>
          </a:xfrm>
        </p:grpSpPr>
        <p:sp>
          <p:nvSpPr>
            <p:cNvPr id="12" name="مستطيل مستدير الزوايا 13"/>
            <p:cNvSpPr/>
            <p:nvPr/>
          </p:nvSpPr>
          <p:spPr>
            <a:xfrm>
              <a:off x="245353" y="1049332"/>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Rectangle 6"/>
            <p:cNvSpPr/>
            <p:nvPr/>
          </p:nvSpPr>
          <p:spPr>
            <a:xfrm>
              <a:off x="1453542" y="1274437"/>
              <a:ext cx="6377826" cy="606758"/>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Recording Sales Goods in the General Journal</a:t>
              </a:r>
            </a:p>
          </p:txBody>
        </p:sp>
        <p:grpSp>
          <p:nvGrpSpPr>
            <p:cNvPr id="14" name="Shape 631"/>
            <p:cNvGrpSpPr/>
            <p:nvPr/>
          </p:nvGrpSpPr>
          <p:grpSpPr>
            <a:xfrm>
              <a:off x="460278" y="1121179"/>
              <a:ext cx="783227" cy="707887"/>
              <a:chOff x="5961125" y="1623900"/>
              <a:chExt cx="427450" cy="448175"/>
            </a:xfrm>
          </p:grpSpPr>
          <p:sp>
            <p:nvSpPr>
              <p:cNvPr id="15"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3573887" y="3136337"/>
            <a:ext cx="3179139" cy="452432"/>
          </a:xfrm>
          <a:prstGeom prst="rect">
            <a:avLst/>
          </a:prstGeom>
        </p:spPr>
        <p:txBody>
          <a:bodyPr wrap="none">
            <a:spAutoFit/>
          </a:bodyPr>
          <a:lstStyle/>
          <a:p>
            <a:pPr marL="685800" algn="ctr">
              <a:lnSpc>
                <a:spcPct val="130000"/>
              </a:lnSpc>
              <a:spcAft>
                <a:spcPts val="800"/>
              </a:spcAft>
              <a:tabLst>
                <a:tab pos="838200" algn="l"/>
              </a:tabLst>
            </a:pP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GENERAL JOURNAL</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0" name="Table 59"/>
          <p:cNvGraphicFramePr>
            <a:graphicFrameLocks noGrp="1"/>
          </p:cNvGraphicFramePr>
          <p:nvPr>
            <p:extLst>
              <p:ext uri="{D42A27DB-BD31-4B8C-83A1-F6EECF244321}">
                <p14:modId xmlns:p14="http://schemas.microsoft.com/office/powerpoint/2010/main" val="2754228916"/>
              </p:ext>
            </p:extLst>
          </p:nvPr>
        </p:nvGraphicFramePr>
        <p:xfrm>
          <a:off x="611094" y="3643339"/>
          <a:ext cx="10682057" cy="2682240"/>
        </p:xfrm>
        <a:graphic>
          <a:graphicData uri="http://schemas.openxmlformats.org/drawingml/2006/table">
            <a:tbl>
              <a:tblPr firstRow="1" bandRow="1">
                <a:tableStyleId>{93296810-A885-4BE3-A3E7-6D5BEEA58F35}</a:tableStyleId>
              </a:tblPr>
              <a:tblGrid>
                <a:gridCol w="1249892">
                  <a:extLst>
                    <a:ext uri="{9D8B030D-6E8A-4147-A177-3AD203B41FA5}">
                      <a16:colId xmlns:a16="http://schemas.microsoft.com/office/drawing/2014/main" val="2392913453"/>
                    </a:ext>
                  </a:extLst>
                </a:gridCol>
                <a:gridCol w="6172141">
                  <a:extLst>
                    <a:ext uri="{9D8B030D-6E8A-4147-A177-3AD203B41FA5}">
                      <a16:colId xmlns:a16="http://schemas.microsoft.com/office/drawing/2014/main" val="3367015491"/>
                    </a:ext>
                  </a:extLst>
                </a:gridCol>
                <a:gridCol w="657159">
                  <a:extLst>
                    <a:ext uri="{9D8B030D-6E8A-4147-A177-3AD203B41FA5}">
                      <a16:colId xmlns:a16="http://schemas.microsoft.com/office/drawing/2014/main" val="1814508421"/>
                    </a:ext>
                  </a:extLst>
                </a:gridCol>
                <a:gridCol w="1327203">
                  <a:extLst>
                    <a:ext uri="{9D8B030D-6E8A-4147-A177-3AD203B41FA5}">
                      <a16:colId xmlns:a16="http://schemas.microsoft.com/office/drawing/2014/main" val="1028708909"/>
                    </a:ext>
                  </a:extLst>
                </a:gridCol>
                <a:gridCol w="1275662">
                  <a:extLst>
                    <a:ext uri="{9D8B030D-6E8A-4147-A177-3AD203B41FA5}">
                      <a16:colId xmlns:a16="http://schemas.microsoft.com/office/drawing/2014/main" val="3374041528"/>
                    </a:ext>
                  </a:extLst>
                </a:gridCol>
              </a:tblGrid>
              <a:tr h="258900">
                <a:tc>
                  <a:txBody>
                    <a:bodyPr/>
                    <a:lstStyle/>
                    <a:p>
                      <a:pPr algn="ctr"/>
                      <a:r>
                        <a:rPr lang="en-US" sz="1600" b="1" dirty="0">
                          <a:solidFill>
                            <a:srgbClr val="002060"/>
                          </a:solidFill>
                          <a:latin typeface="Arial" panose="020B0604020202020204" pitchFamily="34" charset="0"/>
                          <a:cs typeface="Arial" panose="020B0604020202020204" pitchFamily="34" charset="0"/>
                        </a:rPr>
                        <a:t>Date</a:t>
                      </a:r>
                    </a:p>
                  </a:txBody>
                  <a:tcPr anchor="ct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Account Title and Explanation</a:t>
                      </a:r>
                      <a:endParaRPr lang="en-US" sz="16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600" b="1" dirty="0">
                          <a:solidFill>
                            <a:srgbClr val="002060"/>
                          </a:solidFill>
                          <a:latin typeface="Arial" panose="020B0604020202020204" pitchFamily="34" charset="0"/>
                          <a:cs typeface="Arial" panose="020B0604020202020204" pitchFamily="34" charset="0"/>
                        </a:rPr>
                        <a:t>PR</a:t>
                      </a:r>
                    </a:p>
                  </a:txBody>
                  <a:tcPr anchor="ctr"/>
                </a:tc>
                <a:tc>
                  <a:txBody>
                    <a:bodyPr/>
                    <a:lstStyle/>
                    <a:p>
                      <a:pPr algn="ctr"/>
                      <a:r>
                        <a:rPr lang="en-US" sz="1600" b="1" kern="1200" dirty="0">
                          <a:solidFill>
                            <a:srgbClr val="002060"/>
                          </a:solidFill>
                          <a:effectLst/>
                          <a:latin typeface="Arial" panose="020B0604020202020204" pitchFamily="34" charset="0"/>
                          <a:cs typeface="Arial" panose="020B0604020202020204" pitchFamily="34" charset="0"/>
                        </a:rPr>
                        <a:t>Debit</a:t>
                      </a:r>
                      <a:endParaRPr lang="en-US" sz="16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600" b="1" dirty="0">
                          <a:solidFill>
                            <a:srgbClr val="002060"/>
                          </a:solidFill>
                          <a:latin typeface="Arial" panose="020B0604020202020204" pitchFamily="34" charset="0"/>
                          <a:cs typeface="Arial" panose="020B0604020202020204" pitchFamily="34" charset="0"/>
                        </a:rPr>
                        <a:t>Credit</a:t>
                      </a:r>
                    </a:p>
                  </a:txBody>
                  <a:tcPr anchor="ctr"/>
                </a:tc>
                <a:extLst>
                  <a:ext uri="{0D108BD9-81ED-4DB2-BD59-A6C34878D82A}">
                    <a16:rowId xmlns:a16="http://schemas.microsoft.com/office/drawing/2014/main" val="3950487831"/>
                  </a:ext>
                </a:extLst>
              </a:tr>
              <a:tr h="300729">
                <a:tc rowSpan="3">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Jan 31</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Sales Returns and allowance</a:t>
                      </a: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1,000</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929973839"/>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                          Account Receivable (Hassan)</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1,000</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575098866"/>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ctr"/>
                      <a:r>
                        <a:rPr lang="en-US" sz="1600" b="1" kern="1200" dirty="0">
                          <a:solidFill>
                            <a:srgbClr val="C00000"/>
                          </a:solidFill>
                          <a:effectLst/>
                          <a:latin typeface="Arial" panose="020B0604020202020204" pitchFamily="34" charset="0"/>
                          <a:ea typeface="+mn-ea"/>
                          <a:cs typeface="Arial" panose="020B0604020202020204" pitchFamily="34" charset="0"/>
                        </a:rPr>
                        <a:t>Sales returns on credit</a:t>
                      </a:r>
                      <a:endParaRPr lang="en-GB" sz="1600" b="1" dirty="0">
                        <a:solidFill>
                          <a:srgbClr val="C00000"/>
                        </a:solidFill>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062540019"/>
                  </a:ext>
                </a:extLst>
              </a:tr>
              <a:tr h="300729">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l"/>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625890747"/>
                  </a:ext>
                </a:extLst>
              </a:tr>
              <a:tr h="300729">
                <a:tc rowSpan="3">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Jan 31 </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600" b="1" dirty="0">
                          <a:latin typeface="Arial" panose="020B0604020202020204" pitchFamily="34" charset="0"/>
                          <a:cs typeface="Arial" panose="020B0604020202020204" pitchFamily="34" charset="0"/>
                        </a:rPr>
                        <a:t>Merchandise Inventory </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890</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689389963"/>
                  </a:ext>
                </a:extLst>
              </a:tr>
              <a:tr h="300729">
                <a:tc vMerge="1">
                  <a:txBody>
                    <a:bodyPr/>
                    <a:lstStyle/>
                    <a:p>
                      <a:pPr algn="ctr"/>
                      <a:endParaRPr lang="en-GB" dirty="0"/>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                          Cost of Goods Sold </a:t>
                      </a: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US" sz="1600" b="1" dirty="0">
                          <a:latin typeface="Arial" panose="020B0604020202020204" pitchFamily="34" charset="0"/>
                          <a:ea typeface="Calibri" panose="020F0502020204030204" pitchFamily="34" charset="0"/>
                          <a:cs typeface="Arial" panose="020B0604020202020204" pitchFamily="34" charset="0"/>
                        </a:rPr>
                        <a:t>890</a:t>
                      </a: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140323342"/>
                  </a:ext>
                </a:extLst>
              </a:tr>
              <a:tr h="300729">
                <a:tc vMerge="1">
                  <a:txBody>
                    <a:bodyPr/>
                    <a:lstStyle/>
                    <a:p>
                      <a:pPr algn="ctr"/>
                      <a:endParaRPr lang="en-GB" dirty="0"/>
                    </a:p>
                  </a:txBody>
                  <a:tcPr anchor="ctr">
                    <a:solidFill>
                      <a:schemeClr val="accent4">
                        <a:lumMod val="60000"/>
                        <a:lumOff val="40000"/>
                      </a:schemeClr>
                    </a:solidFill>
                  </a:tcPr>
                </a:tc>
                <a:tc>
                  <a:txBody>
                    <a:bodyPr/>
                    <a:lstStyle/>
                    <a:p>
                      <a:pPr algn="ctr"/>
                      <a:r>
                        <a:rPr lang="en-US" sz="1600" b="1" kern="1200" dirty="0">
                          <a:solidFill>
                            <a:srgbClr val="C00000"/>
                          </a:solidFill>
                          <a:effectLst/>
                          <a:latin typeface="Arial" panose="020B0604020202020204" pitchFamily="34" charset="0"/>
                          <a:ea typeface="+mn-ea"/>
                          <a:cs typeface="Arial" panose="020B0604020202020204" pitchFamily="34" charset="0"/>
                        </a:rPr>
                        <a:t>Cost of sale returns on credit</a:t>
                      </a:r>
                      <a:endParaRPr lang="en-GB" sz="1600" b="1" dirty="0">
                        <a:solidFill>
                          <a:srgbClr val="C00000"/>
                        </a:solidFill>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6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512070822"/>
                  </a:ext>
                </a:extLst>
              </a:tr>
            </a:tbl>
          </a:graphicData>
        </a:graphic>
      </p:graphicFrame>
      <p:sp>
        <p:nvSpPr>
          <p:cNvPr id="4" name="Rectangle 3"/>
          <p:cNvSpPr/>
          <p:nvPr/>
        </p:nvSpPr>
        <p:spPr>
          <a:xfrm>
            <a:off x="-41829" y="1278192"/>
            <a:ext cx="6429565" cy="30777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400" b="1" u="sng" dirty="0">
                <a:solidFill>
                  <a:srgbClr val="002060"/>
                </a:solidFill>
                <a:latin typeface="Arial" panose="020B0604020202020204" pitchFamily="34" charset="0"/>
                <a:ea typeface="Calibri" panose="020F0502020204030204" pitchFamily="34" charset="0"/>
                <a:cs typeface="Arial" panose="020B0604020202020204" pitchFamily="34" charset="0"/>
              </a:rPr>
              <a:t>C-4) Sales Returns and Allowance of goods on account without discount</a:t>
            </a:r>
            <a:endParaRPr lang="en-GB" sz="1400" b="1" dirty="0">
              <a:latin typeface="Arial" panose="020B0604020202020204" pitchFamily="34" charset="0"/>
              <a:cs typeface="Arial" panose="020B0604020202020204" pitchFamily="34" charset="0"/>
            </a:endParaRPr>
          </a:p>
        </p:txBody>
      </p:sp>
      <p:grpSp>
        <p:nvGrpSpPr>
          <p:cNvPr id="61" name="Group 60"/>
          <p:cNvGrpSpPr/>
          <p:nvPr/>
        </p:nvGrpSpPr>
        <p:grpSpPr>
          <a:xfrm>
            <a:off x="5682253" y="1112223"/>
            <a:ext cx="6287769" cy="1534306"/>
            <a:chOff x="0" y="0"/>
            <a:chExt cx="6288129" cy="1992702"/>
          </a:xfrm>
        </p:grpSpPr>
        <p:sp>
          <p:nvSpPr>
            <p:cNvPr id="62" name="Rectangle 61"/>
            <p:cNvSpPr/>
            <p:nvPr/>
          </p:nvSpPr>
          <p:spPr>
            <a:xfrm>
              <a:off x="0" y="759072"/>
              <a:ext cx="1958196" cy="431373"/>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Sales returns of Merchandise for cash </a:t>
              </a:r>
              <a:endParaRPr lang="en-GB" sz="1050">
                <a:effectLst/>
                <a:ea typeface="Calibri" panose="020F0502020204030204" pitchFamily="34" charset="0"/>
                <a:cs typeface="Arial" panose="020B0604020202020204" pitchFamily="34" charset="0"/>
              </a:endParaRPr>
            </a:p>
          </p:txBody>
        </p:sp>
        <p:cxnSp>
          <p:nvCxnSpPr>
            <p:cNvPr id="63" name="Straight Arrow Connector 62"/>
            <p:cNvCxnSpPr/>
            <p:nvPr/>
          </p:nvCxnSpPr>
          <p:spPr>
            <a:xfrm>
              <a:off x="1958196" y="879894"/>
              <a:ext cx="656098" cy="5520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4" name="Straight Arrow Connector 63"/>
            <p:cNvCxnSpPr/>
            <p:nvPr/>
          </p:nvCxnSpPr>
          <p:spPr>
            <a:xfrm flipV="1">
              <a:off x="1975449" y="569343"/>
              <a:ext cx="724619" cy="3105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5" name="Rounded Rectangle 64"/>
            <p:cNvSpPr/>
            <p:nvPr/>
          </p:nvSpPr>
          <p:spPr>
            <a:xfrm>
              <a:off x="2700068" y="396815"/>
              <a:ext cx="966158" cy="32780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First entry</a:t>
              </a:r>
              <a:endParaRPr lang="en-GB" sz="1050">
                <a:effectLst/>
                <a:ea typeface="Calibri" panose="020F0502020204030204" pitchFamily="34" charset="0"/>
                <a:cs typeface="Arial" panose="020B0604020202020204" pitchFamily="34" charset="0"/>
              </a:endParaRPr>
            </a:p>
          </p:txBody>
        </p:sp>
        <p:sp>
          <p:nvSpPr>
            <p:cNvPr id="66" name="Rounded Rectangle 65"/>
            <p:cNvSpPr/>
            <p:nvPr/>
          </p:nvSpPr>
          <p:spPr>
            <a:xfrm>
              <a:off x="2605177" y="1268083"/>
              <a:ext cx="1035170" cy="32780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Second entry</a:t>
              </a:r>
              <a:endParaRPr lang="en-GB" sz="1050">
                <a:effectLst/>
                <a:ea typeface="Calibri" panose="020F0502020204030204" pitchFamily="34" charset="0"/>
                <a:cs typeface="Arial" panose="020B0604020202020204" pitchFamily="34" charset="0"/>
              </a:endParaRPr>
            </a:p>
          </p:txBody>
        </p:sp>
        <p:cxnSp>
          <p:nvCxnSpPr>
            <p:cNvPr id="67" name="Straight Arrow Connector 66"/>
            <p:cNvCxnSpPr/>
            <p:nvPr/>
          </p:nvCxnSpPr>
          <p:spPr>
            <a:xfrm flipV="1">
              <a:off x="3674852" y="207034"/>
              <a:ext cx="267419" cy="3536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8" name="Straight Arrow Connector 67"/>
            <p:cNvCxnSpPr/>
            <p:nvPr/>
          </p:nvCxnSpPr>
          <p:spPr>
            <a:xfrm>
              <a:off x="3683479" y="560717"/>
              <a:ext cx="258793" cy="2587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9" name="Oval 68"/>
            <p:cNvSpPr/>
            <p:nvPr/>
          </p:nvSpPr>
          <p:spPr>
            <a:xfrm>
              <a:off x="3942271" y="0"/>
              <a:ext cx="775815" cy="39681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Debit</a:t>
              </a:r>
              <a:endParaRPr lang="en-GB" sz="1050">
                <a:effectLst/>
                <a:ea typeface="Calibri" panose="020F0502020204030204" pitchFamily="34" charset="0"/>
                <a:cs typeface="Arial" panose="020B0604020202020204" pitchFamily="34" charset="0"/>
              </a:endParaRPr>
            </a:p>
          </p:txBody>
        </p:sp>
        <p:sp>
          <p:nvSpPr>
            <p:cNvPr id="70" name="Oval 69"/>
            <p:cNvSpPr/>
            <p:nvPr/>
          </p:nvSpPr>
          <p:spPr>
            <a:xfrm>
              <a:off x="3950898" y="577970"/>
              <a:ext cx="784440" cy="39681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Credit</a:t>
              </a:r>
              <a:endParaRPr lang="en-GB" sz="1050">
                <a:effectLst/>
                <a:ea typeface="Calibri" panose="020F0502020204030204" pitchFamily="34" charset="0"/>
                <a:cs typeface="Arial" panose="020B0604020202020204" pitchFamily="34" charset="0"/>
              </a:endParaRPr>
            </a:p>
          </p:txBody>
        </p:sp>
        <p:sp>
          <p:nvSpPr>
            <p:cNvPr id="71" name="Oval 70"/>
            <p:cNvSpPr/>
            <p:nvPr/>
          </p:nvSpPr>
          <p:spPr>
            <a:xfrm>
              <a:off x="3968151" y="1104181"/>
              <a:ext cx="784225" cy="39681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Debit</a:t>
              </a:r>
              <a:endParaRPr lang="en-GB" sz="1050">
                <a:effectLst/>
                <a:ea typeface="Calibri" panose="020F0502020204030204" pitchFamily="34" charset="0"/>
                <a:cs typeface="Arial" panose="020B0604020202020204" pitchFamily="34" charset="0"/>
              </a:endParaRPr>
            </a:p>
          </p:txBody>
        </p:sp>
        <p:sp>
          <p:nvSpPr>
            <p:cNvPr id="72" name="Oval 71"/>
            <p:cNvSpPr/>
            <p:nvPr/>
          </p:nvSpPr>
          <p:spPr>
            <a:xfrm>
              <a:off x="4002656" y="1595887"/>
              <a:ext cx="810883" cy="396815"/>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Credit</a:t>
              </a:r>
              <a:endParaRPr lang="en-GB" sz="1050">
                <a:effectLst/>
                <a:ea typeface="Calibri" panose="020F0502020204030204" pitchFamily="34" charset="0"/>
                <a:cs typeface="Arial" panose="020B0604020202020204" pitchFamily="34" charset="0"/>
              </a:endParaRPr>
            </a:p>
          </p:txBody>
        </p:sp>
        <p:cxnSp>
          <p:nvCxnSpPr>
            <p:cNvPr id="73" name="Straight Arrow Connector 72"/>
            <p:cNvCxnSpPr/>
            <p:nvPr/>
          </p:nvCxnSpPr>
          <p:spPr>
            <a:xfrm flipV="1">
              <a:off x="3666226" y="1311215"/>
              <a:ext cx="345380" cy="1204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4" name="Straight Arrow Connector 73"/>
            <p:cNvCxnSpPr/>
            <p:nvPr/>
          </p:nvCxnSpPr>
          <p:spPr>
            <a:xfrm>
              <a:off x="3666226" y="1457864"/>
              <a:ext cx="345128" cy="2932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5" name="Rounded Rectangle 74"/>
            <p:cNvSpPr/>
            <p:nvPr/>
          </p:nvSpPr>
          <p:spPr>
            <a:xfrm>
              <a:off x="4873925" y="43131"/>
              <a:ext cx="1354347" cy="44860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US" sz="1050" b="1" dirty="0">
                <a:effectLst/>
                <a:ea typeface="Calibri" panose="020F0502020204030204" pitchFamily="34" charset="0"/>
                <a:cs typeface="Arial" panose="020B0604020202020204" pitchFamily="34" charset="0"/>
              </a:endParaRPr>
            </a:p>
            <a:p>
              <a:pPr algn="ctr">
                <a:lnSpc>
                  <a:spcPct val="107000"/>
                </a:lnSpc>
                <a:spcAft>
                  <a:spcPts val="800"/>
                </a:spcAft>
              </a:pPr>
              <a:r>
                <a:rPr lang="en-US" sz="1050" b="1" dirty="0">
                  <a:effectLst/>
                  <a:ea typeface="Calibri" panose="020F0502020204030204" pitchFamily="34" charset="0"/>
                  <a:cs typeface="Arial" panose="020B0604020202020204" pitchFamily="34" charset="0"/>
                </a:rPr>
                <a:t>Sales Returns and allowance</a:t>
              </a:r>
              <a:endParaRPr lang="en-GB" sz="1050" dirty="0">
                <a:effectLst/>
                <a:ea typeface="Calibri" panose="020F0502020204030204" pitchFamily="34" charset="0"/>
                <a:cs typeface="Arial" panose="020B0604020202020204" pitchFamily="34" charset="0"/>
              </a:endParaRPr>
            </a:p>
            <a:p>
              <a:pPr algn="ctr">
                <a:lnSpc>
                  <a:spcPct val="107000"/>
                </a:lnSpc>
                <a:spcAft>
                  <a:spcPts val="800"/>
                </a:spcAft>
              </a:pPr>
              <a:endParaRPr lang="en-GB" sz="1050" dirty="0">
                <a:effectLst/>
                <a:ea typeface="Calibri" panose="020F0502020204030204" pitchFamily="34" charset="0"/>
                <a:cs typeface="Arial" panose="020B0604020202020204" pitchFamily="34" charset="0"/>
              </a:endParaRPr>
            </a:p>
          </p:txBody>
        </p:sp>
        <p:sp>
          <p:nvSpPr>
            <p:cNvPr id="76" name="Rounded Rectangle 75"/>
            <p:cNvSpPr/>
            <p:nvPr/>
          </p:nvSpPr>
          <p:spPr>
            <a:xfrm>
              <a:off x="4891177" y="603849"/>
              <a:ext cx="1354347" cy="301924"/>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a:effectLst/>
                  <a:ea typeface="Calibri" panose="020F0502020204030204" pitchFamily="34" charset="0"/>
                  <a:cs typeface="Arial" panose="020B0604020202020204" pitchFamily="34" charset="0"/>
                </a:rPr>
                <a:t>Account Receivable</a:t>
              </a:r>
              <a:endParaRPr lang="en-GB" sz="1050">
                <a:effectLst/>
                <a:ea typeface="Calibri" panose="020F0502020204030204" pitchFamily="34" charset="0"/>
                <a:cs typeface="Arial" panose="020B0604020202020204" pitchFamily="34" charset="0"/>
              </a:endParaRPr>
            </a:p>
          </p:txBody>
        </p:sp>
        <p:sp>
          <p:nvSpPr>
            <p:cNvPr id="77" name="Rounded Rectangle 76"/>
            <p:cNvSpPr/>
            <p:nvPr/>
          </p:nvSpPr>
          <p:spPr>
            <a:xfrm>
              <a:off x="4908430" y="1130060"/>
              <a:ext cx="1354347" cy="474560"/>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dirty="0">
                  <a:effectLst/>
                  <a:ea typeface="Calibri" panose="020F0502020204030204" pitchFamily="34" charset="0"/>
                  <a:cs typeface="Arial" panose="020B0604020202020204" pitchFamily="34" charset="0"/>
                </a:rPr>
                <a:t>Merchandise Inventory </a:t>
              </a:r>
              <a:endParaRPr lang="en-GB" sz="1050" dirty="0">
                <a:effectLst/>
                <a:ea typeface="Calibri" panose="020F0502020204030204" pitchFamily="34" charset="0"/>
                <a:cs typeface="Arial" panose="020B0604020202020204" pitchFamily="34" charset="0"/>
              </a:endParaRPr>
            </a:p>
          </p:txBody>
        </p:sp>
        <p:sp>
          <p:nvSpPr>
            <p:cNvPr id="78" name="Rounded Rectangle 77"/>
            <p:cNvSpPr/>
            <p:nvPr/>
          </p:nvSpPr>
          <p:spPr>
            <a:xfrm>
              <a:off x="4934309" y="1673524"/>
              <a:ext cx="1353820" cy="319178"/>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050" b="1" dirty="0">
                  <a:effectLst/>
                  <a:ea typeface="Calibri" panose="020F0502020204030204" pitchFamily="34" charset="0"/>
                  <a:cs typeface="Arial" panose="020B0604020202020204" pitchFamily="34" charset="0"/>
                </a:rPr>
                <a:t>COGS</a:t>
              </a:r>
              <a:r>
                <a:rPr lang="en-US" sz="1050" dirty="0">
                  <a:effectLst/>
                  <a:ea typeface="Calibri" panose="020F0502020204030204" pitchFamily="34" charset="0"/>
                  <a:cs typeface="Arial" panose="020B0604020202020204" pitchFamily="34" charset="0"/>
                </a:rPr>
                <a:t> </a:t>
              </a:r>
              <a:endParaRPr lang="en-GB" sz="1050" dirty="0">
                <a:effectLst/>
                <a:ea typeface="Calibri" panose="020F0502020204030204" pitchFamily="34" charset="0"/>
                <a:cs typeface="Arial" panose="020B0604020202020204" pitchFamily="34" charset="0"/>
              </a:endParaRPr>
            </a:p>
          </p:txBody>
        </p:sp>
        <p:cxnSp>
          <p:nvCxnSpPr>
            <p:cNvPr id="79" name="Straight Arrow Connector 78"/>
            <p:cNvCxnSpPr/>
            <p:nvPr/>
          </p:nvCxnSpPr>
          <p:spPr>
            <a:xfrm>
              <a:off x="4666890" y="198407"/>
              <a:ext cx="2423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0" name="Straight Arrow Connector 79"/>
            <p:cNvCxnSpPr/>
            <p:nvPr/>
          </p:nvCxnSpPr>
          <p:spPr>
            <a:xfrm>
              <a:off x="4666890" y="776377"/>
              <a:ext cx="2423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Straight Arrow Connector 80"/>
            <p:cNvCxnSpPr/>
            <p:nvPr/>
          </p:nvCxnSpPr>
          <p:spPr>
            <a:xfrm>
              <a:off x="4718649" y="1302589"/>
              <a:ext cx="2423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2" name="Straight Arrow Connector 81"/>
            <p:cNvCxnSpPr/>
            <p:nvPr/>
          </p:nvCxnSpPr>
          <p:spPr>
            <a:xfrm>
              <a:off x="4761781" y="1802921"/>
              <a:ext cx="24231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6" name="Rectangle 5"/>
          <p:cNvSpPr/>
          <p:nvPr/>
        </p:nvSpPr>
        <p:spPr>
          <a:xfrm>
            <a:off x="333522" y="1990985"/>
            <a:ext cx="8666787" cy="1155188"/>
          </a:xfrm>
          <a:prstGeom prst="rect">
            <a:avLst/>
          </a:prstGeom>
        </p:spPr>
        <p:txBody>
          <a:bodyPr wrap="square">
            <a:spAutoFit/>
          </a:bodyPr>
          <a:lstStyle/>
          <a:p>
            <a:pPr algn="just">
              <a:lnSpc>
                <a:spcPct val="130000"/>
              </a:lnSpc>
              <a:spcAft>
                <a:spcPts val="800"/>
              </a:spcAft>
              <a:tabLst>
                <a:tab pos="838200" algn="l"/>
              </a:tabLst>
            </a:pPr>
            <a:r>
              <a:rPr lang="en-US" sz="1600" b="1" u="sng" dirty="0">
                <a:solidFill>
                  <a:srgbClr val="C00000"/>
                </a:solidFill>
                <a:latin typeface="Arial" panose="020B0604020202020204" pitchFamily="34" charset="0"/>
                <a:ea typeface="Calibri" panose="020F0502020204030204" pitchFamily="34" charset="0"/>
                <a:cs typeface="Arial" panose="020B0604020202020204" pitchFamily="34" charset="0"/>
              </a:rPr>
              <a:t>Illustration 4:</a:t>
            </a:r>
            <a:endParaRPr lang="en-GB" sz="16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nSpc>
                <a:spcPct val="130000"/>
              </a:lnSpc>
              <a:spcAft>
                <a:spcPts val="0"/>
              </a:spcAft>
            </a:pPr>
            <a:r>
              <a:rPr lang="en-US" sz="1600" b="1" dirty="0">
                <a:latin typeface="Arial" panose="020B0604020202020204" pitchFamily="34" charset="0"/>
                <a:ea typeface="Calibri" panose="020F0502020204030204" pitchFamily="34" charset="0"/>
                <a:cs typeface="Arial" panose="020B0604020202020204" pitchFamily="34" charset="0"/>
              </a:rPr>
              <a:t> On Jan 31 2020, Salman’s Company retuned goods from sales on Jan 30,of customer Hassan for BD1,000 cash that had cost BD890. It recorded in the general journal.</a:t>
            </a:r>
            <a:endParaRPr lang="en-GB" sz="16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544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78265"/>
            <a:ext cx="12192000" cy="338554"/>
            <a:chOff x="0" y="6501793"/>
            <a:chExt cx="12192000" cy="338554"/>
          </a:xfrm>
        </p:grpSpPr>
        <p:cxnSp>
          <p:nvCxnSpPr>
            <p:cNvPr id="10" name="Straight Connector 9"/>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a:xfrm>
              <a:off x="3048000" y="6501793"/>
              <a:ext cx="9144000"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r" rtl="1"/>
              <a:r>
                <a:rPr lang="ar-BH" sz="1600" dirty="0"/>
                <a:t>وزارة التربية والتعليم – 2020م</a:t>
              </a:r>
              <a:endParaRPr lang="en-US" sz="1600" dirty="0"/>
            </a:p>
          </p:txBody>
        </p:sp>
      </p:grpSp>
      <p:sp>
        <p:nvSpPr>
          <p:cNvPr id="8" name="Title 1"/>
          <p:cNvSpPr txBox="1">
            <a:spLocks/>
          </p:cNvSpPr>
          <p:nvPr/>
        </p:nvSpPr>
        <p:spPr>
          <a:xfrm>
            <a:off x="0" y="0"/>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400" dirty="0">
                <a:solidFill>
                  <a:srgbClr val="002060"/>
                </a:solidFill>
                <a:latin typeface="Arial" panose="020B0604020202020204" pitchFamily="34" charset="0"/>
                <a:cs typeface="Arial" panose="020B0604020202020204" pitchFamily="34" charset="0"/>
              </a:rPr>
              <a:t>Accounting 1                            Journal Entries for Merchandise Business </a:t>
            </a:r>
            <a:r>
              <a:rPr lang="en-GB" sz="1400" dirty="0">
                <a:solidFill>
                  <a:srgbClr val="002060"/>
                </a:solidFill>
                <a:latin typeface="Arial" panose="020B0604020202020204" pitchFamily="34" charset="0"/>
                <a:cs typeface="Arial" panose="020B0604020202020204" pitchFamily="34" charset="0"/>
              </a:rPr>
              <a:t>– Perpetual  Inventory System </a:t>
            </a:r>
            <a:r>
              <a:rPr lang="en-US" sz="1400" dirty="0">
                <a:solidFill>
                  <a:srgbClr val="002060"/>
                </a:solidFill>
                <a:latin typeface="Arial" panose="020B0604020202020204" pitchFamily="34" charset="0"/>
                <a:cs typeface="Arial" panose="020B0604020202020204" pitchFamily="34" charset="0"/>
              </a:rPr>
              <a:t>                                                              Acc. 111</a:t>
            </a:r>
            <a:r>
              <a:rPr lang="en-US" sz="1400" b="1" dirty="0">
                <a:solidFill>
                  <a:srgbClr val="002060"/>
                </a:solidFill>
                <a:latin typeface="Arial" panose="020B0604020202020204" pitchFamily="34" charset="0"/>
                <a:cs typeface="Arial" panose="020B0604020202020204" pitchFamily="34" charset="0"/>
              </a:rPr>
              <a:t>  </a:t>
            </a:r>
            <a:r>
              <a:rPr lang="en-US" sz="1200" b="1" dirty="0">
                <a:solidFill>
                  <a:srgbClr val="002060"/>
                </a:solidFill>
                <a:latin typeface="Arial" panose="020B0604020202020204" pitchFamily="34" charset="0"/>
                <a:cs typeface="Arial" panose="020B0604020202020204" pitchFamily="34" charset="0"/>
              </a:rPr>
              <a:t>                                                                    </a:t>
            </a:r>
          </a:p>
          <a:p>
            <a:r>
              <a:rPr lang="en-US" sz="12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             </a:t>
            </a:r>
            <a:endParaRPr lang="ar-BH" sz="1400" b="1" dirty="0">
              <a:solidFill>
                <a:srgbClr val="002060"/>
              </a:solidFill>
              <a:latin typeface="Arial" panose="020B0604020202020204" pitchFamily="34" charset="0"/>
              <a:cs typeface="Arial" panose="020B0604020202020204" pitchFamily="34" charset="0"/>
            </a:endParaRPr>
          </a:p>
        </p:txBody>
      </p:sp>
      <p:grpSp>
        <p:nvGrpSpPr>
          <p:cNvPr id="9" name="Group 8"/>
          <p:cNvGrpSpPr/>
          <p:nvPr/>
        </p:nvGrpSpPr>
        <p:grpSpPr>
          <a:xfrm>
            <a:off x="-41828" y="457586"/>
            <a:ext cx="10115860" cy="638574"/>
            <a:chOff x="245353" y="1049332"/>
            <a:chExt cx="8153400" cy="1080000"/>
          </a:xfrm>
        </p:grpSpPr>
        <p:sp>
          <p:nvSpPr>
            <p:cNvPr id="12" name="مستطيل مستدير الزوايا 13"/>
            <p:cNvSpPr/>
            <p:nvPr/>
          </p:nvSpPr>
          <p:spPr>
            <a:xfrm>
              <a:off x="245353" y="1049332"/>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Rectangle 6"/>
            <p:cNvSpPr/>
            <p:nvPr/>
          </p:nvSpPr>
          <p:spPr>
            <a:xfrm>
              <a:off x="1453542" y="1274437"/>
              <a:ext cx="6377826" cy="606758"/>
            </a:xfrm>
            <a:prstGeom prst="rect">
              <a:avLst/>
            </a:prstGeom>
          </p:spPr>
          <p:txBody>
            <a:bodyPr wrap="square">
              <a:spAutoFit/>
            </a:bodyPr>
            <a:lstStyle/>
            <a:p>
              <a:pPr algn="ctr"/>
              <a:r>
                <a:rPr lang="en-US" sz="2400" b="1" dirty="0">
                  <a:ln w="9525">
                    <a:noFill/>
                    <a:prstDash val="solid"/>
                  </a:ln>
                  <a:solidFill>
                    <a:srgbClr val="FFFF00"/>
                  </a:solidFill>
                  <a:latin typeface="Arial Black" panose="020B0A04020102020204" pitchFamily="34" charset="0"/>
                  <a:cs typeface="PT Bold Heading" panose="02010400000000000000" pitchFamily="2" charset="-78"/>
                </a:rPr>
                <a:t>Recording Sales Goods in the General Journal</a:t>
              </a:r>
            </a:p>
          </p:txBody>
        </p:sp>
        <p:grpSp>
          <p:nvGrpSpPr>
            <p:cNvPr id="14" name="Shape 631"/>
            <p:cNvGrpSpPr/>
            <p:nvPr/>
          </p:nvGrpSpPr>
          <p:grpSpPr>
            <a:xfrm>
              <a:off x="460278" y="1121179"/>
              <a:ext cx="783227" cy="707887"/>
              <a:chOff x="5961125" y="1623900"/>
              <a:chExt cx="427450" cy="448175"/>
            </a:xfrm>
          </p:grpSpPr>
          <p:sp>
            <p:nvSpPr>
              <p:cNvPr id="15"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3824052" y="3669593"/>
            <a:ext cx="3179139" cy="452432"/>
          </a:xfrm>
          <a:prstGeom prst="rect">
            <a:avLst/>
          </a:prstGeom>
        </p:spPr>
        <p:txBody>
          <a:bodyPr wrap="none">
            <a:spAutoFit/>
          </a:bodyPr>
          <a:lstStyle/>
          <a:p>
            <a:pPr marL="685800" algn="ctr">
              <a:lnSpc>
                <a:spcPct val="130000"/>
              </a:lnSpc>
              <a:spcAft>
                <a:spcPts val="800"/>
              </a:spcAft>
              <a:tabLst>
                <a:tab pos="838200" algn="l"/>
              </a:tabLst>
            </a:pP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GENERAL JOURNAL</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471261" y="1532590"/>
            <a:ext cx="4489691" cy="572464"/>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marL="180340" algn="just">
              <a:lnSpc>
                <a:spcPct val="130000"/>
              </a:lnSpc>
              <a:spcAft>
                <a:spcPts val="800"/>
              </a:spcAft>
            </a:pPr>
            <a:r>
              <a:rPr lang="en-US" sz="2400" b="1" u="sng" dirty="0">
                <a:solidFill>
                  <a:srgbClr val="002060"/>
                </a:solidFill>
                <a:latin typeface="Arial" panose="020B0604020202020204" pitchFamily="34" charset="0"/>
                <a:ea typeface="Calibri" panose="020F0502020204030204" pitchFamily="34" charset="0"/>
                <a:cs typeface="Arial" panose="020B0604020202020204" pitchFamily="34" charset="0"/>
              </a:rPr>
              <a:t>Received cash from debtors</a:t>
            </a:r>
            <a:endParaRPr lang="en-GB" b="1"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60" name="Table 59"/>
          <p:cNvGraphicFramePr>
            <a:graphicFrameLocks noGrp="1"/>
          </p:cNvGraphicFramePr>
          <p:nvPr>
            <p:extLst>
              <p:ext uri="{D42A27DB-BD31-4B8C-83A1-F6EECF244321}">
                <p14:modId xmlns:p14="http://schemas.microsoft.com/office/powerpoint/2010/main" val="3931543723"/>
              </p:ext>
            </p:extLst>
          </p:nvPr>
        </p:nvGraphicFramePr>
        <p:xfrm>
          <a:off x="626245" y="4268742"/>
          <a:ext cx="10755412" cy="1896085"/>
        </p:xfrm>
        <a:graphic>
          <a:graphicData uri="http://schemas.openxmlformats.org/drawingml/2006/table">
            <a:tbl>
              <a:tblPr firstRow="1" bandRow="1">
                <a:tableStyleId>{93296810-A885-4BE3-A3E7-6D5BEEA58F35}</a:tableStyleId>
              </a:tblPr>
              <a:tblGrid>
                <a:gridCol w="1258475">
                  <a:extLst>
                    <a:ext uri="{9D8B030D-6E8A-4147-A177-3AD203B41FA5}">
                      <a16:colId xmlns:a16="http://schemas.microsoft.com/office/drawing/2014/main" val="2392913453"/>
                    </a:ext>
                  </a:extLst>
                </a:gridCol>
                <a:gridCol w="6214526">
                  <a:extLst>
                    <a:ext uri="{9D8B030D-6E8A-4147-A177-3AD203B41FA5}">
                      <a16:colId xmlns:a16="http://schemas.microsoft.com/office/drawing/2014/main" val="3367015491"/>
                    </a:ext>
                  </a:extLst>
                </a:gridCol>
                <a:gridCol w="661672">
                  <a:extLst>
                    <a:ext uri="{9D8B030D-6E8A-4147-A177-3AD203B41FA5}">
                      <a16:colId xmlns:a16="http://schemas.microsoft.com/office/drawing/2014/main" val="1814508421"/>
                    </a:ext>
                  </a:extLst>
                </a:gridCol>
                <a:gridCol w="1336317">
                  <a:extLst>
                    <a:ext uri="{9D8B030D-6E8A-4147-A177-3AD203B41FA5}">
                      <a16:colId xmlns:a16="http://schemas.microsoft.com/office/drawing/2014/main" val="1028708909"/>
                    </a:ext>
                  </a:extLst>
                </a:gridCol>
                <a:gridCol w="1284422">
                  <a:extLst>
                    <a:ext uri="{9D8B030D-6E8A-4147-A177-3AD203B41FA5}">
                      <a16:colId xmlns:a16="http://schemas.microsoft.com/office/drawing/2014/main" val="3374041528"/>
                    </a:ext>
                  </a:extLst>
                </a:gridCol>
              </a:tblGrid>
              <a:tr h="412192">
                <a:tc>
                  <a:txBody>
                    <a:bodyPr/>
                    <a:lstStyle/>
                    <a:p>
                      <a:pPr algn="ctr"/>
                      <a:r>
                        <a:rPr lang="en-US" sz="1800" b="1" dirty="0">
                          <a:solidFill>
                            <a:srgbClr val="002060"/>
                          </a:solidFill>
                          <a:latin typeface="Arial" panose="020B0604020202020204" pitchFamily="34" charset="0"/>
                          <a:cs typeface="Arial" panose="020B0604020202020204" pitchFamily="34" charset="0"/>
                        </a:rPr>
                        <a:t>Date</a:t>
                      </a:r>
                    </a:p>
                  </a:txBody>
                  <a:tcPr anchor="ctr"/>
                </a:tc>
                <a:tc>
                  <a:txBody>
                    <a:bodyPr/>
                    <a:lstStyle/>
                    <a:p>
                      <a:pPr algn="ctr"/>
                      <a:r>
                        <a:rPr lang="en-US" sz="1800" b="1" kern="1200" dirty="0">
                          <a:solidFill>
                            <a:srgbClr val="002060"/>
                          </a:solidFill>
                          <a:effectLst/>
                          <a:latin typeface="Arial" panose="020B0604020202020204" pitchFamily="34" charset="0"/>
                          <a:cs typeface="Arial" panose="020B0604020202020204" pitchFamily="34" charset="0"/>
                        </a:rPr>
                        <a:t>Account Title and Explanation</a:t>
                      </a:r>
                      <a:endParaRPr lang="en-US" sz="18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800" b="1" dirty="0">
                          <a:solidFill>
                            <a:srgbClr val="002060"/>
                          </a:solidFill>
                          <a:latin typeface="Arial" panose="020B0604020202020204" pitchFamily="34" charset="0"/>
                          <a:cs typeface="Arial" panose="020B0604020202020204" pitchFamily="34" charset="0"/>
                        </a:rPr>
                        <a:t>PR</a:t>
                      </a:r>
                    </a:p>
                  </a:txBody>
                  <a:tcPr anchor="ctr"/>
                </a:tc>
                <a:tc>
                  <a:txBody>
                    <a:bodyPr/>
                    <a:lstStyle/>
                    <a:p>
                      <a:pPr algn="ctr"/>
                      <a:r>
                        <a:rPr lang="en-US" sz="1800" b="1" kern="1200" dirty="0">
                          <a:solidFill>
                            <a:srgbClr val="002060"/>
                          </a:solidFill>
                          <a:effectLst/>
                          <a:latin typeface="Arial" panose="020B0604020202020204" pitchFamily="34" charset="0"/>
                          <a:cs typeface="Arial" panose="020B0604020202020204" pitchFamily="34" charset="0"/>
                        </a:rPr>
                        <a:t>Debit</a:t>
                      </a:r>
                      <a:endParaRPr lang="en-US" sz="18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1800" b="1" dirty="0">
                          <a:solidFill>
                            <a:srgbClr val="002060"/>
                          </a:solidFill>
                          <a:latin typeface="Arial" panose="020B0604020202020204" pitchFamily="34" charset="0"/>
                          <a:cs typeface="Arial" panose="020B0604020202020204" pitchFamily="34" charset="0"/>
                        </a:rPr>
                        <a:t>Credit</a:t>
                      </a:r>
                    </a:p>
                  </a:txBody>
                  <a:tcPr anchor="ctr"/>
                </a:tc>
                <a:extLst>
                  <a:ext uri="{0D108BD9-81ED-4DB2-BD59-A6C34878D82A}">
                    <a16:rowId xmlns:a16="http://schemas.microsoft.com/office/drawing/2014/main" val="3950487831"/>
                  </a:ext>
                </a:extLst>
              </a:tr>
              <a:tr h="494631">
                <a:tc rowSpan="3">
                  <a:txBody>
                    <a:bodyPr/>
                    <a:lstStyle/>
                    <a:p>
                      <a:pPr algn="ctr"/>
                      <a:r>
                        <a:rPr lang="en-US" sz="1800" b="1" dirty="0">
                          <a:latin typeface="Arial" panose="020B0604020202020204" pitchFamily="34" charset="0"/>
                          <a:ea typeface="Calibri" panose="020F0502020204030204" pitchFamily="34" charset="0"/>
                          <a:cs typeface="Arial" panose="020B0604020202020204" pitchFamily="34" charset="0"/>
                        </a:rPr>
                        <a:t>Feb 5 </a:t>
                      </a: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l"/>
                      <a:r>
                        <a:rPr lang="en-GB" sz="1800" b="1" dirty="0">
                          <a:latin typeface="Arial" panose="020B0604020202020204" pitchFamily="34" charset="0"/>
                          <a:cs typeface="Arial" panose="020B0604020202020204" pitchFamily="34" charset="0"/>
                        </a:rPr>
                        <a:t>Cash (32,000 – 1,000)</a:t>
                      </a: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800" b="1" dirty="0">
                          <a:latin typeface="Arial" panose="020B0604020202020204" pitchFamily="34" charset="0"/>
                          <a:cs typeface="Arial" panose="020B0604020202020204" pitchFamily="34" charset="0"/>
                        </a:rPr>
                        <a:t>31,000</a:t>
                      </a:r>
                    </a:p>
                  </a:txBody>
                  <a:tcPr anchor="ctr">
                    <a:solidFill>
                      <a:schemeClr val="accent4">
                        <a:lumMod val="60000"/>
                        <a:lumOff val="40000"/>
                      </a:schemeClr>
                    </a:solidFill>
                  </a:tcPr>
                </a:tc>
                <a:tc>
                  <a:txBody>
                    <a:bodyPr/>
                    <a:lstStyle/>
                    <a:p>
                      <a:pPr algn="ctr"/>
                      <a:endParaRPr lang="en-GB" sz="18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2929973839"/>
                  </a:ext>
                </a:extLst>
              </a:tr>
              <a:tr h="494631">
                <a:tc vMerge="1">
                  <a:txBody>
                    <a:bodyPr/>
                    <a:lstStyle/>
                    <a:p>
                      <a:pPr algn="ctr"/>
                      <a:endParaRPr lang="en-GB" dirty="0"/>
                    </a:p>
                  </a:txBody>
                  <a:tcPr anchor="ctr">
                    <a:solidFill>
                      <a:schemeClr val="accent4">
                        <a:lumMod val="60000"/>
                        <a:lumOff val="40000"/>
                      </a:schemeClr>
                    </a:solidFill>
                  </a:tcPr>
                </a:tc>
                <a:tc>
                  <a:txBody>
                    <a:bodyPr/>
                    <a:lstStyle/>
                    <a:p>
                      <a:pPr algn="l"/>
                      <a:r>
                        <a:rPr lang="en-GB" sz="1800" b="1" dirty="0">
                          <a:latin typeface="Arial" panose="020B0604020202020204" pitchFamily="34" charset="0"/>
                          <a:cs typeface="Arial" panose="020B0604020202020204" pitchFamily="34" charset="0"/>
                        </a:rPr>
                        <a:t>           Account Receivable (Hassan)</a:t>
                      </a:r>
                    </a:p>
                  </a:txBody>
                  <a:tcPr anchor="ctr">
                    <a:solidFill>
                      <a:schemeClr val="accent4">
                        <a:lumMod val="60000"/>
                        <a:lumOff val="40000"/>
                      </a:schemeClr>
                    </a:solidFill>
                  </a:tcPr>
                </a:tc>
                <a:tc>
                  <a:txBody>
                    <a:bodyPr/>
                    <a:lstStyle/>
                    <a:p>
                      <a:pPr algn="ctr"/>
                      <a:endParaRPr lang="en-GB" sz="1800" b="1">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GB" sz="1800" b="1" dirty="0">
                          <a:latin typeface="Arial" panose="020B0604020202020204" pitchFamily="34" charset="0"/>
                          <a:cs typeface="Arial" panose="020B0604020202020204" pitchFamily="34" charset="0"/>
                        </a:rPr>
                        <a:t>31,000</a:t>
                      </a:r>
                    </a:p>
                  </a:txBody>
                  <a:tcPr anchor="ctr">
                    <a:solidFill>
                      <a:schemeClr val="accent4">
                        <a:lumMod val="60000"/>
                        <a:lumOff val="40000"/>
                      </a:schemeClr>
                    </a:solidFill>
                  </a:tcPr>
                </a:tc>
                <a:extLst>
                  <a:ext uri="{0D108BD9-81ED-4DB2-BD59-A6C34878D82A}">
                    <a16:rowId xmlns:a16="http://schemas.microsoft.com/office/drawing/2014/main" val="1575098866"/>
                  </a:ext>
                </a:extLst>
              </a:tr>
              <a:tr h="494631">
                <a:tc vMerge="1">
                  <a:txBody>
                    <a:bodyPr/>
                    <a:lstStyle/>
                    <a:p>
                      <a:pPr algn="ctr"/>
                      <a:endParaRPr lang="en-GB" dirty="0"/>
                    </a:p>
                  </a:txBody>
                  <a:tcPr anchor="ctr">
                    <a:solidFill>
                      <a:schemeClr val="accent4">
                        <a:lumMod val="60000"/>
                        <a:lumOff val="40000"/>
                      </a:schemeClr>
                    </a:solidFill>
                  </a:tcPr>
                </a:tc>
                <a:tc>
                  <a:txBody>
                    <a:bodyPr/>
                    <a:lstStyle/>
                    <a:p>
                      <a:pPr algn="ctr"/>
                      <a:r>
                        <a:rPr lang="en-US" sz="1800" b="1" kern="1200" dirty="0">
                          <a:solidFill>
                            <a:srgbClr val="C00000"/>
                          </a:solidFill>
                          <a:effectLst/>
                          <a:latin typeface="Arial" panose="020B0604020202020204" pitchFamily="34" charset="0"/>
                          <a:ea typeface="+mn-ea"/>
                          <a:cs typeface="Arial" panose="020B0604020202020204" pitchFamily="34" charset="0"/>
                        </a:rPr>
                        <a:t>Received full due from debtor Hassan.</a:t>
                      </a:r>
                      <a:endParaRPr lang="en-GB" sz="1800" b="1" dirty="0">
                        <a:solidFill>
                          <a:srgbClr val="C00000"/>
                        </a:solidFill>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endParaRPr lang="en-GB" sz="18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062540019"/>
                  </a:ext>
                </a:extLst>
              </a:tr>
            </a:tbl>
          </a:graphicData>
        </a:graphic>
      </p:graphicFrame>
      <p:sp>
        <p:nvSpPr>
          <p:cNvPr id="4" name="Rectangle 3"/>
          <p:cNvSpPr/>
          <p:nvPr/>
        </p:nvSpPr>
        <p:spPr>
          <a:xfrm>
            <a:off x="504159" y="2288578"/>
            <a:ext cx="9603120" cy="129266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30000"/>
              </a:lnSpc>
              <a:tabLst>
                <a:tab pos="838200" algn="l"/>
              </a:tabLst>
            </a:pPr>
            <a:r>
              <a:rPr lang="en-US" sz="2000" b="1" u="sng" dirty="0">
                <a:solidFill>
                  <a:srgbClr val="C00000"/>
                </a:solidFill>
                <a:latin typeface="Arial" panose="020B0604020202020204" pitchFamily="34" charset="0"/>
                <a:ea typeface="Calibri" panose="020F0502020204030204" pitchFamily="34" charset="0"/>
                <a:cs typeface="Arial" panose="020B0604020202020204" pitchFamily="34" charset="0"/>
              </a:rPr>
              <a:t>Illustration 5:</a:t>
            </a:r>
            <a:endParaRPr lang="en-GB" sz="2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30000"/>
              </a:lnSpc>
              <a:spcAft>
                <a:spcPts val="0"/>
              </a:spcAft>
              <a:tabLst>
                <a:tab pos="838200" algn="l"/>
              </a:tabLst>
            </a:pPr>
            <a:r>
              <a:rPr lang="en-US" sz="2000" b="1" dirty="0">
                <a:latin typeface="Arial" panose="020B0604020202020204" pitchFamily="34" charset="0"/>
                <a:ea typeface="Calibri" panose="020F0502020204030204" pitchFamily="34" charset="0"/>
                <a:cs typeface="Arial" panose="020B0604020202020204" pitchFamily="34" charset="0"/>
              </a:rPr>
              <a:t>On Feb 5 2020, Salman’s Company received full amount due from customer Hassan. It recorded in the general journal:</a:t>
            </a:r>
            <a:endParaRPr lang="en-GB" sz="2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1737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712</TotalTime>
  <Words>2093</Words>
  <Application>Microsoft Office PowerPoint</Application>
  <PresentationFormat>Widescreen</PresentationFormat>
  <Paragraphs>452</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Latifa Alkaabi</cp:lastModifiedBy>
  <cp:revision>112</cp:revision>
  <dcterms:created xsi:type="dcterms:W3CDTF">2020-03-04T10:47:58Z</dcterms:created>
  <dcterms:modified xsi:type="dcterms:W3CDTF">2020-08-11T07:47:18Z</dcterms:modified>
</cp:coreProperties>
</file>