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78" r:id="rId3"/>
    <p:sldId id="373" r:id="rId4"/>
    <p:sldId id="391" r:id="rId5"/>
    <p:sldId id="369" r:id="rId6"/>
    <p:sldId id="392" r:id="rId7"/>
    <p:sldId id="374" r:id="rId8"/>
    <p:sldId id="375" r:id="rId9"/>
    <p:sldId id="315" r:id="rId10"/>
    <p:sldId id="376" r:id="rId11"/>
    <p:sldId id="316" r:id="rId12"/>
    <p:sldId id="317" r:id="rId13"/>
    <p:sldId id="318" r:id="rId14"/>
    <p:sldId id="377" r:id="rId15"/>
    <p:sldId id="378" r:id="rId16"/>
    <p:sldId id="379" r:id="rId17"/>
    <p:sldId id="321" r:id="rId18"/>
    <p:sldId id="322" r:id="rId19"/>
    <p:sldId id="330" r:id="rId20"/>
    <p:sldId id="331" r:id="rId21"/>
    <p:sldId id="332" r:id="rId22"/>
    <p:sldId id="333" r:id="rId23"/>
    <p:sldId id="334" r:id="rId24"/>
    <p:sldId id="335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93" r:id="rId33"/>
    <p:sldId id="32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D3C"/>
    <a:srgbClr val="E7E208"/>
    <a:srgbClr val="CCECFF"/>
    <a:srgbClr val="CCFFFF"/>
    <a:srgbClr val="FF9933"/>
    <a:srgbClr val="DAF6FF"/>
    <a:srgbClr val="ED8733"/>
    <a:srgbClr val="66FF99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2" autoAdjust="0"/>
  </p:normalViewPr>
  <p:slideViewPr>
    <p:cSldViewPr>
      <p:cViewPr varScale="1">
        <p:scale>
          <a:sx n="69" d="100"/>
          <a:sy n="69" d="100"/>
        </p:scale>
        <p:origin x="12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04E3-BA47-4553-AB49-BFD2203EC400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C69B-6743-4285-BBD1-7CFFDBB36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9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11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7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edunet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77529" y="170733"/>
            <a:ext cx="7162800" cy="1182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025009"/>
            <a:ext cx="304800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مقدمة في البنوك والعمليات المصرفية</a:t>
            </a:r>
          </a:p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بنك 211 / 804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855" y="6485263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 الثالث                   الصفحة: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72 - 79</a:t>
            </a:r>
            <a:r>
              <a:rPr lang="ar-BH" dirty="0" smtClean="0"/>
              <a:t>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88561">
            <a:off x="1635623" y="1668668"/>
            <a:ext cx="3660494" cy="271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69" y="2114485"/>
            <a:ext cx="5630913" cy="45554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12" name="Straight Connector 11"/>
          <p:cNvCxnSpPr/>
          <p:nvPr/>
        </p:nvCxnSpPr>
        <p:spPr>
          <a:xfrm flipV="1">
            <a:off x="-13855" y="6403844"/>
            <a:ext cx="9144000" cy="814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5355260" y="6445886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92725"/>
            <a:ext cx="90741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من القروض والتسهيلات الائتمانية للأفراد التي يمكن للبنك أن يتجاوز فيها السبع سنوات: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86200" y="2319240"/>
            <a:ext cx="49206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القروض الشخصية.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895601" y="3264522"/>
            <a:ext cx="443092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قروض السيارات.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524000" y="4311618"/>
            <a:ext cx="508896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القروض العقارية.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639443" y="5279392"/>
            <a:ext cx="39366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البطاقات الائتمانية.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06594"/>
            <a:ext cx="9138539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3. إذا كان الدخل الشهري لأحد الأفراد 950 د.ب، فأن الحد الأقصى للقسط الشهري يساوي: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038600" y="2331646"/>
            <a:ext cx="48444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300 د.ب.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971800" y="3348488"/>
            <a:ext cx="460353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450 دب.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524000" y="4311618"/>
            <a:ext cx="508896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475 د.ب.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30151" y="5279392"/>
            <a:ext cx="42459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د- 500 د.ب.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55682"/>
            <a:ext cx="9138539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4. تحتوي استمارة الحصول على القرض على: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505201" y="2124461"/>
            <a:ext cx="535674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dirty="0" smtClean="0"/>
              <a:t>معلومات عن العميل.</a:t>
            </a:r>
            <a:r>
              <a:rPr lang="en-US" sz="2800" dirty="0" smtClean="0"/>
              <a:t> </a:t>
            </a:r>
            <a:r>
              <a:rPr lang="ar-BH" sz="2800" dirty="0" smtClean="0"/>
              <a:t>أ-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209800" y="3113649"/>
            <a:ext cx="581389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/>
              <a:t>شروط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 smtClean="0"/>
              <a:t>البنك.</a:t>
            </a:r>
            <a:endParaRPr lang="en-US" sz="2800" dirty="0"/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524000" y="4041097"/>
            <a:ext cx="542152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dirty="0" smtClean="0"/>
              <a:t>معلومات عن القرض.</a:t>
            </a:r>
            <a:endParaRPr lang="en-US" sz="2800" dirty="0"/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609601" y="5022942"/>
            <a:ext cx="510539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dirty="0" smtClean="0"/>
              <a:t>د- كل ما ذكر صحيح.</a:t>
            </a:r>
            <a:endParaRPr lang="ar-BH" sz="2800" dirty="0"/>
          </a:p>
        </p:txBody>
      </p:sp>
      <p:sp>
        <p:nvSpPr>
          <p:cNvPr id="10" name="Rectangle 9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56" y="1119765"/>
            <a:ext cx="9126477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تقتضي تشريعات مصرف البحرين المركزي أن لا تتجاوز الأقساط الشهرية لسداد القروض الاستهلاكية عن نسبة 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908956" y="2438400"/>
            <a:ext cx="6194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أ- 25 % من دخل الفرد الشهري.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1524000" y="3416746"/>
            <a:ext cx="7010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 من دخل الفرد الشهري.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018800" y="4395092"/>
            <a:ext cx="712939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ج- 50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 من دخل الفرد الشهري.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419398" y="5365909"/>
            <a:ext cx="662259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75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 من دخل الفرد الشهري.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90" y="1326641"/>
            <a:ext cx="9090413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من خطوات الحصول على القرض ملء استمارة التفويض التي يستطيع البنك من خلالها أن: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84537" y="2401914"/>
            <a:ext cx="8397711" cy="7620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يستفسر عن العميل لدى مركز البحرين للمعلومات الائتمانية.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874807" y="3298559"/>
            <a:ext cx="7010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يستطيع البنك التأكد من استيفاء العميل للشروط.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860952" y="4256836"/>
            <a:ext cx="66206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يستقطع مبالغ القرض من حساب العميل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522261" y="5237858"/>
            <a:ext cx="732831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يوثق القرض ويودع مبلغ القرض في حساب العميل.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349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855" y="1468012"/>
            <a:ext cx="9144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7. تتسم العمليات المصرفية لقروض الأفراد والشركات باللامركزية والإجراءات المعقدة من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r>
              <a:rPr lang="en-US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أجل: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904699" y="2653782"/>
            <a:ext cx="6194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تحقيق سيطرة أفضل على علميات الائتمان.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137490" y="3633741"/>
            <a:ext cx="601070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 من مخاطر الائتمان.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340510" y="4613700"/>
            <a:ext cx="601070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حماية حقوق البنك.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609600" y="5656200"/>
            <a:ext cx="559419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ما ذكر صحيح.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65504"/>
            <a:ext cx="9103903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8. قرض تمويل طويل الأجل يساهم في البنية التحتية والصناعة، استنادا على التدفقات النقدية: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874612" y="2601439"/>
            <a:ext cx="619494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قرض مشترك.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2137490" y="3557541"/>
            <a:ext cx="601070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قرض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تمويل المشاريع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340510" y="4537500"/>
            <a:ext cx="601070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قرض عقاري.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609600" y="5459759"/>
            <a:ext cx="559419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السحب على المكشوف.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9548" y="2667002"/>
            <a:ext cx="8358159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الانتهاء من هذا الدرس ينبغي أن يكون الطالب قادرًا على أن</a:t>
            </a:r>
            <a:r>
              <a:rPr lang="en-GB" sz="3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8353" y="1872436"/>
            <a:ext cx="7539352" cy="736642"/>
            <a:chOff x="1143000" y="1460017"/>
            <a:chExt cx="7539352" cy="736642"/>
          </a:xfrm>
        </p:grpSpPr>
        <p:sp>
          <p:nvSpPr>
            <p:cNvPr id="17" name="TextBox 16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lang="ar-BH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هداف</a:t>
              </a:r>
              <a:r>
                <a:rPr lang="en-GB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259548" y="3369235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يعرف مفهوم القروض.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يعدد أنواع القروض والتسهيلات الائتمانية للأفراد.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القروض والتسهيلات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الائتمانية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للشركات.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يفرق بين قروض الأفراد والشركات.</a:t>
            </a:r>
          </a:p>
          <a:p>
            <a:pPr algn="just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5- يحدد خطوات الحصول على القرض.</a:t>
            </a:r>
          </a:p>
          <a:p>
            <a:pPr algn="just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6- يصنف أنواع القروض.</a:t>
            </a:r>
          </a:p>
          <a:p>
            <a:pPr algn="just" rtl="1"/>
            <a:endParaRPr lang="ar-BH" sz="2400" dirty="0"/>
          </a:p>
        </p:txBody>
      </p:sp>
      <p:sp>
        <p:nvSpPr>
          <p:cNvPr id="10" name="Rectangle 9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95400" y="1319993"/>
            <a:ext cx="4974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تقديم البنك مبلغ من المال لعميله لاستعماله في غرض محددة خلال فترة زمنية محددة، مقابل حصول البنك على عائد مادي متفق عليه، وقد يتطلب ذلك ضمان من العميل.</a:t>
            </a:r>
            <a:endParaRPr lang="en-US" sz="2000" dirty="0"/>
          </a:p>
        </p:txBody>
      </p:sp>
      <p:sp>
        <p:nvSpPr>
          <p:cNvPr id="28" name="Flowchart: Manual Input 27"/>
          <p:cNvSpPr/>
          <p:nvPr/>
        </p:nvSpPr>
        <p:spPr>
          <a:xfrm>
            <a:off x="6387061" y="1286517"/>
            <a:ext cx="2410256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القروض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5797" y="50955"/>
            <a:ext cx="4404860" cy="98054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200400" y="2582905"/>
            <a:ext cx="4100368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تبادل قيمة آجلة بقيمة عاجلة.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95601" y="3280364"/>
            <a:ext cx="4405168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منح الدائن أموال إلى مدين مقابل فائدة.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046864"/>
            <a:ext cx="1487936" cy="193006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Rectangle 13"/>
          <p:cNvSpPr/>
          <p:nvPr/>
        </p:nvSpPr>
        <p:spPr>
          <a:xfrm>
            <a:off x="2590800" y="3929300"/>
            <a:ext cx="4709968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لدى كل بنك سياسة ائتمانية تنظم القروض.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8400" y="4546361"/>
            <a:ext cx="4888127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ينظم مصرف البحرين المركزي عملية منح القروض.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9" grpId="0" animBg="1"/>
      <p:bldP spid="15" grpId="0" animBg="1"/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</a:t>
                </a:r>
                <a:r>
                  <a:rPr lang="ar-BH" b="1" dirty="0" smtClean="0">
                    <a:solidFill>
                      <a:schemeClr val="tx1"/>
                    </a:solidFill>
                  </a:rPr>
                  <a:t>الشريحة التالية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609600" y="40115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602" y="768294"/>
            <a:ext cx="51705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المصرفية-2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4853" y="5225756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latin typeface="Century Gothic" panose="020B0502020202020204" pitchFamily="34" charset="0"/>
                <a:cs typeface="Sakkal Majalla" panose="02000000000000000000" pitchFamily="2" charset="-78"/>
              </a:rPr>
              <a:t>1-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وأنشطة الكتاب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والكراسة.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Manual Input 27"/>
          <p:cNvSpPr/>
          <p:nvPr/>
        </p:nvSpPr>
        <p:spPr>
          <a:xfrm>
            <a:off x="2074622" y="1161174"/>
            <a:ext cx="5854856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القروض والتسهيلات الائتمانية للأفراد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792" y="-11390"/>
            <a:ext cx="4404860" cy="98054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10200" y="1986380"/>
            <a:ext cx="3214718" cy="1043433"/>
            <a:chOff x="5410200" y="1986380"/>
            <a:chExt cx="3214718" cy="1043433"/>
          </a:xfrm>
        </p:grpSpPr>
        <p:sp>
          <p:nvSpPr>
            <p:cNvPr id="33" name="Rectangle 32"/>
            <p:cNvSpPr/>
            <p:nvPr/>
          </p:nvSpPr>
          <p:spPr>
            <a:xfrm>
              <a:off x="6683492" y="2106429"/>
              <a:ext cx="1941426" cy="46395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القروض الشخصية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0200" y="1986380"/>
              <a:ext cx="1273291" cy="10434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4472591" y="3003219"/>
            <a:ext cx="2930952" cy="1096183"/>
            <a:chOff x="4472591" y="3003219"/>
            <a:chExt cx="2930952" cy="1096183"/>
          </a:xfrm>
        </p:grpSpPr>
        <p:sp>
          <p:nvSpPr>
            <p:cNvPr id="37" name="Rectangle 36"/>
            <p:cNvSpPr/>
            <p:nvPr/>
          </p:nvSpPr>
          <p:spPr>
            <a:xfrm>
              <a:off x="5791200" y="3381617"/>
              <a:ext cx="1612343" cy="46395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القروض العقارية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72591" y="3003219"/>
              <a:ext cx="1058919" cy="10961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3303699" y="3791667"/>
            <a:ext cx="3379792" cy="983069"/>
            <a:chOff x="3303699" y="3791667"/>
            <a:chExt cx="3379792" cy="983069"/>
          </a:xfrm>
        </p:grpSpPr>
        <p:sp>
          <p:nvSpPr>
            <p:cNvPr id="39" name="Rectangle 38"/>
            <p:cNvSpPr/>
            <p:nvPr/>
          </p:nvSpPr>
          <p:spPr>
            <a:xfrm>
              <a:off x="4388735" y="4310777"/>
              <a:ext cx="2294756" cy="46395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قروض شراء السيارات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03699" y="3791667"/>
              <a:ext cx="1209675" cy="9126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1829083" y="4439911"/>
            <a:ext cx="2895317" cy="1234728"/>
            <a:chOff x="1829083" y="4439911"/>
            <a:chExt cx="2895317" cy="1234728"/>
          </a:xfrm>
        </p:grpSpPr>
        <p:sp>
          <p:nvSpPr>
            <p:cNvPr id="45" name="Rectangle 44"/>
            <p:cNvSpPr/>
            <p:nvPr/>
          </p:nvSpPr>
          <p:spPr>
            <a:xfrm>
              <a:off x="2971360" y="5210680"/>
              <a:ext cx="1753040" cy="46395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البطاقة الائتمانية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9083" y="4439911"/>
              <a:ext cx="1218917" cy="8371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345729" y="4325103"/>
            <a:ext cx="2353449" cy="1693779"/>
            <a:chOff x="345729" y="4325103"/>
            <a:chExt cx="2353449" cy="1693779"/>
          </a:xfrm>
        </p:grpSpPr>
        <p:sp>
          <p:nvSpPr>
            <p:cNvPr id="40" name="Rectangle 39"/>
            <p:cNvSpPr/>
            <p:nvPr/>
          </p:nvSpPr>
          <p:spPr>
            <a:xfrm>
              <a:off x="609599" y="5554923"/>
              <a:ext cx="2089579" cy="46395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السحب على المكشوف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5729" y="4325103"/>
              <a:ext cx="1211173" cy="12375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" name="Rectangle 21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Manual Input 27"/>
          <p:cNvSpPr/>
          <p:nvPr/>
        </p:nvSpPr>
        <p:spPr>
          <a:xfrm>
            <a:off x="774890" y="1127836"/>
            <a:ext cx="6878123" cy="573286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تشريعات مصرف البحرين المركزي في التسهيلات الائتمانية للأفراد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56135" y="1845764"/>
            <a:ext cx="7525865" cy="219348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لا </a:t>
            </a:r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تتجاوز فترة سداد القروض الاستهلاكية 7 سنوات، كالقرض الشخصي والسيارات.</a:t>
            </a:r>
          </a:p>
          <a:p>
            <a:pPr algn="r" rtl="1">
              <a:buClr>
                <a:srgbClr val="FF0000"/>
              </a:buClr>
            </a:pP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لا </a:t>
            </a:r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يتجاوز القسط الشهري 50% من الدخل الشهري </a:t>
            </a: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لعملاء القروض </a:t>
            </a:r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الاستهلاكية</a:t>
            </a: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>
              <a:buClr>
                <a:srgbClr val="FF0000"/>
              </a:buClr>
            </a:pP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30" y="2784933"/>
            <a:ext cx="805939" cy="66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057400"/>
            <a:ext cx="813345" cy="613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ctangle 38"/>
          <p:cNvSpPr/>
          <p:nvPr/>
        </p:nvSpPr>
        <p:spPr>
          <a:xfrm>
            <a:off x="629785" y="4235239"/>
            <a:ext cx="8229537" cy="178456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ar-BH" sz="20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يجوز للبنوك تجاوز مدة  السبع السنوات للقروض العقارية تبعا </a:t>
            </a: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للسياسة </a:t>
            </a:r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الائتمانية للمصرف.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يجوز للبنوك تجاوز نسبة القسط الشهري 50%  للقروض العقارية تبعا للسياسة الائتمانية للمصرف.</a:t>
            </a:r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81" y="4698410"/>
            <a:ext cx="867007" cy="89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Manual Input 27"/>
          <p:cNvSpPr/>
          <p:nvPr/>
        </p:nvSpPr>
        <p:spPr>
          <a:xfrm>
            <a:off x="835197" y="424377"/>
            <a:ext cx="5641803" cy="573286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خطوات الحصول على القروض والتسهيلات الائتمانية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56091" y="1088210"/>
            <a:ext cx="7313379" cy="448922"/>
            <a:chOff x="1219200" y="3589610"/>
            <a:chExt cx="7313379" cy="530308"/>
          </a:xfrm>
        </p:grpSpPr>
        <p:sp>
          <p:nvSpPr>
            <p:cNvPr id="26" name="Rectangle 25"/>
            <p:cNvSpPr/>
            <p:nvPr/>
          </p:nvSpPr>
          <p:spPr>
            <a:xfrm>
              <a:off x="1219200" y="3590226"/>
              <a:ext cx="7313379" cy="52969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Teardrop 8"/>
            <p:cNvSpPr/>
            <p:nvPr/>
          </p:nvSpPr>
          <p:spPr>
            <a:xfrm>
              <a:off x="8061489" y="3589610"/>
              <a:ext cx="471090" cy="454509"/>
            </a:xfrm>
            <a:prstGeom prst="teardrop">
              <a:avLst/>
            </a:prstGeom>
            <a:solidFill>
              <a:srgbClr val="CCECFF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39646" y="1198922"/>
            <a:ext cx="5859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يقارن العميل بين المصارف في كلفة الاقتراض من حيث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الفائدة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والرسوم.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76201" y="1600746"/>
            <a:ext cx="8678030" cy="594776"/>
            <a:chOff x="1219200" y="3589610"/>
            <a:chExt cx="7313379" cy="530308"/>
          </a:xfrm>
        </p:grpSpPr>
        <p:sp>
          <p:nvSpPr>
            <p:cNvPr id="30" name="Rectangle 29"/>
            <p:cNvSpPr/>
            <p:nvPr/>
          </p:nvSpPr>
          <p:spPr>
            <a:xfrm>
              <a:off x="1219200" y="3590226"/>
              <a:ext cx="7313379" cy="52969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>
              <a:off x="8061489" y="3589610"/>
              <a:ext cx="471090" cy="454509"/>
            </a:xfrm>
            <a:prstGeom prst="teardrop">
              <a:avLst/>
            </a:prstGeom>
            <a:solidFill>
              <a:srgbClr val="CCECFF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657132"/>
            <a:ext cx="8693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اختيار المصرف المناسب، ومقابلة موظف القروض لمناقشة الشروط واستيفائه شروط الحصول على القرض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425611" y="2257766"/>
            <a:ext cx="7313379" cy="530308"/>
            <a:chOff x="1219200" y="3589610"/>
            <a:chExt cx="7313379" cy="530308"/>
          </a:xfrm>
        </p:grpSpPr>
        <p:sp>
          <p:nvSpPr>
            <p:cNvPr id="35" name="Rectangle 34"/>
            <p:cNvSpPr/>
            <p:nvPr/>
          </p:nvSpPr>
          <p:spPr>
            <a:xfrm>
              <a:off x="1219200" y="3590226"/>
              <a:ext cx="7313379" cy="52969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>
              <a:off x="8061489" y="3589610"/>
              <a:ext cx="471090" cy="454509"/>
            </a:xfrm>
            <a:prstGeom prst="teardrop">
              <a:avLst/>
            </a:prstGeom>
            <a:solidFill>
              <a:srgbClr val="CCECFF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165243" y="2302405"/>
            <a:ext cx="7133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ملء استمارة طلب التسهيلات الائتمانية و استمارة تفويض البنك للاستفسار من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شركة </a:t>
            </a:r>
            <a:r>
              <a:rPr lang="ar-BH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بنفت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43947" y="2822440"/>
            <a:ext cx="7895043" cy="530308"/>
            <a:chOff x="1219200" y="3589610"/>
            <a:chExt cx="7313379" cy="530308"/>
          </a:xfrm>
        </p:grpSpPr>
        <p:sp>
          <p:nvSpPr>
            <p:cNvPr id="42" name="Rectangle 41"/>
            <p:cNvSpPr/>
            <p:nvPr/>
          </p:nvSpPr>
          <p:spPr>
            <a:xfrm>
              <a:off x="1219200" y="3590226"/>
              <a:ext cx="7313379" cy="52969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>
              <a:off x="8061489" y="3589610"/>
              <a:ext cx="471090" cy="454509"/>
            </a:xfrm>
            <a:prstGeom prst="teardrop">
              <a:avLst/>
            </a:prstGeom>
            <a:solidFill>
              <a:srgbClr val="CCECFF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997392" y="2905014"/>
            <a:ext cx="766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مراجعة قسم إدارة المخاطر بالنبك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«طلب العميل»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حيث استيفاء شروط الحصول على القرض.</a:t>
            </a:r>
          </a:p>
          <a:p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410371" y="3440948"/>
            <a:ext cx="7313379" cy="442133"/>
            <a:chOff x="1219200" y="3589610"/>
            <a:chExt cx="7313379" cy="530308"/>
          </a:xfrm>
        </p:grpSpPr>
        <p:sp>
          <p:nvSpPr>
            <p:cNvPr id="48" name="Rectangle 47"/>
            <p:cNvSpPr/>
            <p:nvPr/>
          </p:nvSpPr>
          <p:spPr>
            <a:xfrm>
              <a:off x="1219200" y="3590226"/>
              <a:ext cx="7313379" cy="52969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>
              <a:off x="8061489" y="3589610"/>
              <a:ext cx="471090" cy="454509"/>
            </a:xfrm>
            <a:prstGeom prst="teardrop">
              <a:avLst/>
            </a:prstGeom>
            <a:solidFill>
              <a:srgbClr val="CCECFF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819400" y="3454460"/>
            <a:ext cx="7035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يوثق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قسم العمليات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القرض، ثم يدخل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مبلغ القرض في حساب العميل. </a:t>
            </a:r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5181600" y="3982496"/>
            <a:ext cx="3048832" cy="2195982"/>
          </a:xfrm>
          <a:prstGeom prst="verticalScroll">
            <a:avLst>
              <a:gd name="adj" fmla="val 6786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rgbClr val="EA4D3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استمارة الحصو ل على القرض</a:t>
            </a:r>
          </a:p>
          <a:p>
            <a:pPr algn="justLow" rtl="1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يملئ العميل 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الاستمارة بمعلومات عنه كالاسم والمهنة و الحالة الصحية، ومعلومات عن القرض كالمبلغ والقسط و الزمن ومعدل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الفائدة، ويمثل توقيعه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إقرار بالموافقة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Vertical Scroll 44"/>
          <p:cNvSpPr/>
          <p:nvPr/>
        </p:nvSpPr>
        <p:spPr>
          <a:xfrm>
            <a:off x="1175385" y="3970236"/>
            <a:ext cx="2720957" cy="2162304"/>
          </a:xfrm>
          <a:prstGeom prst="verticalScroll">
            <a:avLst>
              <a:gd name="adj" fmla="val 6786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rgbClr val="EA4D3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استمارة تفويض </a:t>
            </a:r>
            <a:r>
              <a:rPr lang="ar-BH" sz="2000" b="1" dirty="0" smtClean="0">
                <a:solidFill>
                  <a:srgbClr val="EA4D3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العميل</a:t>
            </a:r>
          </a:p>
          <a:p>
            <a:pPr algn="ctr"/>
            <a:endParaRPr lang="ar-BH" b="1" dirty="0">
              <a:solidFill>
                <a:srgbClr val="EA4D3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يفوض العميل البنك بالاستفسار لدى مركز البحرين للمعلومات الائتمانية (</a:t>
            </a:r>
            <a:r>
              <a:rPr lang="ar-BH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بنفت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عن السجل الائتماني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للعميل</a:t>
            </a: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51511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142628" y="1513442"/>
            <a:ext cx="2500921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قروض تمويل المشاريع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81401" y="2269444"/>
            <a:ext cx="2694966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قروض رأس المال التشغيلي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81422" y="2935829"/>
            <a:ext cx="2761206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قروض تمويل التجارة الخارجية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4237" y="4430505"/>
            <a:ext cx="6443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هيكل القروض صممت خصيصا لتناسب احتياجات الشركات.</a:t>
            </a:r>
          </a:p>
          <a:p>
            <a:pPr marL="285750" indent="-28575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ضخامة مبلغ القرض الممنوح للشركات.</a:t>
            </a:r>
            <a:endParaRPr lang="en-US" sz="2000" dirty="0"/>
          </a:p>
        </p:txBody>
      </p:sp>
      <p:sp>
        <p:nvSpPr>
          <p:cNvPr id="11" name="Flowchart: Manual Input 10"/>
          <p:cNvSpPr/>
          <p:nvPr/>
        </p:nvSpPr>
        <p:spPr>
          <a:xfrm>
            <a:off x="2381422" y="3734197"/>
            <a:ext cx="6762578" cy="496848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تختلف القروض والتسهيلات الائتمانية للشركات عن الأفراد في  الجوانب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الآتية</a:t>
            </a:r>
            <a:r>
              <a:rPr lang="en-US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966" y="135031"/>
            <a:ext cx="7149925" cy="2800798"/>
            <a:chOff x="228600" y="-110453"/>
            <a:chExt cx="7149925" cy="2800798"/>
          </a:xfrm>
        </p:grpSpPr>
        <p:sp>
          <p:nvSpPr>
            <p:cNvPr id="28" name="Flowchart: Manual Input 27"/>
            <p:cNvSpPr/>
            <p:nvPr/>
          </p:nvSpPr>
          <p:spPr>
            <a:xfrm>
              <a:off x="869635" y="-110453"/>
              <a:ext cx="6508890" cy="802600"/>
            </a:xfrm>
            <a:prstGeom prst="flowChartManualInput">
              <a:avLst/>
            </a:prstGeom>
            <a:solidFill>
              <a:srgbClr val="EA4D3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القروض والتسهيلات الائتمانية للشركات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684270"/>
              <a:ext cx="2168416" cy="200607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3" name="Rectangle 12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Manual Input 27"/>
          <p:cNvSpPr/>
          <p:nvPr/>
        </p:nvSpPr>
        <p:spPr>
          <a:xfrm>
            <a:off x="4814672" y="263622"/>
            <a:ext cx="2410256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القروض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1999" y="2067813"/>
            <a:ext cx="8004242" cy="666876"/>
            <a:chOff x="1219200" y="3589610"/>
            <a:chExt cx="7313381" cy="530308"/>
          </a:xfrm>
        </p:grpSpPr>
        <p:sp>
          <p:nvSpPr>
            <p:cNvPr id="23" name="Rectangle 22"/>
            <p:cNvSpPr/>
            <p:nvPr/>
          </p:nvSpPr>
          <p:spPr>
            <a:xfrm>
              <a:off x="1219200" y="3590226"/>
              <a:ext cx="7313379" cy="52969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Teardrop 23"/>
            <p:cNvSpPr/>
            <p:nvPr/>
          </p:nvSpPr>
          <p:spPr>
            <a:xfrm>
              <a:off x="5466207" y="3589610"/>
              <a:ext cx="3066374" cy="426483"/>
            </a:xfrm>
            <a:prstGeom prst="teardrop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2- قرض تمويل المشاريع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61997" y="2221068"/>
            <a:ext cx="4495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تمويل طويل الأجل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لمشاريع البنية التحتية والصناعية.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4" y="45120"/>
            <a:ext cx="1719758" cy="1326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" name="Group 32"/>
          <p:cNvGrpSpPr/>
          <p:nvPr/>
        </p:nvGrpSpPr>
        <p:grpSpPr>
          <a:xfrm>
            <a:off x="761999" y="2910378"/>
            <a:ext cx="8004240" cy="666876"/>
            <a:chOff x="1219200" y="3589610"/>
            <a:chExt cx="7313380" cy="530308"/>
          </a:xfrm>
        </p:grpSpPr>
        <p:sp>
          <p:nvSpPr>
            <p:cNvPr id="41" name="Rectangle 40"/>
            <p:cNvSpPr/>
            <p:nvPr/>
          </p:nvSpPr>
          <p:spPr>
            <a:xfrm>
              <a:off x="1219200" y="3590226"/>
              <a:ext cx="7313379" cy="52969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>
              <a:off x="6173057" y="3589610"/>
              <a:ext cx="2359523" cy="426483"/>
            </a:xfrm>
            <a:prstGeom prst="teardrop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3- قرض شخصي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961902" y="2903886"/>
            <a:ext cx="4972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قرض يقدمه البنك ككيان واحد إلى فرد آخر  ويتفق الطرفان على المبلغ الأصلي و معدل الفائدة والأقساط المستحقة ومدة القرض 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34186" y="3791441"/>
            <a:ext cx="8332053" cy="666876"/>
            <a:chOff x="1219200" y="3589610"/>
            <a:chExt cx="7313380" cy="530308"/>
          </a:xfrm>
        </p:grpSpPr>
        <p:sp>
          <p:nvSpPr>
            <p:cNvPr id="44" name="Rectangle 43"/>
            <p:cNvSpPr/>
            <p:nvPr/>
          </p:nvSpPr>
          <p:spPr>
            <a:xfrm>
              <a:off x="1219200" y="3590226"/>
              <a:ext cx="7313379" cy="52969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5" name="Teardrop 44"/>
            <p:cNvSpPr/>
            <p:nvPr/>
          </p:nvSpPr>
          <p:spPr>
            <a:xfrm>
              <a:off x="6121919" y="3589610"/>
              <a:ext cx="2410661" cy="426483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4- قروض المغتربين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34185" y="3784485"/>
            <a:ext cx="5650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قرض شخصي يقدم للعملاء المغتربين الذين لديهم تصريح إقامة ساري المفعول، ويحدد مبلغ القرض حسب المستحقات المتراكمة لنهاية خدمته.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61999" y="4617236"/>
            <a:ext cx="8004240" cy="666876"/>
            <a:chOff x="1219200" y="3589610"/>
            <a:chExt cx="7313380" cy="530308"/>
          </a:xfrm>
        </p:grpSpPr>
        <p:sp>
          <p:nvSpPr>
            <p:cNvPr id="48" name="Rectangle 47"/>
            <p:cNvSpPr/>
            <p:nvPr/>
          </p:nvSpPr>
          <p:spPr>
            <a:xfrm>
              <a:off x="1219200" y="3590226"/>
              <a:ext cx="7313379" cy="52969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>
              <a:off x="6248470" y="3589610"/>
              <a:ext cx="2284110" cy="426483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قرض عقاري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202847" y="4611949"/>
            <a:ext cx="4980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تمويل يقدم للشركات والأفراد لبناء أو شراء عقارات وأراضي، وقد تصل مدته إلى 30 عاما.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61999" y="5432764"/>
            <a:ext cx="8004241" cy="666876"/>
            <a:chOff x="1219200" y="3589610"/>
            <a:chExt cx="7313381" cy="530308"/>
          </a:xfrm>
        </p:grpSpPr>
        <p:sp>
          <p:nvSpPr>
            <p:cNvPr id="55" name="Rectangle 54"/>
            <p:cNvSpPr/>
            <p:nvPr/>
          </p:nvSpPr>
          <p:spPr>
            <a:xfrm>
              <a:off x="1219200" y="3590226"/>
              <a:ext cx="7313379" cy="52969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6" name="Teardrop 55"/>
            <p:cNvSpPr/>
            <p:nvPr/>
          </p:nvSpPr>
          <p:spPr>
            <a:xfrm>
              <a:off x="5376305" y="3589610"/>
              <a:ext cx="3156276" cy="426483"/>
            </a:xfrm>
            <a:prstGeom prst="teardrop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6- سحب على المكشوف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761997" y="5453309"/>
            <a:ext cx="4495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سحب مبالغ تتجاوز حد الرصيد في البنك بناء على ترتيب  واتفاق مسبق مع البنك كقرض بفوائد.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62000" y="1330838"/>
            <a:ext cx="8004238" cy="666876"/>
            <a:chOff x="1371600" y="1295944"/>
            <a:chExt cx="7313380" cy="666876"/>
          </a:xfrm>
        </p:grpSpPr>
        <p:sp>
          <p:nvSpPr>
            <p:cNvPr id="39" name="Rectangle 38"/>
            <p:cNvSpPr/>
            <p:nvPr/>
          </p:nvSpPr>
          <p:spPr>
            <a:xfrm>
              <a:off x="1371600" y="1296719"/>
              <a:ext cx="7313379" cy="66610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endPara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1" name="Teardrop 50"/>
            <p:cNvSpPr/>
            <p:nvPr/>
          </p:nvSpPr>
          <p:spPr>
            <a:xfrm>
              <a:off x="6175591" y="1295944"/>
              <a:ext cx="2509389" cy="536313"/>
            </a:xfrm>
            <a:prstGeom prst="teardrop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>
                <a:buClr>
                  <a:srgbClr val="FF0000"/>
                </a:buClr>
              </a:pP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1- القرض المشترك 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761999" y="1363869"/>
            <a:ext cx="517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قرض يتشارك فيه مجموع من البنوك، وينظم ويدار من قبل بنك واحد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 عدة بنوك تجارية أو استثمارية.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71987" y="210979"/>
            <a:ext cx="1530261" cy="86819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2725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أن نعرف القرض بأنه: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3886200" y="2202186"/>
            <a:ext cx="510292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آجلة بقيمة عاجلة.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479460"/>
            <a:ext cx="4424187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 الإجابة الصحيحة فقط في ما يلي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5" action="ppaction://hlinksldjump"/>
          </p:cNvPr>
          <p:cNvSpPr/>
          <p:nvPr/>
        </p:nvSpPr>
        <p:spPr>
          <a:xfrm>
            <a:off x="2895601" y="3264522"/>
            <a:ext cx="443092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منح الأموال لشخص مدين.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5" action="ppaction://hlinksldjump"/>
          </p:cNvPr>
          <p:cNvSpPr/>
          <p:nvPr/>
        </p:nvSpPr>
        <p:spPr>
          <a:xfrm>
            <a:off x="914401" y="4196548"/>
            <a:ext cx="5867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ثقة البنك بعميله بإقراضه مبلغ من المال.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6" action="ppaction://hlinksldjump"/>
          </p:cNvPr>
          <p:cNvSpPr/>
          <p:nvPr/>
        </p:nvSpPr>
        <p:spPr>
          <a:xfrm>
            <a:off x="428662" y="5237858"/>
            <a:ext cx="516051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كل ما ذكر صحيح.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31136" y="6570705"/>
            <a:ext cx="5334000" cy="2786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الخدمات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المصرفية-2     </a:t>
            </a:r>
            <a:r>
              <a:rPr lang="ar-BH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</a:t>
            </a:r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مقدمة في البنوك والعمليات المصرفية       بنك 211/ 804 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52549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5369115" y="6525491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2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12026</TotalTime>
  <Words>1720</Words>
  <Application>Microsoft Office PowerPoint</Application>
  <PresentationFormat>On-screen Show (4:3)</PresentationFormat>
  <Paragraphs>220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Sakkal Majalla</vt:lpstr>
      <vt:lpstr>Wingdings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1999</cp:revision>
  <dcterms:created xsi:type="dcterms:W3CDTF">2020-03-03T05:49:03Z</dcterms:created>
  <dcterms:modified xsi:type="dcterms:W3CDTF">2021-01-25T07:58:14Z</dcterms:modified>
</cp:coreProperties>
</file>