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78" r:id="rId3"/>
    <p:sldId id="360" r:id="rId4"/>
    <p:sldId id="366" r:id="rId5"/>
    <p:sldId id="365" r:id="rId6"/>
    <p:sldId id="350" r:id="rId7"/>
    <p:sldId id="281" r:id="rId8"/>
    <p:sldId id="369" r:id="rId9"/>
    <p:sldId id="368" r:id="rId10"/>
    <p:sldId id="367" r:id="rId11"/>
    <p:sldId id="370" r:id="rId12"/>
    <p:sldId id="315" r:id="rId13"/>
    <p:sldId id="316" r:id="rId14"/>
    <p:sldId id="317" r:id="rId15"/>
    <p:sldId id="318" r:id="rId16"/>
    <p:sldId id="319" r:id="rId17"/>
    <p:sldId id="320" r:id="rId18"/>
    <p:sldId id="325" r:id="rId19"/>
    <p:sldId id="326" r:id="rId20"/>
    <p:sldId id="327" r:id="rId21"/>
    <p:sldId id="321" r:id="rId22"/>
    <p:sldId id="322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8" r:id="rId31"/>
    <p:sldId id="340" r:id="rId32"/>
    <p:sldId id="342" r:id="rId33"/>
    <p:sldId id="344" r:id="rId34"/>
    <p:sldId id="32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ECFF"/>
    <a:srgbClr val="E7E208"/>
    <a:srgbClr val="EA4D3C"/>
    <a:srgbClr val="FF9933"/>
    <a:srgbClr val="DAF6FF"/>
    <a:srgbClr val="ED8733"/>
    <a:srgbClr val="66FF99"/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0" autoAdjust="0"/>
    <p:restoredTop sz="94662" autoAdjust="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04E3-BA47-4553-AB49-BFD2203EC400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AC69B-6743-4285-BBD1-7CFFDBB36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7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3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0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9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32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62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49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4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6.png"/><Relationship Id="rId5" Type="http://schemas.openxmlformats.org/officeDocument/2006/relationships/audio" Target="../media/audio5.wav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image" Target="../media/image6.png"/><Relationship Id="rId4" Type="http://schemas.openxmlformats.org/officeDocument/2006/relationships/audio" Target="../media/audio5.wav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audio" Target="../media/audio9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0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1.xml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6.wav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audio" Target="../media/audio5.wav"/><Relationship Id="rId9" Type="http://schemas.openxmlformats.org/officeDocument/2006/relationships/image" Target="../media/image9.png"/><Relationship Id="rId1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8.xml"/><Relationship Id="rId7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18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19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34.xml"/><Relationship Id="rId7" Type="http://schemas.openxmlformats.org/officeDocument/2006/relationships/image" Target="../media/image3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edune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10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audio" Target="../media/audio8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3.png"/><Relationship Id="rId5" Type="http://schemas.openxmlformats.org/officeDocument/2006/relationships/audio" Target="../media/audio5.wav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microsoft.com/office/2007/relationships/hdphoto" Target="../media/hdphoto10.wdp"/><Relationship Id="rId5" Type="http://schemas.openxmlformats.org/officeDocument/2006/relationships/audio" Target="../media/audio7.wav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77529" y="170733"/>
            <a:ext cx="7162800" cy="1182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3025009"/>
            <a:ext cx="3048000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مقدمة في البنوك والعمليات المصرفية</a:t>
            </a:r>
          </a:p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بنك 211 / 804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900" y="6445853"/>
            <a:ext cx="2974230" cy="3383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الصف:  الثالث                   الصفحة: 54-60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77529" y="1331756"/>
            <a:ext cx="4045682" cy="2549448"/>
            <a:chOff x="691946" y="1228847"/>
            <a:chExt cx="4045682" cy="25494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52616">
              <a:off x="691946" y="1228847"/>
              <a:ext cx="2212516" cy="25494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perspectiveContrastingRightFacing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112563">
              <a:off x="2076009" y="2274630"/>
              <a:ext cx="1033188" cy="4015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2Top"/>
              <a:lightRig rig="threePt" dir="t"/>
            </a:scene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112563">
              <a:off x="2735652" y="2120897"/>
              <a:ext cx="1033188" cy="4015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2Top"/>
              <a:lightRig rig="threePt" dir="t"/>
            </a:scene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112563">
              <a:off x="3704440" y="2031001"/>
              <a:ext cx="1033188" cy="4015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2Top"/>
              <a:lightRig rig="threePt" dir="t"/>
            </a:scene3d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300" y="1822345"/>
            <a:ext cx="5743575" cy="47910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cxnSp>
        <p:nvCxnSpPr>
          <p:cNvPr id="15" name="Straight Connector 14"/>
          <p:cNvCxnSpPr/>
          <p:nvPr/>
        </p:nvCxnSpPr>
        <p:spPr>
          <a:xfrm flipV="1">
            <a:off x="0" y="64008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5355260" y="6417086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202" y="1465031"/>
            <a:ext cx="8955706" cy="4712815"/>
            <a:chOff x="48202" y="1465031"/>
            <a:chExt cx="8955706" cy="471281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202" y="1928990"/>
              <a:ext cx="6537139" cy="4248856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5113565" y="1465031"/>
              <a:ext cx="3890343" cy="46395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ب) عن طريق قسيمة إيداع الشيكات. 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2" name="Flowchart: Manual Input 71"/>
          <p:cNvSpPr/>
          <p:nvPr/>
        </p:nvSpPr>
        <p:spPr>
          <a:xfrm>
            <a:off x="3078416" y="119321"/>
            <a:ext cx="4049033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إيداع الشيكات في الحساب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217" y="109553"/>
            <a:ext cx="7095232" cy="1651500"/>
            <a:chOff x="1945173" y="236271"/>
            <a:chExt cx="7095232" cy="165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45173" y="236271"/>
              <a:ext cx="1433240" cy="16515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Rectangle 20"/>
            <p:cNvSpPr/>
            <p:nvPr/>
          </p:nvSpPr>
          <p:spPr>
            <a:xfrm>
              <a:off x="5423243" y="1163533"/>
              <a:ext cx="3617162" cy="46435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أ) عن طريق بطاقة الصراف الآلي. 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724184" y="2133499"/>
            <a:ext cx="2421698" cy="411686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endPara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أول فبراير 2021م أودع يعقوب إسماعيل محاسب شركة الميثاق في حساب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الشركة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رقم 1004752209155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342900" indent="-342900" algn="justLow" rtl="1">
              <a:buClr>
                <a:srgbClr val="EA4D3C"/>
              </a:buClr>
              <a:buFont typeface="Wingdings" panose="05000000000000000000" pitchFamily="2" charset="2"/>
              <a:buChar char="q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شيك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رقم 7215415 بمبلغ 1500 د.ب مسحوبا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بنك</a:t>
            </a:r>
            <a:r>
              <a:rPr lang="en-US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en-US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رقم00217751 .</a:t>
            </a:r>
          </a:p>
          <a:p>
            <a:pPr marL="342900" indent="-342900" algn="justLow" rtl="1">
              <a:buClr>
                <a:srgbClr val="EA4D3C"/>
              </a:buClr>
              <a:buFont typeface="Wingdings" panose="05000000000000000000" pitchFamily="2" charset="2"/>
              <a:buChar char="q"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شيك رقم555012 بمبلغ 500 د.ب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مســـــــــــحوبا على بنك  </a:t>
            </a:r>
            <a:r>
              <a:rPr lang="en-US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BBK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حساب رقم </a:t>
            </a:r>
            <a:r>
              <a:rPr lang="en-US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990831.</a:t>
            </a:r>
          </a:p>
          <a:p>
            <a:pPr algn="justLow" rtl="1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علما بأن هاتفه ××× 66204</a:t>
            </a:r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51122" y="2242310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01 / 02 / 2021م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93294" y="2315767"/>
            <a:ext cx="174759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19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1004752209155</a:t>
            </a: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208579" y="2691446"/>
            <a:ext cx="1152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شركة الميثاق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1962" y="3193261"/>
            <a:ext cx="1460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يعقوب إسماعيل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44760" y="3657935"/>
            <a:ext cx="1075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دينار بحريني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14317" y="3929246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××× 66204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376965" y="3404400"/>
            <a:ext cx="114646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00217751</a:t>
            </a: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47568" y="3393316"/>
            <a:ext cx="102624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19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7215415</a:t>
            </a: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71610" y="3390452"/>
            <a:ext cx="1029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000  1500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632000" y="3374527"/>
            <a:ext cx="58541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NBB</a:t>
            </a: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46624" y="3590102"/>
            <a:ext cx="56137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BBK</a:t>
            </a: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76965" y="3604455"/>
            <a:ext cx="114646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99083100</a:t>
            </a: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65593" y="3628606"/>
            <a:ext cx="90601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19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555012</a:t>
            </a: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38701" y="3590102"/>
            <a:ext cx="108395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19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000  500 </a:t>
            </a: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20204" y="4684436"/>
            <a:ext cx="120417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19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000  2000 </a:t>
            </a: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34337" y="4676742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ألفان دينار بحريني فقط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163785" y="5346710"/>
            <a:ext cx="960141" cy="327547"/>
          </a:xfrm>
          <a:custGeom>
            <a:avLst/>
            <a:gdLst>
              <a:gd name="connsiteX0" fmla="*/ 31640 w 714342"/>
              <a:gd name="connsiteY0" fmla="*/ 109182 h 327547"/>
              <a:gd name="connsiteX1" fmla="*/ 58935 w 714342"/>
              <a:gd name="connsiteY1" fmla="*/ 177421 h 327547"/>
              <a:gd name="connsiteX2" fmla="*/ 154470 w 714342"/>
              <a:gd name="connsiteY2" fmla="*/ 136478 h 327547"/>
              <a:gd name="connsiteX3" fmla="*/ 140822 w 714342"/>
              <a:gd name="connsiteY3" fmla="*/ 259308 h 327547"/>
              <a:gd name="connsiteX4" fmla="*/ 58935 w 714342"/>
              <a:gd name="connsiteY4" fmla="*/ 327547 h 327547"/>
              <a:gd name="connsiteX5" fmla="*/ 4344 w 714342"/>
              <a:gd name="connsiteY5" fmla="*/ 272955 h 327547"/>
              <a:gd name="connsiteX6" fmla="*/ 45288 w 714342"/>
              <a:gd name="connsiteY6" fmla="*/ 259308 h 327547"/>
              <a:gd name="connsiteX7" fmla="*/ 127174 w 714342"/>
              <a:gd name="connsiteY7" fmla="*/ 286603 h 327547"/>
              <a:gd name="connsiteX8" fmla="*/ 168118 w 714342"/>
              <a:gd name="connsiteY8" fmla="*/ 300251 h 327547"/>
              <a:gd name="connsiteX9" fmla="*/ 209061 w 714342"/>
              <a:gd name="connsiteY9" fmla="*/ 204717 h 327547"/>
              <a:gd name="connsiteX10" fmla="*/ 250004 w 714342"/>
              <a:gd name="connsiteY10" fmla="*/ 191069 h 327547"/>
              <a:gd name="connsiteX11" fmla="*/ 263652 w 714342"/>
              <a:gd name="connsiteY11" fmla="*/ 232012 h 327547"/>
              <a:gd name="connsiteX12" fmla="*/ 318243 w 714342"/>
              <a:gd name="connsiteY12" fmla="*/ 177421 h 327547"/>
              <a:gd name="connsiteX13" fmla="*/ 359186 w 714342"/>
              <a:gd name="connsiteY13" fmla="*/ 191069 h 327547"/>
              <a:gd name="connsiteX14" fmla="*/ 372834 w 714342"/>
              <a:gd name="connsiteY14" fmla="*/ 150126 h 327547"/>
              <a:gd name="connsiteX15" fmla="*/ 304595 w 714342"/>
              <a:gd name="connsiteY15" fmla="*/ 81887 h 327547"/>
              <a:gd name="connsiteX16" fmla="*/ 331891 w 714342"/>
              <a:gd name="connsiteY16" fmla="*/ 150126 h 327547"/>
              <a:gd name="connsiteX17" fmla="*/ 413777 w 714342"/>
              <a:gd name="connsiteY17" fmla="*/ 177421 h 327547"/>
              <a:gd name="connsiteX18" fmla="*/ 441073 w 714342"/>
              <a:gd name="connsiteY18" fmla="*/ 177421 h 327547"/>
              <a:gd name="connsiteX19" fmla="*/ 468368 w 714342"/>
              <a:gd name="connsiteY19" fmla="*/ 218364 h 327547"/>
              <a:gd name="connsiteX20" fmla="*/ 495664 w 714342"/>
              <a:gd name="connsiteY20" fmla="*/ 150126 h 327547"/>
              <a:gd name="connsiteX21" fmla="*/ 536607 w 714342"/>
              <a:gd name="connsiteY21" fmla="*/ 163773 h 327547"/>
              <a:gd name="connsiteX22" fmla="*/ 577550 w 714342"/>
              <a:gd name="connsiteY22" fmla="*/ 191069 h 327547"/>
              <a:gd name="connsiteX23" fmla="*/ 659437 w 714342"/>
              <a:gd name="connsiteY23" fmla="*/ 218364 h 327547"/>
              <a:gd name="connsiteX24" fmla="*/ 686733 w 714342"/>
              <a:gd name="connsiteY24" fmla="*/ 177421 h 327547"/>
              <a:gd name="connsiteX25" fmla="*/ 618494 w 714342"/>
              <a:gd name="connsiteY25" fmla="*/ 81887 h 327547"/>
              <a:gd name="connsiteX26" fmla="*/ 645789 w 714342"/>
              <a:gd name="connsiteY26" fmla="*/ 40944 h 327547"/>
              <a:gd name="connsiteX27" fmla="*/ 714028 w 714342"/>
              <a:gd name="connsiteY27" fmla="*/ 0 h 32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4342" h="327547">
                <a:moveTo>
                  <a:pt x="31640" y="109182"/>
                </a:moveTo>
                <a:cubicBezTo>
                  <a:pt x="40738" y="131928"/>
                  <a:pt x="38551" y="163832"/>
                  <a:pt x="58935" y="177421"/>
                </a:cubicBezTo>
                <a:cubicBezTo>
                  <a:pt x="80967" y="192109"/>
                  <a:pt x="140306" y="145920"/>
                  <a:pt x="154470" y="136478"/>
                </a:cubicBezTo>
                <a:cubicBezTo>
                  <a:pt x="149921" y="177421"/>
                  <a:pt x="153849" y="220227"/>
                  <a:pt x="140822" y="259308"/>
                </a:cubicBezTo>
                <a:cubicBezTo>
                  <a:pt x="133316" y="281826"/>
                  <a:pt x="77664" y="315061"/>
                  <a:pt x="58935" y="327547"/>
                </a:cubicBezTo>
                <a:cubicBezTo>
                  <a:pt x="43337" y="322348"/>
                  <a:pt x="-16453" y="314548"/>
                  <a:pt x="4344" y="272955"/>
                </a:cubicBezTo>
                <a:cubicBezTo>
                  <a:pt x="10778" y="260088"/>
                  <a:pt x="31640" y="263857"/>
                  <a:pt x="45288" y="259308"/>
                </a:cubicBezTo>
                <a:lnTo>
                  <a:pt x="127174" y="286603"/>
                </a:lnTo>
                <a:lnTo>
                  <a:pt x="168118" y="300251"/>
                </a:lnTo>
                <a:cubicBezTo>
                  <a:pt x="176313" y="267468"/>
                  <a:pt x="179606" y="228281"/>
                  <a:pt x="209061" y="204717"/>
                </a:cubicBezTo>
                <a:cubicBezTo>
                  <a:pt x="220295" y="195730"/>
                  <a:pt x="236356" y="195618"/>
                  <a:pt x="250004" y="191069"/>
                </a:cubicBezTo>
                <a:cubicBezTo>
                  <a:pt x="254553" y="204717"/>
                  <a:pt x="250785" y="225579"/>
                  <a:pt x="263652" y="232012"/>
                </a:cubicBezTo>
                <a:cubicBezTo>
                  <a:pt x="305245" y="252808"/>
                  <a:pt x="313044" y="193018"/>
                  <a:pt x="318243" y="177421"/>
                </a:cubicBezTo>
                <a:cubicBezTo>
                  <a:pt x="331891" y="181970"/>
                  <a:pt x="346319" y="197502"/>
                  <a:pt x="359186" y="191069"/>
                </a:cubicBezTo>
                <a:cubicBezTo>
                  <a:pt x="372053" y="184636"/>
                  <a:pt x="375199" y="164316"/>
                  <a:pt x="372834" y="150126"/>
                </a:cubicBezTo>
                <a:cubicBezTo>
                  <a:pt x="367147" y="116006"/>
                  <a:pt x="328479" y="97810"/>
                  <a:pt x="304595" y="81887"/>
                </a:cubicBezTo>
                <a:cubicBezTo>
                  <a:pt x="288754" y="129409"/>
                  <a:pt x="275563" y="125092"/>
                  <a:pt x="331891" y="150126"/>
                </a:cubicBezTo>
                <a:cubicBezTo>
                  <a:pt x="358183" y="161811"/>
                  <a:pt x="413777" y="177421"/>
                  <a:pt x="413777" y="177421"/>
                </a:cubicBezTo>
                <a:cubicBezTo>
                  <a:pt x="435614" y="111913"/>
                  <a:pt x="419236" y="133748"/>
                  <a:pt x="441073" y="177421"/>
                </a:cubicBezTo>
                <a:cubicBezTo>
                  <a:pt x="448408" y="192092"/>
                  <a:pt x="459270" y="204716"/>
                  <a:pt x="468368" y="218364"/>
                </a:cubicBezTo>
                <a:cubicBezTo>
                  <a:pt x="498855" y="431769"/>
                  <a:pt x="463862" y="237581"/>
                  <a:pt x="495664" y="150126"/>
                </a:cubicBezTo>
                <a:cubicBezTo>
                  <a:pt x="500580" y="136606"/>
                  <a:pt x="522959" y="159224"/>
                  <a:pt x="536607" y="163773"/>
                </a:cubicBezTo>
                <a:cubicBezTo>
                  <a:pt x="550255" y="172872"/>
                  <a:pt x="562561" y="184407"/>
                  <a:pt x="577550" y="191069"/>
                </a:cubicBezTo>
                <a:cubicBezTo>
                  <a:pt x="603842" y="202754"/>
                  <a:pt x="659437" y="218364"/>
                  <a:pt x="659437" y="218364"/>
                </a:cubicBezTo>
                <a:cubicBezTo>
                  <a:pt x="668536" y="204716"/>
                  <a:pt x="686733" y="193824"/>
                  <a:pt x="686733" y="177421"/>
                </a:cubicBezTo>
                <a:cubicBezTo>
                  <a:pt x="686733" y="92503"/>
                  <a:pt x="670810" y="99326"/>
                  <a:pt x="618494" y="81887"/>
                </a:cubicBezTo>
                <a:cubicBezTo>
                  <a:pt x="627592" y="68239"/>
                  <a:pt x="631548" y="49082"/>
                  <a:pt x="645789" y="40944"/>
                </a:cubicBezTo>
                <a:cubicBezTo>
                  <a:pt x="722950" y="-3148"/>
                  <a:pt x="714028" y="61734"/>
                  <a:pt x="714028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519258" y="3929246"/>
            <a:ext cx="805342" cy="747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2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4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25" grpId="0"/>
      <p:bldP spid="29" grpId="0"/>
      <p:bldP spid="30" grpId="0"/>
      <p:bldP spid="31" grpId="0"/>
      <p:bldP spid="32" grpId="0"/>
      <p:bldP spid="3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lowchart: Manual Input 71"/>
          <p:cNvSpPr/>
          <p:nvPr/>
        </p:nvSpPr>
        <p:spPr>
          <a:xfrm>
            <a:off x="1129529" y="60900"/>
            <a:ext cx="6019800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إيداع النقد والشيكات في قسيمة واحدة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8042" y="1059573"/>
            <a:ext cx="8763000" cy="114919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ar-BH" sz="24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18 يناير2021م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أودع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التاجر محمد سلمان سالم في حسابه 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رقم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00837700-001 مبلغا نقديا   مكون من </a:t>
            </a:r>
          </a:p>
          <a:p>
            <a:pPr algn="justLow" rtl="1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(6 أورق فئة 10 د.ب،   و 12 ورقة فئة 5 د.ب،   و 30 ورقة فئة 1 د.ب)، إضافة إلى شيك  رقم 9921521   </a:t>
            </a:r>
          </a:p>
          <a:p>
            <a:pPr algn="justLow" rtl="1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مسحوبا على البنك الأهلي التجاري حساب رقم 0014322207 بمبلغ 50 د.ب. </a:t>
            </a:r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5082" y="2187388"/>
            <a:ext cx="7446918" cy="42134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29956" y="2254910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 / 01 / 2021م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4149" y="3005695"/>
            <a:ext cx="1391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00837700-001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6269" y="2239521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solidFill>
                  <a:srgbClr val="0070C0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√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9529" y="257152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solidFill>
                  <a:srgbClr val="0070C0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√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3128" y="3266921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محمد سلمان سالم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39997" y="4117471"/>
            <a:ext cx="1632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000  60       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76678" y="4300227"/>
            <a:ext cx="175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000  60      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55703" y="4529770"/>
            <a:ext cx="175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000  30      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43502" y="5398369"/>
            <a:ext cx="963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000    150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0540" y="4133047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البنك الأهلي التجاري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51404" y="4102269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9921521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80094" y="4102269"/>
            <a:ext cx="1226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0014322207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63855" y="4102269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50.000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48474" y="5433517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50.000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281759" y="4425946"/>
            <a:ext cx="600941" cy="9547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312904" y="5012552"/>
            <a:ext cx="702029" cy="3858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178588" y="5786132"/>
            <a:ext cx="1103764" cy="533770"/>
          </a:xfrm>
          <a:custGeom>
            <a:avLst/>
            <a:gdLst>
              <a:gd name="connsiteX0" fmla="*/ 0 w 1310640"/>
              <a:gd name="connsiteY0" fmla="*/ 624840 h 624840"/>
              <a:gd name="connsiteX1" fmla="*/ 15240 w 1310640"/>
              <a:gd name="connsiteY1" fmla="*/ 411480 h 624840"/>
              <a:gd name="connsiteX2" fmla="*/ 30480 w 1310640"/>
              <a:gd name="connsiteY2" fmla="*/ 335280 h 624840"/>
              <a:gd name="connsiteX3" fmla="*/ 121920 w 1310640"/>
              <a:gd name="connsiteY3" fmla="*/ 381000 h 624840"/>
              <a:gd name="connsiteX4" fmla="*/ 198120 w 1310640"/>
              <a:gd name="connsiteY4" fmla="*/ 457200 h 624840"/>
              <a:gd name="connsiteX5" fmla="*/ 213360 w 1310640"/>
              <a:gd name="connsiteY5" fmla="*/ 411480 h 624840"/>
              <a:gd name="connsiteX6" fmla="*/ 274320 w 1310640"/>
              <a:gd name="connsiteY6" fmla="*/ 426720 h 624840"/>
              <a:gd name="connsiteX7" fmla="*/ 320040 w 1310640"/>
              <a:gd name="connsiteY7" fmla="*/ 472440 h 624840"/>
              <a:gd name="connsiteX8" fmla="*/ 365760 w 1310640"/>
              <a:gd name="connsiteY8" fmla="*/ 502920 h 624840"/>
              <a:gd name="connsiteX9" fmla="*/ 381000 w 1310640"/>
              <a:gd name="connsiteY9" fmla="*/ 548640 h 624840"/>
              <a:gd name="connsiteX10" fmla="*/ 441960 w 1310640"/>
              <a:gd name="connsiteY10" fmla="*/ 563880 h 624840"/>
              <a:gd name="connsiteX11" fmla="*/ 487680 w 1310640"/>
              <a:gd name="connsiteY11" fmla="*/ 594360 h 624840"/>
              <a:gd name="connsiteX12" fmla="*/ 533400 w 1310640"/>
              <a:gd name="connsiteY12" fmla="*/ 426720 h 624840"/>
              <a:gd name="connsiteX13" fmla="*/ 548640 w 1310640"/>
              <a:gd name="connsiteY13" fmla="*/ 381000 h 624840"/>
              <a:gd name="connsiteX14" fmla="*/ 533400 w 1310640"/>
              <a:gd name="connsiteY14" fmla="*/ 91440 h 624840"/>
              <a:gd name="connsiteX15" fmla="*/ 518160 w 1310640"/>
              <a:gd name="connsiteY15" fmla="*/ 45720 h 624840"/>
              <a:gd name="connsiteX16" fmla="*/ 487680 w 1310640"/>
              <a:gd name="connsiteY16" fmla="*/ 91440 h 624840"/>
              <a:gd name="connsiteX17" fmla="*/ 457200 w 1310640"/>
              <a:gd name="connsiteY17" fmla="*/ 182880 h 624840"/>
              <a:gd name="connsiteX18" fmla="*/ 472440 w 1310640"/>
              <a:gd name="connsiteY18" fmla="*/ 350520 h 624840"/>
              <a:gd name="connsiteX19" fmla="*/ 518160 w 1310640"/>
              <a:gd name="connsiteY19" fmla="*/ 365760 h 624840"/>
              <a:gd name="connsiteX20" fmla="*/ 701040 w 1310640"/>
              <a:gd name="connsiteY20" fmla="*/ 350520 h 624840"/>
              <a:gd name="connsiteX21" fmla="*/ 762000 w 1310640"/>
              <a:gd name="connsiteY21" fmla="*/ 381000 h 624840"/>
              <a:gd name="connsiteX22" fmla="*/ 716280 w 1310640"/>
              <a:gd name="connsiteY22" fmla="*/ 396240 h 624840"/>
              <a:gd name="connsiteX23" fmla="*/ 533400 w 1310640"/>
              <a:gd name="connsiteY23" fmla="*/ 518160 h 624840"/>
              <a:gd name="connsiteX24" fmla="*/ 487680 w 1310640"/>
              <a:gd name="connsiteY24" fmla="*/ 548640 h 624840"/>
              <a:gd name="connsiteX25" fmla="*/ 441960 w 1310640"/>
              <a:gd name="connsiteY25" fmla="*/ 563880 h 624840"/>
              <a:gd name="connsiteX26" fmla="*/ 320040 w 1310640"/>
              <a:gd name="connsiteY26" fmla="*/ 609600 h 624840"/>
              <a:gd name="connsiteX27" fmla="*/ 335280 w 1310640"/>
              <a:gd name="connsiteY27" fmla="*/ 563880 h 624840"/>
              <a:gd name="connsiteX28" fmla="*/ 396240 w 1310640"/>
              <a:gd name="connsiteY28" fmla="*/ 548640 h 624840"/>
              <a:gd name="connsiteX29" fmla="*/ 441960 w 1310640"/>
              <a:gd name="connsiteY29" fmla="*/ 518160 h 624840"/>
              <a:gd name="connsiteX30" fmla="*/ 487680 w 1310640"/>
              <a:gd name="connsiteY30" fmla="*/ 502920 h 624840"/>
              <a:gd name="connsiteX31" fmla="*/ 533400 w 1310640"/>
              <a:gd name="connsiteY31" fmla="*/ 472440 h 624840"/>
              <a:gd name="connsiteX32" fmla="*/ 624840 w 1310640"/>
              <a:gd name="connsiteY32" fmla="*/ 441960 h 624840"/>
              <a:gd name="connsiteX33" fmla="*/ 701040 w 1310640"/>
              <a:gd name="connsiteY33" fmla="*/ 457200 h 624840"/>
              <a:gd name="connsiteX34" fmla="*/ 746760 w 1310640"/>
              <a:gd name="connsiteY34" fmla="*/ 487680 h 624840"/>
              <a:gd name="connsiteX35" fmla="*/ 792480 w 1310640"/>
              <a:gd name="connsiteY35" fmla="*/ 502920 h 624840"/>
              <a:gd name="connsiteX36" fmla="*/ 883920 w 1310640"/>
              <a:gd name="connsiteY36" fmla="*/ 441960 h 624840"/>
              <a:gd name="connsiteX37" fmla="*/ 929640 w 1310640"/>
              <a:gd name="connsiteY37" fmla="*/ 411480 h 624840"/>
              <a:gd name="connsiteX38" fmla="*/ 1021080 w 1310640"/>
              <a:gd name="connsiteY38" fmla="*/ 381000 h 624840"/>
              <a:gd name="connsiteX39" fmla="*/ 1066800 w 1310640"/>
              <a:gd name="connsiteY39" fmla="*/ 396240 h 624840"/>
              <a:gd name="connsiteX40" fmla="*/ 1082040 w 1310640"/>
              <a:gd name="connsiteY40" fmla="*/ 381000 h 624840"/>
              <a:gd name="connsiteX41" fmla="*/ 1082040 w 1310640"/>
              <a:gd name="connsiteY41" fmla="*/ 76200 h 624840"/>
              <a:gd name="connsiteX42" fmla="*/ 1097280 w 1310640"/>
              <a:gd name="connsiteY42" fmla="*/ 0 h 624840"/>
              <a:gd name="connsiteX43" fmla="*/ 1112520 w 1310640"/>
              <a:gd name="connsiteY43" fmla="*/ 60960 h 624840"/>
              <a:gd name="connsiteX44" fmla="*/ 1127760 w 1310640"/>
              <a:gd name="connsiteY44" fmla="*/ 106680 h 624840"/>
              <a:gd name="connsiteX45" fmla="*/ 1143000 w 1310640"/>
              <a:gd name="connsiteY45" fmla="*/ 289560 h 624840"/>
              <a:gd name="connsiteX46" fmla="*/ 1158240 w 1310640"/>
              <a:gd name="connsiteY46" fmla="*/ 350520 h 624840"/>
              <a:gd name="connsiteX47" fmla="*/ 1112520 w 1310640"/>
              <a:gd name="connsiteY47" fmla="*/ 320040 h 624840"/>
              <a:gd name="connsiteX48" fmla="*/ 1097280 w 1310640"/>
              <a:gd name="connsiteY48" fmla="*/ 259080 h 624840"/>
              <a:gd name="connsiteX49" fmla="*/ 1082040 w 1310640"/>
              <a:gd name="connsiteY49" fmla="*/ 304800 h 624840"/>
              <a:gd name="connsiteX50" fmla="*/ 1112520 w 1310640"/>
              <a:gd name="connsiteY50" fmla="*/ 396240 h 624840"/>
              <a:gd name="connsiteX51" fmla="*/ 1127760 w 1310640"/>
              <a:gd name="connsiteY51" fmla="*/ 350520 h 624840"/>
              <a:gd name="connsiteX52" fmla="*/ 1173480 w 1310640"/>
              <a:gd name="connsiteY52" fmla="*/ 441960 h 624840"/>
              <a:gd name="connsiteX53" fmla="*/ 1188720 w 1310640"/>
              <a:gd name="connsiteY53" fmla="*/ 381000 h 624840"/>
              <a:gd name="connsiteX54" fmla="*/ 1310640 w 1310640"/>
              <a:gd name="connsiteY54" fmla="*/ 35052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310640" h="624840">
                <a:moveTo>
                  <a:pt x="0" y="624840"/>
                </a:moveTo>
                <a:cubicBezTo>
                  <a:pt x="5080" y="553720"/>
                  <a:pt x="7776" y="482389"/>
                  <a:pt x="15240" y="411480"/>
                </a:cubicBezTo>
                <a:cubicBezTo>
                  <a:pt x="17952" y="385719"/>
                  <a:pt x="12164" y="353596"/>
                  <a:pt x="30480" y="335280"/>
                </a:cubicBezTo>
                <a:cubicBezTo>
                  <a:pt x="43099" y="322661"/>
                  <a:pt x="120386" y="379978"/>
                  <a:pt x="121920" y="381000"/>
                </a:cubicBezTo>
                <a:cubicBezTo>
                  <a:pt x="130629" y="394063"/>
                  <a:pt x="169091" y="464457"/>
                  <a:pt x="198120" y="457200"/>
                </a:cubicBezTo>
                <a:cubicBezTo>
                  <a:pt x="213705" y="453304"/>
                  <a:pt x="208280" y="426720"/>
                  <a:pt x="213360" y="411480"/>
                </a:cubicBezTo>
                <a:cubicBezTo>
                  <a:pt x="233680" y="416560"/>
                  <a:pt x="256134" y="416328"/>
                  <a:pt x="274320" y="426720"/>
                </a:cubicBezTo>
                <a:cubicBezTo>
                  <a:pt x="293033" y="437413"/>
                  <a:pt x="303483" y="458642"/>
                  <a:pt x="320040" y="472440"/>
                </a:cubicBezTo>
                <a:cubicBezTo>
                  <a:pt x="334111" y="484166"/>
                  <a:pt x="350520" y="492760"/>
                  <a:pt x="365760" y="502920"/>
                </a:cubicBezTo>
                <a:cubicBezTo>
                  <a:pt x="370840" y="518160"/>
                  <a:pt x="368456" y="538605"/>
                  <a:pt x="381000" y="548640"/>
                </a:cubicBezTo>
                <a:cubicBezTo>
                  <a:pt x="397356" y="561724"/>
                  <a:pt x="422708" y="555629"/>
                  <a:pt x="441960" y="563880"/>
                </a:cubicBezTo>
                <a:cubicBezTo>
                  <a:pt x="458795" y="571095"/>
                  <a:pt x="472440" y="584200"/>
                  <a:pt x="487680" y="594360"/>
                </a:cubicBezTo>
                <a:cubicBezTo>
                  <a:pt x="509221" y="486655"/>
                  <a:pt x="494729" y="542734"/>
                  <a:pt x="533400" y="426720"/>
                </a:cubicBezTo>
                <a:lnTo>
                  <a:pt x="548640" y="381000"/>
                </a:lnTo>
                <a:cubicBezTo>
                  <a:pt x="543560" y="284480"/>
                  <a:pt x="542151" y="187697"/>
                  <a:pt x="533400" y="91440"/>
                </a:cubicBezTo>
                <a:cubicBezTo>
                  <a:pt x="531946" y="75442"/>
                  <a:pt x="534224" y="45720"/>
                  <a:pt x="518160" y="45720"/>
                </a:cubicBezTo>
                <a:cubicBezTo>
                  <a:pt x="499844" y="45720"/>
                  <a:pt x="495119" y="74702"/>
                  <a:pt x="487680" y="91440"/>
                </a:cubicBezTo>
                <a:cubicBezTo>
                  <a:pt x="474631" y="120800"/>
                  <a:pt x="457200" y="182880"/>
                  <a:pt x="457200" y="182880"/>
                </a:cubicBezTo>
                <a:cubicBezTo>
                  <a:pt x="462280" y="238760"/>
                  <a:pt x="454696" y="297289"/>
                  <a:pt x="472440" y="350520"/>
                </a:cubicBezTo>
                <a:cubicBezTo>
                  <a:pt x="477520" y="365760"/>
                  <a:pt x="502096" y="365760"/>
                  <a:pt x="518160" y="365760"/>
                </a:cubicBezTo>
                <a:cubicBezTo>
                  <a:pt x="579331" y="365760"/>
                  <a:pt x="640080" y="355600"/>
                  <a:pt x="701040" y="350520"/>
                </a:cubicBezTo>
                <a:lnTo>
                  <a:pt x="762000" y="381000"/>
                </a:lnTo>
                <a:cubicBezTo>
                  <a:pt x="754816" y="395368"/>
                  <a:pt x="731520" y="391160"/>
                  <a:pt x="716280" y="396240"/>
                </a:cubicBezTo>
                <a:cubicBezTo>
                  <a:pt x="481021" y="572684"/>
                  <a:pt x="682356" y="433042"/>
                  <a:pt x="533400" y="518160"/>
                </a:cubicBezTo>
                <a:cubicBezTo>
                  <a:pt x="517497" y="527247"/>
                  <a:pt x="504063" y="540449"/>
                  <a:pt x="487680" y="548640"/>
                </a:cubicBezTo>
                <a:cubicBezTo>
                  <a:pt x="473312" y="555824"/>
                  <a:pt x="456328" y="556696"/>
                  <a:pt x="441960" y="563880"/>
                </a:cubicBezTo>
                <a:cubicBezTo>
                  <a:pt x="337314" y="616203"/>
                  <a:pt x="467055" y="580197"/>
                  <a:pt x="320040" y="609600"/>
                </a:cubicBezTo>
                <a:cubicBezTo>
                  <a:pt x="325120" y="594360"/>
                  <a:pt x="322736" y="573915"/>
                  <a:pt x="335280" y="563880"/>
                </a:cubicBezTo>
                <a:cubicBezTo>
                  <a:pt x="351636" y="550796"/>
                  <a:pt x="376988" y="556891"/>
                  <a:pt x="396240" y="548640"/>
                </a:cubicBezTo>
                <a:cubicBezTo>
                  <a:pt x="413075" y="541425"/>
                  <a:pt x="425577" y="526351"/>
                  <a:pt x="441960" y="518160"/>
                </a:cubicBezTo>
                <a:cubicBezTo>
                  <a:pt x="456328" y="510976"/>
                  <a:pt x="473312" y="510104"/>
                  <a:pt x="487680" y="502920"/>
                </a:cubicBezTo>
                <a:cubicBezTo>
                  <a:pt x="504063" y="494729"/>
                  <a:pt x="516662" y="479879"/>
                  <a:pt x="533400" y="472440"/>
                </a:cubicBezTo>
                <a:cubicBezTo>
                  <a:pt x="562760" y="459391"/>
                  <a:pt x="624840" y="441960"/>
                  <a:pt x="624840" y="441960"/>
                </a:cubicBezTo>
                <a:cubicBezTo>
                  <a:pt x="650240" y="447040"/>
                  <a:pt x="676786" y="448105"/>
                  <a:pt x="701040" y="457200"/>
                </a:cubicBezTo>
                <a:cubicBezTo>
                  <a:pt x="718190" y="463631"/>
                  <a:pt x="730377" y="479489"/>
                  <a:pt x="746760" y="487680"/>
                </a:cubicBezTo>
                <a:cubicBezTo>
                  <a:pt x="761128" y="494864"/>
                  <a:pt x="777240" y="497840"/>
                  <a:pt x="792480" y="502920"/>
                </a:cubicBezTo>
                <a:lnTo>
                  <a:pt x="883920" y="441960"/>
                </a:lnTo>
                <a:cubicBezTo>
                  <a:pt x="899160" y="431800"/>
                  <a:pt x="912264" y="417272"/>
                  <a:pt x="929640" y="411480"/>
                </a:cubicBezTo>
                <a:lnTo>
                  <a:pt x="1021080" y="381000"/>
                </a:lnTo>
                <a:cubicBezTo>
                  <a:pt x="1036320" y="386080"/>
                  <a:pt x="1053025" y="404505"/>
                  <a:pt x="1066800" y="396240"/>
                </a:cubicBezTo>
                <a:cubicBezTo>
                  <a:pt x="1082493" y="386824"/>
                  <a:pt x="1120000" y="267120"/>
                  <a:pt x="1082040" y="381000"/>
                </a:cubicBezTo>
                <a:cubicBezTo>
                  <a:pt x="1122850" y="625862"/>
                  <a:pt x="1082040" y="404752"/>
                  <a:pt x="1082040" y="76200"/>
                </a:cubicBezTo>
                <a:cubicBezTo>
                  <a:pt x="1082040" y="50297"/>
                  <a:pt x="1092200" y="25400"/>
                  <a:pt x="1097280" y="0"/>
                </a:cubicBezTo>
                <a:cubicBezTo>
                  <a:pt x="1102360" y="20320"/>
                  <a:pt x="1106766" y="40821"/>
                  <a:pt x="1112520" y="60960"/>
                </a:cubicBezTo>
                <a:cubicBezTo>
                  <a:pt x="1116933" y="76406"/>
                  <a:pt x="1125637" y="90757"/>
                  <a:pt x="1127760" y="106680"/>
                </a:cubicBezTo>
                <a:cubicBezTo>
                  <a:pt x="1135845" y="167315"/>
                  <a:pt x="1135413" y="228861"/>
                  <a:pt x="1143000" y="289560"/>
                </a:cubicBezTo>
                <a:cubicBezTo>
                  <a:pt x="1145598" y="310344"/>
                  <a:pt x="1173051" y="335709"/>
                  <a:pt x="1158240" y="350520"/>
                </a:cubicBezTo>
                <a:cubicBezTo>
                  <a:pt x="1145288" y="363472"/>
                  <a:pt x="1127760" y="330200"/>
                  <a:pt x="1112520" y="320040"/>
                </a:cubicBezTo>
                <a:cubicBezTo>
                  <a:pt x="1107440" y="299720"/>
                  <a:pt x="1116014" y="268447"/>
                  <a:pt x="1097280" y="259080"/>
                </a:cubicBezTo>
                <a:cubicBezTo>
                  <a:pt x="1082912" y="251896"/>
                  <a:pt x="1080266" y="288834"/>
                  <a:pt x="1082040" y="304800"/>
                </a:cubicBezTo>
                <a:cubicBezTo>
                  <a:pt x="1085588" y="336732"/>
                  <a:pt x="1112520" y="396240"/>
                  <a:pt x="1112520" y="396240"/>
                </a:cubicBezTo>
                <a:cubicBezTo>
                  <a:pt x="1117600" y="381000"/>
                  <a:pt x="1111696" y="350520"/>
                  <a:pt x="1127760" y="350520"/>
                </a:cubicBezTo>
                <a:cubicBezTo>
                  <a:pt x="1147455" y="350520"/>
                  <a:pt x="1169722" y="430686"/>
                  <a:pt x="1173480" y="441960"/>
                </a:cubicBezTo>
                <a:cubicBezTo>
                  <a:pt x="1178560" y="421640"/>
                  <a:pt x="1171292" y="392618"/>
                  <a:pt x="1188720" y="381000"/>
                </a:cubicBezTo>
                <a:cubicBezTo>
                  <a:pt x="1223575" y="357763"/>
                  <a:pt x="1310640" y="350520"/>
                  <a:pt x="1310640" y="35052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65" y="-4780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4" grpId="0" animBg="1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96265" y="277557"/>
            <a:ext cx="1530261" cy="86819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92725"/>
            <a:ext cx="90741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عقد يخول البنك حيازة النقود المودعة لديه والتصرف فيها، بما يتفق مع نشاطه المهني، مع التزامه رد مبلغها الأصلي، وبنفس نوع العملة :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5" action="ppaction://hlinksldjump"/>
          </p:cNvPr>
          <p:cNvSpPr/>
          <p:nvPr/>
        </p:nvSpPr>
        <p:spPr>
          <a:xfrm>
            <a:off x="3886200" y="2319240"/>
            <a:ext cx="49206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الوديعة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البنوك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المتخصصة.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460780"/>
            <a:ext cx="4424187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اختار الإجابة الصحيحة فقط في ما يلي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5" action="ppaction://hlinksldjump"/>
          </p:cNvPr>
          <p:cNvSpPr/>
          <p:nvPr/>
        </p:nvSpPr>
        <p:spPr>
          <a:xfrm>
            <a:off x="3180195" y="3264522"/>
            <a:ext cx="414633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الوديعة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البنوك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الدولية.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5" action="ppaction://hlinksldjump"/>
          </p:cNvPr>
          <p:cNvSpPr/>
          <p:nvPr/>
        </p:nvSpPr>
        <p:spPr>
          <a:xfrm>
            <a:off x="1524000" y="4311618"/>
            <a:ext cx="508896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الوديعة في البنوك الإسلامية.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6" action="ppaction://hlinksldjump"/>
          </p:cNvPr>
          <p:cNvSpPr/>
          <p:nvPr/>
        </p:nvSpPr>
        <p:spPr>
          <a:xfrm>
            <a:off x="639443" y="5279392"/>
            <a:ext cx="438975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الوديعة في البنوك التقليدية.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32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916" y="1292725"/>
            <a:ext cx="9079016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2. من أنواع الودائع التي قد تحتسب فوائد على الرصيد أو لا تحتسب: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038600" y="2331646"/>
            <a:ext cx="48444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التوفير.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2971800" y="3348488"/>
            <a:ext cx="460353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الحساب الجاري.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1524000" y="4311618"/>
            <a:ext cx="508896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الحساب بإشعار.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30151" y="5279392"/>
            <a:ext cx="424597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الحسابات المربوطة لأجل.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02610"/>
            <a:ext cx="9126477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3. مبدأ « أعرف عميلك» ، من خطوات فتح الحساب الجديد وتعني: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2971800" y="2124461"/>
            <a:ext cx="589014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تقديم العميل وثيقة جواز السفر والبطاقة.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2438400" y="3113649"/>
            <a:ext cx="558529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إفصاح العميل عن مصدر الأموال.  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685800" y="4046621"/>
            <a:ext cx="664072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ملء بيانات العميل في استمارة طلب الحساب 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685800" y="5068387"/>
            <a:ext cx="470128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تحري البنك عن العميل.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75139"/>
            <a:ext cx="9126477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4. يجب على العميل عندما يفتح حساب جديد في البنك أن يودع  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2908956" y="2132904"/>
            <a:ext cx="619494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متوسط الدخل.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1524000" y="3111250"/>
            <a:ext cx="7010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 الأعلى.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1018800" y="4089596"/>
            <a:ext cx="712939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الحد الأدنى.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419398" y="5060413"/>
            <a:ext cx="662259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مبلغ في الحساب.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916" y="1191283"/>
            <a:ext cx="9148916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5 فبراير 2021م فتح جاسم محمد سامي حساب جديد في بنك البحرين الوطني تحت رقم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BH98NONB000004256676100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مودعا مبلغا وقدره 100 د.ب.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المطلوب: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أستكمل نموذج توقيع العميل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2345445"/>
            <a:ext cx="7814057" cy="4080506"/>
            <a:chOff x="203579" y="1703562"/>
            <a:chExt cx="7814057" cy="4080506"/>
          </a:xfrm>
        </p:grpSpPr>
        <p:grpSp>
          <p:nvGrpSpPr>
            <p:cNvPr id="6" name="Group 5"/>
            <p:cNvGrpSpPr/>
            <p:nvPr/>
          </p:nvGrpSpPr>
          <p:grpSpPr>
            <a:xfrm>
              <a:off x="1455900" y="1703562"/>
              <a:ext cx="6561736" cy="4080506"/>
              <a:chOff x="1455900" y="1371600"/>
              <a:chExt cx="6561736" cy="408050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5900" y="1371600"/>
                <a:ext cx="6561736" cy="4080506"/>
              </a:xfrm>
              <a:prstGeom prst="rect">
                <a:avLst/>
              </a:prstGeom>
            </p:spPr>
          </p:pic>
          <p:sp>
            <p:nvSpPr>
              <p:cNvPr id="4" name="Freeform 3"/>
              <p:cNvSpPr/>
              <p:nvPr/>
            </p:nvSpPr>
            <p:spPr>
              <a:xfrm>
                <a:off x="2743200" y="3891318"/>
                <a:ext cx="922361" cy="301388"/>
              </a:xfrm>
              <a:custGeom>
                <a:avLst/>
                <a:gdLst>
                  <a:gd name="connsiteX0" fmla="*/ 0 w 696036"/>
                  <a:gd name="connsiteY0" fmla="*/ 122830 h 286603"/>
                  <a:gd name="connsiteX1" fmla="*/ 27295 w 696036"/>
                  <a:gd name="connsiteY1" fmla="*/ 191069 h 286603"/>
                  <a:gd name="connsiteX2" fmla="*/ 54591 w 696036"/>
                  <a:gd name="connsiteY2" fmla="*/ 272955 h 286603"/>
                  <a:gd name="connsiteX3" fmla="*/ 95534 w 696036"/>
                  <a:gd name="connsiteY3" fmla="*/ 286603 h 286603"/>
                  <a:gd name="connsiteX4" fmla="*/ 177421 w 696036"/>
                  <a:gd name="connsiteY4" fmla="*/ 272955 h 286603"/>
                  <a:gd name="connsiteX5" fmla="*/ 204716 w 696036"/>
                  <a:gd name="connsiteY5" fmla="*/ 232012 h 286603"/>
                  <a:gd name="connsiteX6" fmla="*/ 191068 w 696036"/>
                  <a:gd name="connsiteY6" fmla="*/ 0 h 286603"/>
                  <a:gd name="connsiteX7" fmla="*/ 136477 w 696036"/>
                  <a:gd name="connsiteY7" fmla="*/ 13648 h 286603"/>
                  <a:gd name="connsiteX8" fmla="*/ 218364 w 696036"/>
                  <a:gd name="connsiteY8" fmla="*/ 27295 h 286603"/>
                  <a:gd name="connsiteX9" fmla="*/ 477671 w 696036"/>
                  <a:gd name="connsiteY9" fmla="*/ 40943 h 286603"/>
                  <a:gd name="connsiteX10" fmla="*/ 382137 w 696036"/>
                  <a:gd name="connsiteY10" fmla="*/ 81887 h 286603"/>
                  <a:gd name="connsiteX11" fmla="*/ 354842 w 696036"/>
                  <a:gd name="connsiteY11" fmla="*/ 122830 h 286603"/>
                  <a:gd name="connsiteX12" fmla="*/ 368489 w 696036"/>
                  <a:gd name="connsiteY12" fmla="*/ 163773 h 286603"/>
                  <a:gd name="connsiteX13" fmla="*/ 382137 w 696036"/>
                  <a:gd name="connsiteY13" fmla="*/ 218364 h 286603"/>
                  <a:gd name="connsiteX14" fmla="*/ 409433 w 696036"/>
                  <a:gd name="connsiteY14" fmla="*/ 177421 h 286603"/>
                  <a:gd name="connsiteX15" fmla="*/ 436728 w 696036"/>
                  <a:gd name="connsiteY15" fmla="*/ 218364 h 286603"/>
                  <a:gd name="connsiteX16" fmla="*/ 450376 w 696036"/>
                  <a:gd name="connsiteY16" fmla="*/ 177421 h 286603"/>
                  <a:gd name="connsiteX17" fmla="*/ 532262 w 696036"/>
                  <a:gd name="connsiteY17" fmla="*/ 136478 h 286603"/>
                  <a:gd name="connsiteX18" fmla="*/ 682388 w 696036"/>
                  <a:gd name="connsiteY18" fmla="*/ 136478 h 286603"/>
                  <a:gd name="connsiteX19" fmla="*/ 696036 w 696036"/>
                  <a:gd name="connsiteY19" fmla="*/ 95534 h 286603"/>
                  <a:gd name="connsiteX20" fmla="*/ 682388 w 696036"/>
                  <a:gd name="connsiteY20" fmla="*/ 54591 h 286603"/>
                  <a:gd name="connsiteX21" fmla="*/ 655092 w 696036"/>
                  <a:gd name="connsiteY21" fmla="*/ 136478 h 286603"/>
                  <a:gd name="connsiteX22" fmla="*/ 641445 w 696036"/>
                  <a:gd name="connsiteY22" fmla="*/ 245660 h 286603"/>
                  <a:gd name="connsiteX23" fmla="*/ 600501 w 696036"/>
                  <a:gd name="connsiteY23" fmla="*/ 259307 h 286603"/>
                  <a:gd name="connsiteX24" fmla="*/ 573206 w 696036"/>
                  <a:gd name="connsiteY24" fmla="*/ 204716 h 286603"/>
                  <a:gd name="connsiteX25" fmla="*/ 532262 w 696036"/>
                  <a:gd name="connsiteY25" fmla="*/ 122830 h 286603"/>
                  <a:gd name="connsiteX26" fmla="*/ 368489 w 696036"/>
                  <a:gd name="connsiteY26" fmla="*/ 163773 h 286603"/>
                  <a:gd name="connsiteX27" fmla="*/ 354842 w 696036"/>
                  <a:gd name="connsiteY27" fmla="*/ 81887 h 28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96036" h="286603">
                    <a:moveTo>
                      <a:pt x="0" y="122830"/>
                    </a:moveTo>
                    <a:cubicBezTo>
                      <a:pt x="9098" y="145576"/>
                      <a:pt x="18923" y="168045"/>
                      <a:pt x="27295" y="191069"/>
                    </a:cubicBezTo>
                    <a:cubicBezTo>
                      <a:pt x="37128" y="218109"/>
                      <a:pt x="27296" y="263856"/>
                      <a:pt x="54591" y="272955"/>
                    </a:cubicBezTo>
                    <a:lnTo>
                      <a:pt x="95534" y="286603"/>
                    </a:lnTo>
                    <a:cubicBezTo>
                      <a:pt x="122830" y="282054"/>
                      <a:pt x="152670" y="285330"/>
                      <a:pt x="177421" y="272955"/>
                    </a:cubicBezTo>
                    <a:cubicBezTo>
                      <a:pt x="192092" y="265620"/>
                      <a:pt x="203897" y="248394"/>
                      <a:pt x="204716" y="232012"/>
                    </a:cubicBezTo>
                    <a:cubicBezTo>
                      <a:pt x="208585" y="154638"/>
                      <a:pt x="195617" y="77337"/>
                      <a:pt x="191068" y="0"/>
                    </a:cubicBezTo>
                    <a:cubicBezTo>
                      <a:pt x="172871" y="4549"/>
                      <a:pt x="123214" y="385"/>
                      <a:pt x="136477" y="13648"/>
                    </a:cubicBezTo>
                    <a:cubicBezTo>
                      <a:pt x="156045" y="33215"/>
                      <a:pt x="190780" y="25088"/>
                      <a:pt x="218364" y="27295"/>
                    </a:cubicBezTo>
                    <a:cubicBezTo>
                      <a:pt x="304644" y="34197"/>
                      <a:pt x="391235" y="36394"/>
                      <a:pt x="477671" y="40943"/>
                    </a:cubicBezTo>
                    <a:cubicBezTo>
                      <a:pt x="435908" y="51384"/>
                      <a:pt x="413554" y="50470"/>
                      <a:pt x="382137" y="81887"/>
                    </a:cubicBezTo>
                    <a:cubicBezTo>
                      <a:pt x="370539" y="93485"/>
                      <a:pt x="363940" y="109182"/>
                      <a:pt x="354842" y="122830"/>
                    </a:cubicBezTo>
                    <a:cubicBezTo>
                      <a:pt x="359391" y="136478"/>
                      <a:pt x="364537" y="149941"/>
                      <a:pt x="368489" y="163773"/>
                    </a:cubicBezTo>
                    <a:cubicBezTo>
                      <a:pt x="373642" y="181808"/>
                      <a:pt x="364342" y="212432"/>
                      <a:pt x="382137" y="218364"/>
                    </a:cubicBezTo>
                    <a:cubicBezTo>
                      <a:pt x="397698" y="223551"/>
                      <a:pt x="400334" y="191069"/>
                      <a:pt x="409433" y="177421"/>
                    </a:cubicBezTo>
                    <a:cubicBezTo>
                      <a:pt x="418531" y="191069"/>
                      <a:pt x="420326" y="218364"/>
                      <a:pt x="436728" y="218364"/>
                    </a:cubicBezTo>
                    <a:cubicBezTo>
                      <a:pt x="451114" y="218364"/>
                      <a:pt x="441389" y="188655"/>
                      <a:pt x="450376" y="177421"/>
                    </a:cubicBezTo>
                    <a:cubicBezTo>
                      <a:pt x="469618" y="153368"/>
                      <a:pt x="505288" y="145469"/>
                      <a:pt x="532262" y="136478"/>
                    </a:cubicBezTo>
                    <a:cubicBezTo>
                      <a:pt x="588112" y="155093"/>
                      <a:pt x="609639" y="168811"/>
                      <a:pt x="682388" y="136478"/>
                    </a:cubicBezTo>
                    <a:cubicBezTo>
                      <a:pt x="695534" y="130635"/>
                      <a:pt x="691487" y="109182"/>
                      <a:pt x="696036" y="95534"/>
                    </a:cubicBezTo>
                    <a:cubicBezTo>
                      <a:pt x="691487" y="81886"/>
                      <a:pt x="692560" y="44419"/>
                      <a:pt x="682388" y="54591"/>
                    </a:cubicBezTo>
                    <a:cubicBezTo>
                      <a:pt x="662043" y="74936"/>
                      <a:pt x="655092" y="136478"/>
                      <a:pt x="655092" y="136478"/>
                    </a:cubicBezTo>
                    <a:cubicBezTo>
                      <a:pt x="650543" y="172872"/>
                      <a:pt x="656341" y="212144"/>
                      <a:pt x="641445" y="245660"/>
                    </a:cubicBezTo>
                    <a:cubicBezTo>
                      <a:pt x="635602" y="258806"/>
                      <a:pt x="612837" y="266709"/>
                      <a:pt x="600501" y="259307"/>
                    </a:cubicBezTo>
                    <a:cubicBezTo>
                      <a:pt x="583056" y="248840"/>
                      <a:pt x="583300" y="222380"/>
                      <a:pt x="573206" y="204716"/>
                    </a:cubicBezTo>
                    <a:cubicBezTo>
                      <a:pt x="530873" y="130634"/>
                      <a:pt x="557286" y="197900"/>
                      <a:pt x="532262" y="122830"/>
                    </a:cubicBezTo>
                    <a:cubicBezTo>
                      <a:pt x="509954" y="212068"/>
                      <a:pt x="527852" y="216894"/>
                      <a:pt x="368489" y="163773"/>
                    </a:cubicBezTo>
                    <a:cubicBezTo>
                      <a:pt x="350526" y="157785"/>
                      <a:pt x="354842" y="91771"/>
                      <a:pt x="354842" y="8188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609963" y="3921457"/>
                <a:ext cx="922361" cy="301388"/>
              </a:xfrm>
              <a:custGeom>
                <a:avLst/>
                <a:gdLst>
                  <a:gd name="connsiteX0" fmla="*/ 0 w 696036"/>
                  <a:gd name="connsiteY0" fmla="*/ 122830 h 286603"/>
                  <a:gd name="connsiteX1" fmla="*/ 27295 w 696036"/>
                  <a:gd name="connsiteY1" fmla="*/ 191069 h 286603"/>
                  <a:gd name="connsiteX2" fmla="*/ 54591 w 696036"/>
                  <a:gd name="connsiteY2" fmla="*/ 272955 h 286603"/>
                  <a:gd name="connsiteX3" fmla="*/ 95534 w 696036"/>
                  <a:gd name="connsiteY3" fmla="*/ 286603 h 286603"/>
                  <a:gd name="connsiteX4" fmla="*/ 177421 w 696036"/>
                  <a:gd name="connsiteY4" fmla="*/ 272955 h 286603"/>
                  <a:gd name="connsiteX5" fmla="*/ 204716 w 696036"/>
                  <a:gd name="connsiteY5" fmla="*/ 232012 h 286603"/>
                  <a:gd name="connsiteX6" fmla="*/ 191068 w 696036"/>
                  <a:gd name="connsiteY6" fmla="*/ 0 h 286603"/>
                  <a:gd name="connsiteX7" fmla="*/ 136477 w 696036"/>
                  <a:gd name="connsiteY7" fmla="*/ 13648 h 286603"/>
                  <a:gd name="connsiteX8" fmla="*/ 218364 w 696036"/>
                  <a:gd name="connsiteY8" fmla="*/ 27295 h 286603"/>
                  <a:gd name="connsiteX9" fmla="*/ 477671 w 696036"/>
                  <a:gd name="connsiteY9" fmla="*/ 40943 h 286603"/>
                  <a:gd name="connsiteX10" fmla="*/ 382137 w 696036"/>
                  <a:gd name="connsiteY10" fmla="*/ 81887 h 286603"/>
                  <a:gd name="connsiteX11" fmla="*/ 354842 w 696036"/>
                  <a:gd name="connsiteY11" fmla="*/ 122830 h 286603"/>
                  <a:gd name="connsiteX12" fmla="*/ 368489 w 696036"/>
                  <a:gd name="connsiteY12" fmla="*/ 163773 h 286603"/>
                  <a:gd name="connsiteX13" fmla="*/ 382137 w 696036"/>
                  <a:gd name="connsiteY13" fmla="*/ 218364 h 286603"/>
                  <a:gd name="connsiteX14" fmla="*/ 409433 w 696036"/>
                  <a:gd name="connsiteY14" fmla="*/ 177421 h 286603"/>
                  <a:gd name="connsiteX15" fmla="*/ 436728 w 696036"/>
                  <a:gd name="connsiteY15" fmla="*/ 218364 h 286603"/>
                  <a:gd name="connsiteX16" fmla="*/ 450376 w 696036"/>
                  <a:gd name="connsiteY16" fmla="*/ 177421 h 286603"/>
                  <a:gd name="connsiteX17" fmla="*/ 532262 w 696036"/>
                  <a:gd name="connsiteY17" fmla="*/ 136478 h 286603"/>
                  <a:gd name="connsiteX18" fmla="*/ 682388 w 696036"/>
                  <a:gd name="connsiteY18" fmla="*/ 136478 h 286603"/>
                  <a:gd name="connsiteX19" fmla="*/ 696036 w 696036"/>
                  <a:gd name="connsiteY19" fmla="*/ 95534 h 286603"/>
                  <a:gd name="connsiteX20" fmla="*/ 682388 w 696036"/>
                  <a:gd name="connsiteY20" fmla="*/ 54591 h 286603"/>
                  <a:gd name="connsiteX21" fmla="*/ 655092 w 696036"/>
                  <a:gd name="connsiteY21" fmla="*/ 136478 h 286603"/>
                  <a:gd name="connsiteX22" fmla="*/ 641445 w 696036"/>
                  <a:gd name="connsiteY22" fmla="*/ 245660 h 286603"/>
                  <a:gd name="connsiteX23" fmla="*/ 600501 w 696036"/>
                  <a:gd name="connsiteY23" fmla="*/ 259307 h 286603"/>
                  <a:gd name="connsiteX24" fmla="*/ 573206 w 696036"/>
                  <a:gd name="connsiteY24" fmla="*/ 204716 h 286603"/>
                  <a:gd name="connsiteX25" fmla="*/ 532262 w 696036"/>
                  <a:gd name="connsiteY25" fmla="*/ 122830 h 286603"/>
                  <a:gd name="connsiteX26" fmla="*/ 368489 w 696036"/>
                  <a:gd name="connsiteY26" fmla="*/ 163773 h 286603"/>
                  <a:gd name="connsiteX27" fmla="*/ 354842 w 696036"/>
                  <a:gd name="connsiteY27" fmla="*/ 81887 h 28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96036" h="286603">
                    <a:moveTo>
                      <a:pt x="0" y="122830"/>
                    </a:moveTo>
                    <a:cubicBezTo>
                      <a:pt x="9098" y="145576"/>
                      <a:pt x="18923" y="168045"/>
                      <a:pt x="27295" y="191069"/>
                    </a:cubicBezTo>
                    <a:cubicBezTo>
                      <a:pt x="37128" y="218109"/>
                      <a:pt x="27296" y="263856"/>
                      <a:pt x="54591" y="272955"/>
                    </a:cubicBezTo>
                    <a:lnTo>
                      <a:pt x="95534" y="286603"/>
                    </a:lnTo>
                    <a:cubicBezTo>
                      <a:pt x="122830" y="282054"/>
                      <a:pt x="152670" y="285330"/>
                      <a:pt x="177421" y="272955"/>
                    </a:cubicBezTo>
                    <a:cubicBezTo>
                      <a:pt x="192092" y="265620"/>
                      <a:pt x="203897" y="248394"/>
                      <a:pt x="204716" y="232012"/>
                    </a:cubicBezTo>
                    <a:cubicBezTo>
                      <a:pt x="208585" y="154638"/>
                      <a:pt x="195617" y="77337"/>
                      <a:pt x="191068" y="0"/>
                    </a:cubicBezTo>
                    <a:cubicBezTo>
                      <a:pt x="172871" y="4549"/>
                      <a:pt x="123214" y="385"/>
                      <a:pt x="136477" y="13648"/>
                    </a:cubicBezTo>
                    <a:cubicBezTo>
                      <a:pt x="156045" y="33215"/>
                      <a:pt x="190780" y="25088"/>
                      <a:pt x="218364" y="27295"/>
                    </a:cubicBezTo>
                    <a:cubicBezTo>
                      <a:pt x="304644" y="34197"/>
                      <a:pt x="391235" y="36394"/>
                      <a:pt x="477671" y="40943"/>
                    </a:cubicBezTo>
                    <a:cubicBezTo>
                      <a:pt x="435908" y="51384"/>
                      <a:pt x="413554" y="50470"/>
                      <a:pt x="382137" y="81887"/>
                    </a:cubicBezTo>
                    <a:cubicBezTo>
                      <a:pt x="370539" y="93485"/>
                      <a:pt x="363940" y="109182"/>
                      <a:pt x="354842" y="122830"/>
                    </a:cubicBezTo>
                    <a:cubicBezTo>
                      <a:pt x="359391" y="136478"/>
                      <a:pt x="364537" y="149941"/>
                      <a:pt x="368489" y="163773"/>
                    </a:cubicBezTo>
                    <a:cubicBezTo>
                      <a:pt x="373642" y="181808"/>
                      <a:pt x="364342" y="212432"/>
                      <a:pt x="382137" y="218364"/>
                    </a:cubicBezTo>
                    <a:cubicBezTo>
                      <a:pt x="397698" y="223551"/>
                      <a:pt x="400334" y="191069"/>
                      <a:pt x="409433" y="177421"/>
                    </a:cubicBezTo>
                    <a:cubicBezTo>
                      <a:pt x="418531" y="191069"/>
                      <a:pt x="420326" y="218364"/>
                      <a:pt x="436728" y="218364"/>
                    </a:cubicBezTo>
                    <a:cubicBezTo>
                      <a:pt x="451114" y="218364"/>
                      <a:pt x="441389" y="188655"/>
                      <a:pt x="450376" y="177421"/>
                    </a:cubicBezTo>
                    <a:cubicBezTo>
                      <a:pt x="469618" y="153368"/>
                      <a:pt x="505288" y="145469"/>
                      <a:pt x="532262" y="136478"/>
                    </a:cubicBezTo>
                    <a:cubicBezTo>
                      <a:pt x="588112" y="155093"/>
                      <a:pt x="609639" y="168811"/>
                      <a:pt x="682388" y="136478"/>
                    </a:cubicBezTo>
                    <a:cubicBezTo>
                      <a:pt x="695534" y="130635"/>
                      <a:pt x="691487" y="109182"/>
                      <a:pt x="696036" y="95534"/>
                    </a:cubicBezTo>
                    <a:cubicBezTo>
                      <a:pt x="691487" y="81886"/>
                      <a:pt x="692560" y="44419"/>
                      <a:pt x="682388" y="54591"/>
                    </a:cubicBezTo>
                    <a:cubicBezTo>
                      <a:pt x="662043" y="74936"/>
                      <a:pt x="655092" y="136478"/>
                      <a:pt x="655092" y="136478"/>
                    </a:cubicBezTo>
                    <a:cubicBezTo>
                      <a:pt x="650543" y="172872"/>
                      <a:pt x="656341" y="212144"/>
                      <a:pt x="641445" y="245660"/>
                    </a:cubicBezTo>
                    <a:cubicBezTo>
                      <a:pt x="635602" y="258806"/>
                      <a:pt x="612837" y="266709"/>
                      <a:pt x="600501" y="259307"/>
                    </a:cubicBezTo>
                    <a:cubicBezTo>
                      <a:pt x="583056" y="248840"/>
                      <a:pt x="583300" y="222380"/>
                      <a:pt x="573206" y="204716"/>
                    </a:cubicBezTo>
                    <a:cubicBezTo>
                      <a:pt x="530873" y="130634"/>
                      <a:pt x="557286" y="197900"/>
                      <a:pt x="532262" y="122830"/>
                    </a:cubicBezTo>
                    <a:cubicBezTo>
                      <a:pt x="509954" y="212068"/>
                      <a:pt x="527852" y="216894"/>
                      <a:pt x="368489" y="163773"/>
                    </a:cubicBezTo>
                    <a:cubicBezTo>
                      <a:pt x="350526" y="157785"/>
                      <a:pt x="354842" y="91771"/>
                      <a:pt x="354842" y="8188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15" name="Flowchart: Terminator 14">
              <a:hlinkClick r:id="rId4" action="ppaction://hlinksldjump"/>
            </p:cNvPr>
            <p:cNvSpPr/>
            <p:nvPr/>
          </p:nvSpPr>
          <p:spPr>
            <a:xfrm>
              <a:off x="203579" y="4671177"/>
              <a:ext cx="2860628" cy="966382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28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هنا للتحقق من صحة إجابتك. </a:t>
              </a:r>
              <a:endPara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916" y="1102338"/>
            <a:ext cx="9119537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6. بتاريخ 31 يناير 2021م سحبت نور وليد خالد مبلغ 120د.ب من حسابها الجاري رقم </a:t>
            </a: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001229832-005  كما سحبت عبر جهاز الصراف الآلي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ATM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مبلغ 20 د.ب. </a:t>
            </a:r>
          </a:p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3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المطلوب: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استكمال قسيمة السحب.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916" y="2256500"/>
            <a:ext cx="8642965" cy="4087725"/>
            <a:chOff x="9994" y="1590587"/>
            <a:chExt cx="8642965" cy="40877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lumMod val="20000"/>
                  <a:lumOff val="8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52768" y="1590587"/>
              <a:ext cx="7500191" cy="40877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5858" y="4851838"/>
              <a:ext cx="2042136" cy="634562"/>
            </a:xfrm>
            <a:prstGeom prst="rect">
              <a:avLst/>
            </a:prstGeom>
          </p:spPr>
        </p:pic>
        <p:sp>
          <p:nvSpPr>
            <p:cNvPr id="14" name="Flowchart: Terminator 13">
              <a:hlinkClick r:id="rId5" action="ppaction://hlinksldjump"/>
            </p:cNvPr>
            <p:cNvSpPr/>
            <p:nvPr/>
          </p:nvSpPr>
          <p:spPr>
            <a:xfrm>
              <a:off x="9994" y="4857512"/>
              <a:ext cx="2666999" cy="820800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هنا للتحقق من صحة إجابتك. </a:t>
              </a:r>
              <a:endPara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6464" y="1107008"/>
            <a:ext cx="9180799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7. سدد محمد راشد صالح المبلغ المستحق عليه للبطاقة الائتمانية رقم 0012  5275  4414 5971 في 15 فبراير 2021م 20 د.ب نقدا، و 80 د.ب خصما من حسابه رقم 00887213510 .</a:t>
            </a: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المطلوب: استكمال سند دفع بطاقة الائتمان.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192739"/>
            <a:ext cx="8686800" cy="4285099"/>
            <a:chOff x="-76200" y="2095233"/>
            <a:chExt cx="8686800" cy="42850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CCFF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3000" y="2095233"/>
              <a:ext cx="7467600" cy="4285099"/>
            </a:xfrm>
            <a:prstGeom prst="rect">
              <a:avLst/>
            </a:prstGeom>
          </p:spPr>
        </p:pic>
        <p:sp>
          <p:nvSpPr>
            <p:cNvPr id="11" name="Flowchart: Terminator 10">
              <a:hlinkClick r:id="rId5" action="ppaction://hlinksldjump"/>
            </p:cNvPr>
            <p:cNvSpPr/>
            <p:nvPr/>
          </p:nvSpPr>
          <p:spPr>
            <a:xfrm>
              <a:off x="-76200" y="5481076"/>
              <a:ext cx="2710414" cy="820800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هنا للتحقق من صحة إجابتك. </a:t>
              </a:r>
              <a:endPara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5335595" y="6501199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565" y="-9019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76577"/>
            <a:ext cx="9097415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8. بتاريخ 9 فبراير 2021م فتح إبراهيم جابر  سعد حساب توفير رقم 00925644 – 021 مودعا  (ورقتان فئة 20 د.ب  -   عشر ورقات فئة نصف دينار بحريني -   750 فلس عملات معدنية).    </a:t>
            </a:r>
            <a:r>
              <a:rPr lang="ar-BH" sz="23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المطلوب:</a:t>
            </a:r>
            <a:r>
              <a:rPr lang="ar-BH" sz="23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مل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ء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استمارة الإيداع النقدي. علما بأن رقم هاتفه ××××33303.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28600" y="2230739"/>
            <a:ext cx="8062929" cy="4128719"/>
            <a:chOff x="228600" y="2230739"/>
            <a:chExt cx="8062929" cy="41287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4691" y="2230739"/>
              <a:ext cx="6566838" cy="3609329"/>
            </a:xfrm>
            <a:prstGeom prst="rect">
              <a:avLst/>
            </a:prstGeom>
          </p:spPr>
        </p:pic>
        <p:sp>
          <p:nvSpPr>
            <p:cNvPr id="15" name="Flowchart: Terminator 14">
              <a:hlinkClick r:id="rId4" action="ppaction://hlinksldjump"/>
            </p:cNvPr>
            <p:cNvSpPr/>
            <p:nvPr/>
          </p:nvSpPr>
          <p:spPr>
            <a:xfrm>
              <a:off x="228600" y="5538658"/>
              <a:ext cx="2667000" cy="820800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هنا للتحقق من صحة إجابتك. </a:t>
              </a:r>
              <a:endPara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0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5861" y="2746414"/>
            <a:ext cx="8388626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الانتهاء من هذا الدرس ينبغي أن يكون </a:t>
            </a:r>
            <a:r>
              <a:rPr lang="ar-BH" sz="3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</a:t>
            </a:r>
            <a:r>
              <a:rPr lang="ar-BH" sz="3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قادرًا على أن</a:t>
            </a:r>
            <a:r>
              <a:rPr lang="en-GB" sz="3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8353" y="1872436"/>
            <a:ext cx="7539352" cy="736642"/>
            <a:chOff x="1143000" y="1460017"/>
            <a:chExt cx="7539352" cy="736642"/>
          </a:xfrm>
        </p:grpSpPr>
        <p:sp>
          <p:nvSpPr>
            <p:cNvPr id="17" name="TextBox 16"/>
            <p:cNvSpPr txBox="1"/>
            <p:nvPr/>
          </p:nvSpPr>
          <p:spPr>
            <a:xfrm>
              <a:off x="1143000" y="1460017"/>
              <a:ext cx="6464733" cy="70788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</a:t>
              </a:r>
              <a:r>
                <a:rPr lang="ar-BH" sz="4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en-GB" sz="4000" b="1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هداف</a:t>
              </a:r>
              <a:r>
                <a:rPr lang="en-GB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3355">
              <a:off x="7633128" y="1517749"/>
              <a:ext cx="1049224" cy="6789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246287" y="346132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يعرف أنواع الودائع ومميزاتها.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يعدد خطوات فتح الحساب.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إجراءات البنك لفتح الحساب الجديد.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يكتب قسائم السحب.</a:t>
            </a:r>
          </a:p>
          <a:p>
            <a:pPr algn="just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5- يحرر قسيمة إيداع الشيكات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 rtl="1"/>
            <a:endParaRPr lang="ar-BH" sz="2400" dirty="0"/>
          </a:p>
        </p:txBody>
      </p:sp>
      <p:sp>
        <p:nvSpPr>
          <p:cNvPr id="10" name="Rectangle 9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80" y="-20894"/>
            <a:ext cx="7468437" cy="2385268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9. أودع عادل مصطفى محاسب شركة التكافل الشيكات الآتية في حساب الشركة رقم 09912451 في 12فبراير2021م: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شيك رقم 7854100  بقيمة 1000 د.ب مسحوب على بنك 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Citi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حساب رقم 002314511 في 2021/02/10. 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شيك رقم 045331   بقيمة 750    د.ب مسحوب على بنك 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NBB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حساب رقم 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1-0024950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في 2021/02/08. 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شيك رقم 888310   بقيمة 250  د.ب مسحوب على بنك </a:t>
            </a:r>
            <a:r>
              <a:rPr lang="en-US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Ithmaar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حساب رقم 002314511 في نفس تاريخ الإيداع.          </a:t>
            </a:r>
            <a:r>
              <a:rPr lang="ar-BH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المطلوب: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استكمال قسيمة إيداع الشيكات.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6572" y="2307599"/>
            <a:ext cx="8625285" cy="4120384"/>
            <a:chOff x="-179848" y="1633036"/>
            <a:chExt cx="9047623" cy="4619625"/>
          </a:xfrm>
        </p:grpSpPr>
        <p:grpSp>
          <p:nvGrpSpPr>
            <p:cNvPr id="8" name="Group 7"/>
            <p:cNvGrpSpPr/>
            <p:nvPr/>
          </p:nvGrpSpPr>
          <p:grpSpPr>
            <a:xfrm>
              <a:off x="-179848" y="1633036"/>
              <a:ext cx="9047623" cy="4619625"/>
              <a:chOff x="-164608" y="1712189"/>
              <a:chExt cx="9047623" cy="461962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4840" y="1712189"/>
                <a:ext cx="8258175" cy="4619625"/>
              </a:xfrm>
              <a:prstGeom prst="rect">
                <a:avLst/>
              </a:prstGeom>
            </p:spPr>
          </p:pic>
          <p:sp>
            <p:nvSpPr>
              <p:cNvPr id="15" name="Flowchart: Terminator 14">
                <a:hlinkClick r:id="rId3" action="ppaction://hlinksldjump"/>
              </p:cNvPr>
              <p:cNvSpPr/>
              <p:nvPr/>
            </p:nvSpPr>
            <p:spPr>
              <a:xfrm>
                <a:off x="-164608" y="5480539"/>
                <a:ext cx="2535647" cy="820799"/>
              </a:xfrm>
              <a:prstGeom prst="flowChartTerminator">
                <a:avLst/>
              </a:prstGeom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ar-BH" sz="28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أضغط هنا للتحقق من صحة إجابتك.</a:t>
                </a:r>
                <a:endParaRPr lang="en-US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23603" y="3866886"/>
              <a:ext cx="1242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b="1" dirty="0">
                  <a:solidFill>
                    <a:srgbClr val="3F48CC"/>
                  </a:solidFill>
                  <a:latin typeface="Arial" panose="020B0604020202020204" pitchFamily="34" charset="0"/>
                </a:rPr>
                <a:t>×××××332</a:t>
              </a:r>
              <a:endParaRPr lang="en-US" b="1" dirty="0">
                <a:solidFill>
                  <a:srgbClr val="3F48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9026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2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24" y="1154761"/>
            <a:ext cx="6524625" cy="40862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088" y="1465364"/>
            <a:ext cx="8623885" cy="4805315"/>
            <a:chOff x="120601" y="1667019"/>
            <a:chExt cx="8623885" cy="4805315"/>
          </a:xfrm>
        </p:grpSpPr>
        <p:grpSp>
          <p:nvGrpSpPr>
            <p:cNvPr id="3" name="Group 2"/>
            <p:cNvGrpSpPr/>
            <p:nvPr/>
          </p:nvGrpSpPr>
          <p:grpSpPr>
            <a:xfrm>
              <a:off x="120601" y="1667019"/>
              <a:ext cx="3088841" cy="4805315"/>
              <a:chOff x="378797" y="3290635"/>
              <a:chExt cx="3088841" cy="4805315"/>
            </a:xfrm>
          </p:grpSpPr>
          <p:sp>
            <p:nvSpPr>
              <p:cNvPr id="10" name="Smiley Face 9"/>
              <p:cNvSpPr/>
              <p:nvPr/>
            </p:nvSpPr>
            <p:spPr>
              <a:xfrm>
                <a:off x="378797" y="3290635"/>
                <a:ext cx="2211118" cy="2047647"/>
              </a:xfrm>
              <a:prstGeom prst="smileyFace">
                <a:avLst>
                  <a:gd name="adj" fmla="val 4653"/>
                </a:avLst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752837" y="6952950"/>
                <a:ext cx="2714801" cy="1143000"/>
                <a:chOff x="752837" y="7634999"/>
                <a:chExt cx="2714801" cy="1143000"/>
              </a:xfrm>
            </p:grpSpPr>
            <p:sp>
              <p:nvSpPr>
                <p:cNvPr id="7" name="Action Button: Back or Previous 6">
                  <a:hlinkClick r:id="rId3" action="ppaction://hlinksldjump" highlightClick="1"/>
                </p:cNvPr>
                <p:cNvSpPr/>
                <p:nvPr/>
              </p:nvSpPr>
              <p:spPr>
                <a:xfrm>
                  <a:off x="752837" y="7634999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96038" y="7634999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235" y="5338282"/>
                <a:ext cx="1406243" cy="1526514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6016526" y="5329334"/>
              <a:ext cx="2727960" cy="1143000"/>
              <a:chOff x="6854726" y="5370394"/>
              <a:chExt cx="2727960" cy="1143000"/>
            </a:xfrm>
          </p:grpSpPr>
          <p:sp>
            <p:nvSpPr>
              <p:cNvPr id="13" name="Action Button: Back or Previous 12">
                <a:hlinkClick r:id="rId5" action="ppaction://hlinksldjump" highlightClick="1"/>
              </p:cNvPr>
              <p:cNvSpPr/>
              <p:nvPr/>
            </p:nvSpPr>
            <p:spPr>
              <a:xfrm rot="10800000">
                <a:off x="8211086" y="5370394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entagon 13"/>
              <p:cNvSpPr/>
              <p:nvPr/>
            </p:nvSpPr>
            <p:spPr>
              <a:xfrm flipH="1">
                <a:off x="6854726" y="5370394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bg1"/>
                    </a:solidFill>
                  </a:rPr>
                  <a:t>أضغط  على السهم  </a:t>
                </a:r>
                <a:r>
                  <a:rPr lang="ar-BH" b="1" dirty="0" smtClean="0">
                    <a:solidFill>
                      <a:schemeClr val="bg1"/>
                    </a:solidFill>
                  </a:rPr>
                  <a:t>للرجوع إلى السؤال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3438" y="21538"/>
            <a:ext cx="5715000" cy="1075560"/>
          </a:xfrm>
          <a:prstGeom prst="rect">
            <a:avLst/>
          </a:prstGeom>
        </p:spPr>
      </p:pic>
      <p:sp>
        <p:nvSpPr>
          <p:cNvPr id="21" name="Flowchart: Manual Input 20"/>
          <p:cNvSpPr/>
          <p:nvPr/>
        </p:nvSpPr>
        <p:spPr>
          <a:xfrm>
            <a:off x="6096001" y="1262997"/>
            <a:ext cx="2579530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الودائع 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7133" y="1212160"/>
            <a:ext cx="2109988" cy="1710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4392" y="2922748"/>
            <a:ext cx="2040808" cy="10721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1612" y="3980601"/>
            <a:ext cx="1741028" cy="1505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9811" y="2958887"/>
            <a:ext cx="1971628" cy="10359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1361" y="2958887"/>
            <a:ext cx="1003109" cy="99985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rot="20835554">
            <a:off x="5684708" y="4514226"/>
            <a:ext cx="3227667" cy="12507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الوديعة في البنوك التقليدية</a:t>
            </a:r>
          </a:p>
          <a:p>
            <a:pPr algn="ctr" rtl="1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عقد يخول البنك حيازة النقود المودعة والتصرف فيها في نشاطه المهني والالتزام برد أصل المبلغ بنفس العملة.</a:t>
            </a:r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 rot="524737">
            <a:off x="517623" y="4618000"/>
            <a:ext cx="3227667" cy="12507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الوديعة في البنوك الإسلامية</a:t>
            </a:r>
          </a:p>
          <a:p>
            <a:pPr algn="justLow" rtl="1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أموال تحمل صفة الأمانات أو العهد، ولا تقترن بعنصر المشاركة في الأرباح.</a:t>
            </a:r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7221" y="1313964"/>
            <a:ext cx="8604641" cy="5065127"/>
            <a:chOff x="310759" y="2019929"/>
            <a:chExt cx="8604641" cy="5065127"/>
          </a:xfrm>
        </p:grpSpPr>
        <p:grpSp>
          <p:nvGrpSpPr>
            <p:cNvPr id="3" name="Group 2"/>
            <p:cNvGrpSpPr/>
            <p:nvPr/>
          </p:nvGrpSpPr>
          <p:grpSpPr>
            <a:xfrm>
              <a:off x="310759" y="2019929"/>
              <a:ext cx="2798201" cy="4912727"/>
              <a:chOff x="615559" y="747945"/>
              <a:chExt cx="2798201" cy="4912727"/>
            </a:xfrm>
          </p:grpSpPr>
          <p:sp>
            <p:nvSpPr>
              <p:cNvPr id="10" name="Smiley Face 9"/>
              <p:cNvSpPr/>
              <p:nvPr/>
            </p:nvSpPr>
            <p:spPr>
              <a:xfrm>
                <a:off x="615559" y="747945"/>
                <a:ext cx="1963811" cy="1735989"/>
              </a:xfrm>
              <a:prstGeom prst="smileyFace">
                <a:avLst>
                  <a:gd name="adj" fmla="val 4653"/>
                </a:avLst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670560" y="4517672"/>
                <a:ext cx="2743200" cy="1143000"/>
                <a:chOff x="670560" y="5199721"/>
                <a:chExt cx="2743200" cy="1143000"/>
              </a:xfrm>
            </p:grpSpPr>
            <p:sp>
              <p:nvSpPr>
                <p:cNvPr id="7" name="Action Button: Back or Previous 6">
                  <a:hlinkClick r:id="rId3" action="ppaction://hlinksldjump" highlightClick="1"/>
                </p:cNvPr>
                <p:cNvSpPr/>
                <p:nvPr/>
              </p:nvSpPr>
              <p:spPr>
                <a:xfrm>
                  <a:off x="670560" y="5199721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42160" y="5199721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8104" y="2877362"/>
                <a:ext cx="1423242" cy="1544967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6156960" y="5942056"/>
              <a:ext cx="2758440" cy="1143000"/>
              <a:chOff x="6399848" y="5902250"/>
              <a:chExt cx="2758440" cy="1143000"/>
            </a:xfrm>
          </p:grpSpPr>
          <p:sp>
            <p:nvSpPr>
              <p:cNvPr id="12" name="Action Button: Back or Previous 11">
                <a:hlinkClick r:id="rId5" action="ppaction://hlinksldjump" highlightClick="1"/>
              </p:cNvPr>
              <p:cNvSpPr/>
              <p:nvPr/>
            </p:nvSpPr>
            <p:spPr>
              <a:xfrm rot="10800000">
                <a:off x="7786688" y="5902250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entagon 12">
                <a:hlinkClick r:id="rId6" action="ppaction://hlinksldjump"/>
              </p:cNvPr>
              <p:cNvSpPr/>
              <p:nvPr/>
            </p:nvSpPr>
            <p:spPr>
              <a:xfrm flipH="1">
                <a:off x="6399848" y="5902250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bg1"/>
                    </a:solidFill>
                  </a:rPr>
                  <a:t>أضغط  على السهم  </a:t>
                </a:r>
                <a:r>
                  <a:rPr lang="ar-BH" b="1" dirty="0" smtClean="0">
                    <a:solidFill>
                      <a:schemeClr val="bg1"/>
                    </a:solidFill>
                  </a:rPr>
                  <a:t>للرجوع إلى السؤال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8890" y="1262805"/>
            <a:ext cx="7122445" cy="39687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640999"/>
            <a:ext cx="8847763" cy="4695188"/>
            <a:chOff x="220037" y="1996440"/>
            <a:chExt cx="8847763" cy="4695188"/>
          </a:xfrm>
        </p:grpSpPr>
        <p:grpSp>
          <p:nvGrpSpPr>
            <p:cNvPr id="12" name="Group 11"/>
            <p:cNvGrpSpPr/>
            <p:nvPr/>
          </p:nvGrpSpPr>
          <p:grpSpPr>
            <a:xfrm>
              <a:off x="220037" y="1996440"/>
              <a:ext cx="2904163" cy="4695188"/>
              <a:chOff x="524837" y="724456"/>
              <a:chExt cx="2904163" cy="4695188"/>
            </a:xfrm>
          </p:grpSpPr>
          <p:sp>
            <p:nvSpPr>
              <p:cNvPr id="16" name="Smiley Face 15"/>
              <p:cNvSpPr/>
              <p:nvPr/>
            </p:nvSpPr>
            <p:spPr>
              <a:xfrm>
                <a:off x="524837" y="724456"/>
                <a:ext cx="1963811" cy="1735989"/>
              </a:xfrm>
              <a:prstGeom prst="smileyFace">
                <a:avLst>
                  <a:gd name="adj" fmla="val 4653"/>
                </a:avLst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685800" y="4276644"/>
                <a:ext cx="2743200" cy="1143000"/>
                <a:chOff x="685800" y="4958693"/>
                <a:chExt cx="2743200" cy="1143000"/>
              </a:xfrm>
            </p:grpSpPr>
            <p:sp>
              <p:nvSpPr>
                <p:cNvPr id="19" name="Action Button: Back or Previous 18">
                  <a:hlinkClick r:id="rId3" action="ppaction://hlinksldjump" highlightClick="1"/>
                </p:cNvPr>
                <p:cNvSpPr/>
                <p:nvPr/>
              </p:nvSpPr>
              <p:spPr>
                <a:xfrm>
                  <a:off x="685800" y="4958693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Pentagon 19"/>
                <p:cNvSpPr/>
                <p:nvPr/>
              </p:nvSpPr>
              <p:spPr>
                <a:xfrm flipH="1">
                  <a:off x="2057400" y="4958693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800" y="2460445"/>
                <a:ext cx="1423242" cy="1544967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6324600" y="5548628"/>
              <a:ext cx="2743200" cy="1143000"/>
              <a:chOff x="6567488" y="5508822"/>
              <a:chExt cx="2743200" cy="1143000"/>
            </a:xfrm>
          </p:grpSpPr>
          <p:sp>
            <p:nvSpPr>
              <p:cNvPr id="14" name="Action Button: Back or Previous 13">
                <a:hlinkClick r:id="rId5" action="ppaction://hlinksldjump" highlightClick="1"/>
              </p:cNvPr>
              <p:cNvSpPr/>
              <p:nvPr/>
            </p:nvSpPr>
            <p:spPr>
              <a:xfrm rot="10800000">
                <a:off x="7939088" y="5508822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entagon 14">
                <a:hlinkClick r:id="rId5" action="ppaction://hlinksldjump"/>
              </p:cNvPr>
              <p:cNvSpPr/>
              <p:nvPr/>
            </p:nvSpPr>
            <p:spPr>
              <a:xfrm flipH="1">
                <a:off x="6567488" y="5508822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bg1"/>
                    </a:solidFill>
                  </a:rPr>
                  <a:t>أضغط  على السهم  </a:t>
                </a:r>
                <a:r>
                  <a:rPr lang="ar-BH" b="1" dirty="0" smtClean="0">
                    <a:solidFill>
                      <a:schemeClr val="bg1"/>
                    </a:solidFill>
                  </a:rPr>
                  <a:t>للرجوع إلى السؤال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752" y="1161483"/>
            <a:ext cx="7203011" cy="413829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1676400"/>
            <a:ext cx="8672512" cy="4559572"/>
            <a:chOff x="381000" y="2132056"/>
            <a:chExt cx="8672512" cy="4559572"/>
          </a:xfrm>
        </p:grpSpPr>
        <p:grpSp>
          <p:nvGrpSpPr>
            <p:cNvPr id="11" name="Group 10"/>
            <p:cNvGrpSpPr/>
            <p:nvPr/>
          </p:nvGrpSpPr>
          <p:grpSpPr>
            <a:xfrm>
              <a:off x="381000" y="2132056"/>
              <a:ext cx="2743200" cy="4559572"/>
              <a:chOff x="685800" y="860072"/>
              <a:chExt cx="2743200" cy="4559572"/>
            </a:xfrm>
          </p:grpSpPr>
          <p:sp>
            <p:nvSpPr>
              <p:cNvPr id="15" name="Smiley Face 14"/>
              <p:cNvSpPr/>
              <p:nvPr/>
            </p:nvSpPr>
            <p:spPr>
              <a:xfrm>
                <a:off x="685800" y="860072"/>
                <a:ext cx="1963811" cy="1735989"/>
              </a:xfrm>
              <a:prstGeom prst="smileyFace">
                <a:avLst>
                  <a:gd name="adj" fmla="val 4653"/>
                </a:avLst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685800" y="4276644"/>
                <a:ext cx="2743200" cy="1143000"/>
                <a:chOff x="685800" y="4958693"/>
                <a:chExt cx="2743200" cy="1143000"/>
              </a:xfrm>
            </p:grpSpPr>
            <p:sp>
              <p:nvSpPr>
                <p:cNvPr id="18" name="Action Button: Back or Previous 17">
                  <a:hlinkClick r:id="rId3" action="ppaction://hlinksldjump" highlightClick="1"/>
                </p:cNvPr>
                <p:cNvSpPr/>
                <p:nvPr/>
              </p:nvSpPr>
              <p:spPr>
                <a:xfrm>
                  <a:off x="685800" y="4958693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Pentagon 18"/>
                <p:cNvSpPr/>
                <p:nvPr/>
              </p:nvSpPr>
              <p:spPr>
                <a:xfrm flipH="1">
                  <a:off x="2057400" y="4958693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084" y="2596061"/>
                <a:ext cx="1423242" cy="1544967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6310312" y="5544548"/>
              <a:ext cx="2743200" cy="1143001"/>
              <a:chOff x="6553200" y="5504742"/>
              <a:chExt cx="2743200" cy="1143001"/>
            </a:xfrm>
          </p:grpSpPr>
          <p:sp>
            <p:nvSpPr>
              <p:cNvPr id="13" name="Action Button: Back or Previous 12">
                <a:hlinkClick r:id="rId5" action="ppaction://hlinksldjump" highlightClick="1"/>
              </p:cNvPr>
              <p:cNvSpPr/>
              <p:nvPr/>
            </p:nvSpPr>
            <p:spPr>
              <a:xfrm rot="10800000">
                <a:off x="7924800" y="5504742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entagon 13">
                <a:hlinkClick r:id="rId5" action="ppaction://hlinksldjump"/>
              </p:cNvPr>
              <p:cNvSpPr/>
              <p:nvPr/>
            </p:nvSpPr>
            <p:spPr>
              <a:xfrm flipH="1">
                <a:off x="6553200" y="550474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bg1"/>
                    </a:solidFill>
                  </a:rPr>
                  <a:t>أضغط  على السهم  </a:t>
                </a:r>
                <a:r>
                  <a:rPr lang="ar-BH" b="1" dirty="0" smtClean="0">
                    <a:solidFill>
                      <a:schemeClr val="bg1"/>
                    </a:solidFill>
                  </a:rPr>
                  <a:t>للرجوع إلى السؤال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536" y="1134749"/>
            <a:ext cx="7182704" cy="393890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6175" y="903389"/>
            <a:ext cx="8606734" cy="5473639"/>
            <a:chOff x="232466" y="1158240"/>
            <a:chExt cx="8606734" cy="5473639"/>
          </a:xfrm>
        </p:grpSpPr>
        <p:grpSp>
          <p:nvGrpSpPr>
            <p:cNvPr id="3" name="Group 2"/>
            <p:cNvGrpSpPr/>
            <p:nvPr/>
          </p:nvGrpSpPr>
          <p:grpSpPr>
            <a:xfrm>
              <a:off x="232466" y="1158240"/>
              <a:ext cx="2868330" cy="5473639"/>
              <a:chOff x="-253065" y="455448"/>
              <a:chExt cx="2868330" cy="5473639"/>
            </a:xfrm>
          </p:grpSpPr>
          <p:sp>
            <p:nvSpPr>
              <p:cNvPr id="10" name="Smiley Face 9"/>
              <p:cNvSpPr/>
              <p:nvPr/>
            </p:nvSpPr>
            <p:spPr>
              <a:xfrm>
                <a:off x="-253065" y="455448"/>
                <a:ext cx="2209800" cy="1842687"/>
              </a:xfrm>
              <a:prstGeom prst="smileyFace">
                <a:avLst>
                  <a:gd name="adj" fmla="val 4653"/>
                </a:avLst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-158415" y="4786086"/>
                <a:ext cx="2773680" cy="1143001"/>
                <a:chOff x="-158415" y="5468135"/>
                <a:chExt cx="2773680" cy="1143001"/>
              </a:xfrm>
            </p:grpSpPr>
            <p:sp>
              <p:nvSpPr>
                <p:cNvPr id="7" name="Action Button: Back or Previous 6">
                  <a:hlinkClick r:id="rId3" action="ppaction://hlinksldjump" highlightClick="1"/>
                </p:cNvPr>
                <p:cNvSpPr/>
                <p:nvPr/>
              </p:nvSpPr>
              <p:spPr>
                <a:xfrm>
                  <a:off x="-158415" y="5468135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1243665" y="5468136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</a:t>
                  </a:r>
                  <a:r>
                    <a:rPr lang="ar-BH" b="1" dirty="0" smtClean="0">
                      <a:solidFill>
                        <a:schemeClr val="tx1"/>
                      </a:solidFill>
                    </a:rPr>
                    <a:t>الشريحة التالية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53065" y="2584533"/>
                <a:ext cx="1904658" cy="2067557"/>
              </a:xfrm>
              <a:prstGeom prst="rect">
                <a:avLst/>
              </a:prstGeom>
            </p:spPr>
          </p:pic>
        </p:grpSp>
        <p:sp>
          <p:nvSpPr>
            <p:cNvPr id="11" name="Action Button: Back or Previous 10">
              <a:hlinkClick r:id="rId5" action="ppaction://hlinksldjump" highlightClick="1"/>
            </p:cNvPr>
            <p:cNvSpPr/>
            <p:nvPr/>
          </p:nvSpPr>
          <p:spPr>
            <a:xfrm rot="10800000">
              <a:off x="7467600" y="5488878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entagon 11">
              <a:hlinkClick r:id="rId6" action="ppaction://hlinksldjump"/>
            </p:cNvPr>
            <p:cNvSpPr/>
            <p:nvPr/>
          </p:nvSpPr>
          <p:spPr>
            <a:xfrm flipH="1">
              <a:off x="6096000" y="5488879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bg1"/>
                  </a:solidFill>
                </a:rPr>
                <a:t>أضغط  على السهم  </a:t>
              </a:r>
              <a:r>
                <a:rPr lang="ar-BH" b="1" dirty="0" smtClean="0">
                  <a:solidFill>
                    <a:schemeClr val="bg1"/>
                  </a:solidFill>
                </a:rPr>
                <a:t>للرجوع إلى السؤال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2510" y="1117613"/>
            <a:ext cx="6735785" cy="42668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609600" y="40115"/>
            <a:ext cx="7543800" cy="5550133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 smtClean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5602" y="768294"/>
            <a:ext cx="517052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 الخدمات المصرفية-1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</a:t>
            </a: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والنجاح</a:t>
            </a:r>
          </a:p>
          <a:p>
            <a:pPr algn="r"/>
            <a:endParaRPr lang="ar-BH" sz="2400" b="1" u="sng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36724" y="5219701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       </a:t>
            </a:r>
            <a:r>
              <a:rPr lang="ar-BH" sz="2000" b="1" dirty="0" smtClean="0">
                <a:latin typeface="Century Gothic" panose="020B0502020202020204" pitchFamily="34" charset="0"/>
                <a:cs typeface="Sakkal Majalla" panose="02000000000000000000" pitchFamily="2" charset="-78"/>
              </a:rPr>
              <a:t>1-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زيارة البوابة التعليمية </a:t>
            </a:r>
            <a:endParaRPr lang="en-US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أسئلة وأنشطة الكتاب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والكراسة.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Manual Input 28"/>
          <p:cNvSpPr/>
          <p:nvPr/>
        </p:nvSpPr>
        <p:spPr>
          <a:xfrm>
            <a:off x="1709977" y="7267"/>
            <a:ext cx="5614091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أنواع الودائع و خصائصها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66128" y="2433057"/>
            <a:ext cx="1925730" cy="848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حساب التوفير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0605" y="2299825"/>
            <a:ext cx="2883877" cy="1115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تحت الطلب ويجوز للعميل السحب والإيداع في أي وقت، ويفتح للأشخاص الطبيعيين فوق سن 21سنة. </a:t>
            </a:r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086953"/>
            <a:ext cx="3650359" cy="19894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لا يقل الرصيد عن الحد الأدنى(20د.ب).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السحب شخصيا أو ببطاقة </a:t>
            </a:r>
            <a:r>
              <a:rPr lang="en-US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ATM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يستحق فوائد على الرصيد الشهري.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يُعطى صاحبه دفتر  شيكات.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يفتح احد الوالدين للأولاد دون 21سنة.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يمكن سحب الأموال في أي وقت.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19330" y="4334411"/>
            <a:ext cx="1872528" cy="8919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الحساب الجاري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86629" y="4189578"/>
            <a:ext cx="2846667" cy="1452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تحت الطلب ويجوز للعميل السحب والإيداع في أي وقت، ويفتح للأشخاص الطبيعيين فوق سن 21سنة، </a:t>
            </a:r>
            <a:r>
              <a:rPr lang="ar-BH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الأشخاص القانونيين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كالشركات </a:t>
            </a:r>
            <a:r>
              <a:rPr lang="ar-BH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والمؤسسسات</a:t>
            </a:r>
            <a:r>
              <a:rPr lang="ar-BH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4203933"/>
            <a:ext cx="3667565" cy="1892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يقل الرصيد عن حد المبلغ المتفق عليه.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السحب شخصيا أو ببطاقة </a:t>
            </a:r>
            <a:r>
              <a:rPr lang="en-US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ATM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يستحق فوائد على الرصيد.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يُعطى صاحبه دفتر  شيكات.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تحتسب فائدة على الرصيد المدين.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9600" y="1191415"/>
            <a:ext cx="8130213" cy="746004"/>
            <a:chOff x="587326" y="937441"/>
            <a:chExt cx="8130213" cy="74600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Rectangle 24"/>
            <p:cNvSpPr/>
            <p:nvPr/>
          </p:nvSpPr>
          <p:spPr>
            <a:xfrm>
              <a:off x="7066128" y="937441"/>
              <a:ext cx="1651411" cy="74121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نوع الوديعة 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87328" y="937441"/>
              <a:ext cx="2748398" cy="72686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التعريف</a:t>
              </a: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87326" y="956583"/>
              <a:ext cx="3136897" cy="72686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الخصائص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Manual Input 28"/>
          <p:cNvSpPr/>
          <p:nvPr/>
        </p:nvSpPr>
        <p:spPr>
          <a:xfrm>
            <a:off x="786709" y="22045"/>
            <a:ext cx="6071291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أنواع الودائع و خصائصها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21721" y="2563255"/>
            <a:ext cx="1858953" cy="10862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(3)</a:t>
            </a:r>
          </a:p>
          <a:p>
            <a:pPr algn="ctr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الحساب بإشعار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09602" y="2285047"/>
            <a:ext cx="2921087" cy="17024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السحب منه بمدة تساوى أو وتزيد على مدة الإشعار للحساب والتي قد تكون عادة أسبوع أو أكثر ، وتحسب الفوائد على الرصيد اليومي للحساب وتدفع نهاية كل شهر، وقد لا تحتسب.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21439" y="2499711"/>
            <a:ext cx="4085525" cy="1209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فترة الاستحقاق قصيرة من أسبوع إلى 3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سابيع.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 تحسب فوائد على الرصيد وقد لا تحسب.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يعطى بطاقة </a:t>
            </a:r>
            <a:r>
              <a:rPr lang="en-US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ATM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، ولا دفتر شيكات.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52297" y="4404897"/>
            <a:ext cx="1890793" cy="138294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(4)</a:t>
            </a:r>
          </a:p>
          <a:p>
            <a:pPr algn="ctr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حسابات مربوطة لأجل</a:t>
            </a:r>
          </a:p>
          <a:p>
            <a:pPr algn="ctr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(الودائع الثابتة)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5041" y="4338349"/>
            <a:ext cx="2921087" cy="15160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ودائع العملاء في حساب خاص لأجل معين وبفائدة معينة يتم الاتفاق عليها بين الطرفين، وتجدد تلقائيا لنفس الفترة وبمعدل سعر الفائدة السائد في السوق .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21439" y="4231979"/>
            <a:ext cx="4123395" cy="17287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الاتفاق على فترة الاستحقاق والفائدة مسبقا.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يمكن سحبها إلا في نهاية المدة المتفق عليها.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تفرض غرامة عند السحب قبل تاريخ الاستحقاق.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تجدد تلقائيا وبسعر فائدة السوق السائدة.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يعطى بطاقة </a:t>
            </a:r>
            <a:r>
              <a:rPr lang="en-US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ATM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أو دفتر شيكات.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09600" y="1191415"/>
            <a:ext cx="8130213" cy="746004"/>
            <a:chOff x="587326" y="937441"/>
            <a:chExt cx="8130213" cy="74600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Rectangle 24"/>
            <p:cNvSpPr/>
            <p:nvPr/>
          </p:nvSpPr>
          <p:spPr>
            <a:xfrm>
              <a:off x="7066128" y="937441"/>
              <a:ext cx="1651411" cy="74121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نوع الوديعة 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87328" y="937441"/>
              <a:ext cx="2748398" cy="72686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التعريف</a:t>
              </a: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87326" y="956583"/>
              <a:ext cx="3136897" cy="72686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الخصائص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4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Manual Input 28"/>
          <p:cNvSpPr/>
          <p:nvPr/>
        </p:nvSpPr>
        <p:spPr>
          <a:xfrm>
            <a:off x="3606947" y="71567"/>
            <a:ext cx="3861491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خطوات فتح الحساب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67200" y="1239682"/>
            <a:ext cx="4498078" cy="44271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يتقدم العميل بطلب فتح حساب إلى البنك.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48625"/>
            <a:ext cx="8775110" cy="2435290"/>
            <a:chOff x="0" y="-1079"/>
            <a:chExt cx="8775110" cy="243529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064" y="-1079"/>
              <a:ext cx="3663880" cy="243529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0" y="1553833"/>
              <a:ext cx="8775110" cy="48708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2. يكتب العميل بيانات « </a:t>
              </a:r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استمارة فتح </a:t>
              </a: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الحساب»، ويختار فيها نوع الحساب ( </a:t>
              </a:r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الجاري- </a:t>
              </a: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الادخار </a:t>
              </a:r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– الودائع </a:t>
              </a: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).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143000" y="2229296"/>
            <a:ext cx="7622278" cy="44535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يقدم العميل الوثائق المطلوبة منه كنسخة من الجواز أو البطاقة الذكية – مصدر المال.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7999" y="2713158"/>
            <a:ext cx="5727111" cy="48724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يقوم البنك بالتحري عن العميل وفقا لمبدأ « اعرف عميلك».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Flowchart: Manual Input 49"/>
          <p:cNvSpPr/>
          <p:nvPr/>
        </p:nvSpPr>
        <p:spPr>
          <a:xfrm>
            <a:off x="3316486" y="3352800"/>
            <a:ext cx="5644073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إجراءات البنك لفتح حساب جديد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671916" y="4198409"/>
            <a:ext cx="6293559" cy="450573"/>
          </a:xfrm>
          <a:prstGeom prst="rect">
            <a:avLst/>
          </a:prstGeom>
          <a:solidFill>
            <a:srgbClr val="CCECFF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يقوم البنك باستلام استمارة «طلب فتح الحساب» التي كتبها العميل .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67000" y="4677228"/>
            <a:ext cx="6293559" cy="359792"/>
          </a:xfrm>
          <a:prstGeom prst="rect">
            <a:avLst/>
          </a:prstGeom>
          <a:solidFill>
            <a:srgbClr val="CCECFF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يتحقق البنك من هوية العميل من خلال البطاقة الذكية أو جواز السفر.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67000" y="5064628"/>
            <a:ext cx="6293559" cy="420568"/>
          </a:xfrm>
          <a:prstGeom prst="rect">
            <a:avLst/>
          </a:prstGeom>
          <a:solidFill>
            <a:srgbClr val="CCECFF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إدخال بيانات العميل في نظام البنك، وتكوين رقم حساب للعميل.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667000" y="5521828"/>
            <a:ext cx="6283727" cy="370660"/>
          </a:xfrm>
          <a:prstGeom prst="rect">
            <a:avLst/>
          </a:prstGeom>
          <a:solidFill>
            <a:srgbClr val="CCECFF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الطلب من العميل إيداع مبلغ الحد الأدنى لفتح الحساب عادة 20 د.ب.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3986847"/>
            <a:ext cx="8798327" cy="2373181"/>
            <a:chOff x="162232" y="3865756"/>
            <a:chExt cx="8798327" cy="2373181"/>
          </a:xfrm>
        </p:grpSpPr>
        <p:sp>
          <p:nvSpPr>
            <p:cNvPr id="56" name="Rectangle 55"/>
            <p:cNvSpPr/>
            <p:nvPr/>
          </p:nvSpPr>
          <p:spPr>
            <a:xfrm>
              <a:off x="2676832" y="5857937"/>
              <a:ext cx="6283727" cy="381000"/>
            </a:xfrm>
            <a:prstGeom prst="rect">
              <a:avLst/>
            </a:prstGeom>
            <a:solidFill>
              <a:srgbClr val="CCECFF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5. يصدر البنك بطاقة الخصم المباشر للعميل ( بطاقة الصراف الآلي </a:t>
              </a:r>
              <a:r>
                <a:rPr lang="en-US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ATM</a:t>
              </a: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).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232" y="3865756"/>
              <a:ext cx="2233432" cy="16173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Rectangle 19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2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5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93308" y="98635"/>
            <a:ext cx="6934199" cy="115964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بتاريخ 20 فبراير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2021م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افتتح ماجد يوسف حمد حساب جاري له في أحد 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البنوك تحت حساب رقم </a:t>
            </a:r>
            <a:r>
              <a:rPr lang="en-US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BH79 NBOB00000292640749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وقدم له وليد  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جاسم موظف البنك بطاقة التوقيع لملئها.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452" y="1324387"/>
            <a:ext cx="8573947" cy="438416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55534" y="1956783"/>
            <a:ext cx="1885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20    02     2021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40402" y="2544001"/>
            <a:ext cx="1627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ماجد يوسف حمد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8514" y="3992982"/>
            <a:ext cx="1668788" cy="5628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7629" y="4073489"/>
            <a:ext cx="1668788" cy="56285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189356" y="3249433"/>
            <a:ext cx="6841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7   9    </a:t>
            </a:r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  B  O  </a:t>
            </a:r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     0   0   0   0</a:t>
            </a:r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0  </a:t>
            </a:r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2   9</a:t>
            </a:r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2  6   4   0   7   4   9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942" y="1513101"/>
            <a:ext cx="8741781" cy="4701312"/>
            <a:chOff x="1181141" y="1516847"/>
            <a:chExt cx="8741781" cy="4701312"/>
          </a:xfrm>
        </p:grpSpPr>
        <p:sp>
          <p:nvSpPr>
            <p:cNvPr id="27" name="Rectangle 26"/>
            <p:cNvSpPr/>
            <p:nvPr/>
          </p:nvSpPr>
          <p:spPr>
            <a:xfrm>
              <a:off x="5690778" y="1516847"/>
              <a:ext cx="4232144" cy="46395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ب) عن طريق قسيمة الإيداع  النقدي. 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1141" y="1989309"/>
              <a:ext cx="6490985" cy="422885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6577103" y="2218215"/>
            <a:ext cx="2459867" cy="326818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endPara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بتاريخ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 يناير 2021م أودع عمر ياسر ياسين في حسابه رقم 0004752699100 مبلغا نقديا عبارة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عن: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أوراق فئة 20 د.ب، </a:t>
            </a:r>
            <a:endParaRPr lang="ar-BH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أوراق فئة 10 د.ب،  </a:t>
            </a:r>
            <a:endParaRPr lang="ar-BH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أوراق فئة 5 د.ب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</a:p>
          <a:p>
            <a:pPr algn="r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علما بأن رقم هاتفه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×××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66204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28327" y="2305110"/>
            <a:ext cx="1436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 / 01 / 2021م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36904" y="2643637"/>
            <a:ext cx="15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0004752699100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49262" y="2941312"/>
            <a:ext cx="1491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عمر ياسر ياسين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56043" y="3788722"/>
            <a:ext cx="2634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000   100    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5</a:t>
            </a:r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80841" y="3990478"/>
            <a:ext cx="2569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000   70      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04762" y="4197071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000  40       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89739" y="5106081"/>
            <a:ext cx="1117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000    210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37356" y="3427571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مائتان وعشرة دنانير فقط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52702" y="3801154"/>
            <a:ext cx="1075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دينار بحريني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42643" y="4066283"/>
            <a:ext cx="1388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عمر ياسر ياسين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66962" y="4326896"/>
            <a:ext cx="105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××× 66204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8" name="Flowchart: Manual Input 27"/>
          <p:cNvSpPr/>
          <p:nvPr/>
        </p:nvSpPr>
        <p:spPr>
          <a:xfrm>
            <a:off x="3327434" y="49505"/>
            <a:ext cx="4121569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الإيداع النقدي في الحساب</a:t>
            </a:r>
          </a:p>
        </p:txBody>
      </p:sp>
      <p:sp>
        <p:nvSpPr>
          <p:cNvPr id="5" name="Freeform 4"/>
          <p:cNvSpPr/>
          <p:nvPr/>
        </p:nvSpPr>
        <p:spPr>
          <a:xfrm>
            <a:off x="5419439" y="5689308"/>
            <a:ext cx="699210" cy="396971"/>
          </a:xfrm>
          <a:custGeom>
            <a:avLst/>
            <a:gdLst>
              <a:gd name="connsiteX0" fmla="*/ 320040 w 411480"/>
              <a:gd name="connsiteY0" fmla="*/ 76863 h 396971"/>
              <a:gd name="connsiteX1" fmla="*/ 259080 w 411480"/>
              <a:gd name="connsiteY1" fmla="*/ 663 h 396971"/>
              <a:gd name="connsiteX2" fmla="*/ 228600 w 411480"/>
              <a:gd name="connsiteY2" fmla="*/ 46383 h 396971"/>
              <a:gd name="connsiteX3" fmla="*/ 274320 w 411480"/>
              <a:gd name="connsiteY3" fmla="*/ 76863 h 396971"/>
              <a:gd name="connsiteX4" fmla="*/ 365760 w 411480"/>
              <a:gd name="connsiteY4" fmla="*/ 61623 h 396971"/>
              <a:gd name="connsiteX5" fmla="*/ 320040 w 411480"/>
              <a:gd name="connsiteY5" fmla="*/ 76863 h 396971"/>
              <a:gd name="connsiteX6" fmla="*/ 289560 w 411480"/>
              <a:gd name="connsiteY6" fmla="*/ 122583 h 396971"/>
              <a:gd name="connsiteX7" fmla="*/ 304800 w 411480"/>
              <a:gd name="connsiteY7" fmla="*/ 168303 h 396971"/>
              <a:gd name="connsiteX8" fmla="*/ 411480 w 411480"/>
              <a:gd name="connsiteY8" fmla="*/ 168303 h 396971"/>
              <a:gd name="connsiteX9" fmla="*/ 320040 w 411480"/>
              <a:gd name="connsiteY9" fmla="*/ 168303 h 396971"/>
              <a:gd name="connsiteX10" fmla="*/ 243840 w 411480"/>
              <a:gd name="connsiteY10" fmla="*/ 153063 h 396971"/>
              <a:gd name="connsiteX11" fmla="*/ 243840 w 411480"/>
              <a:gd name="connsiteY11" fmla="*/ 335943 h 396971"/>
              <a:gd name="connsiteX12" fmla="*/ 198120 w 411480"/>
              <a:gd name="connsiteY12" fmla="*/ 305463 h 396971"/>
              <a:gd name="connsiteX13" fmla="*/ 182880 w 411480"/>
              <a:gd name="connsiteY13" fmla="*/ 244503 h 396971"/>
              <a:gd name="connsiteX14" fmla="*/ 167640 w 411480"/>
              <a:gd name="connsiteY14" fmla="*/ 290223 h 396971"/>
              <a:gd name="connsiteX15" fmla="*/ 182880 w 411480"/>
              <a:gd name="connsiteY15" fmla="*/ 351183 h 396971"/>
              <a:gd name="connsiteX16" fmla="*/ 137160 w 411480"/>
              <a:gd name="connsiteY16" fmla="*/ 335943 h 396971"/>
              <a:gd name="connsiteX17" fmla="*/ 91440 w 411480"/>
              <a:gd name="connsiteY17" fmla="*/ 274983 h 396971"/>
              <a:gd name="connsiteX18" fmla="*/ 76200 w 411480"/>
              <a:gd name="connsiteY18" fmla="*/ 229263 h 396971"/>
              <a:gd name="connsiteX19" fmla="*/ 45720 w 411480"/>
              <a:gd name="connsiteY19" fmla="*/ 183543 h 396971"/>
              <a:gd name="connsiteX20" fmla="*/ 30480 w 411480"/>
              <a:gd name="connsiteY20" fmla="*/ 259743 h 396971"/>
              <a:gd name="connsiteX21" fmla="*/ 15240 w 411480"/>
              <a:gd name="connsiteY21" fmla="*/ 305463 h 396971"/>
              <a:gd name="connsiteX22" fmla="*/ 0 w 411480"/>
              <a:gd name="connsiteY22" fmla="*/ 305463 h 39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1480" h="396971">
                <a:moveTo>
                  <a:pt x="320040" y="76863"/>
                </a:moveTo>
                <a:cubicBezTo>
                  <a:pt x="299720" y="51463"/>
                  <a:pt x="289939" y="10949"/>
                  <a:pt x="259080" y="663"/>
                </a:cubicBezTo>
                <a:cubicBezTo>
                  <a:pt x="241704" y="-5129"/>
                  <a:pt x="225008" y="28422"/>
                  <a:pt x="228600" y="46383"/>
                </a:cubicBezTo>
                <a:cubicBezTo>
                  <a:pt x="232192" y="64344"/>
                  <a:pt x="259080" y="66703"/>
                  <a:pt x="274320" y="76863"/>
                </a:cubicBezTo>
                <a:cubicBezTo>
                  <a:pt x="304800" y="71783"/>
                  <a:pt x="334860" y="61623"/>
                  <a:pt x="365760" y="61623"/>
                </a:cubicBezTo>
                <a:cubicBezTo>
                  <a:pt x="381824" y="61623"/>
                  <a:pt x="332584" y="66828"/>
                  <a:pt x="320040" y="76863"/>
                </a:cubicBezTo>
                <a:cubicBezTo>
                  <a:pt x="305737" y="88305"/>
                  <a:pt x="299720" y="107343"/>
                  <a:pt x="289560" y="122583"/>
                </a:cubicBezTo>
                <a:cubicBezTo>
                  <a:pt x="294640" y="137823"/>
                  <a:pt x="293441" y="156944"/>
                  <a:pt x="304800" y="168303"/>
                </a:cubicBezTo>
                <a:cubicBezTo>
                  <a:pt x="335409" y="198912"/>
                  <a:pt x="380546" y="176037"/>
                  <a:pt x="411480" y="168303"/>
                </a:cubicBezTo>
                <a:cubicBezTo>
                  <a:pt x="289560" y="127663"/>
                  <a:pt x="441960" y="168303"/>
                  <a:pt x="320040" y="168303"/>
                </a:cubicBezTo>
                <a:cubicBezTo>
                  <a:pt x="294137" y="168303"/>
                  <a:pt x="269240" y="158143"/>
                  <a:pt x="243840" y="153063"/>
                </a:cubicBezTo>
                <a:cubicBezTo>
                  <a:pt x="264558" y="215218"/>
                  <a:pt x="286823" y="260723"/>
                  <a:pt x="243840" y="335943"/>
                </a:cubicBezTo>
                <a:cubicBezTo>
                  <a:pt x="234753" y="351846"/>
                  <a:pt x="213360" y="315623"/>
                  <a:pt x="198120" y="305463"/>
                </a:cubicBezTo>
                <a:cubicBezTo>
                  <a:pt x="193040" y="285143"/>
                  <a:pt x="201614" y="253870"/>
                  <a:pt x="182880" y="244503"/>
                </a:cubicBezTo>
                <a:cubicBezTo>
                  <a:pt x="168512" y="237319"/>
                  <a:pt x="167640" y="274159"/>
                  <a:pt x="167640" y="290223"/>
                </a:cubicBezTo>
                <a:cubicBezTo>
                  <a:pt x="167640" y="311168"/>
                  <a:pt x="177800" y="330863"/>
                  <a:pt x="182880" y="351183"/>
                </a:cubicBezTo>
                <a:cubicBezTo>
                  <a:pt x="158140" y="425403"/>
                  <a:pt x="178099" y="401446"/>
                  <a:pt x="137160" y="335943"/>
                </a:cubicBezTo>
                <a:cubicBezTo>
                  <a:pt x="123698" y="314404"/>
                  <a:pt x="106680" y="295303"/>
                  <a:pt x="91440" y="274983"/>
                </a:cubicBezTo>
                <a:cubicBezTo>
                  <a:pt x="86360" y="259743"/>
                  <a:pt x="83384" y="243631"/>
                  <a:pt x="76200" y="229263"/>
                </a:cubicBezTo>
                <a:cubicBezTo>
                  <a:pt x="68009" y="212880"/>
                  <a:pt x="60960" y="173383"/>
                  <a:pt x="45720" y="183543"/>
                </a:cubicBezTo>
                <a:cubicBezTo>
                  <a:pt x="24167" y="197911"/>
                  <a:pt x="36762" y="234613"/>
                  <a:pt x="30480" y="259743"/>
                </a:cubicBezTo>
                <a:cubicBezTo>
                  <a:pt x="26584" y="275328"/>
                  <a:pt x="24151" y="292097"/>
                  <a:pt x="15240" y="305463"/>
                </a:cubicBezTo>
                <a:cubicBezTo>
                  <a:pt x="12422" y="309690"/>
                  <a:pt x="5080" y="305463"/>
                  <a:pt x="0" y="30546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6117" y="84959"/>
            <a:ext cx="7299189" cy="1776388"/>
            <a:chOff x="1849206" y="98335"/>
            <a:chExt cx="7299189" cy="1776388"/>
          </a:xfrm>
        </p:grpSpPr>
        <p:grpSp>
          <p:nvGrpSpPr>
            <p:cNvPr id="8" name="Group 7"/>
            <p:cNvGrpSpPr/>
            <p:nvPr/>
          </p:nvGrpSpPr>
          <p:grpSpPr>
            <a:xfrm>
              <a:off x="1849206" y="98335"/>
              <a:ext cx="7299189" cy="1776388"/>
              <a:chOff x="1910847" y="357756"/>
              <a:chExt cx="7299189" cy="177638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152616">
                <a:off x="1910847" y="357756"/>
                <a:ext cx="1541623" cy="177638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perspectiveContrastingRightFacing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5520531" y="1205174"/>
                <a:ext cx="3689505" cy="42859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2400" b="1" dirty="0" smtClean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أ) عن بطاقة طريق الصراف الآلي. </a:t>
                </a:r>
                <a:endParaRPr lang="en-US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112563">
              <a:off x="3084234" y="1127390"/>
              <a:ext cx="1033188" cy="4015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2Top"/>
              <a:lightRig rig="threePt" dir="t"/>
            </a:scene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112563">
              <a:off x="3743877" y="973657"/>
              <a:ext cx="1033188" cy="4015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2Top"/>
              <a:lightRig rig="threePt" dir="t"/>
            </a:scene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112563">
              <a:off x="4608740" y="900173"/>
              <a:ext cx="1033188" cy="4015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2Top"/>
              <a:lightRig rig="threePt" dir="t"/>
            </a:scene3d>
          </p:spPr>
        </p:pic>
      </p:grpSp>
      <p:cxnSp>
        <p:nvCxnSpPr>
          <p:cNvPr id="9" name="Straight Connector 8"/>
          <p:cNvCxnSpPr/>
          <p:nvPr/>
        </p:nvCxnSpPr>
        <p:spPr>
          <a:xfrm flipH="1">
            <a:off x="5609963" y="4549493"/>
            <a:ext cx="722645" cy="6006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9" grpId="0"/>
      <p:bldP spid="30" grpId="0"/>
      <p:bldP spid="34" grpId="0"/>
      <p:bldP spid="35" grpId="0"/>
      <p:bldP spid="38" grpId="0"/>
      <p:bldP spid="41" grpId="0"/>
      <p:bldP spid="42" grpId="0"/>
      <p:bldP spid="43" grpId="0"/>
      <p:bldP spid="44" grpId="0"/>
      <p:bldP spid="2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lowchart: Manual Input 71"/>
          <p:cNvSpPr/>
          <p:nvPr/>
        </p:nvSpPr>
        <p:spPr>
          <a:xfrm>
            <a:off x="3804777" y="-14726"/>
            <a:ext cx="3534039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السحب من الحساب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8321" y="1409021"/>
            <a:ext cx="8298047" cy="4840058"/>
            <a:chOff x="534555" y="1290261"/>
            <a:chExt cx="8298047" cy="48400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555" y="1822421"/>
              <a:ext cx="6176300" cy="430789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614963" y="1290261"/>
              <a:ext cx="3217639" cy="46395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ب) عن طريق قسيمة السحب. 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5029465" y="2437514"/>
            <a:ext cx="1178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15/02/2021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1934751" y="2943832"/>
            <a:ext cx="2460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مائة دينار بحريني فقط لا غير. 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3581576" y="3631928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00032189810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2549718" y="4113190"/>
            <a:ext cx="1737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حامد محمد محمود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2871262" y="5046303"/>
            <a:ext cx="1359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×××××× 95102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2871262" y="5334757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×××× 33267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5216" y="5734867"/>
            <a:ext cx="1381893" cy="33741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809226" y="2372194"/>
            <a:ext cx="2121747" cy="333119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</a:p>
          <a:p>
            <a:pPr algn="justLow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بتاريخ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15فبراير 2021م سحب حامد محمد محمود من حسابه رقم 00032189810 مبلغ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100د.ب، علما بأن رقمه الشخصي ×××××95102 وهاتفه ××××33267.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0489" y="181094"/>
            <a:ext cx="7176037" cy="1511733"/>
            <a:chOff x="1675572" y="197448"/>
            <a:chExt cx="7176037" cy="1511733"/>
          </a:xfrm>
        </p:grpSpPr>
        <p:sp>
          <p:nvSpPr>
            <p:cNvPr id="21" name="Rectangle 20"/>
            <p:cNvSpPr/>
            <p:nvPr/>
          </p:nvSpPr>
          <p:spPr>
            <a:xfrm>
              <a:off x="5181601" y="868411"/>
              <a:ext cx="3670008" cy="42859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أ) عن طريق بطاقة الصراف الآلي. 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75572" y="197448"/>
              <a:ext cx="2350173" cy="1511733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-152400" y="6553200"/>
            <a:ext cx="539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 smtClean="0"/>
              <a:t>ا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الخدمات المصرفية-1      المقرر: مقدمة في البنوك والعمليات لمصرفية       بنك 211/ 8</a:t>
            </a:r>
            <a:r>
              <a:rPr lang="ar-BH" sz="1200" b="1" dirty="0" smtClean="0"/>
              <a:t>04 </a:t>
            </a:r>
            <a:endParaRPr lang="en-US" sz="1200" b="1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-4916" y="6477000"/>
            <a:ext cx="91489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/>
          </p:cNvSpPr>
          <p:nvPr/>
        </p:nvSpPr>
        <p:spPr>
          <a:xfrm>
            <a:off x="5333137" y="6467975"/>
            <a:ext cx="378874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3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6" grpId="0"/>
      <p:bldP spid="17" grpId="0"/>
      <p:bldP spid="19" grpId="0" animBg="1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8446</TotalTime>
  <Words>2306</Words>
  <Application>Microsoft Office PowerPoint</Application>
  <PresentationFormat>On-screen Show (4:3)</PresentationFormat>
  <Paragraphs>297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Sakkal Majalla</vt:lpstr>
      <vt:lpstr>Wingdings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Abdulhadi Ahmed Ali Alnatei</cp:lastModifiedBy>
  <cp:revision>1451</cp:revision>
  <dcterms:created xsi:type="dcterms:W3CDTF">2020-03-03T05:49:03Z</dcterms:created>
  <dcterms:modified xsi:type="dcterms:W3CDTF">2021-01-25T05:53:15Z</dcterms:modified>
</cp:coreProperties>
</file>