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34"/>
  </p:notesMasterIdLst>
  <p:sldIdLst>
    <p:sldId id="256" r:id="rId2"/>
    <p:sldId id="278" r:id="rId3"/>
    <p:sldId id="360" r:id="rId4"/>
    <p:sldId id="395" r:id="rId5"/>
    <p:sldId id="366" r:id="rId6"/>
    <p:sldId id="372" r:id="rId7"/>
    <p:sldId id="371" r:id="rId8"/>
    <p:sldId id="365" r:id="rId9"/>
    <p:sldId id="350" r:id="rId10"/>
    <p:sldId id="391" r:id="rId11"/>
    <p:sldId id="315" r:id="rId12"/>
    <p:sldId id="376" r:id="rId13"/>
    <p:sldId id="392" r:id="rId14"/>
    <p:sldId id="316" r:id="rId15"/>
    <p:sldId id="317" r:id="rId16"/>
    <p:sldId id="388" r:id="rId17"/>
    <p:sldId id="319" r:id="rId18"/>
    <p:sldId id="320" r:id="rId19"/>
    <p:sldId id="321" r:id="rId20"/>
    <p:sldId id="322" r:id="rId21"/>
    <p:sldId id="330" r:id="rId22"/>
    <p:sldId id="331" r:id="rId23"/>
    <p:sldId id="393" r:id="rId24"/>
    <p:sldId id="394" r:id="rId25"/>
    <p:sldId id="332" r:id="rId26"/>
    <p:sldId id="333" r:id="rId27"/>
    <p:sldId id="334" r:id="rId28"/>
    <p:sldId id="335" r:id="rId29"/>
    <p:sldId id="390" r:id="rId30"/>
    <p:sldId id="336" r:id="rId31"/>
    <p:sldId id="338" r:id="rId32"/>
    <p:sldId id="324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4D3C"/>
    <a:srgbClr val="E7E208"/>
    <a:srgbClr val="CCECFF"/>
    <a:srgbClr val="CCFFFF"/>
    <a:srgbClr val="FF9933"/>
    <a:srgbClr val="DAF6FF"/>
    <a:srgbClr val="ED8733"/>
    <a:srgbClr val="66FF99"/>
    <a:srgbClr val="FFFF00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2" autoAdjust="0"/>
  </p:normalViewPr>
  <p:slideViewPr>
    <p:cSldViewPr>
      <p:cViewPr>
        <p:scale>
          <a:sx n="80" d="100"/>
          <a:sy n="80" d="100"/>
        </p:scale>
        <p:origin x="444" y="-22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0204E3-BA47-4553-AB49-BFD2203EC400}" type="datetimeFigureOut">
              <a:rPr lang="en-US" smtClean="0"/>
              <a:pPr/>
              <a:t>1/25/2021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EAC69B-6743-4285-BBD1-7CFFDBB36D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9911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EAC69B-6743-4285-BBD1-7CFFDBB36D35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9777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EAC69B-6743-4285-BBD1-7CFFDBB36D35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342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EAC69B-6743-4285-BBD1-7CFFDBB36D35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5181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EAC69B-6743-4285-BBD1-7CFFDBB36D35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9333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EAC69B-6743-4285-BBD1-7CFFDBB36D35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7036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EAC69B-6743-4285-BBD1-7CFFDBB36D35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6826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EAC69B-6743-4285-BBD1-7CFFDBB36D35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5078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EAC69B-6743-4285-BBD1-7CFFDBB36D35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2954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EAC69B-6743-4285-BBD1-7CFFDBB36D35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4286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EAC69B-6743-4285-BBD1-7CFFDBB36D35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5416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383EE-90B1-4EEE-B5B6-CDFD959A62D4}" type="datetimeFigureOut">
              <a:rPr lang="en-US" smtClean="0"/>
              <a:pPr/>
              <a:t>1/25/2021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11623-43E0-46A1-BB75-EFFC0F14CC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6367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383EE-90B1-4EEE-B5B6-CDFD959A62D4}" type="datetimeFigureOut">
              <a:rPr lang="en-US" smtClean="0"/>
              <a:pPr/>
              <a:t>1/25/2021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11623-43E0-46A1-BB75-EFFC0F14CC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067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383EE-90B1-4EEE-B5B6-CDFD959A62D4}" type="datetimeFigureOut">
              <a:rPr lang="en-US" smtClean="0"/>
              <a:pPr/>
              <a:t>1/25/2021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11623-43E0-46A1-BB75-EFFC0F14CC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2296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383EE-90B1-4EEE-B5B6-CDFD959A62D4}" type="datetimeFigureOut">
              <a:rPr lang="en-US" smtClean="0"/>
              <a:pPr/>
              <a:t>1/25/2021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11623-43E0-46A1-BB75-EFFC0F14CC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749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383EE-90B1-4EEE-B5B6-CDFD959A62D4}" type="datetimeFigureOut">
              <a:rPr lang="en-US" smtClean="0"/>
              <a:pPr/>
              <a:t>1/25/2021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11623-43E0-46A1-BB75-EFFC0F14CC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707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383EE-90B1-4EEE-B5B6-CDFD959A62D4}" type="datetimeFigureOut">
              <a:rPr lang="en-US" smtClean="0"/>
              <a:pPr/>
              <a:t>1/25/2021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11623-43E0-46A1-BB75-EFFC0F14CC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5611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383EE-90B1-4EEE-B5B6-CDFD959A62D4}" type="datetimeFigureOut">
              <a:rPr lang="en-US" smtClean="0"/>
              <a:pPr/>
              <a:t>1/25/2021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11623-43E0-46A1-BB75-EFFC0F14CC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3078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383EE-90B1-4EEE-B5B6-CDFD959A62D4}" type="datetimeFigureOut">
              <a:rPr lang="en-US" smtClean="0"/>
              <a:pPr/>
              <a:t>1/25/2021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11623-43E0-46A1-BB75-EFFC0F14CC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0306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383EE-90B1-4EEE-B5B6-CDFD959A62D4}" type="datetimeFigureOut">
              <a:rPr lang="en-US" smtClean="0"/>
              <a:pPr/>
              <a:t>1/25/2021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11623-43E0-46A1-BB75-EFFC0F14CC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593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383EE-90B1-4EEE-B5B6-CDFD959A62D4}" type="datetimeFigureOut">
              <a:rPr lang="en-US" smtClean="0"/>
              <a:pPr/>
              <a:t>1/25/2021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11623-43E0-46A1-BB75-EFFC0F14CC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5181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383EE-90B1-4EEE-B5B6-CDFD959A62D4}" type="datetimeFigureOut">
              <a:rPr lang="en-US" smtClean="0"/>
              <a:pPr/>
              <a:t>1/25/2021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11623-43E0-46A1-BB75-EFFC0F14CC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4275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8000">
              <a:srgbClr val="ECECEC"/>
            </a:gs>
            <a:gs pos="39000">
              <a:schemeClr val="bg1"/>
            </a:gs>
            <a:gs pos="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F383EE-90B1-4EEE-B5B6-CDFD959A62D4}" type="datetimeFigureOut">
              <a:rPr lang="en-US" smtClean="0"/>
              <a:pPr/>
              <a:t>1/25/2021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A11623-43E0-46A1-BB75-EFFC0F14CC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765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8.wav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0.wav"/><Relationship Id="rId5" Type="http://schemas.openxmlformats.org/officeDocument/2006/relationships/audio" Target="../media/audio6.wav"/><Relationship Id="rId4" Type="http://schemas.openxmlformats.org/officeDocument/2006/relationships/audio" Target="../media/audio9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image" Target="../media/image5.png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2.xml"/><Relationship Id="rId6" Type="http://schemas.openxmlformats.org/officeDocument/2006/relationships/slide" Target="slide19.xml"/><Relationship Id="rId5" Type="http://schemas.openxmlformats.org/officeDocument/2006/relationships/slide" Target="slide20.xml"/><Relationship Id="rId4" Type="http://schemas.openxmlformats.org/officeDocument/2006/relationships/audio" Target="../media/audio9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slide" Target="slide2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slide" Target="slide2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slide" Target="slide2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28.xml"/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slide" Target="slide2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8.wav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12.png"/><Relationship Id="rId4" Type="http://schemas.openxmlformats.org/officeDocument/2006/relationships/slide" Target="slide2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slide" Target="slide3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31.xml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audio" Target="../media/audio10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audio" Target="../media/audio10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1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audio" Target="../media/audio10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1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1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audio" Target="../media/audio10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1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1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audio" Target="../media/audio10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1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1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" Target="slide17.xml"/><Relationship Id="rId7" Type="http://schemas.microsoft.com/office/2007/relationships/hdphoto" Target="../media/hdphoto3.wdp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slide" Target="slide16.xml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5.png"/><Relationship Id="rId2" Type="http://schemas.openxmlformats.org/officeDocument/2006/relationships/slide" Target="slide18.xml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16.png"/><Relationship Id="rId4" Type="http://schemas.openxmlformats.org/officeDocument/2006/relationships/slide" Target="slide1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32.xml"/><Relationship Id="rId7" Type="http://schemas.openxmlformats.org/officeDocument/2006/relationships/image" Target="../media/image5.png"/><Relationship Id="rId2" Type="http://schemas.openxmlformats.org/officeDocument/2006/relationships/audio" Target="../media/audio11.wav"/><Relationship Id="rId1" Type="http://schemas.openxmlformats.org/officeDocument/2006/relationships/slideLayout" Target="../slideLayouts/slideLayout2.xml"/><Relationship Id="rId6" Type="http://schemas.openxmlformats.org/officeDocument/2006/relationships/slide" Target="slide18.xml"/><Relationship Id="rId5" Type="http://schemas.openxmlformats.org/officeDocument/2006/relationships/slide" Target="slide17.xml"/><Relationship Id="rId4" Type="http://schemas.openxmlformats.org/officeDocument/2006/relationships/image" Target="../media/image1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1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hyperlink" Target="http://www.edunet.com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6.png"/><Relationship Id="rId4" Type="http://schemas.openxmlformats.org/officeDocument/2006/relationships/audio" Target="../media/audio6.wav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audio" Target="../media/audio3.wav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7.wav"/><Relationship Id="rId5" Type="http://schemas.openxmlformats.org/officeDocument/2006/relationships/audio" Target="../media/audio5.wav"/><Relationship Id="rId10" Type="http://schemas.openxmlformats.org/officeDocument/2006/relationships/image" Target="../media/image5.png"/><Relationship Id="rId4" Type="http://schemas.openxmlformats.org/officeDocument/2006/relationships/audio" Target="../media/audio2.wav"/><Relationship Id="rId9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10.png"/><Relationship Id="rId4" Type="http://schemas.openxmlformats.org/officeDocument/2006/relationships/audio" Target="../media/audio6.wav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audio" Target="../media/audio3.wav"/><Relationship Id="rId7" Type="http://schemas.openxmlformats.org/officeDocument/2006/relationships/audio" Target="../media/audio7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6.wav"/><Relationship Id="rId5" Type="http://schemas.openxmlformats.org/officeDocument/2006/relationships/audio" Target="../media/audio2.wav"/><Relationship Id="rId10" Type="http://schemas.openxmlformats.org/officeDocument/2006/relationships/image" Target="../media/image5.png"/><Relationship Id="rId4" Type="http://schemas.openxmlformats.org/officeDocument/2006/relationships/audio" Target="../media/audio8.wav"/><Relationship Id="rId9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8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audio" Target="../media/audio9.wav"/><Relationship Id="rId4" Type="http://schemas.openxmlformats.org/officeDocument/2006/relationships/audio" Target="../media/audio6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audio" Target="../media/audio2.wav"/><Relationship Id="rId4" Type="http://schemas.openxmlformats.org/officeDocument/2006/relationships/audio" Target="../media/audio6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2" descr="Image result for شعار علم البحرين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3" t="25076" r="6723" b="21638"/>
          <a:stretch/>
        </p:blipFill>
        <p:spPr>
          <a:xfrm>
            <a:off x="877529" y="170733"/>
            <a:ext cx="7162800" cy="118221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096000" y="3025009"/>
            <a:ext cx="3048000" cy="1384995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r"/>
            <a:r>
              <a:rPr lang="ar-BH" sz="28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مقدمة في البنوك والعمليات المصرفية</a:t>
            </a:r>
          </a:p>
          <a:p>
            <a:pPr algn="r"/>
            <a:r>
              <a:rPr lang="ar-BH" sz="28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بنك 211 / 804</a:t>
            </a:r>
            <a:endParaRPr lang="en-US" sz="28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76200" y="6476999"/>
            <a:ext cx="32131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BH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الصف</a:t>
            </a:r>
            <a:r>
              <a:rPr lang="ar-BH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:  الثالث                   الصفحة: </a:t>
            </a:r>
            <a:r>
              <a:rPr lang="ar-BH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  61 - 69</a:t>
            </a:r>
            <a:r>
              <a:rPr lang="ar-BH" dirty="0" smtClean="0"/>
              <a:t>  </a:t>
            </a:r>
            <a:endParaRPr lang="en-US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975491">
            <a:off x="1466194" y="1692283"/>
            <a:ext cx="4605432" cy="31307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perspectiveContrastingRightFacing"/>
            <a:lightRig rig="threePt" dir="t"/>
          </a:scene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3450" y="2618338"/>
            <a:ext cx="4897882" cy="3706262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cxnSp>
        <p:nvCxnSpPr>
          <p:cNvPr id="10" name="Straight Connector 9"/>
          <p:cNvCxnSpPr/>
          <p:nvPr/>
        </p:nvCxnSpPr>
        <p:spPr>
          <a:xfrm>
            <a:off x="0" y="6476999"/>
            <a:ext cx="9144000" cy="1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>
            <a:spLocks/>
          </p:cNvSpPr>
          <p:nvPr/>
        </p:nvSpPr>
        <p:spPr>
          <a:xfrm>
            <a:off x="5369115" y="6477000"/>
            <a:ext cx="377488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</a:t>
            </a:r>
            <a:r>
              <a:rPr lang="ar-BH" sz="1400" b="1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– الفصل </a:t>
            </a: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744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44"/>
          <p:cNvSpPr/>
          <p:nvPr/>
        </p:nvSpPr>
        <p:spPr>
          <a:xfrm>
            <a:off x="5867400" y="3253791"/>
            <a:ext cx="1937682" cy="614133"/>
          </a:xfrm>
          <a:prstGeom prst="rect">
            <a:avLst/>
          </a:prstGeom>
          <a:solidFill>
            <a:schemeClr val="bg1"/>
          </a:solidFill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20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رقم حساب العميل </a:t>
            </a:r>
          </a:p>
          <a:p>
            <a:pPr algn="ctr"/>
            <a:r>
              <a:rPr lang="ar-BH" sz="20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14 حرف ورقم</a:t>
            </a:r>
            <a:endParaRPr lang="en-US" sz="20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1" name="Flowchart: Manual Input 20"/>
          <p:cNvSpPr/>
          <p:nvPr/>
        </p:nvSpPr>
        <p:spPr>
          <a:xfrm>
            <a:off x="505336" y="240413"/>
            <a:ext cx="6248399" cy="726162"/>
          </a:xfrm>
          <a:prstGeom prst="flowChartManualInput">
            <a:avLst/>
          </a:prstGeom>
          <a:solidFill>
            <a:srgbClr val="EA4D3C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algn="r" rtl="1"/>
            <a:r>
              <a:rPr lang="ar-BH" sz="3200" b="1" dirty="0" smtClean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المعيار الدولي لترقيم الحساب المصرفي </a:t>
            </a:r>
            <a:r>
              <a:rPr lang="en-US" sz="3200" b="1" dirty="0" smtClean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IBAN</a:t>
            </a:r>
            <a:r>
              <a:rPr lang="ar-BH" sz="3200" b="1" dirty="0" smtClean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endParaRPr lang="ar-BH" sz="32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565382"/>
              </p:ext>
            </p:extLst>
          </p:nvPr>
        </p:nvGraphicFramePr>
        <p:xfrm>
          <a:off x="4646949" y="4259734"/>
          <a:ext cx="4419604" cy="365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156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56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56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1568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1568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1568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1568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1568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1568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15686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15686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15686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315686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315686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</a:tblGrid>
              <a:tr h="2794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6401884"/>
              </p:ext>
            </p:extLst>
          </p:nvPr>
        </p:nvGraphicFramePr>
        <p:xfrm>
          <a:off x="3188806" y="4255534"/>
          <a:ext cx="1262744" cy="365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156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56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56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1568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794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0836305"/>
              </p:ext>
            </p:extLst>
          </p:nvPr>
        </p:nvGraphicFramePr>
        <p:xfrm>
          <a:off x="867146" y="4281475"/>
          <a:ext cx="631372" cy="365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156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56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94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0287223"/>
              </p:ext>
            </p:extLst>
          </p:nvPr>
        </p:nvGraphicFramePr>
        <p:xfrm>
          <a:off x="2263624" y="4259733"/>
          <a:ext cx="631372" cy="365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156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56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94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3" name="Rectangle 32"/>
          <p:cNvSpPr/>
          <p:nvPr/>
        </p:nvSpPr>
        <p:spPr>
          <a:xfrm>
            <a:off x="3148923" y="3270009"/>
            <a:ext cx="1281549" cy="581695"/>
          </a:xfrm>
          <a:prstGeom prst="rect">
            <a:avLst/>
          </a:prstGeom>
          <a:solidFill>
            <a:schemeClr val="bg1"/>
          </a:solidFill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20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رمز البنك </a:t>
            </a:r>
          </a:p>
          <a:p>
            <a:pPr algn="ctr"/>
            <a:r>
              <a:rPr lang="ar-BH" sz="20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4 أحرف</a:t>
            </a:r>
            <a:endParaRPr lang="en-US" sz="20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2023169" y="3288312"/>
            <a:ext cx="1054540" cy="545090"/>
          </a:xfrm>
          <a:prstGeom prst="rect">
            <a:avLst/>
          </a:prstGeom>
          <a:solidFill>
            <a:schemeClr val="bg1"/>
          </a:solidFill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20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رقم البنك رقمين</a:t>
            </a:r>
            <a:endParaRPr lang="en-US" sz="20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655563" y="3270009"/>
            <a:ext cx="1054540" cy="545090"/>
          </a:xfrm>
          <a:prstGeom prst="rect">
            <a:avLst/>
          </a:prstGeom>
          <a:solidFill>
            <a:schemeClr val="bg1"/>
          </a:solidFill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20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رمز البلد</a:t>
            </a:r>
          </a:p>
          <a:p>
            <a:pPr algn="ctr"/>
            <a:r>
              <a:rPr lang="ar-BH" sz="20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حرفين</a:t>
            </a:r>
            <a:endParaRPr lang="en-US" sz="20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152400" y="1566754"/>
            <a:ext cx="8610600" cy="929467"/>
          </a:xfrm>
          <a:prstGeom prst="rect">
            <a:avLst/>
          </a:prstGeom>
          <a:solidFill>
            <a:schemeClr val="bg1"/>
          </a:solidFill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ar-BH" sz="20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مثال: </a:t>
            </a:r>
            <a:r>
              <a:rPr lang="ar-BH" sz="20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كوّن رقم الحساب المصرفي الدولي </a:t>
            </a:r>
            <a:r>
              <a:rPr lang="en-US" sz="20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IBAN </a:t>
            </a:r>
            <a:r>
              <a:rPr lang="ar-BH" sz="20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لرقم الحساب 0292640749 في بنك البحرين الوطني، </a:t>
            </a:r>
          </a:p>
          <a:p>
            <a:pPr algn="r" rtl="1"/>
            <a:r>
              <a:rPr lang="ar-BH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20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إذا كان رمز البلد </a:t>
            </a:r>
            <a:r>
              <a:rPr lang="en-US" sz="20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BH</a:t>
            </a:r>
            <a:r>
              <a:rPr lang="ar-BH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20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، </a:t>
            </a:r>
            <a:r>
              <a:rPr lang="ar-BH" sz="20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ورقم </a:t>
            </a:r>
            <a:r>
              <a:rPr lang="ar-BH" sz="20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البنك 79، </a:t>
            </a:r>
            <a:r>
              <a:rPr lang="ar-BH" sz="20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ورمز </a:t>
            </a:r>
            <a:r>
              <a:rPr lang="ar-BH" sz="20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البنك</a:t>
            </a:r>
            <a:r>
              <a:rPr lang="en-US" sz="20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NBOB </a:t>
            </a:r>
            <a:r>
              <a:rPr lang="ar-BH" sz="20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  </a:t>
            </a:r>
            <a:endParaRPr lang="en-US" sz="20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906154" y="4264300"/>
            <a:ext cx="55335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B</a:t>
            </a:r>
            <a:r>
              <a:rPr lang="ar-BH" sz="2000" b="1" dirty="0" smtClean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en-US" sz="2000" b="1" dirty="0" smtClean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H</a:t>
            </a:r>
            <a:endParaRPr lang="en-US" sz="2000" dirty="0">
              <a:solidFill>
                <a:srgbClr val="0070C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305838" y="4293697"/>
            <a:ext cx="62549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7   9</a:t>
            </a:r>
            <a:endParaRPr lang="en-US" sz="2000" dirty="0">
              <a:solidFill>
                <a:srgbClr val="0070C0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205242" y="4264300"/>
            <a:ext cx="125066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N   B  O   B</a:t>
            </a:r>
            <a:endParaRPr lang="en-US" sz="2000" dirty="0">
              <a:solidFill>
                <a:srgbClr val="0070C0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889751" y="4224883"/>
            <a:ext cx="326403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0   2   9    2   6  4    0   7   4   9</a:t>
            </a:r>
            <a:endParaRPr lang="en-US" sz="2000" dirty="0">
              <a:solidFill>
                <a:srgbClr val="0070C0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589871" y="4201207"/>
            <a:ext cx="144142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0   0    0   0 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2263624" y="5657067"/>
            <a:ext cx="4490111" cy="43610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BH79NBOB</a:t>
            </a:r>
            <a:r>
              <a:rPr lang="en-US" sz="28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0000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0292640749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3044224" y="4665939"/>
            <a:ext cx="4136544" cy="928035"/>
            <a:chOff x="2929584" y="4665939"/>
            <a:chExt cx="4136544" cy="928035"/>
          </a:xfrm>
        </p:grpSpPr>
        <p:sp>
          <p:nvSpPr>
            <p:cNvPr id="26" name="Line Callout 1 (No Border) 25"/>
            <p:cNvSpPr/>
            <p:nvPr/>
          </p:nvSpPr>
          <p:spPr>
            <a:xfrm>
              <a:off x="2929584" y="4984339"/>
              <a:ext cx="4136544" cy="609635"/>
            </a:xfrm>
            <a:prstGeom prst="callout1">
              <a:avLst>
                <a:gd name="adj1" fmla="val -31769"/>
                <a:gd name="adj2" fmla="val 55168"/>
                <a:gd name="adj3" fmla="val 6237"/>
                <a:gd name="adj4" fmla="val 55457"/>
              </a:avLst>
            </a:prstGeom>
            <a:solidFill>
              <a:schemeClr val="bg1"/>
            </a:solidFill>
            <a:ln w="28575">
              <a:solidFill>
                <a:srgbClr val="EA4D3C"/>
              </a:solidFill>
              <a:headEnd type="arrow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BH" sz="2000" b="1" dirty="0">
                  <a:solidFill>
                    <a:srgbClr val="FF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إذا كان رقم حساب العميل أقل من 14 حرف </a:t>
              </a:r>
              <a:r>
                <a:rPr lang="ar-BH" sz="2000" b="1" dirty="0" smtClean="0">
                  <a:solidFill>
                    <a:srgbClr val="FF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ورقم،  </a:t>
              </a:r>
              <a:r>
                <a:rPr lang="ar-BH" sz="2000" b="1" dirty="0">
                  <a:solidFill>
                    <a:srgbClr val="FF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يستكمل بأصفار من بعد رمز البنك </a:t>
              </a:r>
              <a:endParaRPr lang="en-US" sz="20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2" name="Right Brace 1"/>
            <p:cNvSpPr/>
            <p:nvPr/>
          </p:nvSpPr>
          <p:spPr>
            <a:xfrm rot="5400000">
              <a:off x="5056172" y="4211672"/>
              <a:ext cx="306944" cy="1215478"/>
            </a:xfrm>
            <a:prstGeom prst="rightBrac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Rectangle 30"/>
          <p:cNvSpPr/>
          <p:nvPr/>
        </p:nvSpPr>
        <p:spPr>
          <a:xfrm>
            <a:off x="-208895" y="6581001"/>
            <a:ext cx="560273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BH" sz="1200" b="1" dirty="0"/>
              <a:t>الدرس: </a:t>
            </a:r>
            <a:r>
              <a:rPr lang="ar-BH" sz="1200" b="1" dirty="0" smtClean="0"/>
              <a:t>كشف حساب البنك      </a:t>
            </a:r>
            <a:r>
              <a:rPr lang="ar-BH" sz="1200" b="1" dirty="0" smtClean="0"/>
              <a:t>المقرر</a:t>
            </a:r>
            <a:r>
              <a:rPr lang="ar-BH" sz="1200" b="1" dirty="0"/>
              <a:t>: مقدمة في البنوك والعمليات المصرفية       بنك 211/ 804 </a:t>
            </a:r>
            <a:endParaRPr lang="en-US" sz="1200" b="1" dirty="0"/>
          </a:p>
        </p:txBody>
      </p:sp>
      <p:cxnSp>
        <p:nvCxnSpPr>
          <p:cNvPr id="32" name="Straight Connector 31"/>
          <p:cNvCxnSpPr/>
          <p:nvPr/>
        </p:nvCxnSpPr>
        <p:spPr>
          <a:xfrm>
            <a:off x="0" y="6515670"/>
            <a:ext cx="9144000" cy="1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/>
          <p:cNvSpPr>
            <a:spLocks/>
          </p:cNvSpPr>
          <p:nvPr/>
        </p:nvSpPr>
        <p:spPr>
          <a:xfrm>
            <a:off x="5334479" y="6515670"/>
            <a:ext cx="377488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</a:t>
            </a:r>
            <a:r>
              <a:rPr lang="ar-BH" sz="1400" b="1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– الفصل </a:t>
            </a: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27332"/>
            <a:ext cx="1646183" cy="126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5868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9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7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7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33" grpId="0" animBg="1"/>
      <p:bldP spid="34" grpId="0" animBg="1"/>
      <p:bldP spid="36" grpId="0" animBg="1"/>
      <p:bldP spid="38" grpId="0" animBg="1"/>
      <p:bldP spid="19" grpId="0"/>
      <p:bldP spid="20" grpId="0"/>
      <p:bldP spid="22" grpId="0"/>
      <p:bldP spid="23" grpId="0"/>
      <p:bldP spid="24" grpId="0"/>
      <p:bldP spid="2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056662" y="216849"/>
            <a:ext cx="1530261" cy="868194"/>
          </a:xfrm>
          <a:solidFill>
            <a:srgbClr val="FF0000"/>
          </a:solidFill>
        </p:spPr>
        <p:txBody>
          <a:bodyPr>
            <a:normAutofit fontScale="90000"/>
          </a:bodyPr>
          <a:lstStyle/>
          <a:p>
            <a:r>
              <a:rPr lang="ar-BH" b="1" dirty="0" smtClean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التقويم </a:t>
            </a:r>
            <a:endParaRPr lang="en-US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308665"/>
            <a:ext cx="9171709" cy="446276"/>
          </a:xfrm>
          <a:prstGeom prst="rect">
            <a:avLst/>
          </a:prstGeom>
          <a:solidFill>
            <a:srgbClr val="FFC000"/>
          </a:solidFill>
          <a:effectLst/>
        </p:spPr>
        <p:txBody>
          <a:bodyPr wrap="square" rtlCol="0">
            <a:spAutoFit/>
          </a:bodyPr>
          <a:lstStyle/>
          <a:p>
            <a:pPr marL="457200" indent="-457200" algn="r" rtl="1">
              <a:buFont typeface="+mj-lt"/>
              <a:buAutoNum type="arabicPeriod"/>
            </a:pPr>
            <a:r>
              <a:rPr lang="ar-BH" sz="23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ما يميز الشيك بأنه:</a:t>
            </a:r>
            <a:endParaRPr lang="en-US" sz="2300" b="1" dirty="0" smtClean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" name="Flowchart: Terminator 5">
            <a:hlinkClick r:id="rId5" action="ppaction://hlinksldjump"/>
          </p:cNvPr>
          <p:cNvSpPr/>
          <p:nvPr/>
        </p:nvSpPr>
        <p:spPr>
          <a:xfrm>
            <a:off x="3124200" y="2202186"/>
            <a:ext cx="5864925" cy="820800"/>
          </a:xfrm>
          <a:prstGeom prst="flowChartTerminator">
            <a:avLst/>
          </a:prstGeom>
          <a:solidFill>
            <a:schemeClr val="accent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ar-BH" sz="2800" b="1" dirty="0" smtClean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أ- </a:t>
            </a:r>
            <a:r>
              <a:rPr lang="ar-BH" sz="28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2800" b="1" dirty="0" smtClean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ورقة تجارية كنوع من أنواع الكمبيالات.</a:t>
            </a:r>
            <a:endParaRPr lang="en-US" sz="28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639402" y="449251"/>
            <a:ext cx="4424187" cy="461665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r>
              <a:rPr lang="ar-BH" sz="2400" b="1" dirty="0" smtClean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اختار الإجابة الصحيحة فقط في ما يلي</a:t>
            </a:r>
            <a:r>
              <a:rPr lang="ar-BH" sz="2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:</a:t>
            </a:r>
            <a:endParaRPr lang="en-US" sz="24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2" name="Flowchart: Terminator 31">
            <a:hlinkClick r:id="rId5" action="ppaction://hlinksldjump"/>
          </p:cNvPr>
          <p:cNvSpPr/>
          <p:nvPr/>
        </p:nvSpPr>
        <p:spPr>
          <a:xfrm>
            <a:off x="2465903" y="3264522"/>
            <a:ext cx="4860624" cy="820800"/>
          </a:xfrm>
          <a:prstGeom prst="flowChartTerminator">
            <a:avLst/>
          </a:prstGeom>
          <a:solidFill>
            <a:schemeClr val="accent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ar-BH" sz="28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ب- </a:t>
            </a:r>
            <a:r>
              <a:rPr lang="ar-BH" sz="2800" b="1" dirty="0" smtClean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أداة ضمان للوفاء بالتزام معين.</a:t>
            </a:r>
            <a:r>
              <a:rPr lang="ar-BH" sz="3600" b="1" dirty="0" smtClean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endParaRPr lang="en-US" sz="36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1" name="Flowchart: Terminator 40">
            <a:hlinkClick r:id="rId5" action="ppaction://hlinksldjump"/>
          </p:cNvPr>
          <p:cNvSpPr/>
          <p:nvPr/>
        </p:nvSpPr>
        <p:spPr>
          <a:xfrm>
            <a:off x="1524000" y="4311618"/>
            <a:ext cx="5088961" cy="820800"/>
          </a:xfrm>
          <a:prstGeom prst="flowChartTerminator">
            <a:avLst/>
          </a:prstGeom>
          <a:solidFill>
            <a:schemeClr val="accent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ar-BH" sz="28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ج- </a:t>
            </a:r>
            <a:r>
              <a:rPr lang="ar-BH" sz="2800" b="1" dirty="0" smtClean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وسيلة مدفوعات للمبالغ الكبيرة. </a:t>
            </a:r>
            <a:endParaRPr lang="en-US" sz="28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2" name="Flowchart: Terminator 41">
            <a:hlinkClick r:id="rId6" action="ppaction://hlinksldjump"/>
          </p:cNvPr>
          <p:cNvSpPr/>
          <p:nvPr/>
        </p:nvSpPr>
        <p:spPr>
          <a:xfrm>
            <a:off x="639443" y="5279392"/>
            <a:ext cx="3936679" cy="820800"/>
          </a:xfrm>
          <a:prstGeom prst="flowChartTerminator">
            <a:avLst/>
          </a:prstGeom>
          <a:solidFill>
            <a:schemeClr val="accent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ar-BH" sz="28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د- </a:t>
            </a:r>
            <a:r>
              <a:rPr lang="ar-BH" sz="2800" b="1" dirty="0" smtClean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كل ما ذكر صحيح.</a:t>
            </a:r>
            <a:endParaRPr lang="en-US" sz="28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-208895" y="6581001"/>
            <a:ext cx="560273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BH" sz="1200" b="1" dirty="0"/>
              <a:t>الدرس: </a:t>
            </a:r>
            <a:r>
              <a:rPr lang="ar-BH" sz="1200" b="1" dirty="0" smtClean="0"/>
              <a:t>كشف حساب البنك      </a:t>
            </a:r>
            <a:r>
              <a:rPr lang="ar-BH" sz="1200" b="1" dirty="0" smtClean="0"/>
              <a:t>المقرر</a:t>
            </a:r>
            <a:r>
              <a:rPr lang="ar-BH" sz="1200" b="1" dirty="0"/>
              <a:t>: مقدمة في البنوك والعمليات المصرفية       بنك 211/ 804 </a:t>
            </a:r>
            <a:endParaRPr lang="en-US" sz="1200" b="1" dirty="0"/>
          </a:p>
        </p:txBody>
      </p:sp>
      <p:cxnSp>
        <p:nvCxnSpPr>
          <p:cNvPr id="13" name="Straight Connector 12"/>
          <p:cNvCxnSpPr/>
          <p:nvPr/>
        </p:nvCxnSpPr>
        <p:spPr>
          <a:xfrm>
            <a:off x="0" y="6515670"/>
            <a:ext cx="9144000" cy="1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>
            <a:spLocks/>
          </p:cNvSpPr>
          <p:nvPr/>
        </p:nvSpPr>
        <p:spPr>
          <a:xfrm>
            <a:off x="5334479" y="6515670"/>
            <a:ext cx="377488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</a:t>
            </a:r>
            <a:r>
              <a:rPr lang="ar-BH" sz="1400" b="1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– الفصل </a:t>
            </a: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27332"/>
            <a:ext cx="1646183" cy="126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3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2" grpId="0" animBg="1"/>
      <p:bldP spid="32" grpId="0" animBg="1"/>
      <p:bldP spid="41" grpId="0" animBg="1"/>
      <p:bldP spid="4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1281456"/>
            <a:ext cx="9144000" cy="446276"/>
          </a:xfrm>
          <a:prstGeom prst="rect">
            <a:avLst/>
          </a:prstGeom>
          <a:solidFill>
            <a:srgbClr val="FFC000"/>
          </a:solidFill>
          <a:effectLst/>
        </p:spPr>
        <p:txBody>
          <a:bodyPr wrap="square" rtlCol="0">
            <a:spAutoFit/>
          </a:bodyPr>
          <a:lstStyle/>
          <a:p>
            <a:pPr algn="r" rtl="1"/>
            <a:r>
              <a:rPr lang="ar-BH" sz="23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2- للعميل الحق في الاعتراض على كشف البنك المرسل له خلال مدة :</a:t>
            </a:r>
            <a:endParaRPr lang="en-US" sz="2300" b="1" dirty="0" smtClean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" name="Flowchart: Terminator 5">
            <a:hlinkClick r:id="rId3" action="ppaction://hlinksldjump"/>
          </p:cNvPr>
          <p:cNvSpPr/>
          <p:nvPr/>
        </p:nvSpPr>
        <p:spPr>
          <a:xfrm>
            <a:off x="3886200" y="2319240"/>
            <a:ext cx="4920645" cy="820800"/>
          </a:xfrm>
          <a:prstGeom prst="flowChartTerminator">
            <a:avLst/>
          </a:prstGeom>
          <a:solidFill>
            <a:schemeClr val="accent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ar-BH" sz="2800" b="1" dirty="0" smtClean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أ- </a:t>
            </a:r>
            <a:r>
              <a:rPr lang="ar-BH" sz="28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2800" b="1" dirty="0" smtClean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يوم استلام الكشف .</a:t>
            </a:r>
            <a:endParaRPr lang="en-US" sz="28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2" name="Flowchart: Terminator 31">
            <a:hlinkClick r:id="rId3" action="ppaction://hlinksldjump"/>
          </p:cNvPr>
          <p:cNvSpPr/>
          <p:nvPr/>
        </p:nvSpPr>
        <p:spPr>
          <a:xfrm>
            <a:off x="2895601" y="3264522"/>
            <a:ext cx="4430926" cy="820800"/>
          </a:xfrm>
          <a:prstGeom prst="flowChartTerminator">
            <a:avLst/>
          </a:prstGeom>
          <a:solidFill>
            <a:schemeClr val="accent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ar-BH" sz="28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ب- </a:t>
            </a:r>
            <a:r>
              <a:rPr lang="ar-BH" sz="2800" b="1" dirty="0" smtClean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15 يوم.</a:t>
            </a:r>
            <a:r>
              <a:rPr lang="ar-BH" sz="3600" b="1" dirty="0" smtClean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endParaRPr lang="en-US" sz="36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1" name="Flowchart: Terminator 40">
            <a:hlinkClick r:id="rId4" action="ppaction://hlinksldjump"/>
          </p:cNvPr>
          <p:cNvSpPr/>
          <p:nvPr/>
        </p:nvSpPr>
        <p:spPr>
          <a:xfrm>
            <a:off x="1524000" y="4311618"/>
            <a:ext cx="5088961" cy="820800"/>
          </a:xfrm>
          <a:prstGeom prst="flowChartTerminator">
            <a:avLst/>
          </a:prstGeom>
          <a:solidFill>
            <a:schemeClr val="accent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ar-BH" sz="28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ج- </a:t>
            </a:r>
            <a:r>
              <a:rPr lang="ar-BH" sz="2800" b="1" dirty="0" smtClean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30 يوما. </a:t>
            </a:r>
            <a:endParaRPr lang="en-US" sz="28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2" name="Flowchart: Terminator 41">
            <a:hlinkClick r:id="rId3" action="ppaction://hlinksldjump"/>
          </p:cNvPr>
          <p:cNvSpPr/>
          <p:nvPr/>
        </p:nvSpPr>
        <p:spPr>
          <a:xfrm>
            <a:off x="639443" y="5279392"/>
            <a:ext cx="3936679" cy="820800"/>
          </a:xfrm>
          <a:prstGeom prst="flowChartTerminator">
            <a:avLst/>
          </a:prstGeom>
          <a:solidFill>
            <a:schemeClr val="accent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ar-BH" sz="28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د- </a:t>
            </a:r>
            <a:r>
              <a:rPr lang="ar-BH" sz="2800" b="1" dirty="0" smtClean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مفتوحة خلال العام .</a:t>
            </a:r>
            <a:endParaRPr lang="en-US" sz="28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-208895" y="6581001"/>
            <a:ext cx="560273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BH" sz="1200" b="1" dirty="0"/>
              <a:t>الدرس: </a:t>
            </a:r>
            <a:r>
              <a:rPr lang="ar-BH" sz="1200" b="1" dirty="0" smtClean="0"/>
              <a:t>كشف حساب البنك      </a:t>
            </a:r>
            <a:r>
              <a:rPr lang="ar-BH" sz="1200" b="1" dirty="0" smtClean="0"/>
              <a:t>المقرر</a:t>
            </a:r>
            <a:r>
              <a:rPr lang="ar-BH" sz="1200" b="1" dirty="0"/>
              <a:t>: مقدمة في البنوك والعمليات المصرفية       بنك 211/ 804 </a:t>
            </a:r>
            <a:endParaRPr lang="en-US" sz="1200" b="1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6515670"/>
            <a:ext cx="9144000" cy="1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>
            <a:spLocks/>
          </p:cNvSpPr>
          <p:nvPr/>
        </p:nvSpPr>
        <p:spPr>
          <a:xfrm>
            <a:off x="5334479" y="6515670"/>
            <a:ext cx="377488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</a:t>
            </a:r>
            <a:r>
              <a:rPr lang="ar-BH" sz="1400" b="1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– الفصل </a:t>
            </a: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27332"/>
            <a:ext cx="1646183" cy="126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07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2" grpId="0" animBg="1"/>
      <p:bldP spid="41" grpId="0" animBg="1"/>
      <p:bldP spid="4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1281456"/>
            <a:ext cx="9144000" cy="446276"/>
          </a:xfrm>
          <a:prstGeom prst="rect">
            <a:avLst/>
          </a:prstGeom>
          <a:solidFill>
            <a:srgbClr val="FFC000"/>
          </a:solidFill>
          <a:effectLst/>
        </p:spPr>
        <p:txBody>
          <a:bodyPr wrap="square" rtlCol="0">
            <a:spAutoFit/>
          </a:bodyPr>
          <a:lstStyle/>
          <a:p>
            <a:pPr algn="r" rtl="1"/>
            <a:r>
              <a:rPr lang="ar-BH" sz="23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3- يجوز تقديم الشيك للوفاء  :</a:t>
            </a:r>
            <a:endParaRPr lang="en-US" sz="2300" b="1" dirty="0" smtClean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" name="Flowchart: Terminator 5">
            <a:hlinkClick r:id="rId3" action="ppaction://hlinksldjump"/>
          </p:cNvPr>
          <p:cNvSpPr/>
          <p:nvPr/>
        </p:nvSpPr>
        <p:spPr>
          <a:xfrm>
            <a:off x="3886200" y="2319240"/>
            <a:ext cx="4920645" cy="820800"/>
          </a:xfrm>
          <a:prstGeom prst="flowChartTerminator">
            <a:avLst/>
          </a:prstGeom>
          <a:solidFill>
            <a:schemeClr val="accent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ar-BH" sz="2800" b="1" dirty="0" smtClean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أ- من تاريخ إصداره وقبل 6 شهور .</a:t>
            </a:r>
            <a:endParaRPr lang="en-US" sz="28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2" name="Flowchart: Terminator 31">
            <a:hlinkClick r:id="rId4" action="ppaction://hlinksldjump"/>
          </p:cNvPr>
          <p:cNvSpPr/>
          <p:nvPr/>
        </p:nvSpPr>
        <p:spPr>
          <a:xfrm>
            <a:off x="2895601" y="3264522"/>
            <a:ext cx="4430926" cy="820800"/>
          </a:xfrm>
          <a:prstGeom prst="flowChartTerminator">
            <a:avLst/>
          </a:prstGeom>
          <a:solidFill>
            <a:schemeClr val="accent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ar-BH" sz="28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ب- </a:t>
            </a:r>
            <a:r>
              <a:rPr lang="ar-BH" sz="2800" b="1" dirty="0" smtClean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قبل تاريخ الوفاء وقبل سنة. </a:t>
            </a:r>
            <a:r>
              <a:rPr lang="ar-BH" sz="3600" b="1" dirty="0" smtClean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endParaRPr lang="en-US" sz="36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1" name="Flowchart: Terminator 40">
            <a:hlinkClick r:id="rId4" action="ppaction://hlinksldjump"/>
          </p:cNvPr>
          <p:cNvSpPr/>
          <p:nvPr/>
        </p:nvSpPr>
        <p:spPr>
          <a:xfrm>
            <a:off x="1524000" y="4311618"/>
            <a:ext cx="5088961" cy="820800"/>
          </a:xfrm>
          <a:prstGeom prst="flowChartTerminator">
            <a:avLst/>
          </a:prstGeom>
          <a:solidFill>
            <a:schemeClr val="accent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ar-BH" sz="2800" b="1" dirty="0" smtClean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ج- بعد تاريخ الوفاء وقبل 6 شهور. </a:t>
            </a:r>
            <a:endParaRPr lang="en-US" sz="28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2" name="Flowchart: Terminator 41">
            <a:hlinkClick r:id="rId4" action="ppaction://hlinksldjump"/>
          </p:cNvPr>
          <p:cNvSpPr/>
          <p:nvPr/>
        </p:nvSpPr>
        <p:spPr>
          <a:xfrm>
            <a:off x="639443" y="5279392"/>
            <a:ext cx="4237357" cy="820800"/>
          </a:xfrm>
          <a:prstGeom prst="flowChartTerminator">
            <a:avLst/>
          </a:prstGeom>
          <a:solidFill>
            <a:schemeClr val="accent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ar-BH" sz="28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د- </a:t>
            </a:r>
            <a:r>
              <a:rPr lang="ar-BH" sz="2800" b="1" dirty="0" smtClean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بعد تاريخ الوفاء وقبل سنة .</a:t>
            </a:r>
            <a:endParaRPr lang="en-US" sz="28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-208895" y="6581001"/>
            <a:ext cx="560273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BH" sz="1200" b="1" dirty="0"/>
              <a:t>الدرس: </a:t>
            </a:r>
            <a:r>
              <a:rPr lang="ar-BH" sz="1200" b="1" dirty="0" smtClean="0"/>
              <a:t>كشف حساب البنك      </a:t>
            </a:r>
            <a:r>
              <a:rPr lang="ar-BH" sz="1200" b="1" dirty="0" smtClean="0"/>
              <a:t>المقرر</a:t>
            </a:r>
            <a:r>
              <a:rPr lang="ar-BH" sz="1200" b="1" dirty="0"/>
              <a:t>: مقدمة في البنوك والعمليات المصرفية       بنك 211/ 804 </a:t>
            </a:r>
            <a:endParaRPr lang="en-US" sz="1200" b="1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6515670"/>
            <a:ext cx="9144000" cy="1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>
            <a:spLocks/>
          </p:cNvSpPr>
          <p:nvPr/>
        </p:nvSpPr>
        <p:spPr>
          <a:xfrm>
            <a:off x="5334479" y="6515670"/>
            <a:ext cx="377488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</a:t>
            </a:r>
            <a:r>
              <a:rPr lang="ar-BH" sz="1400" b="1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– الفصل </a:t>
            </a: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27332"/>
            <a:ext cx="1646183" cy="126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4780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2" grpId="0" animBg="1"/>
      <p:bldP spid="41" grpId="0" animBg="1"/>
      <p:bldP spid="4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1302330"/>
            <a:ext cx="9150927" cy="800219"/>
          </a:xfrm>
          <a:prstGeom prst="rect">
            <a:avLst/>
          </a:prstGeom>
          <a:solidFill>
            <a:srgbClr val="FFC000"/>
          </a:solidFill>
          <a:effectLst/>
        </p:spPr>
        <p:txBody>
          <a:bodyPr wrap="square" rtlCol="0">
            <a:spAutoFit/>
          </a:bodyPr>
          <a:lstStyle/>
          <a:p>
            <a:pPr algn="r" rtl="1"/>
            <a:r>
              <a:rPr lang="ar-BH" sz="23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4. يصدره البنك بالدينار البحريني لصالح مستفيد محدد مضمون الدفع من قبل المصرف:</a:t>
            </a:r>
          </a:p>
          <a:p>
            <a:pPr algn="r" rtl="1"/>
            <a:endParaRPr lang="en-US" sz="2300" b="1" dirty="0" smtClean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" name="Flowchart: Terminator 5">
            <a:hlinkClick r:id="rId3" action="ppaction://hlinksldjump"/>
          </p:cNvPr>
          <p:cNvSpPr/>
          <p:nvPr/>
        </p:nvSpPr>
        <p:spPr>
          <a:xfrm>
            <a:off x="4038600" y="2331646"/>
            <a:ext cx="4844445" cy="820800"/>
          </a:xfrm>
          <a:prstGeom prst="flowChartTerminator">
            <a:avLst/>
          </a:prstGeom>
          <a:solidFill>
            <a:schemeClr val="accent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ar-BH" sz="2800" b="1" dirty="0" smtClean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أ- </a:t>
            </a:r>
            <a:r>
              <a:rPr lang="ar-BH" sz="28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2800" b="1" dirty="0" smtClean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الشيك.</a:t>
            </a:r>
            <a:endParaRPr lang="en-US" sz="28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2" name="Flowchart: Terminator 31">
            <a:hlinkClick r:id="rId3" action="ppaction://hlinksldjump"/>
          </p:cNvPr>
          <p:cNvSpPr/>
          <p:nvPr/>
        </p:nvSpPr>
        <p:spPr>
          <a:xfrm>
            <a:off x="2971800" y="3348488"/>
            <a:ext cx="4603531" cy="820800"/>
          </a:xfrm>
          <a:prstGeom prst="flowChartTerminator">
            <a:avLst/>
          </a:prstGeom>
          <a:solidFill>
            <a:schemeClr val="accent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ar-BH" sz="28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ب- </a:t>
            </a:r>
            <a:r>
              <a:rPr lang="ar-BH" sz="2800" b="1" dirty="0" smtClean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الشيك المصرفي.</a:t>
            </a:r>
            <a:r>
              <a:rPr lang="ar-BH" sz="3600" b="1" dirty="0" smtClean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endParaRPr lang="en-US" sz="36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1" name="Flowchart: Terminator 40">
            <a:hlinkClick r:id="rId4" action="ppaction://hlinksldjump"/>
          </p:cNvPr>
          <p:cNvSpPr/>
          <p:nvPr/>
        </p:nvSpPr>
        <p:spPr>
          <a:xfrm>
            <a:off x="1524000" y="4311618"/>
            <a:ext cx="5088961" cy="820800"/>
          </a:xfrm>
          <a:prstGeom prst="flowChartTerminator">
            <a:avLst/>
          </a:prstGeom>
          <a:solidFill>
            <a:schemeClr val="accent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ar-BH" sz="28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ج- </a:t>
            </a:r>
            <a:r>
              <a:rPr lang="ar-BH" sz="2800" b="1" dirty="0" smtClean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الشيك الإداري. </a:t>
            </a:r>
            <a:endParaRPr lang="en-US" sz="28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2" name="Flowchart: Terminator 41">
            <a:hlinkClick r:id="rId3" action="ppaction://hlinksldjump"/>
          </p:cNvPr>
          <p:cNvSpPr/>
          <p:nvPr/>
        </p:nvSpPr>
        <p:spPr>
          <a:xfrm>
            <a:off x="330151" y="5279392"/>
            <a:ext cx="4245972" cy="820800"/>
          </a:xfrm>
          <a:prstGeom prst="flowChartTerminator">
            <a:avLst/>
          </a:prstGeom>
          <a:solidFill>
            <a:schemeClr val="accent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ar-BH" sz="2800" b="1" dirty="0" smtClean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د- الشيك الدولي. </a:t>
            </a:r>
            <a:endParaRPr lang="en-US" sz="28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-208895" y="6581001"/>
            <a:ext cx="560273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BH" sz="1200" b="1" dirty="0"/>
              <a:t>الدرس: </a:t>
            </a:r>
            <a:r>
              <a:rPr lang="ar-BH" sz="1200" b="1" dirty="0" smtClean="0"/>
              <a:t>كشف حساب البنك      </a:t>
            </a:r>
            <a:r>
              <a:rPr lang="ar-BH" sz="1200" b="1" dirty="0" smtClean="0"/>
              <a:t>المقرر</a:t>
            </a:r>
            <a:r>
              <a:rPr lang="ar-BH" sz="1200" b="1" dirty="0"/>
              <a:t>: مقدمة في البنوك والعمليات المصرفية       بنك 211/ 804 </a:t>
            </a:r>
            <a:endParaRPr lang="en-US" sz="1200" b="1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6515670"/>
            <a:ext cx="9144000" cy="1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>
            <a:spLocks/>
          </p:cNvSpPr>
          <p:nvPr/>
        </p:nvSpPr>
        <p:spPr>
          <a:xfrm>
            <a:off x="5334479" y="6515670"/>
            <a:ext cx="377488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</a:t>
            </a:r>
            <a:r>
              <a:rPr lang="ar-BH" sz="1400" b="1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– الفصل </a:t>
            </a: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27332"/>
            <a:ext cx="1646183" cy="126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600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2" grpId="0" animBg="1"/>
      <p:bldP spid="41" grpId="0" animBg="1"/>
      <p:bldP spid="4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-13855" y="1151117"/>
            <a:ext cx="9144000" cy="800219"/>
          </a:xfrm>
          <a:prstGeom prst="rect">
            <a:avLst/>
          </a:prstGeom>
          <a:solidFill>
            <a:srgbClr val="FFC000"/>
          </a:solidFill>
          <a:effectLst/>
        </p:spPr>
        <p:txBody>
          <a:bodyPr wrap="square" rtlCol="0">
            <a:spAutoFit/>
          </a:bodyPr>
          <a:lstStyle/>
          <a:p>
            <a:pPr algn="r" rtl="1"/>
            <a:r>
              <a:rPr lang="ar-BH" sz="23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5. </a:t>
            </a:r>
            <a:r>
              <a:rPr lang="en-US" sz="23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IBAN</a:t>
            </a:r>
            <a:r>
              <a:rPr lang="ar-BH" sz="23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الحساب رقم 102555085 بنك البحرين والكويت ورمزه </a:t>
            </a:r>
            <a:r>
              <a:rPr lang="en-US" sz="23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BBKU</a:t>
            </a:r>
            <a:r>
              <a:rPr lang="ar-BH" sz="23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ورقمه </a:t>
            </a:r>
            <a:r>
              <a:rPr lang="en-US" sz="23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72</a:t>
            </a:r>
            <a:r>
              <a:rPr lang="ar-BH" sz="23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:</a:t>
            </a:r>
          </a:p>
          <a:p>
            <a:pPr algn="r" rtl="1"/>
            <a:endParaRPr lang="en-US" sz="2300" b="1" dirty="0" smtClean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" name="Flowchart: Terminator 5">
            <a:hlinkClick r:id="rId3" action="ppaction://hlinksldjump"/>
          </p:cNvPr>
          <p:cNvSpPr/>
          <p:nvPr/>
        </p:nvSpPr>
        <p:spPr>
          <a:xfrm>
            <a:off x="3505201" y="2124461"/>
            <a:ext cx="5356746" cy="820800"/>
          </a:xfrm>
          <a:prstGeom prst="flowChartTerminator">
            <a:avLst/>
          </a:prstGeom>
          <a:solidFill>
            <a:schemeClr val="accent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2800" dirty="0" smtClean="0"/>
              <a:t>BH72BBKU10255508500000 </a:t>
            </a:r>
            <a:r>
              <a:rPr lang="ar-BH" sz="2800" dirty="0" smtClean="0"/>
              <a:t>أ- </a:t>
            </a:r>
            <a:endParaRPr lang="en-US" sz="28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2" name="Flowchart: Terminator 31">
            <a:hlinkClick r:id="rId4" action="ppaction://hlinksldjump"/>
          </p:cNvPr>
          <p:cNvSpPr/>
          <p:nvPr/>
        </p:nvSpPr>
        <p:spPr>
          <a:xfrm>
            <a:off x="2209800" y="3113649"/>
            <a:ext cx="5813895" cy="820800"/>
          </a:xfrm>
          <a:prstGeom prst="flowChartTerminator">
            <a:avLst/>
          </a:prstGeom>
          <a:solidFill>
            <a:schemeClr val="accent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BH" sz="28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ب- </a:t>
            </a:r>
            <a:r>
              <a:rPr lang="en-US" sz="2800" dirty="0"/>
              <a:t>BH72BBKU00000102555085</a:t>
            </a:r>
          </a:p>
        </p:txBody>
      </p:sp>
      <p:sp>
        <p:nvSpPr>
          <p:cNvPr id="41" name="Flowchart: Terminator 40">
            <a:hlinkClick r:id="rId3" action="ppaction://hlinksldjump"/>
          </p:cNvPr>
          <p:cNvSpPr/>
          <p:nvPr/>
        </p:nvSpPr>
        <p:spPr>
          <a:xfrm>
            <a:off x="1524000" y="4041097"/>
            <a:ext cx="5421526" cy="820800"/>
          </a:xfrm>
          <a:prstGeom prst="flowChartTerminator">
            <a:avLst/>
          </a:prstGeom>
          <a:solidFill>
            <a:schemeClr val="accent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BH" sz="2800" b="1" dirty="0" smtClean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ج- </a:t>
            </a:r>
            <a:r>
              <a:rPr lang="en-US" sz="2800" dirty="0" smtClean="0"/>
              <a:t>BH72BBKU000102555085</a:t>
            </a:r>
            <a:endParaRPr lang="en-US" sz="2800" dirty="0"/>
          </a:p>
        </p:txBody>
      </p:sp>
      <p:sp>
        <p:nvSpPr>
          <p:cNvPr id="42" name="Flowchart: Terminator 41">
            <a:hlinkClick r:id="rId3" action="ppaction://hlinksldjump"/>
          </p:cNvPr>
          <p:cNvSpPr/>
          <p:nvPr/>
        </p:nvSpPr>
        <p:spPr>
          <a:xfrm>
            <a:off x="609601" y="5022942"/>
            <a:ext cx="5105399" cy="820800"/>
          </a:xfrm>
          <a:prstGeom prst="flowChartTerminator">
            <a:avLst/>
          </a:prstGeom>
          <a:solidFill>
            <a:schemeClr val="accent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2800" dirty="0" smtClean="0"/>
              <a:t>BHBBKU72000102555085</a:t>
            </a:r>
            <a:r>
              <a:rPr lang="ar-BH" sz="2800" b="1" dirty="0" smtClean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د-</a:t>
            </a:r>
            <a:endParaRPr lang="ar-BH" sz="2800" dirty="0"/>
          </a:p>
        </p:txBody>
      </p:sp>
      <p:sp>
        <p:nvSpPr>
          <p:cNvPr id="10" name="Rectangle 9"/>
          <p:cNvSpPr/>
          <p:nvPr/>
        </p:nvSpPr>
        <p:spPr>
          <a:xfrm>
            <a:off x="-208895" y="6581001"/>
            <a:ext cx="560273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BH" sz="1200" b="1" dirty="0"/>
              <a:t>الدرس: </a:t>
            </a:r>
            <a:r>
              <a:rPr lang="ar-BH" sz="1200" b="1" dirty="0" smtClean="0"/>
              <a:t>كشف حساب البنك      </a:t>
            </a:r>
            <a:r>
              <a:rPr lang="ar-BH" sz="1200" b="1" dirty="0" smtClean="0"/>
              <a:t>المقرر</a:t>
            </a:r>
            <a:r>
              <a:rPr lang="ar-BH" sz="1200" b="1" dirty="0"/>
              <a:t>: مقدمة في البنوك والعمليات المصرفية       بنك 211/ 804 </a:t>
            </a:r>
            <a:endParaRPr lang="en-US" sz="1200" b="1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6515670"/>
            <a:ext cx="9144000" cy="1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>
            <a:spLocks/>
          </p:cNvSpPr>
          <p:nvPr/>
        </p:nvSpPr>
        <p:spPr>
          <a:xfrm>
            <a:off x="5334479" y="6515670"/>
            <a:ext cx="377488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</a:t>
            </a:r>
            <a:r>
              <a:rPr lang="ar-BH" sz="1400" b="1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– الفصل </a:t>
            </a: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27332"/>
            <a:ext cx="1646183" cy="126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90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2" grpId="0" animBg="1"/>
      <p:bldP spid="41" grpId="0" animBg="1"/>
      <p:bldP spid="4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TextBox 80"/>
          <p:cNvSpPr txBox="1"/>
          <p:nvPr/>
        </p:nvSpPr>
        <p:spPr>
          <a:xfrm>
            <a:off x="5202506" y="1258602"/>
            <a:ext cx="3906858" cy="4939814"/>
          </a:xfrm>
          <a:prstGeom prst="rect">
            <a:avLst/>
          </a:prstGeom>
          <a:solidFill>
            <a:srgbClr val="FFC000"/>
          </a:solidFill>
          <a:effectLst/>
        </p:spPr>
        <p:txBody>
          <a:bodyPr wrap="square" rtlCol="0">
            <a:spAutoFit/>
          </a:bodyPr>
          <a:lstStyle/>
          <a:p>
            <a:pPr algn="r" rtl="1"/>
            <a:r>
              <a:rPr lang="ar-BH" sz="23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6</a:t>
            </a:r>
            <a:r>
              <a:rPr lang="ar-BH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. أرسل بنك الأهلي المتحد (فرع الرفاع) كشف الحساب الجاري </a:t>
            </a:r>
            <a:r>
              <a:rPr lang="ar-BH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رقم </a:t>
            </a:r>
            <a:r>
              <a:rPr lang="en-US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BH48AUBB00013641232060 </a:t>
            </a:r>
            <a:r>
              <a:rPr lang="ar-BH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 </a:t>
            </a:r>
            <a:r>
              <a:rPr lang="ar-BH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باسم مؤسسة الخليج متضمنا العمليات المالية خلال شهر فبراير2021م التالية:</a:t>
            </a:r>
          </a:p>
          <a:p>
            <a:pPr algn="r" rtl="1"/>
            <a:r>
              <a:rPr lang="ar-BH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* 02/06 أودع المحاسب مبلغ 500 د.ب نقدا.</a:t>
            </a:r>
          </a:p>
          <a:p>
            <a:pPr algn="r" rtl="1"/>
            <a:r>
              <a:rPr lang="ar-BH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* 02/10 سحب </a:t>
            </a:r>
            <a:r>
              <a:rPr lang="ar-BH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شيك </a:t>
            </a:r>
            <a:r>
              <a:rPr lang="ar-BH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رقم5521 بمبلغ 650 د.ب .</a:t>
            </a:r>
          </a:p>
          <a:p>
            <a:pPr algn="r" rtl="1"/>
            <a:r>
              <a:rPr lang="ar-BH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* 02/15 إيداع شيك رقم  11011 بمبلغ 250د.ب.</a:t>
            </a:r>
          </a:p>
          <a:p>
            <a:pPr algn="r" rtl="1"/>
            <a:r>
              <a:rPr lang="ar-BH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* 02/20 دفع رسم تجديد السجل التجاري50د.ب.</a:t>
            </a:r>
          </a:p>
          <a:p>
            <a:pPr algn="r" rtl="1"/>
            <a:r>
              <a:rPr lang="ar-BH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* 02/22 اودعت تمكين دعم الرواتب 950 د.ب.</a:t>
            </a:r>
          </a:p>
          <a:p>
            <a:pPr algn="r" rtl="1"/>
            <a:r>
              <a:rPr lang="ar-BH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* 02/25 استقطاع فاتورة الكهرباء بـ 350د.ب.</a:t>
            </a:r>
          </a:p>
          <a:p>
            <a:pPr algn="r" rtl="1"/>
            <a:r>
              <a:rPr lang="ar-BH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* 02/27 خصم رواتب العمال الشهرية 1200د.ب.</a:t>
            </a:r>
          </a:p>
          <a:p>
            <a:pPr algn="r" rtl="1"/>
            <a:r>
              <a:rPr lang="ar-BH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*</a:t>
            </a:r>
            <a:r>
              <a:rPr lang="ar-BH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02/28 </a:t>
            </a:r>
            <a:r>
              <a:rPr lang="ar-BH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احتسب البنك ضريبة القيمة </a:t>
            </a:r>
            <a:r>
              <a:rPr lang="ar-BH" sz="2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المضافة </a:t>
            </a:r>
          </a:p>
          <a:p>
            <a:pPr algn="r" rtl="1"/>
            <a:r>
              <a:rPr lang="ar-BH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2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 عن خدمات مالية مقدمة </a:t>
            </a:r>
            <a:r>
              <a:rPr lang="ar-BH" sz="2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للمؤسسة </a:t>
            </a:r>
            <a:r>
              <a:rPr lang="ar-BH" sz="2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3 </a:t>
            </a:r>
            <a:r>
              <a:rPr lang="ar-BH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د.ب.</a:t>
            </a:r>
          </a:p>
          <a:p>
            <a:pPr algn="r" rtl="1"/>
            <a:endParaRPr lang="ar-BH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rtl="1"/>
            <a:r>
              <a:rPr lang="ar-BH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المطلوب: اعداد كشف حساب العميل المرسل من البنك في 1مارس 2021م عبر بريده </a:t>
            </a:r>
            <a:r>
              <a:rPr lang="ar-BH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الإلكتروني.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-33541" y="118215"/>
            <a:ext cx="5334002" cy="6154058"/>
            <a:chOff x="7851" y="428630"/>
            <a:chExt cx="5334002" cy="6154058"/>
          </a:xfrm>
        </p:grpSpPr>
        <p:sp>
          <p:nvSpPr>
            <p:cNvPr id="82" name="Flowchart: Terminator 81">
              <a:hlinkClick r:id="rId4" action="ppaction://hlinksldjump"/>
            </p:cNvPr>
            <p:cNvSpPr/>
            <p:nvPr/>
          </p:nvSpPr>
          <p:spPr>
            <a:xfrm>
              <a:off x="79251" y="5681481"/>
              <a:ext cx="2794947" cy="901207"/>
            </a:xfrm>
            <a:prstGeom prst="flowChartTerminator">
              <a:avLst/>
            </a:prstGeom>
            <a:solidFill>
              <a:schemeClr val="accent6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ar-BH" sz="2800" b="1" dirty="0" smtClean="0">
                  <a:solidFill>
                    <a:schemeClr val="bg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أضغط هنا للتحقق من صحة إجابتك. </a:t>
              </a:r>
              <a:endParaRPr lang="en-US" sz="28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7851" y="428630"/>
              <a:ext cx="5334002" cy="5223035"/>
              <a:chOff x="53569" y="720845"/>
              <a:chExt cx="5334001" cy="5223035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harpenSoften amount="50000"/>
                        </a14:imgEffect>
                        <a14:imgEffect>
                          <a14:colorTemperature colorTemp="88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53569" y="720845"/>
                <a:ext cx="5334001" cy="5223035"/>
              </a:xfrm>
              <a:prstGeom prst="rect">
                <a:avLst/>
              </a:prstGeom>
            </p:spPr>
          </p:pic>
          <p:sp>
            <p:nvSpPr>
              <p:cNvPr id="83" name="Rectangle 82"/>
              <p:cNvSpPr/>
              <p:nvPr/>
            </p:nvSpPr>
            <p:spPr>
              <a:xfrm>
                <a:off x="1643793" y="3128040"/>
                <a:ext cx="140775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ar-BH" b="1" dirty="0" smtClean="0">
                    <a:solidFill>
                      <a:schemeClr val="accent5">
                        <a:lumMod val="75000"/>
                      </a:schemeClr>
                    </a:solidFill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الرصيد الافتتاحي </a:t>
                </a:r>
                <a:endParaRPr lang="en-US" dirty="0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  <p:sp>
            <p:nvSpPr>
              <p:cNvPr id="84" name="Rectangle 83"/>
              <p:cNvSpPr/>
              <p:nvPr/>
            </p:nvSpPr>
            <p:spPr>
              <a:xfrm>
                <a:off x="292630" y="3193862"/>
                <a:ext cx="931665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ar-BH" sz="1200" b="1" dirty="0" smtClean="0">
                    <a:solidFill>
                      <a:schemeClr val="accent5">
                        <a:lumMod val="75000"/>
                      </a:schemeClr>
                    </a:solidFill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01/02/2021</a:t>
                </a:r>
                <a:endParaRPr lang="en-US" sz="1200" dirty="0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  <p:sp>
            <p:nvSpPr>
              <p:cNvPr id="85" name="Rectangle 84"/>
              <p:cNvSpPr/>
              <p:nvPr/>
            </p:nvSpPr>
            <p:spPr>
              <a:xfrm>
                <a:off x="4399438" y="3128040"/>
                <a:ext cx="588623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ar-BH" sz="1600" b="1" dirty="0" smtClean="0">
                    <a:solidFill>
                      <a:schemeClr val="accent5">
                        <a:lumMod val="75000"/>
                      </a:schemeClr>
                    </a:solidFill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3500</a:t>
                </a:r>
                <a:endParaRPr lang="en-US" sz="1600" dirty="0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  <p:sp>
            <p:nvSpPr>
              <p:cNvPr id="87" name="Rectangle 86"/>
              <p:cNvSpPr/>
              <p:nvPr/>
            </p:nvSpPr>
            <p:spPr>
              <a:xfrm>
                <a:off x="1224295" y="5544837"/>
                <a:ext cx="1284326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ar-BH" sz="1600" b="1" dirty="0" smtClean="0">
                    <a:solidFill>
                      <a:schemeClr val="accent5">
                        <a:lumMod val="75000"/>
                      </a:schemeClr>
                    </a:solidFill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1 مارس 2021م</a:t>
                </a:r>
                <a:endParaRPr lang="en-US" sz="1600" dirty="0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  <p:sp>
            <p:nvSpPr>
              <p:cNvPr id="88" name="Rectangle 87"/>
              <p:cNvSpPr/>
              <p:nvPr/>
            </p:nvSpPr>
            <p:spPr>
              <a:xfrm>
                <a:off x="2650210" y="5497444"/>
                <a:ext cx="543739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ar-BH" sz="1600" b="1" dirty="0" smtClean="0">
                    <a:solidFill>
                      <a:schemeClr val="accent5">
                        <a:lumMod val="75000"/>
                      </a:schemeClr>
                    </a:solidFill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8:00</a:t>
                </a:r>
                <a:endParaRPr lang="en-US" sz="1600" dirty="0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</p:grpSp>
      </p:grpSp>
      <p:sp>
        <p:nvSpPr>
          <p:cNvPr id="15" name="Rectangle 14"/>
          <p:cNvSpPr/>
          <p:nvPr/>
        </p:nvSpPr>
        <p:spPr>
          <a:xfrm>
            <a:off x="-208895" y="6581001"/>
            <a:ext cx="560273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BH" sz="1200" b="1" dirty="0"/>
              <a:t>الدرس: </a:t>
            </a:r>
            <a:r>
              <a:rPr lang="ar-BH" sz="1200" b="1" dirty="0" smtClean="0"/>
              <a:t>كشف حساب البنك      </a:t>
            </a:r>
            <a:r>
              <a:rPr lang="ar-BH" sz="1200" b="1" dirty="0" smtClean="0"/>
              <a:t>المقرر</a:t>
            </a:r>
            <a:r>
              <a:rPr lang="ar-BH" sz="1200" b="1" dirty="0"/>
              <a:t>: مقدمة في البنوك والعمليات المصرفية       بنك 211/ 804 </a:t>
            </a:r>
            <a:endParaRPr lang="en-US" sz="1200" b="1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0" y="6515670"/>
            <a:ext cx="9144000" cy="1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>
            <a:spLocks/>
          </p:cNvSpPr>
          <p:nvPr/>
        </p:nvSpPr>
        <p:spPr>
          <a:xfrm>
            <a:off x="5334479" y="6515670"/>
            <a:ext cx="377488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</a:t>
            </a:r>
            <a:r>
              <a:rPr lang="ar-BH" sz="1400" b="1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– الفصل </a:t>
            </a: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-9466"/>
            <a:ext cx="1646183" cy="126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506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1196090"/>
            <a:ext cx="9137073" cy="1154162"/>
          </a:xfrm>
          <a:prstGeom prst="rect">
            <a:avLst/>
          </a:prstGeom>
          <a:solidFill>
            <a:srgbClr val="FFC000"/>
          </a:solidFill>
          <a:effectLst/>
        </p:spPr>
        <p:txBody>
          <a:bodyPr wrap="square" rtlCol="0">
            <a:spAutoFit/>
          </a:bodyPr>
          <a:lstStyle/>
          <a:p>
            <a:pPr algn="r" rtl="1"/>
            <a:r>
              <a:rPr lang="ar-BH" sz="23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7. في 5 فبراير 2021م حرر مبارك مصطفى ياسين شيكا بقيمة 1000د.ب لصالح مقاولات السرايا، </a:t>
            </a:r>
            <a:r>
              <a:rPr lang="ar-BH" sz="23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يستحق الوفاء </a:t>
            </a:r>
            <a:r>
              <a:rPr lang="ar-BH" sz="23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بتاريخ 1 مارس 2021م. </a:t>
            </a:r>
            <a:endParaRPr lang="en-US" sz="2300" b="1" dirty="0" smtClean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rtl="1"/>
            <a:r>
              <a:rPr lang="en-US" sz="23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en-US" sz="23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 </a:t>
            </a:r>
            <a:r>
              <a:rPr lang="ar-BH" sz="23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2300" b="1" u="sng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المطلوب:</a:t>
            </a:r>
            <a:r>
              <a:rPr lang="ar-BH" sz="23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en-US" sz="23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23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استكمل نموذج توقيع العميل</a:t>
            </a:r>
            <a:r>
              <a:rPr lang="en-US" sz="23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  <a:endParaRPr lang="ar-BH" sz="2300" b="1" dirty="0" smtClean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20692" y="2350252"/>
            <a:ext cx="8346199" cy="4078891"/>
            <a:chOff x="-157485" y="1614192"/>
            <a:chExt cx="8346199" cy="4078891"/>
          </a:xfrm>
        </p:grpSpPr>
        <p:grpSp>
          <p:nvGrpSpPr>
            <p:cNvPr id="9" name="Group 8"/>
            <p:cNvGrpSpPr/>
            <p:nvPr/>
          </p:nvGrpSpPr>
          <p:grpSpPr>
            <a:xfrm>
              <a:off x="-157485" y="1614192"/>
              <a:ext cx="8346199" cy="4078891"/>
              <a:chOff x="144218" y="1600200"/>
              <a:chExt cx="8346199" cy="4078891"/>
            </a:xfrm>
          </p:grpSpPr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14400" y="1600200"/>
                <a:ext cx="7576017" cy="3970124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</p:pic>
          <p:sp>
            <p:nvSpPr>
              <p:cNvPr id="14" name="Flowchart: Terminator 13">
                <a:hlinkClick r:id="rId4" action="ppaction://hlinksldjump"/>
              </p:cNvPr>
              <p:cNvSpPr/>
              <p:nvPr/>
            </p:nvSpPr>
            <p:spPr>
              <a:xfrm>
                <a:off x="144218" y="4712709"/>
                <a:ext cx="2860628" cy="966382"/>
              </a:xfrm>
              <a:prstGeom prst="flowChartTerminator">
                <a:avLst/>
              </a:prstGeom>
              <a:solidFill>
                <a:schemeClr val="accent6"/>
              </a:solidFill>
              <a:ln>
                <a:solidFill>
                  <a:schemeClr val="bg1"/>
                </a:solidFill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ar-BH" sz="2800" b="1" dirty="0" smtClean="0">
                    <a:solidFill>
                      <a:schemeClr val="bg1"/>
                    </a:solidFill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أضغط هنا للتحقق من صحة إجابتك. </a:t>
                </a:r>
                <a:endParaRPr lang="en-US" sz="2800" b="1" dirty="0">
                  <a:solidFill>
                    <a:schemeClr val="bg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</p:grpSp>
        <p:sp>
          <p:nvSpPr>
            <p:cNvPr id="16" name="Freeform 15"/>
            <p:cNvSpPr/>
            <p:nvPr/>
          </p:nvSpPr>
          <p:spPr>
            <a:xfrm rot="10324126" flipV="1">
              <a:off x="5910714" y="4134489"/>
              <a:ext cx="1421548" cy="457200"/>
            </a:xfrm>
            <a:custGeom>
              <a:avLst/>
              <a:gdLst>
                <a:gd name="connsiteX0" fmla="*/ 779039 w 935667"/>
                <a:gd name="connsiteY0" fmla="*/ 228600 h 412208"/>
                <a:gd name="connsiteX1" fmla="*/ 855239 w 935667"/>
                <a:gd name="connsiteY1" fmla="*/ 274320 h 412208"/>
                <a:gd name="connsiteX2" fmla="*/ 916199 w 935667"/>
                <a:gd name="connsiteY2" fmla="*/ 182880 h 412208"/>
                <a:gd name="connsiteX3" fmla="*/ 870479 w 935667"/>
                <a:gd name="connsiteY3" fmla="*/ 152400 h 412208"/>
                <a:gd name="connsiteX4" fmla="*/ 824759 w 935667"/>
                <a:gd name="connsiteY4" fmla="*/ 167640 h 412208"/>
                <a:gd name="connsiteX5" fmla="*/ 809519 w 935667"/>
                <a:gd name="connsiteY5" fmla="*/ 243840 h 412208"/>
                <a:gd name="connsiteX6" fmla="*/ 794279 w 935667"/>
                <a:gd name="connsiteY6" fmla="*/ 289560 h 412208"/>
                <a:gd name="connsiteX7" fmla="*/ 748559 w 935667"/>
                <a:gd name="connsiteY7" fmla="*/ 228600 h 412208"/>
                <a:gd name="connsiteX8" fmla="*/ 687599 w 935667"/>
                <a:gd name="connsiteY8" fmla="*/ 320040 h 412208"/>
                <a:gd name="connsiteX9" fmla="*/ 641879 w 935667"/>
                <a:gd name="connsiteY9" fmla="*/ 213360 h 412208"/>
                <a:gd name="connsiteX10" fmla="*/ 611399 w 935667"/>
                <a:gd name="connsiteY10" fmla="*/ 137160 h 412208"/>
                <a:gd name="connsiteX11" fmla="*/ 596159 w 935667"/>
                <a:gd name="connsiteY11" fmla="*/ 91440 h 412208"/>
                <a:gd name="connsiteX12" fmla="*/ 580919 w 935667"/>
                <a:gd name="connsiteY12" fmla="*/ 182880 h 412208"/>
                <a:gd name="connsiteX13" fmla="*/ 565679 w 935667"/>
                <a:gd name="connsiteY13" fmla="*/ 304800 h 412208"/>
                <a:gd name="connsiteX14" fmla="*/ 519959 w 935667"/>
                <a:gd name="connsiteY14" fmla="*/ 228600 h 412208"/>
                <a:gd name="connsiteX15" fmla="*/ 489479 w 935667"/>
                <a:gd name="connsiteY15" fmla="*/ 137160 h 412208"/>
                <a:gd name="connsiteX16" fmla="*/ 504719 w 935667"/>
                <a:gd name="connsiteY16" fmla="*/ 228600 h 412208"/>
                <a:gd name="connsiteX17" fmla="*/ 519959 w 935667"/>
                <a:gd name="connsiteY17" fmla="*/ 335280 h 412208"/>
                <a:gd name="connsiteX18" fmla="*/ 535199 w 935667"/>
                <a:gd name="connsiteY18" fmla="*/ 411480 h 412208"/>
                <a:gd name="connsiteX19" fmla="*/ 443759 w 935667"/>
                <a:gd name="connsiteY19" fmla="*/ 350520 h 412208"/>
                <a:gd name="connsiteX20" fmla="*/ 413279 w 935667"/>
                <a:gd name="connsiteY20" fmla="*/ 243840 h 412208"/>
                <a:gd name="connsiteX21" fmla="*/ 398039 w 935667"/>
                <a:gd name="connsiteY21" fmla="*/ 182880 h 412208"/>
                <a:gd name="connsiteX22" fmla="*/ 382799 w 935667"/>
                <a:gd name="connsiteY22" fmla="*/ 289560 h 412208"/>
                <a:gd name="connsiteX23" fmla="*/ 367559 w 935667"/>
                <a:gd name="connsiteY23" fmla="*/ 335280 h 412208"/>
                <a:gd name="connsiteX24" fmla="*/ 321839 w 935667"/>
                <a:gd name="connsiteY24" fmla="*/ 259080 h 412208"/>
                <a:gd name="connsiteX25" fmla="*/ 306599 w 935667"/>
                <a:gd name="connsiteY25" fmla="*/ 213360 h 412208"/>
                <a:gd name="connsiteX26" fmla="*/ 276119 w 935667"/>
                <a:gd name="connsiteY26" fmla="*/ 45720 h 412208"/>
                <a:gd name="connsiteX27" fmla="*/ 260879 w 935667"/>
                <a:gd name="connsiteY27" fmla="*/ 0 h 412208"/>
                <a:gd name="connsiteX28" fmla="*/ 245639 w 935667"/>
                <a:gd name="connsiteY28" fmla="*/ 320040 h 412208"/>
                <a:gd name="connsiteX29" fmla="*/ 230399 w 935667"/>
                <a:gd name="connsiteY29" fmla="*/ 365760 h 412208"/>
                <a:gd name="connsiteX30" fmla="*/ 184679 w 935667"/>
                <a:gd name="connsiteY30" fmla="*/ 396240 h 412208"/>
                <a:gd name="connsiteX31" fmla="*/ 108479 w 935667"/>
                <a:gd name="connsiteY31" fmla="*/ 320040 h 412208"/>
                <a:gd name="connsiteX32" fmla="*/ 138959 w 935667"/>
                <a:gd name="connsiteY32" fmla="*/ 243840 h 412208"/>
                <a:gd name="connsiteX33" fmla="*/ 169439 w 935667"/>
                <a:gd name="connsiteY33" fmla="*/ 289560 h 412208"/>
                <a:gd name="connsiteX34" fmla="*/ 123719 w 935667"/>
                <a:gd name="connsiteY34" fmla="*/ 304800 h 412208"/>
                <a:gd name="connsiteX35" fmla="*/ 47519 w 935667"/>
                <a:gd name="connsiteY35" fmla="*/ 320040 h 412208"/>
                <a:gd name="connsiteX36" fmla="*/ 123719 w 935667"/>
                <a:gd name="connsiteY36" fmla="*/ 274320 h 412208"/>
                <a:gd name="connsiteX37" fmla="*/ 199919 w 935667"/>
                <a:gd name="connsiteY37" fmla="*/ 228600 h 412208"/>
                <a:gd name="connsiteX38" fmla="*/ 367559 w 935667"/>
                <a:gd name="connsiteY38" fmla="*/ 182880 h 412208"/>
                <a:gd name="connsiteX39" fmla="*/ 580919 w 935667"/>
                <a:gd name="connsiteY39" fmla="*/ 167640 h 41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935667" h="412208">
                  <a:moveTo>
                    <a:pt x="779039" y="228600"/>
                  </a:moveTo>
                  <a:cubicBezTo>
                    <a:pt x="804439" y="243840"/>
                    <a:pt x="826193" y="268511"/>
                    <a:pt x="855239" y="274320"/>
                  </a:cubicBezTo>
                  <a:cubicBezTo>
                    <a:pt x="940452" y="291363"/>
                    <a:pt x="952906" y="247117"/>
                    <a:pt x="916199" y="182880"/>
                  </a:cubicBezTo>
                  <a:cubicBezTo>
                    <a:pt x="907112" y="166977"/>
                    <a:pt x="885719" y="162560"/>
                    <a:pt x="870479" y="152400"/>
                  </a:cubicBezTo>
                  <a:cubicBezTo>
                    <a:pt x="855239" y="157480"/>
                    <a:pt x="833670" y="154274"/>
                    <a:pt x="824759" y="167640"/>
                  </a:cubicBezTo>
                  <a:cubicBezTo>
                    <a:pt x="810391" y="189193"/>
                    <a:pt x="815801" y="218710"/>
                    <a:pt x="809519" y="243840"/>
                  </a:cubicBezTo>
                  <a:cubicBezTo>
                    <a:pt x="805623" y="259425"/>
                    <a:pt x="799359" y="274320"/>
                    <a:pt x="794279" y="289560"/>
                  </a:cubicBezTo>
                  <a:cubicBezTo>
                    <a:pt x="779039" y="269240"/>
                    <a:pt x="772982" y="221622"/>
                    <a:pt x="748559" y="228600"/>
                  </a:cubicBezTo>
                  <a:cubicBezTo>
                    <a:pt x="713336" y="238664"/>
                    <a:pt x="687599" y="320040"/>
                    <a:pt x="687599" y="320040"/>
                  </a:cubicBezTo>
                  <a:cubicBezTo>
                    <a:pt x="634026" y="239681"/>
                    <a:pt x="674683" y="311772"/>
                    <a:pt x="641879" y="213360"/>
                  </a:cubicBezTo>
                  <a:cubicBezTo>
                    <a:pt x="633228" y="187407"/>
                    <a:pt x="621005" y="162775"/>
                    <a:pt x="611399" y="137160"/>
                  </a:cubicBezTo>
                  <a:cubicBezTo>
                    <a:pt x="605758" y="122118"/>
                    <a:pt x="601239" y="106680"/>
                    <a:pt x="596159" y="91440"/>
                  </a:cubicBezTo>
                  <a:cubicBezTo>
                    <a:pt x="591079" y="121920"/>
                    <a:pt x="585289" y="152290"/>
                    <a:pt x="580919" y="182880"/>
                  </a:cubicBezTo>
                  <a:cubicBezTo>
                    <a:pt x="575127" y="223425"/>
                    <a:pt x="598444" y="280226"/>
                    <a:pt x="565679" y="304800"/>
                  </a:cubicBezTo>
                  <a:cubicBezTo>
                    <a:pt x="541982" y="322573"/>
                    <a:pt x="532216" y="255566"/>
                    <a:pt x="519959" y="228600"/>
                  </a:cubicBezTo>
                  <a:cubicBezTo>
                    <a:pt x="506664" y="199351"/>
                    <a:pt x="489479" y="137160"/>
                    <a:pt x="489479" y="137160"/>
                  </a:cubicBezTo>
                  <a:cubicBezTo>
                    <a:pt x="458446" y="230259"/>
                    <a:pt x="476731" y="135306"/>
                    <a:pt x="504719" y="228600"/>
                  </a:cubicBezTo>
                  <a:cubicBezTo>
                    <a:pt x="515041" y="263006"/>
                    <a:pt x="514054" y="299848"/>
                    <a:pt x="519959" y="335280"/>
                  </a:cubicBezTo>
                  <a:cubicBezTo>
                    <a:pt x="524217" y="360831"/>
                    <a:pt x="560599" y="406400"/>
                    <a:pt x="535199" y="411480"/>
                  </a:cubicBezTo>
                  <a:cubicBezTo>
                    <a:pt x="499278" y="418664"/>
                    <a:pt x="474239" y="370840"/>
                    <a:pt x="443759" y="350520"/>
                  </a:cubicBezTo>
                  <a:cubicBezTo>
                    <a:pt x="396116" y="159949"/>
                    <a:pt x="457006" y="396885"/>
                    <a:pt x="413279" y="243840"/>
                  </a:cubicBezTo>
                  <a:cubicBezTo>
                    <a:pt x="407525" y="223701"/>
                    <a:pt x="403119" y="203200"/>
                    <a:pt x="398039" y="182880"/>
                  </a:cubicBezTo>
                  <a:cubicBezTo>
                    <a:pt x="392959" y="218440"/>
                    <a:pt x="389844" y="254337"/>
                    <a:pt x="382799" y="289560"/>
                  </a:cubicBezTo>
                  <a:cubicBezTo>
                    <a:pt x="379649" y="305312"/>
                    <a:pt x="381927" y="342464"/>
                    <a:pt x="367559" y="335280"/>
                  </a:cubicBezTo>
                  <a:cubicBezTo>
                    <a:pt x="341065" y="322033"/>
                    <a:pt x="335086" y="285574"/>
                    <a:pt x="321839" y="259080"/>
                  </a:cubicBezTo>
                  <a:cubicBezTo>
                    <a:pt x="314655" y="244712"/>
                    <a:pt x="311012" y="228806"/>
                    <a:pt x="306599" y="213360"/>
                  </a:cubicBezTo>
                  <a:cubicBezTo>
                    <a:pt x="276479" y="107942"/>
                    <a:pt x="304898" y="189616"/>
                    <a:pt x="276119" y="45720"/>
                  </a:cubicBezTo>
                  <a:cubicBezTo>
                    <a:pt x="272969" y="29968"/>
                    <a:pt x="265959" y="15240"/>
                    <a:pt x="260879" y="0"/>
                  </a:cubicBezTo>
                  <a:cubicBezTo>
                    <a:pt x="255799" y="106680"/>
                    <a:pt x="254508" y="213608"/>
                    <a:pt x="245639" y="320040"/>
                  </a:cubicBezTo>
                  <a:cubicBezTo>
                    <a:pt x="244305" y="336049"/>
                    <a:pt x="240434" y="353216"/>
                    <a:pt x="230399" y="365760"/>
                  </a:cubicBezTo>
                  <a:cubicBezTo>
                    <a:pt x="218957" y="380063"/>
                    <a:pt x="199919" y="386080"/>
                    <a:pt x="184679" y="396240"/>
                  </a:cubicBezTo>
                  <a:cubicBezTo>
                    <a:pt x="164359" y="382693"/>
                    <a:pt x="108479" y="353907"/>
                    <a:pt x="108479" y="320040"/>
                  </a:cubicBezTo>
                  <a:cubicBezTo>
                    <a:pt x="108479" y="292683"/>
                    <a:pt x="128799" y="269240"/>
                    <a:pt x="138959" y="243840"/>
                  </a:cubicBezTo>
                  <a:cubicBezTo>
                    <a:pt x="149119" y="259080"/>
                    <a:pt x="173881" y="271791"/>
                    <a:pt x="169439" y="289560"/>
                  </a:cubicBezTo>
                  <a:cubicBezTo>
                    <a:pt x="165543" y="305145"/>
                    <a:pt x="139304" y="300904"/>
                    <a:pt x="123719" y="304800"/>
                  </a:cubicBezTo>
                  <a:cubicBezTo>
                    <a:pt x="98589" y="311082"/>
                    <a:pt x="72919" y="314960"/>
                    <a:pt x="47519" y="320040"/>
                  </a:cubicBezTo>
                  <a:cubicBezTo>
                    <a:pt x="-47829" y="288257"/>
                    <a:pt x="11996" y="317290"/>
                    <a:pt x="123719" y="274320"/>
                  </a:cubicBezTo>
                  <a:cubicBezTo>
                    <a:pt x="151366" y="263687"/>
                    <a:pt x="173425" y="241847"/>
                    <a:pt x="199919" y="228600"/>
                  </a:cubicBezTo>
                  <a:cubicBezTo>
                    <a:pt x="261113" y="198003"/>
                    <a:pt x="298491" y="189787"/>
                    <a:pt x="367559" y="182880"/>
                  </a:cubicBezTo>
                  <a:cubicBezTo>
                    <a:pt x="438506" y="175785"/>
                    <a:pt x="580919" y="167640"/>
                    <a:pt x="580919" y="167640"/>
                  </a:cubicBezTo>
                </a:path>
              </a:pathLst>
            </a:cu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Rectangle 10"/>
          <p:cNvSpPr/>
          <p:nvPr/>
        </p:nvSpPr>
        <p:spPr>
          <a:xfrm>
            <a:off x="-208895" y="6581001"/>
            <a:ext cx="560273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BH" sz="1200" b="1" dirty="0"/>
              <a:t>الدرس: </a:t>
            </a:r>
            <a:r>
              <a:rPr lang="ar-BH" sz="1200" b="1" dirty="0" smtClean="0"/>
              <a:t>كشف حساب البنك      </a:t>
            </a:r>
            <a:r>
              <a:rPr lang="ar-BH" sz="1200" b="1" dirty="0" smtClean="0"/>
              <a:t>المقرر</a:t>
            </a:r>
            <a:r>
              <a:rPr lang="ar-BH" sz="1200" b="1" dirty="0"/>
              <a:t>: مقدمة في البنوك والعمليات المصرفية       بنك 211/ 804 </a:t>
            </a:r>
            <a:endParaRPr lang="en-US" sz="1200" b="1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0" y="6515670"/>
            <a:ext cx="9144000" cy="1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>
            <a:spLocks/>
          </p:cNvSpPr>
          <p:nvPr/>
        </p:nvSpPr>
        <p:spPr>
          <a:xfrm>
            <a:off x="5334479" y="6515670"/>
            <a:ext cx="377488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</a:t>
            </a:r>
            <a:r>
              <a:rPr lang="ar-BH" sz="1400" b="1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– الفصل </a:t>
            </a: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27332"/>
            <a:ext cx="1646183" cy="126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052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-10391" y="1153924"/>
            <a:ext cx="9164782" cy="446276"/>
          </a:xfrm>
          <a:prstGeom prst="rect">
            <a:avLst/>
          </a:prstGeom>
          <a:solidFill>
            <a:srgbClr val="FFC000"/>
          </a:solidFill>
          <a:effectLst/>
        </p:spPr>
        <p:txBody>
          <a:bodyPr wrap="square" rtlCol="0">
            <a:spAutoFit/>
          </a:bodyPr>
          <a:lstStyle/>
          <a:p>
            <a:pPr algn="r" rtl="1"/>
            <a:r>
              <a:rPr lang="ar-BH" sz="23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8. فسر رقم حساب </a:t>
            </a:r>
            <a:r>
              <a:rPr lang="en-US" sz="23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IBAN</a:t>
            </a:r>
            <a:r>
              <a:rPr lang="ar-BH" sz="23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 التالي:</a:t>
            </a:r>
            <a:endParaRPr lang="en-US" sz="2300" b="1" dirty="0" smtClean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304800" y="1624779"/>
            <a:ext cx="8627374" cy="4597631"/>
            <a:chOff x="304800" y="1624779"/>
            <a:chExt cx="8627374" cy="4597631"/>
          </a:xfrm>
        </p:grpSpPr>
        <p:sp>
          <p:nvSpPr>
            <p:cNvPr id="14" name="Flowchart: Terminator 13">
              <a:hlinkClick r:id="rId3" action="ppaction://hlinksldjump"/>
            </p:cNvPr>
            <p:cNvSpPr/>
            <p:nvPr/>
          </p:nvSpPr>
          <p:spPr>
            <a:xfrm>
              <a:off x="304800" y="5401610"/>
              <a:ext cx="2666999" cy="820800"/>
            </a:xfrm>
            <a:prstGeom prst="flowChartTerminator">
              <a:avLst/>
            </a:prstGeom>
            <a:solidFill>
              <a:schemeClr val="accent6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ar-BH" sz="2800" b="1" dirty="0">
                  <a:solidFill>
                    <a:schemeClr val="bg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أضغط هنا للتحقق من صحة إجابتك. </a:t>
              </a:r>
              <a:endParaRPr lang="en-US" sz="28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grpSp>
          <p:nvGrpSpPr>
            <p:cNvPr id="9" name="Group 8"/>
            <p:cNvGrpSpPr/>
            <p:nvPr/>
          </p:nvGrpSpPr>
          <p:grpSpPr>
            <a:xfrm>
              <a:off x="514033" y="1624779"/>
              <a:ext cx="8418141" cy="3297741"/>
              <a:chOff x="514033" y="1624779"/>
              <a:chExt cx="8418141" cy="3297741"/>
            </a:xfrm>
          </p:grpSpPr>
          <p:grpSp>
            <p:nvGrpSpPr>
              <p:cNvPr id="8" name="Group 7"/>
              <p:cNvGrpSpPr/>
              <p:nvPr/>
            </p:nvGrpSpPr>
            <p:grpSpPr>
              <a:xfrm>
                <a:off x="2362198" y="1624779"/>
                <a:ext cx="5943602" cy="514485"/>
                <a:chOff x="2362198" y="1624779"/>
                <a:chExt cx="5943602" cy="514485"/>
              </a:xfrm>
            </p:grpSpPr>
            <p:sp>
              <p:nvSpPr>
                <p:cNvPr id="15" name="Rectangle 14"/>
                <p:cNvSpPr/>
                <p:nvPr/>
              </p:nvSpPr>
              <p:spPr>
                <a:xfrm>
                  <a:off x="6185382" y="1642870"/>
                  <a:ext cx="2120418" cy="481694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28575"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r" rtl="1">
                    <a:buClr>
                      <a:srgbClr val="FF0000"/>
                    </a:buClr>
                  </a:pPr>
                  <a:r>
                    <a:rPr lang="ar-BH" sz="2000" b="1" dirty="0" smtClean="0">
                      <a:solidFill>
                        <a:schemeClr val="tx1"/>
                      </a:solidFill>
                      <a:latin typeface="Sakkal Majalla" panose="02000000000000000000" pitchFamily="2" charset="-78"/>
                      <a:cs typeface="Sakkal Majalla" panose="02000000000000000000" pitchFamily="2" charset="-78"/>
                    </a:rPr>
                    <a:t>00200514633211</a:t>
                  </a:r>
                </a:p>
              </p:txBody>
            </p:sp>
            <p:sp>
              <p:nvSpPr>
                <p:cNvPr id="16" name="Rectangle 15"/>
                <p:cNvSpPr/>
                <p:nvPr/>
              </p:nvSpPr>
              <p:spPr>
                <a:xfrm>
                  <a:off x="4739994" y="1642870"/>
                  <a:ext cx="694689" cy="481694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28575"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r" rtl="1">
                    <a:buClr>
                      <a:srgbClr val="FF0000"/>
                    </a:buClr>
                  </a:pPr>
                  <a:r>
                    <a:rPr lang="en-US" sz="2000" b="1" dirty="0" smtClean="0">
                      <a:solidFill>
                        <a:schemeClr val="tx1"/>
                      </a:solidFill>
                      <a:latin typeface="Sakkal Majalla" panose="02000000000000000000" pitchFamily="2" charset="-78"/>
                      <a:cs typeface="Sakkal Majalla" panose="02000000000000000000" pitchFamily="2" charset="-78"/>
                    </a:rPr>
                    <a:t>SCBL</a:t>
                  </a:r>
                  <a:endParaRPr lang="ar-BH" sz="2000" b="1" dirty="0" smtClean="0">
                    <a:solidFill>
                      <a:schemeClr val="tx1"/>
                    </a:solidFill>
                    <a:latin typeface="Sakkal Majalla" panose="02000000000000000000" pitchFamily="2" charset="-78"/>
                    <a:cs typeface="Sakkal Majalla" panose="02000000000000000000" pitchFamily="2" charset="-78"/>
                  </a:endParaRPr>
                </a:p>
              </p:txBody>
            </p:sp>
            <p:sp>
              <p:nvSpPr>
                <p:cNvPr id="17" name="Rectangle 16"/>
                <p:cNvSpPr/>
                <p:nvPr/>
              </p:nvSpPr>
              <p:spPr>
                <a:xfrm>
                  <a:off x="3551096" y="1657570"/>
                  <a:ext cx="609601" cy="481694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28575"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rtl="1">
                    <a:buClr>
                      <a:srgbClr val="FF0000"/>
                    </a:buClr>
                  </a:pPr>
                  <a:r>
                    <a:rPr lang="ar-BH" sz="2000" b="1" dirty="0" smtClean="0">
                      <a:solidFill>
                        <a:schemeClr val="tx1"/>
                      </a:solidFill>
                      <a:latin typeface="Sakkal Majalla" panose="02000000000000000000" pitchFamily="2" charset="-78"/>
                      <a:cs typeface="Sakkal Majalla" panose="02000000000000000000" pitchFamily="2" charset="-78"/>
                    </a:rPr>
                    <a:t>88</a:t>
                  </a:r>
                </a:p>
              </p:txBody>
            </p:sp>
            <p:sp>
              <p:nvSpPr>
                <p:cNvPr id="18" name="Rectangle 17"/>
                <p:cNvSpPr/>
                <p:nvPr/>
              </p:nvSpPr>
              <p:spPr>
                <a:xfrm>
                  <a:off x="2362198" y="1624779"/>
                  <a:ext cx="609601" cy="481694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28575"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rtl="1">
                    <a:buClr>
                      <a:srgbClr val="FF0000"/>
                    </a:buClr>
                  </a:pPr>
                  <a:r>
                    <a:rPr lang="en-US" sz="2000" b="1" dirty="0" smtClean="0">
                      <a:solidFill>
                        <a:schemeClr val="tx1"/>
                      </a:solidFill>
                      <a:latin typeface="Sakkal Majalla" panose="02000000000000000000" pitchFamily="2" charset="-78"/>
                      <a:cs typeface="Sakkal Majalla" panose="02000000000000000000" pitchFamily="2" charset="-78"/>
                    </a:rPr>
                    <a:t>BH</a:t>
                  </a:r>
                  <a:endParaRPr lang="ar-BH" sz="2000" b="1" dirty="0" smtClean="0">
                    <a:solidFill>
                      <a:schemeClr val="tx1"/>
                    </a:solidFill>
                    <a:latin typeface="Sakkal Majalla" panose="02000000000000000000" pitchFamily="2" charset="-78"/>
                    <a:cs typeface="Sakkal Majalla" panose="02000000000000000000" pitchFamily="2" charset="-78"/>
                  </a:endParaRPr>
                </a:p>
              </p:txBody>
            </p:sp>
          </p:grpSp>
          <p:sp>
            <p:nvSpPr>
              <p:cNvPr id="20" name="Line Callout 1 (No Border) 19"/>
              <p:cNvSpPr/>
              <p:nvPr/>
            </p:nvSpPr>
            <p:spPr>
              <a:xfrm>
                <a:off x="6516692" y="3968328"/>
                <a:ext cx="2415482" cy="954192"/>
              </a:xfrm>
              <a:prstGeom prst="callout1">
                <a:avLst>
                  <a:gd name="adj1" fmla="val -4270"/>
                  <a:gd name="adj2" fmla="val 49559"/>
                  <a:gd name="adj3" fmla="val -198749"/>
                  <a:gd name="adj4" fmla="val 38347"/>
                </a:avLst>
              </a:prstGeom>
              <a:solidFill>
                <a:schemeClr val="bg1"/>
              </a:solidFill>
              <a:ln w="28575">
                <a:solidFill>
                  <a:srgbClr val="EA4D3C"/>
                </a:solidFill>
                <a:headEnd type="arrow" w="med" len="med"/>
                <a:tailEnd type="none" w="med" len="med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b="1" dirty="0">
                  <a:ln w="57150">
                    <a:solidFill>
                      <a:srgbClr val="EA4D3C"/>
                    </a:solidFill>
                  </a:ln>
                  <a:solidFill>
                    <a:schemeClr val="tx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  <p:sp>
            <p:nvSpPr>
              <p:cNvPr id="21" name="Line Callout 1 (No Border) 20"/>
              <p:cNvSpPr/>
              <p:nvPr/>
            </p:nvSpPr>
            <p:spPr>
              <a:xfrm>
                <a:off x="4178054" y="3968328"/>
                <a:ext cx="2066149" cy="954192"/>
              </a:xfrm>
              <a:prstGeom prst="callout1">
                <a:avLst>
                  <a:gd name="adj1" fmla="val -4270"/>
                  <a:gd name="adj2" fmla="val 49559"/>
                  <a:gd name="adj3" fmla="val -198749"/>
                  <a:gd name="adj4" fmla="val 44985"/>
                </a:avLst>
              </a:prstGeom>
              <a:solidFill>
                <a:schemeClr val="bg1"/>
              </a:solidFill>
              <a:ln w="28575">
                <a:solidFill>
                  <a:srgbClr val="EA4D3C"/>
                </a:solidFill>
                <a:headEnd type="arrow" w="med" len="med"/>
                <a:tailEnd type="none" w="med" len="med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b="1" dirty="0">
                  <a:ln w="57150">
                    <a:solidFill>
                      <a:srgbClr val="EA4D3C"/>
                    </a:solidFill>
                  </a:ln>
                  <a:solidFill>
                    <a:schemeClr val="tx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  <p:sp>
            <p:nvSpPr>
              <p:cNvPr id="22" name="Line Callout 1 (No Border) 21"/>
              <p:cNvSpPr/>
              <p:nvPr/>
            </p:nvSpPr>
            <p:spPr>
              <a:xfrm>
                <a:off x="514033" y="3968328"/>
                <a:ext cx="1467167" cy="954192"/>
              </a:xfrm>
              <a:prstGeom prst="callout1">
                <a:avLst>
                  <a:gd name="adj1" fmla="val -4270"/>
                  <a:gd name="adj2" fmla="val 49559"/>
                  <a:gd name="adj3" fmla="val -189167"/>
                  <a:gd name="adj4" fmla="val 146778"/>
                </a:avLst>
              </a:prstGeom>
              <a:solidFill>
                <a:schemeClr val="bg1"/>
              </a:solidFill>
              <a:ln w="28575">
                <a:solidFill>
                  <a:srgbClr val="EA4D3C"/>
                </a:solidFill>
                <a:headEnd type="arrow" w="med" len="med"/>
                <a:tailEnd type="none" w="med" len="med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b="1" dirty="0">
                  <a:ln w="57150">
                    <a:solidFill>
                      <a:srgbClr val="EA4D3C"/>
                    </a:solidFill>
                  </a:ln>
                  <a:solidFill>
                    <a:schemeClr val="tx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  <p:sp>
            <p:nvSpPr>
              <p:cNvPr id="23" name="Line Callout 1 (No Border) 22"/>
              <p:cNvSpPr/>
              <p:nvPr/>
            </p:nvSpPr>
            <p:spPr>
              <a:xfrm>
                <a:off x="2438398" y="3968328"/>
                <a:ext cx="1467167" cy="954192"/>
              </a:xfrm>
              <a:prstGeom prst="callout1">
                <a:avLst>
                  <a:gd name="adj1" fmla="val -4270"/>
                  <a:gd name="adj2" fmla="val 49559"/>
                  <a:gd name="adj3" fmla="val -193958"/>
                  <a:gd name="adj4" fmla="val 95880"/>
                </a:avLst>
              </a:prstGeom>
              <a:solidFill>
                <a:schemeClr val="bg1"/>
              </a:solidFill>
              <a:ln w="28575">
                <a:solidFill>
                  <a:srgbClr val="EA4D3C"/>
                </a:solidFill>
                <a:headEnd type="arrow" w="med" len="med"/>
                <a:tailEnd type="none" w="med" len="med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b="1" dirty="0">
                  <a:ln w="57150">
                    <a:solidFill>
                      <a:srgbClr val="EA4D3C"/>
                    </a:solidFill>
                  </a:ln>
                  <a:solidFill>
                    <a:schemeClr val="tx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</p:grpSp>
      </p:grpSp>
      <p:sp>
        <p:nvSpPr>
          <p:cNvPr id="19" name="Rectangle 18"/>
          <p:cNvSpPr/>
          <p:nvPr/>
        </p:nvSpPr>
        <p:spPr>
          <a:xfrm>
            <a:off x="-208895" y="6581001"/>
            <a:ext cx="560273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BH" sz="1200" b="1" dirty="0"/>
              <a:t>الدرس: </a:t>
            </a:r>
            <a:r>
              <a:rPr lang="ar-BH" sz="1200" b="1" dirty="0" smtClean="0"/>
              <a:t>كشف حساب البنك      </a:t>
            </a:r>
            <a:r>
              <a:rPr lang="ar-BH" sz="1200" b="1" dirty="0" smtClean="0"/>
              <a:t>المقرر</a:t>
            </a:r>
            <a:r>
              <a:rPr lang="ar-BH" sz="1200" b="1" dirty="0"/>
              <a:t>: مقدمة في البنوك والعمليات المصرفية       بنك 211/ 804 </a:t>
            </a:r>
            <a:endParaRPr lang="en-US" sz="1200" b="1" dirty="0"/>
          </a:p>
        </p:txBody>
      </p:sp>
      <p:cxnSp>
        <p:nvCxnSpPr>
          <p:cNvPr id="24" name="Straight Connector 23"/>
          <p:cNvCxnSpPr/>
          <p:nvPr/>
        </p:nvCxnSpPr>
        <p:spPr>
          <a:xfrm>
            <a:off x="0" y="6515670"/>
            <a:ext cx="9144000" cy="1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>
            <a:spLocks/>
          </p:cNvSpPr>
          <p:nvPr/>
        </p:nvSpPr>
        <p:spPr>
          <a:xfrm>
            <a:off x="5334479" y="6515670"/>
            <a:ext cx="377488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</a:t>
            </a:r>
            <a:r>
              <a:rPr lang="ar-BH" sz="1400" b="1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– الفصل </a:t>
            </a: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27332"/>
            <a:ext cx="1646183" cy="126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075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914400" y="1447800"/>
            <a:ext cx="6830731" cy="3796028"/>
            <a:chOff x="685800" y="1623616"/>
            <a:chExt cx="6830731" cy="3796028"/>
          </a:xfrm>
        </p:grpSpPr>
        <p:sp>
          <p:nvSpPr>
            <p:cNvPr id="10" name="Smiley Face 9"/>
            <p:cNvSpPr/>
            <p:nvPr/>
          </p:nvSpPr>
          <p:spPr>
            <a:xfrm>
              <a:off x="962269" y="1623616"/>
              <a:ext cx="2466731" cy="2139293"/>
            </a:xfrm>
            <a:prstGeom prst="smileyFace">
              <a:avLst>
                <a:gd name="adj" fmla="val 4653"/>
              </a:avLst>
            </a:prstGeom>
            <a:solidFill>
              <a:srgbClr val="00B050"/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2" name="Group 1"/>
            <p:cNvGrpSpPr/>
            <p:nvPr/>
          </p:nvGrpSpPr>
          <p:grpSpPr>
            <a:xfrm>
              <a:off x="685800" y="4276644"/>
              <a:ext cx="2743200" cy="1143000"/>
              <a:chOff x="685800" y="4958693"/>
              <a:chExt cx="2743200" cy="1143000"/>
            </a:xfrm>
          </p:grpSpPr>
          <p:sp>
            <p:nvSpPr>
              <p:cNvPr id="7" name="Action Button: Back or Previous 6">
                <a:hlinkClick r:id="rId3" action="ppaction://hlinksldjump" highlightClick="1"/>
              </p:cNvPr>
              <p:cNvSpPr/>
              <p:nvPr/>
            </p:nvSpPr>
            <p:spPr>
              <a:xfrm>
                <a:off x="685800" y="4958693"/>
                <a:ext cx="1371600" cy="1143000"/>
              </a:xfrm>
              <a:prstGeom prst="actionButtonBackPrevious">
                <a:avLst/>
              </a:prstGeom>
              <a:solidFill>
                <a:srgbClr val="00B050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Pentagon 5"/>
              <p:cNvSpPr/>
              <p:nvPr/>
            </p:nvSpPr>
            <p:spPr>
              <a:xfrm flipH="1">
                <a:off x="2057400" y="4958693"/>
                <a:ext cx="1371600" cy="1143000"/>
              </a:xfrm>
              <a:prstGeom prst="homePlate">
                <a:avLst>
                  <a:gd name="adj" fmla="val 0"/>
                </a:avLst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ar-BH" b="1" dirty="0">
                    <a:solidFill>
                      <a:schemeClr val="tx1"/>
                    </a:solidFill>
                  </a:rPr>
                  <a:t>أضغط  على السهم للانتقال إلى السؤال التالي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334000" y="2057400"/>
              <a:ext cx="2182531" cy="2369195"/>
            </a:xfrm>
            <a:prstGeom prst="rect">
              <a:avLst/>
            </a:prstGeom>
          </p:spPr>
        </p:pic>
      </p:grpSp>
      <p:sp>
        <p:nvSpPr>
          <p:cNvPr id="8" name="Rectangle 7"/>
          <p:cNvSpPr/>
          <p:nvPr/>
        </p:nvSpPr>
        <p:spPr>
          <a:xfrm>
            <a:off x="-208895" y="6581001"/>
            <a:ext cx="560273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BH" sz="1200" b="1" dirty="0"/>
              <a:t>الدرس: </a:t>
            </a:r>
            <a:r>
              <a:rPr lang="ar-BH" sz="1200" b="1" dirty="0" smtClean="0"/>
              <a:t>كشف حساب البنك      </a:t>
            </a:r>
            <a:r>
              <a:rPr lang="ar-BH" sz="1200" b="1" dirty="0" smtClean="0"/>
              <a:t>المقرر</a:t>
            </a:r>
            <a:r>
              <a:rPr lang="ar-BH" sz="1200" b="1" dirty="0"/>
              <a:t>: مقدمة في البنوك والعمليات المصرفية       بنك 211/ 804 </a:t>
            </a:r>
            <a:endParaRPr lang="en-US" sz="1200" b="1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6515670"/>
            <a:ext cx="9144000" cy="1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>
            <a:spLocks/>
          </p:cNvSpPr>
          <p:nvPr/>
        </p:nvSpPr>
        <p:spPr>
          <a:xfrm>
            <a:off x="5334479" y="6515670"/>
            <a:ext cx="377488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</a:t>
            </a:r>
            <a:r>
              <a:rPr lang="ar-BH" sz="1400" b="1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– الفصل </a:t>
            </a: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27332"/>
            <a:ext cx="1646183" cy="126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712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304800" y="2667002"/>
            <a:ext cx="8312907" cy="55399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r" rtl="1"/>
            <a:r>
              <a:rPr lang="ar-BH" sz="3000" b="1" u="sng" dirty="0">
                <a:latin typeface="Sakkal Majalla" panose="02000000000000000000" pitchFamily="2" charset="-78"/>
                <a:cs typeface="Sakkal Majalla" panose="02000000000000000000" pitchFamily="2" charset="-78"/>
              </a:rPr>
              <a:t>بعد الانتهاء من هذا الدرس ينبغي أن يكون الطالب قادرًا على أن</a:t>
            </a:r>
            <a:r>
              <a:rPr lang="en-GB" sz="3000" b="1" u="sng" dirty="0">
                <a:latin typeface="Sakkal Majalla" panose="02000000000000000000" pitchFamily="2" charset="-78"/>
                <a:cs typeface="Sakkal Majalla" panose="02000000000000000000" pitchFamily="2" charset="-78"/>
              </a:rPr>
              <a:t>: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1078353" y="1872436"/>
            <a:ext cx="7539352" cy="736642"/>
            <a:chOff x="1143000" y="1460017"/>
            <a:chExt cx="7539352" cy="736642"/>
          </a:xfrm>
        </p:grpSpPr>
        <p:sp>
          <p:nvSpPr>
            <p:cNvPr id="17" name="TextBox 16"/>
            <p:cNvSpPr txBox="1"/>
            <p:nvPr/>
          </p:nvSpPr>
          <p:spPr>
            <a:xfrm>
              <a:off x="1143000" y="1460017"/>
              <a:ext cx="6464733" cy="707886"/>
            </a:xfrm>
            <a:prstGeom prst="rect">
              <a:avLst/>
            </a:prstGeom>
            <a:solidFill>
              <a:srgbClr val="C000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b="1" dirty="0" err="1">
                  <a:solidFill>
                    <a:schemeClr val="bg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ال</a:t>
              </a:r>
              <a:r>
                <a:rPr lang="ar-BH" sz="4000" b="1" dirty="0">
                  <a:solidFill>
                    <a:schemeClr val="bg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أ</a:t>
              </a:r>
              <a:r>
                <a:rPr lang="en-GB" sz="4000" b="1" dirty="0" err="1">
                  <a:solidFill>
                    <a:schemeClr val="bg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هداف</a:t>
              </a:r>
              <a:r>
                <a:rPr lang="en-GB" sz="3200" b="1" dirty="0">
                  <a:solidFill>
                    <a:schemeClr val="bg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 </a:t>
              </a:r>
              <a:endParaRPr lang="en-US" sz="32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pic>
          <p:nvPicPr>
            <p:cNvPr id="18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713355">
              <a:off x="7633128" y="1517749"/>
              <a:ext cx="1049224" cy="67891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1" name="TextBox 20"/>
          <p:cNvSpPr txBox="1"/>
          <p:nvPr/>
        </p:nvSpPr>
        <p:spPr>
          <a:xfrm>
            <a:off x="229081" y="3369235"/>
            <a:ext cx="8458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ar-BH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1- </a:t>
            </a:r>
            <a:r>
              <a:rPr lang="ar-BH" sz="2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تعريف كشف </a:t>
            </a:r>
            <a:r>
              <a:rPr lang="ar-BH" sz="2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البنك.</a:t>
            </a:r>
            <a:endParaRPr lang="ar-BH" sz="20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just" rtl="1"/>
            <a:r>
              <a:rPr lang="ar-BH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2- </a:t>
            </a:r>
            <a:r>
              <a:rPr lang="ar-BH" sz="2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إعداد كشف حساب </a:t>
            </a:r>
            <a:r>
              <a:rPr lang="ar-BH" sz="2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البنك.</a:t>
            </a:r>
            <a:endParaRPr lang="ar-BH" sz="20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just" rtl="1"/>
            <a:r>
              <a:rPr lang="ar-BH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3- </a:t>
            </a:r>
            <a:r>
              <a:rPr lang="ar-BH" sz="2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تمييز الشيك </a:t>
            </a:r>
            <a:r>
              <a:rPr lang="ar-BH" sz="2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العادي </a:t>
            </a:r>
            <a:r>
              <a:rPr lang="ar-BH" sz="2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عن الشيك الإداري.</a:t>
            </a:r>
            <a:endParaRPr lang="ar-BH" sz="20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just" rtl="1"/>
            <a:r>
              <a:rPr lang="ar-BH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4- </a:t>
            </a:r>
            <a:r>
              <a:rPr lang="ar-BH" sz="2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تحرير الشيك </a:t>
            </a:r>
            <a:r>
              <a:rPr lang="ar-BH" sz="2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العادي.</a:t>
            </a:r>
            <a:endParaRPr lang="ar-BH" sz="2000" b="1" dirty="0" smtClean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just" rtl="1"/>
            <a:r>
              <a:rPr lang="ar-BH" sz="2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5- </a:t>
            </a:r>
            <a:r>
              <a:rPr lang="ar-BH" sz="2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تحديد </a:t>
            </a:r>
            <a:r>
              <a:rPr lang="ar-BH" sz="2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أطراف الشيك العادي.</a:t>
            </a:r>
          </a:p>
          <a:p>
            <a:pPr algn="just" rtl="1"/>
            <a:r>
              <a:rPr lang="ar-BH" sz="2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6- تكوين الرقم الحساب الدولي </a:t>
            </a:r>
            <a:r>
              <a:rPr lang="en-US" sz="2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IBAN</a:t>
            </a:r>
            <a:r>
              <a:rPr lang="ar-BH" sz="2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</a:p>
        </p:txBody>
      </p:sp>
      <p:sp>
        <p:nvSpPr>
          <p:cNvPr id="10" name="Rectangle 9"/>
          <p:cNvSpPr/>
          <p:nvPr/>
        </p:nvSpPr>
        <p:spPr>
          <a:xfrm>
            <a:off x="-208895" y="6581001"/>
            <a:ext cx="560273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BH" sz="1200" b="1" dirty="0"/>
              <a:t>الدرس: </a:t>
            </a:r>
            <a:r>
              <a:rPr lang="ar-BH" sz="1200" b="1" dirty="0" smtClean="0"/>
              <a:t>كشف حساب البنك      </a:t>
            </a:r>
            <a:r>
              <a:rPr lang="ar-BH" sz="1200" b="1" dirty="0" smtClean="0"/>
              <a:t>المقرر</a:t>
            </a:r>
            <a:r>
              <a:rPr lang="ar-BH" sz="1200" b="1" dirty="0"/>
              <a:t>: مقدمة في البنوك والعمليات المصرفية       بنك 211/ 804 </a:t>
            </a:r>
            <a:endParaRPr lang="en-US" sz="1200" b="1" dirty="0"/>
          </a:p>
        </p:txBody>
      </p:sp>
      <p:cxnSp>
        <p:nvCxnSpPr>
          <p:cNvPr id="13" name="Straight Connector 12"/>
          <p:cNvCxnSpPr/>
          <p:nvPr/>
        </p:nvCxnSpPr>
        <p:spPr>
          <a:xfrm>
            <a:off x="0" y="6515670"/>
            <a:ext cx="9144000" cy="1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>
            <a:spLocks/>
          </p:cNvSpPr>
          <p:nvPr/>
        </p:nvSpPr>
        <p:spPr>
          <a:xfrm>
            <a:off x="5334479" y="6515670"/>
            <a:ext cx="377488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</a:t>
            </a:r>
            <a:r>
              <a:rPr lang="ar-BH" sz="1400" b="1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– الفصل </a:t>
            </a: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27332"/>
            <a:ext cx="1646183" cy="12680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609600" y="457200"/>
            <a:ext cx="6119327" cy="5773163"/>
            <a:chOff x="609600" y="457200"/>
            <a:chExt cx="6119327" cy="5773163"/>
          </a:xfrm>
        </p:grpSpPr>
        <p:sp>
          <p:nvSpPr>
            <p:cNvPr id="5" name="Smiley Face 4"/>
            <p:cNvSpPr/>
            <p:nvPr/>
          </p:nvSpPr>
          <p:spPr>
            <a:xfrm>
              <a:off x="1950098" y="457200"/>
              <a:ext cx="4778829" cy="4209037"/>
            </a:xfrm>
            <a:prstGeom prst="smileyFace">
              <a:avLst>
                <a:gd name="adj" fmla="val -4653"/>
              </a:avLst>
            </a:prstGeom>
            <a:solidFill>
              <a:srgbClr val="FF0000"/>
            </a:solidFill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Action Button: Back or Previous 7">
              <a:hlinkClick r:id="rId2" action="ppaction://hlinksldjump" highlightClick="1"/>
            </p:cNvPr>
            <p:cNvSpPr/>
            <p:nvPr/>
          </p:nvSpPr>
          <p:spPr>
            <a:xfrm>
              <a:off x="609600" y="5087363"/>
              <a:ext cx="1371600" cy="1143000"/>
            </a:xfrm>
            <a:prstGeom prst="actionButtonBackPrevious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Pentagon 9"/>
            <p:cNvSpPr/>
            <p:nvPr/>
          </p:nvSpPr>
          <p:spPr>
            <a:xfrm flipH="1">
              <a:off x="1981200" y="5080554"/>
              <a:ext cx="1600200" cy="1143000"/>
            </a:xfrm>
            <a:prstGeom prst="homePlate">
              <a:avLst>
                <a:gd name="adj" fmla="val 0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ar-BH" sz="2000" b="1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ar-BH" sz="2000" b="1" dirty="0">
                  <a:solidFill>
                    <a:schemeClr val="bg1"/>
                  </a:solidFill>
                </a:rPr>
                <a:t>أضغط على السهم  للرجوع إلى السؤال</a:t>
              </a:r>
              <a:endParaRPr lang="en-US" sz="2000" dirty="0">
                <a:solidFill>
                  <a:schemeClr val="bg1"/>
                </a:solidFill>
              </a:endParaRPr>
            </a:p>
            <a:p>
              <a:pPr algn="ctr"/>
              <a:endParaRPr lang="en-US" dirty="0"/>
            </a:p>
          </p:txBody>
        </p:sp>
      </p:grpSp>
      <p:sp>
        <p:nvSpPr>
          <p:cNvPr id="6" name="Rectangle 5"/>
          <p:cNvSpPr/>
          <p:nvPr/>
        </p:nvSpPr>
        <p:spPr>
          <a:xfrm>
            <a:off x="-208895" y="6581001"/>
            <a:ext cx="560273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BH" sz="1200" b="1" dirty="0"/>
              <a:t>الدرس: </a:t>
            </a:r>
            <a:r>
              <a:rPr lang="ar-BH" sz="1200" b="1" dirty="0" smtClean="0"/>
              <a:t>كشف حساب البنك      </a:t>
            </a:r>
            <a:r>
              <a:rPr lang="ar-BH" sz="1200" b="1" dirty="0" smtClean="0"/>
              <a:t>المقرر</a:t>
            </a:r>
            <a:r>
              <a:rPr lang="ar-BH" sz="1200" b="1" dirty="0"/>
              <a:t>: مقدمة في البنوك والعمليات المصرفية       بنك 211/ 804 </a:t>
            </a:r>
            <a:endParaRPr lang="en-US" sz="1200" b="1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6515670"/>
            <a:ext cx="9144000" cy="1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>
            <a:spLocks/>
          </p:cNvSpPr>
          <p:nvPr/>
        </p:nvSpPr>
        <p:spPr>
          <a:xfrm>
            <a:off x="5334479" y="6515670"/>
            <a:ext cx="377488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</a:t>
            </a:r>
            <a:r>
              <a:rPr lang="ar-BH" sz="1400" b="1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– الفصل </a:t>
            </a: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27332"/>
            <a:ext cx="1646183" cy="126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699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685800" y="1623616"/>
            <a:ext cx="6830731" cy="3796028"/>
            <a:chOff x="685800" y="1623616"/>
            <a:chExt cx="6830731" cy="3796028"/>
          </a:xfrm>
        </p:grpSpPr>
        <p:sp>
          <p:nvSpPr>
            <p:cNvPr id="10" name="Smiley Face 9"/>
            <p:cNvSpPr/>
            <p:nvPr/>
          </p:nvSpPr>
          <p:spPr>
            <a:xfrm>
              <a:off x="962269" y="1623616"/>
              <a:ext cx="2466731" cy="2139293"/>
            </a:xfrm>
            <a:prstGeom prst="smileyFace">
              <a:avLst>
                <a:gd name="adj" fmla="val 4653"/>
              </a:avLst>
            </a:prstGeom>
            <a:solidFill>
              <a:srgbClr val="00B050"/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2" name="Group 1"/>
            <p:cNvGrpSpPr/>
            <p:nvPr/>
          </p:nvGrpSpPr>
          <p:grpSpPr>
            <a:xfrm>
              <a:off x="685800" y="4276644"/>
              <a:ext cx="2743200" cy="1143000"/>
              <a:chOff x="685800" y="4958693"/>
              <a:chExt cx="2743200" cy="1143000"/>
            </a:xfrm>
          </p:grpSpPr>
          <p:sp>
            <p:nvSpPr>
              <p:cNvPr id="7" name="Action Button: Back or Previous 6">
                <a:hlinkClick r:id="rId3" action="ppaction://hlinksldjump" highlightClick="1"/>
              </p:cNvPr>
              <p:cNvSpPr/>
              <p:nvPr/>
            </p:nvSpPr>
            <p:spPr>
              <a:xfrm>
                <a:off x="685800" y="4958693"/>
                <a:ext cx="1371600" cy="1143000"/>
              </a:xfrm>
              <a:prstGeom prst="actionButtonBackPrevious">
                <a:avLst/>
              </a:prstGeom>
              <a:solidFill>
                <a:srgbClr val="00B050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Pentagon 5"/>
              <p:cNvSpPr/>
              <p:nvPr/>
            </p:nvSpPr>
            <p:spPr>
              <a:xfrm flipH="1">
                <a:off x="2057400" y="4958693"/>
                <a:ext cx="1371600" cy="1143000"/>
              </a:xfrm>
              <a:prstGeom prst="homePlate">
                <a:avLst>
                  <a:gd name="adj" fmla="val 0"/>
                </a:avLst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ar-BH" b="1" dirty="0">
                    <a:solidFill>
                      <a:schemeClr val="tx1"/>
                    </a:solidFill>
                  </a:rPr>
                  <a:t>أضغط  على السهم للانتقال إلى السؤال التالي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334000" y="2057400"/>
              <a:ext cx="2182531" cy="2369195"/>
            </a:xfrm>
            <a:prstGeom prst="rect">
              <a:avLst/>
            </a:prstGeom>
          </p:spPr>
        </p:pic>
      </p:grpSp>
      <p:sp>
        <p:nvSpPr>
          <p:cNvPr id="8" name="Rectangle 7"/>
          <p:cNvSpPr/>
          <p:nvPr/>
        </p:nvSpPr>
        <p:spPr>
          <a:xfrm>
            <a:off x="-208895" y="6581001"/>
            <a:ext cx="560273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BH" sz="1200" b="1" dirty="0"/>
              <a:t>الدرس: </a:t>
            </a:r>
            <a:r>
              <a:rPr lang="ar-BH" sz="1200" b="1" dirty="0" smtClean="0"/>
              <a:t>كشف حساب البنك      </a:t>
            </a:r>
            <a:r>
              <a:rPr lang="ar-BH" sz="1200" b="1" dirty="0" smtClean="0"/>
              <a:t>المقرر</a:t>
            </a:r>
            <a:r>
              <a:rPr lang="ar-BH" sz="1200" b="1" dirty="0"/>
              <a:t>: مقدمة في البنوك والعمليات المصرفية       بنك 211/ 804 </a:t>
            </a:r>
            <a:endParaRPr lang="en-US" sz="1200" b="1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6515670"/>
            <a:ext cx="9144000" cy="1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>
            <a:spLocks/>
          </p:cNvSpPr>
          <p:nvPr/>
        </p:nvSpPr>
        <p:spPr>
          <a:xfrm>
            <a:off x="5334479" y="6515670"/>
            <a:ext cx="377488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</a:t>
            </a:r>
            <a:r>
              <a:rPr lang="ar-BH" sz="1400" b="1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– الفصل </a:t>
            </a: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27332"/>
            <a:ext cx="1646183" cy="126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419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609600" y="457200"/>
            <a:ext cx="6119327" cy="5773163"/>
            <a:chOff x="609600" y="457200"/>
            <a:chExt cx="6119327" cy="5773163"/>
          </a:xfrm>
        </p:grpSpPr>
        <p:sp>
          <p:nvSpPr>
            <p:cNvPr id="5" name="Smiley Face 4"/>
            <p:cNvSpPr/>
            <p:nvPr/>
          </p:nvSpPr>
          <p:spPr>
            <a:xfrm>
              <a:off x="1950098" y="457200"/>
              <a:ext cx="4778829" cy="4209037"/>
            </a:xfrm>
            <a:prstGeom prst="smileyFace">
              <a:avLst>
                <a:gd name="adj" fmla="val -4653"/>
              </a:avLst>
            </a:prstGeom>
            <a:solidFill>
              <a:srgbClr val="FF0000"/>
            </a:solidFill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Action Button: Back or Previous 7">
              <a:hlinkClick r:id="rId2" action="ppaction://hlinksldjump" highlightClick="1"/>
            </p:cNvPr>
            <p:cNvSpPr/>
            <p:nvPr/>
          </p:nvSpPr>
          <p:spPr>
            <a:xfrm>
              <a:off x="609600" y="5087363"/>
              <a:ext cx="1371600" cy="1143000"/>
            </a:xfrm>
            <a:prstGeom prst="actionButtonBackPrevious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Pentagon 9"/>
            <p:cNvSpPr/>
            <p:nvPr/>
          </p:nvSpPr>
          <p:spPr>
            <a:xfrm flipH="1">
              <a:off x="1981200" y="5080554"/>
              <a:ext cx="1600200" cy="1143000"/>
            </a:xfrm>
            <a:prstGeom prst="homePlate">
              <a:avLst>
                <a:gd name="adj" fmla="val 0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ar-BH" sz="2000" b="1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ar-BH" sz="2000" b="1" dirty="0">
                  <a:solidFill>
                    <a:schemeClr val="bg1"/>
                  </a:solidFill>
                </a:rPr>
                <a:t>أضغط على السهم  للرجوع إلى السؤال</a:t>
              </a:r>
              <a:endParaRPr lang="en-US" sz="2000" dirty="0">
                <a:solidFill>
                  <a:schemeClr val="bg1"/>
                </a:solidFill>
              </a:endParaRPr>
            </a:p>
            <a:p>
              <a:pPr algn="ctr"/>
              <a:endParaRPr lang="en-US" dirty="0"/>
            </a:p>
          </p:txBody>
        </p:sp>
      </p:grpSp>
      <p:sp>
        <p:nvSpPr>
          <p:cNvPr id="6" name="Rectangle 5"/>
          <p:cNvSpPr/>
          <p:nvPr/>
        </p:nvSpPr>
        <p:spPr>
          <a:xfrm>
            <a:off x="-208895" y="6581001"/>
            <a:ext cx="560273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BH" sz="1200" b="1" dirty="0"/>
              <a:t>الدرس: </a:t>
            </a:r>
            <a:r>
              <a:rPr lang="ar-BH" sz="1200" b="1" dirty="0" smtClean="0"/>
              <a:t>كشف حساب البنك      </a:t>
            </a:r>
            <a:r>
              <a:rPr lang="ar-BH" sz="1200" b="1" dirty="0" smtClean="0"/>
              <a:t>المقرر</a:t>
            </a:r>
            <a:r>
              <a:rPr lang="ar-BH" sz="1200" b="1" dirty="0"/>
              <a:t>: مقدمة في البنوك والعمليات المصرفية       بنك 211/ 804 </a:t>
            </a:r>
            <a:endParaRPr lang="en-US" sz="1200" b="1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6515670"/>
            <a:ext cx="9144000" cy="1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>
            <a:spLocks/>
          </p:cNvSpPr>
          <p:nvPr/>
        </p:nvSpPr>
        <p:spPr>
          <a:xfrm>
            <a:off x="5334479" y="6515670"/>
            <a:ext cx="377488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</a:t>
            </a:r>
            <a:r>
              <a:rPr lang="ar-BH" sz="1400" b="1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– الفصل </a:t>
            </a: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27332"/>
            <a:ext cx="1646183" cy="126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940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685800" y="1623616"/>
            <a:ext cx="6830731" cy="3796028"/>
            <a:chOff x="685800" y="1623616"/>
            <a:chExt cx="6830731" cy="3796028"/>
          </a:xfrm>
        </p:grpSpPr>
        <p:sp>
          <p:nvSpPr>
            <p:cNvPr id="10" name="Smiley Face 9"/>
            <p:cNvSpPr/>
            <p:nvPr/>
          </p:nvSpPr>
          <p:spPr>
            <a:xfrm>
              <a:off x="962269" y="1623616"/>
              <a:ext cx="2466731" cy="2139293"/>
            </a:xfrm>
            <a:prstGeom prst="smileyFace">
              <a:avLst>
                <a:gd name="adj" fmla="val 4653"/>
              </a:avLst>
            </a:prstGeom>
            <a:solidFill>
              <a:srgbClr val="00B050"/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2" name="Group 1"/>
            <p:cNvGrpSpPr/>
            <p:nvPr/>
          </p:nvGrpSpPr>
          <p:grpSpPr>
            <a:xfrm>
              <a:off x="685800" y="4276644"/>
              <a:ext cx="2743200" cy="1143000"/>
              <a:chOff x="685800" y="4958693"/>
              <a:chExt cx="2743200" cy="1143000"/>
            </a:xfrm>
          </p:grpSpPr>
          <p:sp>
            <p:nvSpPr>
              <p:cNvPr id="7" name="Action Button: Back or Previous 6">
                <a:hlinkClick r:id="rId3" action="ppaction://hlinksldjump" highlightClick="1"/>
              </p:cNvPr>
              <p:cNvSpPr/>
              <p:nvPr/>
            </p:nvSpPr>
            <p:spPr>
              <a:xfrm>
                <a:off x="685800" y="4958693"/>
                <a:ext cx="1371600" cy="1143000"/>
              </a:xfrm>
              <a:prstGeom prst="actionButtonBackPrevious">
                <a:avLst/>
              </a:prstGeom>
              <a:solidFill>
                <a:srgbClr val="00B050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Pentagon 5"/>
              <p:cNvSpPr/>
              <p:nvPr/>
            </p:nvSpPr>
            <p:spPr>
              <a:xfrm flipH="1">
                <a:off x="2057400" y="4958693"/>
                <a:ext cx="1371600" cy="1143000"/>
              </a:xfrm>
              <a:prstGeom prst="homePlate">
                <a:avLst>
                  <a:gd name="adj" fmla="val 0"/>
                </a:avLst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ar-BH" b="1" dirty="0">
                    <a:solidFill>
                      <a:schemeClr val="tx1"/>
                    </a:solidFill>
                  </a:rPr>
                  <a:t>أضغط  على السهم للانتقال إلى السؤال التالي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334000" y="2057400"/>
              <a:ext cx="2182531" cy="2369195"/>
            </a:xfrm>
            <a:prstGeom prst="rect">
              <a:avLst/>
            </a:prstGeom>
          </p:spPr>
        </p:pic>
      </p:grpSp>
      <p:sp>
        <p:nvSpPr>
          <p:cNvPr id="8" name="Rectangle 7"/>
          <p:cNvSpPr/>
          <p:nvPr/>
        </p:nvSpPr>
        <p:spPr>
          <a:xfrm>
            <a:off x="-208895" y="6581001"/>
            <a:ext cx="560273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BH" sz="1200" b="1" dirty="0"/>
              <a:t>الدرس: </a:t>
            </a:r>
            <a:r>
              <a:rPr lang="ar-BH" sz="1200" b="1" dirty="0" smtClean="0"/>
              <a:t>كشف حساب البنك      </a:t>
            </a:r>
            <a:r>
              <a:rPr lang="ar-BH" sz="1200" b="1" dirty="0" smtClean="0"/>
              <a:t>المقرر</a:t>
            </a:r>
            <a:r>
              <a:rPr lang="ar-BH" sz="1200" b="1" dirty="0"/>
              <a:t>: مقدمة في البنوك والعمليات المصرفية       بنك 211/ 804 </a:t>
            </a:r>
            <a:endParaRPr lang="en-US" sz="1200" b="1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6515670"/>
            <a:ext cx="9144000" cy="1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>
            <a:spLocks/>
          </p:cNvSpPr>
          <p:nvPr/>
        </p:nvSpPr>
        <p:spPr>
          <a:xfrm>
            <a:off x="5334479" y="6515670"/>
            <a:ext cx="377488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</a:t>
            </a:r>
            <a:r>
              <a:rPr lang="ar-BH" sz="1400" b="1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– الفصل </a:t>
            </a: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27332"/>
            <a:ext cx="1646183" cy="126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831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609600" y="457200"/>
            <a:ext cx="6119327" cy="5773163"/>
            <a:chOff x="609600" y="457200"/>
            <a:chExt cx="6119327" cy="5773163"/>
          </a:xfrm>
        </p:grpSpPr>
        <p:sp>
          <p:nvSpPr>
            <p:cNvPr id="5" name="Smiley Face 4"/>
            <p:cNvSpPr/>
            <p:nvPr/>
          </p:nvSpPr>
          <p:spPr>
            <a:xfrm>
              <a:off x="1950098" y="457200"/>
              <a:ext cx="4778829" cy="4209037"/>
            </a:xfrm>
            <a:prstGeom prst="smileyFace">
              <a:avLst>
                <a:gd name="adj" fmla="val -4653"/>
              </a:avLst>
            </a:prstGeom>
            <a:solidFill>
              <a:srgbClr val="FF0000"/>
            </a:solidFill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Action Button: Back or Previous 7">
              <a:hlinkClick r:id="rId2" action="ppaction://hlinksldjump" highlightClick="1"/>
            </p:cNvPr>
            <p:cNvSpPr/>
            <p:nvPr/>
          </p:nvSpPr>
          <p:spPr>
            <a:xfrm>
              <a:off x="609600" y="5087363"/>
              <a:ext cx="1371600" cy="1143000"/>
            </a:xfrm>
            <a:prstGeom prst="actionButtonBackPrevious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Pentagon 9"/>
            <p:cNvSpPr/>
            <p:nvPr/>
          </p:nvSpPr>
          <p:spPr>
            <a:xfrm flipH="1">
              <a:off x="1981200" y="5080554"/>
              <a:ext cx="1600200" cy="1143000"/>
            </a:xfrm>
            <a:prstGeom prst="homePlate">
              <a:avLst>
                <a:gd name="adj" fmla="val 0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ar-BH" sz="2000" b="1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ar-BH" sz="2000" b="1" dirty="0">
                  <a:solidFill>
                    <a:schemeClr val="bg1"/>
                  </a:solidFill>
                </a:rPr>
                <a:t>أضغط على السهم  للرجوع إلى السؤال</a:t>
              </a:r>
              <a:endParaRPr lang="en-US" sz="2000" dirty="0">
                <a:solidFill>
                  <a:schemeClr val="bg1"/>
                </a:solidFill>
              </a:endParaRPr>
            </a:p>
            <a:p>
              <a:pPr algn="ctr"/>
              <a:endParaRPr lang="en-US" dirty="0"/>
            </a:p>
          </p:txBody>
        </p:sp>
      </p:grpSp>
      <p:sp>
        <p:nvSpPr>
          <p:cNvPr id="6" name="Rectangle 5"/>
          <p:cNvSpPr/>
          <p:nvPr/>
        </p:nvSpPr>
        <p:spPr>
          <a:xfrm>
            <a:off x="-208895" y="6581001"/>
            <a:ext cx="560273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BH" sz="1200" b="1" dirty="0"/>
              <a:t>الدرس: </a:t>
            </a:r>
            <a:r>
              <a:rPr lang="ar-BH" sz="1200" b="1" dirty="0" smtClean="0"/>
              <a:t>كشف حساب البنك      </a:t>
            </a:r>
            <a:r>
              <a:rPr lang="ar-BH" sz="1200" b="1" dirty="0" smtClean="0"/>
              <a:t>المقرر</a:t>
            </a:r>
            <a:r>
              <a:rPr lang="ar-BH" sz="1200" b="1" dirty="0"/>
              <a:t>: مقدمة في البنوك والعمليات المصرفية       بنك 211/ 804 </a:t>
            </a:r>
            <a:endParaRPr lang="en-US" sz="1200" b="1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6515670"/>
            <a:ext cx="9144000" cy="1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>
            <a:spLocks/>
          </p:cNvSpPr>
          <p:nvPr/>
        </p:nvSpPr>
        <p:spPr>
          <a:xfrm>
            <a:off x="5334479" y="6515670"/>
            <a:ext cx="377488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</a:t>
            </a:r>
            <a:r>
              <a:rPr lang="ar-BH" sz="1400" b="1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– الفصل </a:t>
            </a: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27332"/>
            <a:ext cx="1646183" cy="126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957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685800" y="1623616"/>
            <a:ext cx="6830731" cy="3796028"/>
            <a:chOff x="685800" y="1623616"/>
            <a:chExt cx="6830731" cy="3796028"/>
          </a:xfrm>
        </p:grpSpPr>
        <p:sp>
          <p:nvSpPr>
            <p:cNvPr id="10" name="Smiley Face 9"/>
            <p:cNvSpPr/>
            <p:nvPr/>
          </p:nvSpPr>
          <p:spPr>
            <a:xfrm>
              <a:off x="962269" y="1623616"/>
              <a:ext cx="2466731" cy="2139293"/>
            </a:xfrm>
            <a:prstGeom prst="smileyFace">
              <a:avLst>
                <a:gd name="adj" fmla="val 4653"/>
              </a:avLst>
            </a:prstGeom>
            <a:solidFill>
              <a:srgbClr val="00B050"/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2" name="Group 1"/>
            <p:cNvGrpSpPr/>
            <p:nvPr/>
          </p:nvGrpSpPr>
          <p:grpSpPr>
            <a:xfrm>
              <a:off x="685800" y="4276644"/>
              <a:ext cx="2743200" cy="1143000"/>
              <a:chOff x="685800" y="4958693"/>
              <a:chExt cx="2743200" cy="1143000"/>
            </a:xfrm>
          </p:grpSpPr>
          <p:sp>
            <p:nvSpPr>
              <p:cNvPr id="7" name="Action Button: Back or Previous 6">
                <a:hlinkClick r:id="rId3" action="ppaction://hlinksldjump" highlightClick="1"/>
              </p:cNvPr>
              <p:cNvSpPr/>
              <p:nvPr/>
            </p:nvSpPr>
            <p:spPr>
              <a:xfrm>
                <a:off x="685800" y="4958693"/>
                <a:ext cx="1371600" cy="1143000"/>
              </a:xfrm>
              <a:prstGeom prst="actionButtonBackPrevious">
                <a:avLst/>
              </a:prstGeom>
              <a:solidFill>
                <a:srgbClr val="00B050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Pentagon 5"/>
              <p:cNvSpPr/>
              <p:nvPr/>
            </p:nvSpPr>
            <p:spPr>
              <a:xfrm flipH="1">
                <a:off x="2057400" y="4958693"/>
                <a:ext cx="1371600" cy="1143000"/>
              </a:xfrm>
              <a:prstGeom prst="homePlate">
                <a:avLst>
                  <a:gd name="adj" fmla="val 0"/>
                </a:avLst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ar-BH" b="1" dirty="0">
                    <a:solidFill>
                      <a:schemeClr val="tx1"/>
                    </a:solidFill>
                  </a:rPr>
                  <a:t>أضغط  على السهم للانتقال إلى السؤال التالي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334000" y="2057400"/>
              <a:ext cx="2182531" cy="2369195"/>
            </a:xfrm>
            <a:prstGeom prst="rect">
              <a:avLst/>
            </a:prstGeom>
          </p:spPr>
        </p:pic>
      </p:grpSp>
      <p:sp>
        <p:nvSpPr>
          <p:cNvPr id="8" name="Rectangle 7"/>
          <p:cNvSpPr/>
          <p:nvPr/>
        </p:nvSpPr>
        <p:spPr>
          <a:xfrm>
            <a:off x="-208895" y="6581001"/>
            <a:ext cx="560273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BH" sz="1200" b="1" dirty="0"/>
              <a:t>الدرس: </a:t>
            </a:r>
            <a:r>
              <a:rPr lang="ar-BH" sz="1200" b="1" dirty="0" smtClean="0"/>
              <a:t>كشف حساب البنك      </a:t>
            </a:r>
            <a:r>
              <a:rPr lang="ar-BH" sz="1200" b="1" dirty="0" smtClean="0"/>
              <a:t>المقرر</a:t>
            </a:r>
            <a:r>
              <a:rPr lang="ar-BH" sz="1200" b="1" dirty="0"/>
              <a:t>: مقدمة في البنوك والعمليات المصرفية       بنك 211/ 804 </a:t>
            </a:r>
            <a:endParaRPr lang="en-US" sz="1200" b="1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6515670"/>
            <a:ext cx="9144000" cy="1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>
            <a:spLocks/>
          </p:cNvSpPr>
          <p:nvPr/>
        </p:nvSpPr>
        <p:spPr>
          <a:xfrm>
            <a:off x="5334479" y="6515670"/>
            <a:ext cx="377488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</a:t>
            </a:r>
            <a:r>
              <a:rPr lang="ar-BH" sz="1400" b="1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– الفصل </a:t>
            </a: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27332"/>
            <a:ext cx="1646183" cy="126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490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609600" y="457200"/>
            <a:ext cx="6119327" cy="5773163"/>
            <a:chOff x="609600" y="457200"/>
            <a:chExt cx="6119327" cy="5773163"/>
          </a:xfrm>
        </p:grpSpPr>
        <p:sp>
          <p:nvSpPr>
            <p:cNvPr id="5" name="Smiley Face 4"/>
            <p:cNvSpPr/>
            <p:nvPr/>
          </p:nvSpPr>
          <p:spPr>
            <a:xfrm>
              <a:off x="1950098" y="457200"/>
              <a:ext cx="4778829" cy="4209037"/>
            </a:xfrm>
            <a:prstGeom prst="smileyFace">
              <a:avLst>
                <a:gd name="adj" fmla="val -4653"/>
              </a:avLst>
            </a:prstGeom>
            <a:solidFill>
              <a:srgbClr val="FF0000"/>
            </a:solidFill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Action Button: Back or Previous 7">
              <a:hlinkClick r:id="rId2" action="ppaction://hlinksldjump" highlightClick="1"/>
            </p:cNvPr>
            <p:cNvSpPr/>
            <p:nvPr/>
          </p:nvSpPr>
          <p:spPr>
            <a:xfrm>
              <a:off x="609600" y="5087363"/>
              <a:ext cx="1371600" cy="1143000"/>
            </a:xfrm>
            <a:prstGeom prst="actionButtonBackPrevious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Pentagon 9"/>
            <p:cNvSpPr/>
            <p:nvPr/>
          </p:nvSpPr>
          <p:spPr>
            <a:xfrm flipH="1">
              <a:off x="1981200" y="5080554"/>
              <a:ext cx="1600200" cy="1143000"/>
            </a:xfrm>
            <a:prstGeom prst="homePlate">
              <a:avLst>
                <a:gd name="adj" fmla="val 0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ar-BH" sz="2000" b="1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ar-BH" sz="2000" b="1" dirty="0">
                  <a:solidFill>
                    <a:schemeClr val="bg1"/>
                  </a:solidFill>
                </a:rPr>
                <a:t>أضغط على السهم  للرجوع إلى السؤال</a:t>
              </a:r>
              <a:endParaRPr lang="en-US" sz="2000" dirty="0">
                <a:solidFill>
                  <a:schemeClr val="bg1"/>
                </a:solidFill>
              </a:endParaRPr>
            </a:p>
            <a:p>
              <a:pPr algn="ctr"/>
              <a:endParaRPr lang="en-US" dirty="0"/>
            </a:p>
          </p:txBody>
        </p:sp>
      </p:grpSp>
      <p:sp>
        <p:nvSpPr>
          <p:cNvPr id="6" name="Rectangle 5"/>
          <p:cNvSpPr/>
          <p:nvPr/>
        </p:nvSpPr>
        <p:spPr>
          <a:xfrm>
            <a:off x="-208895" y="6581001"/>
            <a:ext cx="560273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BH" sz="1200" b="1" dirty="0"/>
              <a:t>الدرس: </a:t>
            </a:r>
            <a:r>
              <a:rPr lang="ar-BH" sz="1200" b="1" dirty="0" smtClean="0"/>
              <a:t>كشف حساب البنك      </a:t>
            </a:r>
            <a:r>
              <a:rPr lang="ar-BH" sz="1200" b="1" dirty="0" smtClean="0"/>
              <a:t>المقرر</a:t>
            </a:r>
            <a:r>
              <a:rPr lang="ar-BH" sz="1200" b="1" dirty="0"/>
              <a:t>: مقدمة في البنوك والعمليات المصرفية       بنك 211/ 804 </a:t>
            </a:r>
            <a:endParaRPr lang="en-US" sz="1200" b="1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6515670"/>
            <a:ext cx="9144000" cy="1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>
            <a:spLocks/>
          </p:cNvSpPr>
          <p:nvPr/>
        </p:nvSpPr>
        <p:spPr>
          <a:xfrm>
            <a:off x="5334479" y="6515670"/>
            <a:ext cx="377488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</a:t>
            </a:r>
            <a:r>
              <a:rPr lang="ar-BH" sz="1400" b="1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– الفصل </a:t>
            </a: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27332"/>
            <a:ext cx="1646183" cy="126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428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685800" y="1623616"/>
            <a:ext cx="6830731" cy="3796028"/>
            <a:chOff x="685800" y="1623616"/>
            <a:chExt cx="6830731" cy="3796028"/>
          </a:xfrm>
        </p:grpSpPr>
        <p:sp>
          <p:nvSpPr>
            <p:cNvPr id="10" name="Smiley Face 9"/>
            <p:cNvSpPr/>
            <p:nvPr/>
          </p:nvSpPr>
          <p:spPr>
            <a:xfrm>
              <a:off x="962269" y="1623616"/>
              <a:ext cx="2466731" cy="2139293"/>
            </a:xfrm>
            <a:prstGeom prst="smileyFace">
              <a:avLst>
                <a:gd name="adj" fmla="val 4653"/>
              </a:avLst>
            </a:prstGeom>
            <a:solidFill>
              <a:srgbClr val="00B050"/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2" name="Group 1"/>
            <p:cNvGrpSpPr/>
            <p:nvPr/>
          </p:nvGrpSpPr>
          <p:grpSpPr>
            <a:xfrm>
              <a:off x="685800" y="4276644"/>
              <a:ext cx="2743200" cy="1143000"/>
              <a:chOff x="685800" y="4958693"/>
              <a:chExt cx="2743200" cy="1143000"/>
            </a:xfrm>
          </p:grpSpPr>
          <p:sp>
            <p:nvSpPr>
              <p:cNvPr id="7" name="Action Button: Back or Previous 6">
                <a:hlinkClick r:id="rId3" action="ppaction://hlinksldjump" highlightClick="1"/>
              </p:cNvPr>
              <p:cNvSpPr/>
              <p:nvPr/>
            </p:nvSpPr>
            <p:spPr>
              <a:xfrm>
                <a:off x="685800" y="4958693"/>
                <a:ext cx="1371600" cy="1143000"/>
              </a:xfrm>
              <a:prstGeom prst="actionButtonBackPrevious">
                <a:avLst/>
              </a:prstGeom>
              <a:solidFill>
                <a:srgbClr val="00B050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Pentagon 5"/>
              <p:cNvSpPr/>
              <p:nvPr/>
            </p:nvSpPr>
            <p:spPr>
              <a:xfrm flipH="1">
                <a:off x="2057400" y="4958693"/>
                <a:ext cx="1371600" cy="1143000"/>
              </a:xfrm>
              <a:prstGeom prst="homePlate">
                <a:avLst>
                  <a:gd name="adj" fmla="val 0"/>
                </a:avLst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ar-BH" b="1" dirty="0">
                    <a:solidFill>
                      <a:schemeClr val="tx1"/>
                    </a:solidFill>
                  </a:rPr>
                  <a:t>أضغط  على السهم للانتقال إلى السؤال التالي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334000" y="2057400"/>
              <a:ext cx="2182531" cy="2369195"/>
            </a:xfrm>
            <a:prstGeom prst="rect">
              <a:avLst/>
            </a:prstGeom>
          </p:spPr>
        </p:pic>
      </p:grpSp>
      <p:sp>
        <p:nvSpPr>
          <p:cNvPr id="8" name="Rectangle 7"/>
          <p:cNvSpPr/>
          <p:nvPr/>
        </p:nvSpPr>
        <p:spPr>
          <a:xfrm>
            <a:off x="-208895" y="6581001"/>
            <a:ext cx="560273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BH" sz="1200" b="1" dirty="0"/>
              <a:t>الدرس: </a:t>
            </a:r>
            <a:r>
              <a:rPr lang="ar-BH" sz="1200" b="1" dirty="0" smtClean="0"/>
              <a:t>كشف حساب البنك      </a:t>
            </a:r>
            <a:r>
              <a:rPr lang="ar-BH" sz="1200" b="1" dirty="0" smtClean="0"/>
              <a:t>المقرر</a:t>
            </a:r>
            <a:r>
              <a:rPr lang="ar-BH" sz="1200" b="1" dirty="0"/>
              <a:t>: مقدمة في البنوك والعمليات المصرفية       بنك 211/ 804 </a:t>
            </a:r>
            <a:endParaRPr lang="en-US" sz="1200" b="1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6515670"/>
            <a:ext cx="9144000" cy="1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>
            <a:spLocks/>
          </p:cNvSpPr>
          <p:nvPr/>
        </p:nvSpPr>
        <p:spPr>
          <a:xfrm>
            <a:off x="5334479" y="6515670"/>
            <a:ext cx="377488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</a:t>
            </a:r>
            <a:r>
              <a:rPr lang="ar-BH" sz="1400" b="1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– الفصل </a:t>
            </a: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27332"/>
            <a:ext cx="1646183" cy="126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025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609600" y="457200"/>
            <a:ext cx="6119327" cy="5773163"/>
            <a:chOff x="609600" y="457200"/>
            <a:chExt cx="6119327" cy="5773163"/>
          </a:xfrm>
        </p:grpSpPr>
        <p:sp>
          <p:nvSpPr>
            <p:cNvPr id="5" name="Smiley Face 4"/>
            <p:cNvSpPr/>
            <p:nvPr/>
          </p:nvSpPr>
          <p:spPr>
            <a:xfrm>
              <a:off x="1950098" y="457200"/>
              <a:ext cx="4778829" cy="4209037"/>
            </a:xfrm>
            <a:prstGeom prst="smileyFace">
              <a:avLst>
                <a:gd name="adj" fmla="val -4653"/>
              </a:avLst>
            </a:prstGeom>
            <a:solidFill>
              <a:srgbClr val="FF0000"/>
            </a:solidFill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Action Button: Back or Previous 7">
              <a:hlinkClick r:id="rId2" action="ppaction://hlinksldjump" highlightClick="1"/>
            </p:cNvPr>
            <p:cNvSpPr/>
            <p:nvPr/>
          </p:nvSpPr>
          <p:spPr>
            <a:xfrm>
              <a:off x="609600" y="5087363"/>
              <a:ext cx="1371600" cy="1143000"/>
            </a:xfrm>
            <a:prstGeom prst="actionButtonBackPrevious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Pentagon 9"/>
            <p:cNvSpPr/>
            <p:nvPr/>
          </p:nvSpPr>
          <p:spPr>
            <a:xfrm flipH="1">
              <a:off x="1981200" y="5080554"/>
              <a:ext cx="1600200" cy="1143000"/>
            </a:xfrm>
            <a:prstGeom prst="homePlate">
              <a:avLst>
                <a:gd name="adj" fmla="val 0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ar-BH" sz="2000" b="1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ar-BH" sz="2000" b="1" dirty="0">
                  <a:solidFill>
                    <a:schemeClr val="bg1"/>
                  </a:solidFill>
                </a:rPr>
                <a:t>أضغط على السهم  للرجوع إلى السؤال</a:t>
              </a:r>
              <a:endParaRPr lang="en-US" sz="2000" dirty="0">
                <a:solidFill>
                  <a:schemeClr val="bg1"/>
                </a:solidFill>
              </a:endParaRPr>
            </a:p>
            <a:p>
              <a:pPr algn="ctr"/>
              <a:endParaRPr lang="en-US" dirty="0"/>
            </a:p>
          </p:txBody>
        </p:sp>
      </p:grpSp>
      <p:sp>
        <p:nvSpPr>
          <p:cNvPr id="6" name="Rectangle 5"/>
          <p:cNvSpPr/>
          <p:nvPr/>
        </p:nvSpPr>
        <p:spPr>
          <a:xfrm>
            <a:off x="-208895" y="6581001"/>
            <a:ext cx="560273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BH" sz="1200" b="1" dirty="0"/>
              <a:t>الدرس: </a:t>
            </a:r>
            <a:r>
              <a:rPr lang="ar-BH" sz="1200" b="1" dirty="0" smtClean="0"/>
              <a:t>كشف حساب البنك      </a:t>
            </a:r>
            <a:r>
              <a:rPr lang="ar-BH" sz="1200" b="1" dirty="0" smtClean="0"/>
              <a:t>المقرر</a:t>
            </a:r>
            <a:r>
              <a:rPr lang="ar-BH" sz="1200" b="1" dirty="0"/>
              <a:t>: مقدمة في البنوك والعمليات المصرفية       بنك 211/ 804 </a:t>
            </a:r>
            <a:endParaRPr lang="en-US" sz="1200" b="1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6515670"/>
            <a:ext cx="9144000" cy="1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>
            <a:spLocks/>
          </p:cNvSpPr>
          <p:nvPr/>
        </p:nvSpPr>
        <p:spPr>
          <a:xfrm>
            <a:off x="5334479" y="6515670"/>
            <a:ext cx="377488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</a:t>
            </a:r>
            <a:r>
              <a:rPr lang="ar-BH" sz="1400" b="1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– الفصل </a:t>
            </a: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27332"/>
            <a:ext cx="1646183" cy="126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299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76200" y="1684038"/>
            <a:ext cx="8623885" cy="4805315"/>
            <a:chOff x="120601" y="1667019"/>
            <a:chExt cx="8623885" cy="4805315"/>
          </a:xfrm>
        </p:grpSpPr>
        <p:grpSp>
          <p:nvGrpSpPr>
            <p:cNvPr id="7" name="Group 6"/>
            <p:cNvGrpSpPr/>
            <p:nvPr/>
          </p:nvGrpSpPr>
          <p:grpSpPr>
            <a:xfrm>
              <a:off x="120601" y="1667019"/>
              <a:ext cx="3088841" cy="4805315"/>
              <a:chOff x="378797" y="3290635"/>
              <a:chExt cx="3088841" cy="4805315"/>
            </a:xfrm>
          </p:grpSpPr>
          <p:sp>
            <p:nvSpPr>
              <p:cNvPr id="11" name="Smiley Face 10"/>
              <p:cNvSpPr/>
              <p:nvPr/>
            </p:nvSpPr>
            <p:spPr>
              <a:xfrm>
                <a:off x="378797" y="3290635"/>
                <a:ext cx="2211118" cy="2047647"/>
              </a:xfrm>
              <a:prstGeom prst="smileyFace">
                <a:avLst>
                  <a:gd name="adj" fmla="val 4653"/>
                </a:avLst>
              </a:prstGeom>
              <a:solidFill>
                <a:srgbClr val="00B050"/>
              </a:solidFill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12" name="Group 11"/>
              <p:cNvGrpSpPr/>
              <p:nvPr/>
            </p:nvGrpSpPr>
            <p:grpSpPr>
              <a:xfrm>
                <a:off x="752837" y="6952950"/>
                <a:ext cx="2714801" cy="1143000"/>
                <a:chOff x="752837" y="7634999"/>
                <a:chExt cx="2714801" cy="1143000"/>
              </a:xfrm>
            </p:grpSpPr>
            <p:sp>
              <p:nvSpPr>
                <p:cNvPr id="14" name="Action Button: Back or Previous 13">
                  <a:hlinkClick r:id="rId3" action="ppaction://hlinksldjump" highlightClick="1"/>
                </p:cNvPr>
                <p:cNvSpPr/>
                <p:nvPr/>
              </p:nvSpPr>
              <p:spPr>
                <a:xfrm>
                  <a:off x="752837" y="7634999"/>
                  <a:ext cx="1371600" cy="1143000"/>
                </a:xfrm>
                <a:prstGeom prst="actionButtonBackPrevious">
                  <a:avLst/>
                </a:prstGeom>
                <a:solidFill>
                  <a:srgbClr val="00B050"/>
                </a:solidFill>
                <a:ln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" name="Pentagon 14"/>
                <p:cNvSpPr/>
                <p:nvPr/>
              </p:nvSpPr>
              <p:spPr>
                <a:xfrm flipH="1">
                  <a:off x="2096038" y="7634999"/>
                  <a:ext cx="1371600" cy="1143000"/>
                </a:xfrm>
                <a:prstGeom prst="homePlate">
                  <a:avLst>
                    <a:gd name="adj" fmla="val 0"/>
                  </a:avLst>
                </a:prstGeom>
                <a:solidFill>
                  <a:srgbClr val="00B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ar-BH" b="1" dirty="0">
                      <a:solidFill>
                        <a:schemeClr val="tx1"/>
                      </a:solidFill>
                    </a:rPr>
                    <a:t>أضغط  على السهم للانتقال إلى السؤال التالي</a:t>
                  </a:r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p:grpSp>
          <p:pic>
            <p:nvPicPr>
              <p:cNvPr id="13" name="Picture 12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81235" y="5338282"/>
                <a:ext cx="1406243" cy="1526514"/>
              </a:xfrm>
              <a:prstGeom prst="rect">
                <a:avLst/>
              </a:prstGeom>
            </p:spPr>
          </p:pic>
        </p:grpSp>
        <p:grpSp>
          <p:nvGrpSpPr>
            <p:cNvPr id="8" name="Group 7"/>
            <p:cNvGrpSpPr/>
            <p:nvPr/>
          </p:nvGrpSpPr>
          <p:grpSpPr>
            <a:xfrm>
              <a:off x="6016526" y="5329334"/>
              <a:ext cx="2727960" cy="1143000"/>
              <a:chOff x="6854726" y="5370394"/>
              <a:chExt cx="2727960" cy="1143000"/>
            </a:xfrm>
          </p:grpSpPr>
          <p:sp>
            <p:nvSpPr>
              <p:cNvPr id="9" name="Action Button: Back or Previous 8">
                <a:hlinkClick r:id="rId3" action="ppaction://hlinksldjump" highlightClick="1"/>
              </p:cNvPr>
              <p:cNvSpPr/>
              <p:nvPr/>
            </p:nvSpPr>
            <p:spPr>
              <a:xfrm rot="10800000">
                <a:off x="8211086" y="5370394"/>
                <a:ext cx="1371600" cy="1143000"/>
              </a:xfrm>
              <a:prstGeom prst="actionButtonBackPrevious">
                <a:avLst/>
              </a:prstGeom>
              <a:solidFill>
                <a:srgbClr val="FF0000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Pentagon 9">
                <a:hlinkClick r:id="rId5" action="ppaction://hlinksldjump"/>
              </p:cNvPr>
              <p:cNvSpPr/>
              <p:nvPr/>
            </p:nvSpPr>
            <p:spPr>
              <a:xfrm flipH="1">
                <a:off x="6854726" y="5370394"/>
                <a:ext cx="1371600" cy="1143000"/>
              </a:xfrm>
              <a:prstGeom prst="homePlate">
                <a:avLst>
                  <a:gd name="adj" fmla="val 0"/>
                </a:avLst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ar-BH" b="1" dirty="0">
                    <a:solidFill>
                      <a:schemeClr val="bg1"/>
                    </a:solidFill>
                  </a:rPr>
                  <a:t>أضغط  على السهم  </a:t>
                </a:r>
                <a:r>
                  <a:rPr lang="ar-BH" b="1" dirty="0" smtClean="0">
                    <a:solidFill>
                      <a:schemeClr val="bg1"/>
                    </a:solidFill>
                  </a:rPr>
                  <a:t>للرجوع إلى السؤال</a:t>
                </a:r>
                <a:endParaRPr lang="en-US" dirty="0">
                  <a:solidFill>
                    <a:schemeClr val="bg1"/>
                  </a:solidFill>
                </a:endParaRPr>
              </a:p>
            </p:txBody>
          </p:sp>
        </p:grp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74969" y="671026"/>
            <a:ext cx="6194062" cy="4675326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-208895" y="6581001"/>
            <a:ext cx="560273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BH" sz="1200" b="1" dirty="0"/>
              <a:t>الدرس: </a:t>
            </a:r>
            <a:r>
              <a:rPr lang="ar-BH" sz="1200" b="1" dirty="0" smtClean="0"/>
              <a:t>كشف حساب البنك      </a:t>
            </a:r>
            <a:r>
              <a:rPr lang="ar-BH" sz="1200" b="1" dirty="0" smtClean="0"/>
              <a:t>المقرر</a:t>
            </a:r>
            <a:r>
              <a:rPr lang="ar-BH" sz="1200" b="1" dirty="0"/>
              <a:t>: مقدمة في البنوك والعمليات المصرفية       بنك 211/ 804 </a:t>
            </a:r>
            <a:endParaRPr lang="en-US" sz="1200" b="1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0" y="6515670"/>
            <a:ext cx="9144000" cy="1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>
            <a:spLocks/>
          </p:cNvSpPr>
          <p:nvPr/>
        </p:nvSpPr>
        <p:spPr>
          <a:xfrm>
            <a:off x="5334479" y="6515670"/>
            <a:ext cx="377488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</a:t>
            </a:r>
            <a:r>
              <a:rPr lang="ar-BH" sz="1400" b="1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– الفصل </a:t>
            </a: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27332"/>
            <a:ext cx="1646183" cy="126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501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5684124" y="1938144"/>
            <a:ext cx="3075593" cy="3134340"/>
          </a:xfrm>
          <a:prstGeom prst="rect">
            <a:avLst/>
          </a:prstGeom>
          <a:solidFill>
            <a:schemeClr val="bg1"/>
          </a:solidFill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Low" rtl="1"/>
            <a:r>
              <a:rPr lang="ar-BH" sz="20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كشف حساب يرسله البنك للعميل لا يقل عن مرتين خلال السنة عبر </a:t>
            </a:r>
            <a:r>
              <a:rPr lang="ar-BH" sz="20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عنوانه البريدي أو الالكتروني، </a:t>
            </a:r>
            <a:r>
              <a:rPr lang="ar-BH" sz="20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يتضمن المعاملات المصرفية،ويحق للعميل أن يعترض على عدم </a:t>
            </a:r>
            <a:r>
              <a:rPr lang="ar-BH" sz="20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صحة وسلامة العمليات المالية خلال </a:t>
            </a:r>
            <a:r>
              <a:rPr lang="ar-BH" sz="20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30 يوما من تاريخ الكشف وإلا اعتبرت العمليات المالية صحيحة. </a:t>
            </a:r>
            <a:endParaRPr lang="en-US" sz="20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787" y="1706837"/>
            <a:ext cx="4958474" cy="423688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32684" y="-25193"/>
            <a:ext cx="5838825" cy="1038225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-208895" y="6581001"/>
            <a:ext cx="560273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BH" sz="1200" b="1" dirty="0"/>
              <a:t>الدرس: </a:t>
            </a:r>
            <a:r>
              <a:rPr lang="ar-BH" sz="1200" b="1" dirty="0" smtClean="0"/>
              <a:t>كشف حساب البنك       </a:t>
            </a:r>
            <a:r>
              <a:rPr lang="ar-BH" sz="1200" b="1" dirty="0" smtClean="0"/>
              <a:t>المقرر</a:t>
            </a:r>
            <a:r>
              <a:rPr lang="ar-BH" sz="1200" b="1" dirty="0"/>
              <a:t>: مقدمة في البنوك والعمليات المصرفية       بنك 211/ 804 </a:t>
            </a:r>
            <a:endParaRPr lang="en-US" sz="1200" b="1" dirty="0"/>
          </a:p>
        </p:txBody>
      </p:sp>
      <p:cxnSp>
        <p:nvCxnSpPr>
          <p:cNvPr id="13" name="Straight Connector 12"/>
          <p:cNvCxnSpPr/>
          <p:nvPr/>
        </p:nvCxnSpPr>
        <p:spPr>
          <a:xfrm>
            <a:off x="0" y="6515670"/>
            <a:ext cx="9144000" cy="1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>
            <a:spLocks/>
          </p:cNvSpPr>
          <p:nvPr/>
        </p:nvSpPr>
        <p:spPr>
          <a:xfrm>
            <a:off x="5334479" y="6515670"/>
            <a:ext cx="377488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</a:t>
            </a:r>
            <a:r>
              <a:rPr lang="ar-BH" sz="1400" b="1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– الفصل </a:t>
            </a: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27332"/>
            <a:ext cx="1646183" cy="126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752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0" y="1502877"/>
            <a:ext cx="8623885" cy="4805315"/>
            <a:chOff x="120601" y="1667019"/>
            <a:chExt cx="8623885" cy="4805315"/>
          </a:xfrm>
        </p:grpSpPr>
        <p:grpSp>
          <p:nvGrpSpPr>
            <p:cNvPr id="3" name="Group 2"/>
            <p:cNvGrpSpPr/>
            <p:nvPr/>
          </p:nvGrpSpPr>
          <p:grpSpPr>
            <a:xfrm>
              <a:off x="120601" y="1667019"/>
              <a:ext cx="3088841" cy="4805315"/>
              <a:chOff x="378797" y="3290635"/>
              <a:chExt cx="3088841" cy="4805315"/>
            </a:xfrm>
          </p:grpSpPr>
          <p:sp>
            <p:nvSpPr>
              <p:cNvPr id="10" name="Smiley Face 9"/>
              <p:cNvSpPr/>
              <p:nvPr/>
            </p:nvSpPr>
            <p:spPr>
              <a:xfrm>
                <a:off x="378797" y="3290635"/>
                <a:ext cx="2211118" cy="2047647"/>
              </a:xfrm>
              <a:prstGeom prst="smileyFace">
                <a:avLst>
                  <a:gd name="adj" fmla="val 4653"/>
                </a:avLst>
              </a:prstGeom>
              <a:solidFill>
                <a:srgbClr val="00B050"/>
              </a:solidFill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2" name="Group 1"/>
              <p:cNvGrpSpPr/>
              <p:nvPr/>
            </p:nvGrpSpPr>
            <p:grpSpPr>
              <a:xfrm>
                <a:off x="752837" y="6952950"/>
                <a:ext cx="2714801" cy="1143000"/>
                <a:chOff x="752837" y="7634999"/>
                <a:chExt cx="2714801" cy="1143000"/>
              </a:xfrm>
            </p:grpSpPr>
            <p:sp>
              <p:nvSpPr>
                <p:cNvPr id="7" name="Action Button: Back or Previous 6">
                  <a:hlinkClick r:id="rId2" action="ppaction://hlinksldjump" highlightClick="1"/>
                </p:cNvPr>
                <p:cNvSpPr/>
                <p:nvPr/>
              </p:nvSpPr>
              <p:spPr>
                <a:xfrm>
                  <a:off x="752837" y="7634999"/>
                  <a:ext cx="1371600" cy="1143000"/>
                </a:xfrm>
                <a:prstGeom prst="actionButtonBackPrevious">
                  <a:avLst/>
                </a:prstGeom>
                <a:solidFill>
                  <a:srgbClr val="00B050"/>
                </a:solidFill>
                <a:ln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" name="Pentagon 5"/>
                <p:cNvSpPr/>
                <p:nvPr/>
              </p:nvSpPr>
              <p:spPr>
                <a:xfrm flipH="1">
                  <a:off x="2096038" y="7634999"/>
                  <a:ext cx="1371600" cy="1143000"/>
                </a:xfrm>
                <a:prstGeom prst="homePlate">
                  <a:avLst>
                    <a:gd name="adj" fmla="val 0"/>
                  </a:avLst>
                </a:prstGeom>
                <a:solidFill>
                  <a:srgbClr val="00B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ar-BH" b="1" dirty="0">
                      <a:solidFill>
                        <a:schemeClr val="tx1"/>
                      </a:solidFill>
                    </a:rPr>
                    <a:t>أضغط  على السهم للانتقال إلى السؤال التالي</a:t>
                  </a:r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p:grpSp>
          <p:pic>
            <p:nvPicPr>
              <p:cNvPr id="9" name="Picture 8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81235" y="5338282"/>
                <a:ext cx="1406243" cy="1526514"/>
              </a:xfrm>
              <a:prstGeom prst="rect">
                <a:avLst/>
              </a:prstGeom>
            </p:spPr>
          </p:pic>
        </p:grpSp>
        <p:grpSp>
          <p:nvGrpSpPr>
            <p:cNvPr id="5" name="Group 4"/>
            <p:cNvGrpSpPr/>
            <p:nvPr/>
          </p:nvGrpSpPr>
          <p:grpSpPr>
            <a:xfrm>
              <a:off x="6016526" y="5329334"/>
              <a:ext cx="2727960" cy="1143000"/>
              <a:chOff x="6854726" y="5370394"/>
              <a:chExt cx="2727960" cy="1143000"/>
            </a:xfrm>
          </p:grpSpPr>
          <p:sp>
            <p:nvSpPr>
              <p:cNvPr id="13" name="Action Button: Back or Previous 12">
                <a:hlinkClick r:id="rId4" action="ppaction://hlinksldjump" highlightClick="1"/>
              </p:cNvPr>
              <p:cNvSpPr/>
              <p:nvPr/>
            </p:nvSpPr>
            <p:spPr>
              <a:xfrm rot="10800000">
                <a:off x="8211086" y="5370394"/>
                <a:ext cx="1371600" cy="1143000"/>
              </a:xfrm>
              <a:prstGeom prst="actionButtonBackPrevious">
                <a:avLst/>
              </a:prstGeom>
              <a:solidFill>
                <a:srgbClr val="FF0000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Pentagon 13">
                <a:hlinkClick r:id="rId4" action="ppaction://hlinksldjump"/>
              </p:cNvPr>
              <p:cNvSpPr/>
              <p:nvPr/>
            </p:nvSpPr>
            <p:spPr>
              <a:xfrm flipH="1">
                <a:off x="6854726" y="5370394"/>
                <a:ext cx="1371600" cy="1143000"/>
              </a:xfrm>
              <a:prstGeom prst="homePlate">
                <a:avLst>
                  <a:gd name="adj" fmla="val 0"/>
                </a:avLst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ar-BH" b="1" dirty="0">
                    <a:solidFill>
                      <a:schemeClr val="bg1"/>
                    </a:solidFill>
                  </a:rPr>
                  <a:t>أضغط  على السهم  </a:t>
                </a:r>
                <a:r>
                  <a:rPr lang="ar-BH" b="1" dirty="0" smtClean="0">
                    <a:solidFill>
                      <a:schemeClr val="bg1"/>
                    </a:solidFill>
                  </a:rPr>
                  <a:t>للرجوع إلى السؤال</a:t>
                </a:r>
                <a:endParaRPr lang="en-US" dirty="0">
                  <a:solidFill>
                    <a:schemeClr val="bg1"/>
                  </a:solidFill>
                </a:endParaRPr>
              </a:p>
            </p:txBody>
          </p:sp>
        </p:grp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40706" y="1360730"/>
            <a:ext cx="6906270" cy="3614392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-208895" y="6581001"/>
            <a:ext cx="560273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BH" sz="1200" b="1" dirty="0"/>
              <a:t>الدرس: </a:t>
            </a:r>
            <a:r>
              <a:rPr lang="ar-BH" sz="1200" b="1" dirty="0" smtClean="0"/>
              <a:t>كشف حساب البنك      </a:t>
            </a:r>
            <a:r>
              <a:rPr lang="ar-BH" sz="1200" b="1" dirty="0" smtClean="0"/>
              <a:t>المقرر</a:t>
            </a:r>
            <a:r>
              <a:rPr lang="ar-BH" sz="1200" b="1" dirty="0"/>
              <a:t>: مقدمة في البنوك والعمليات المصرفية       بنك 211/ 804 </a:t>
            </a:r>
            <a:endParaRPr lang="en-US" sz="1200" b="1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0" y="6515670"/>
            <a:ext cx="9144000" cy="1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>
            <a:spLocks/>
          </p:cNvSpPr>
          <p:nvPr/>
        </p:nvSpPr>
        <p:spPr>
          <a:xfrm>
            <a:off x="5334479" y="6515670"/>
            <a:ext cx="377488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</a:t>
            </a:r>
            <a:r>
              <a:rPr lang="ar-BH" sz="1400" b="1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– الفصل </a:t>
            </a: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27332"/>
            <a:ext cx="1646183" cy="126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2908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231823" y="1442745"/>
            <a:ext cx="8604641" cy="4912727"/>
            <a:chOff x="310759" y="2019929"/>
            <a:chExt cx="8604641" cy="4912727"/>
          </a:xfrm>
        </p:grpSpPr>
        <p:grpSp>
          <p:nvGrpSpPr>
            <p:cNvPr id="3" name="Group 2"/>
            <p:cNvGrpSpPr/>
            <p:nvPr/>
          </p:nvGrpSpPr>
          <p:grpSpPr>
            <a:xfrm>
              <a:off x="310759" y="2019929"/>
              <a:ext cx="2798201" cy="4912727"/>
              <a:chOff x="615559" y="747945"/>
              <a:chExt cx="2798201" cy="4912727"/>
            </a:xfrm>
          </p:grpSpPr>
          <p:sp>
            <p:nvSpPr>
              <p:cNvPr id="10" name="Smiley Face 9"/>
              <p:cNvSpPr/>
              <p:nvPr/>
            </p:nvSpPr>
            <p:spPr>
              <a:xfrm>
                <a:off x="615559" y="747945"/>
                <a:ext cx="1963811" cy="1735989"/>
              </a:xfrm>
              <a:prstGeom prst="smileyFace">
                <a:avLst>
                  <a:gd name="adj" fmla="val 4653"/>
                </a:avLst>
              </a:prstGeom>
              <a:solidFill>
                <a:srgbClr val="00B050"/>
              </a:solidFill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2" name="Group 1"/>
              <p:cNvGrpSpPr/>
              <p:nvPr/>
            </p:nvGrpSpPr>
            <p:grpSpPr>
              <a:xfrm>
                <a:off x="670560" y="4517672"/>
                <a:ext cx="2743200" cy="1143000"/>
                <a:chOff x="670560" y="5199721"/>
                <a:chExt cx="2743200" cy="1143000"/>
              </a:xfrm>
            </p:grpSpPr>
            <p:sp>
              <p:nvSpPr>
                <p:cNvPr id="7" name="Action Button: Back or Previous 6">
                  <a:hlinkClick r:id="rId3" action="ppaction://hlinksldjump" highlightClick="1"/>
                </p:cNvPr>
                <p:cNvSpPr/>
                <p:nvPr/>
              </p:nvSpPr>
              <p:spPr>
                <a:xfrm>
                  <a:off x="670560" y="5199721"/>
                  <a:ext cx="1371600" cy="1143000"/>
                </a:xfrm>
                <a:prstGeom prst="actionButtonBackPrevious">
                  <a:avLst/>
                </a:prstGeom>
                <a:solidFill>
                  <a:srgbClr val="00B050"/>
                </a:solidFill>
                <a:ln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" name="Pentagon 5"/>
                <p:cNvSpPr/>
                <p:nvPr/>
              </p:nvSpPr>
              <p:spPr>
                <a:xfrm flipH="1">
                  <a:off x="2042160" y="5199721"/>
                  <a:ext cx="1371600" cy="1143000"/>
                </a:xfrm>
                <a:prstGeom prst="homePlate">
                  <a:avLst>
                    <a:gd name="adj" fmla="val 0"/>
                  </a:avLst>
                </a:prstGeom>
                <a:solidFill>
                  <a:srgbClr val="00B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ar-BH" b="1" dirty="0">
                      <a:solidFill>
                        <a:schemeClr val="tx1"/>
                      </a:solidFill>
                    </a:rPr>
                    <a:t>أضغط  على السهم للانتقال </a:t>
                  </a:r>
                  <a:r>
                    <a:rPr lang="ar-BH" b="1" dirty="0" smtClean="0">
                      <a:solidFill>
                        <a:schemeClr val="tx1"/>
                      </a:solidFill>
                    </a:rPr>
                    <a:t>إلى الشريحة التالية</a:t>
                  </a:r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p:grpSp>
          <p:pic>
            <p:nvPicPr>
              <p:cNvPr id="9" name="Picture 8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15559" y="2555172"/>
                <a:ext cx="1003856" cy="1544967"/>
              </a:xfrm>
              <a:prstGeom prst="rect">
                <a:avLst/>
              </a:prstGeom>
            </p:spPr>
          </p:pic>
        </p:grpSp>
        <p:grpSp>
          <p:nvGrpSpPr>
            <p:cNvPr id="11" name="Group 10"/>
            <p:cNvGrpSpPr/>
            <p:nvPr/>
          </p:nvGrpSpPr>
          <p:grpSpPr>
            <a:xfrm>
              <a:off x="6156960" y="5758783"/>
              <a:ext cx="2758440" cy="1143000"/>
              <a:chOff x="6399848" y="5718977"/>
              <a:chExt cx="2758440" cy="1143000"/>
            </a:xfrm>
          </p:grpSpPr>
          <p:sp>
            <p:nvSpPr>
              <p:cNvPr id="12" name="Action Button: Back or Previous 11">
                <a:hlinkClick r:id="rId5" action="ppaction://hlinksldjump" highlightClick="1"/>
              </p:cNvPr>
              <p:cNvSpPr/>
              <p:nvPr/>
            </p:nvSpPr>
            <p:spPr>
              <a:xfrm rot="10800000">
                <a:off x="7786688" y="5718977"/>
                <a:ext cx="1371600" cy="1143000"/>
              </a:xfrm>
              <a:prstGeom prst="actionButtonBackPrevious">
                <a:avLst/>
              </a:prstGeom>
              <a:solidFill>
                <a:srgbClr val="FF0000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Pentagon 12">
                <a:hlinkClick r:id="rId6" action="ppaction://hlinksldjump"/>
              </p:cNvPr>
              <p:cNvSpPr/>
              <p:nvPr/>
            </p:nvSpPr>
            <p:spPr>
              <a:xfrm flipH="1">
                <a:off x="6399848" y="5718977"/>
                <a:ext cx="1371600" cy="1143000"/>
              </a:xfrm>
              <a:prstGeom prst="homePlate">
                <a:avLst>
                  <a:gd name="adj" fmla="val 0"/>
                </a:avLst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ar-BH" b="1" dirty="0">
                    <a:solidFill>
                      <a:schemeClr val="bg1"/>
                    </a:solidFill>
                  </a:rPr>
                  <a:t>أضغط  على السهم  </a:t>
                </a:r>
                <a:r>
                  <a:rPr lang="ar-BH" b="1" dirty="0" smtClean="0">
                    <a:solidFill>
                      <a:schemeClr val="bg1"/>
                    </a:solidFill>
                  </a:rPr>
                  <a:t>للرجوع إلى السؤال</a:t>
                </a:r>
                <a:endParaRPr lang="en-US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17" name="Group 16"/>
          <p:cNvGrpSpPr/>
          <p:nvPr/>
        </p:nvGrpSpPr>
        <p:grpSpPr>
          <a:xfrm>
            <a:off x="1216464" y="1403027"/>
            <a:ext cx="7620000" cy="3297741"/>
            <a:chOff x="514033" y="1624779"/>
            <a:chExt cx="8418141" cy="3297741"/>
          </a:xfrm>
        </p:grpSpPr>
        <p:grpSp>
          <p:nvGrpSpPr>
            <p:cNvPr id="18" name="Group 17"/>
            <p:cNvGrpSpPr/>
            <p:nvPr/>
          </p:nvGrpSpPr>
          <p:grpSpPr>
            <a:xfrm>
              <a:off x="2362198" y="1624779"/>
              <a:ext cx="5731184" cy="514485"/>
              <a:chOff x="2362198" y="1624779"/>
              <a:chExt cx="5731184" cy="514485"/>
            </a:xfrm>
          </p:grpSpPr>
          <p:sp>
            <p:nvSpPr>
              <p:cNvPr id="23" name="Rectangle 22"/>
              <p:cNvSpPr/>
              <p:nvPr/>
            </p:nvSpPr>
            <p:spPr>
              <a:xfrm>
                <a:off x="5817464" y="1642870"/>
                <a:ext cx="2275918" cy="48169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28575"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 rtl="1">
                  <a:buClr>
                    <a:srgbClr val="FF0000"/>
                  </a:buClr>
                </a:pPr>
                <a:r>
                  <a:rPr lang="ar-BH" sz="2000" b="1" dirty="0" smtClean="0">
                    <a:solidFill>
                      <a:schemeClr val="tx1"/>
                    </a:solidFill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00200514633211</a:t>
                </a:r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4628566" y="1642870"/>
                <a:ext cx="806116" cy="48169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28575"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 rtl="1">
                  <a:buClr>
                    <a:srgbClr val="FF0000"/>
                  </a:buClr>
                </a:pPr>
                <a:r>
                  <a:rPr lang="en-US" sz="2000" b="1" dirty="0" smtClean="0">
                    <a:solidFill>
                      <a:schemeClr val="tx1"/>
                    </a:solidFill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SCBL</a:t>
                </a:r>
                <a:endParaRPr lang="ar-BH" sz="2000" b="1" dirty="0" smtClean="0">
                  <a:solidFill>
                    <a:schemeClr val="tx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3551096" y="1657570"/>
                <a:ext cx="609601" cy="48169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28575"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1">
                  <a:buClr>
                    <a:srgbClr val="FF0000"/>
                  </a:buClr>
                </a:pPr>
                <a:r>
                  <a:rPr lang="ar-BH" sz="2000" b="1" dirty="0" smtClean="0">
                    <a:solidFill>
                      <a:schemeClr val="tx1"/>
                    </a:solidFill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88</a:t>
                </a:r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2362198" y="1624779"/>
                <a:ext cx="609601" cy="48169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28575"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1">
                  <a:buClr>
                    <a:srgbClr val="FF0000"/>
                  </a:buClr>
                </a:pPr>
                <a:r>
                  <a:rPr lang="en-US" sz="2000" b="1" dirty="0" smtClean="0">
                    <a:solidFill>
                      <a:schemeClr val="tx1"/>
                    </a:solidFill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BH</a:t>
                </a:r>
                <a:endParaRPr lang="ar-BH" sz="2000" b="1" dirty="0" smtClean="0">
                  <a:solidFill>
                    <a:schemeClr val="tx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</p:grpSp>
        <p:sp>
          <p:nvSpPr>
            <p:cNvPr id="19" name="Line Callout 1 (No Border) 18"/>
            <p:cNvSpPr/>
            <p:nvPr/>
          </p:nvSpPr>
          <p:spPr>
            <a:xfrm>
              <a:off x="6516692" y="3968328"/>
              <a:ext cx="2415482" cy="954192"/>
            </a:xfrm>
            <a:prstGeom prst="callout1">
              <a:avLst>
                <a:gd name="adj1" fmla="val -4270"/>
                <a:gd name="adj2" fmla="val 49559"/>
                <a:gd name="adj3" fmla="val -198749"/>
                <a:gd name="adj4" fmla="val 38347"/>
              </a:avLst>
            </a:prstGeom>
            <a:solidFill>
              <a:schemeClr val="bg1"/>
            </a:solidFill>
            <a:ln w="28575">
              <a:solidFill>
                <a:srgbClr val="EA4D3C"/>
              </a:solidFill>
              <a:headEnd type="arrow" w="med" len="med"/>
              <a:tailEnd type="none" w="med" len="me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BH" sz="2000" b="1" dirty="0">
                  <a:solidFill>
                    <a:schemeClr val="tx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حساب العميل </a:t>
              </a:r>
              <a:endParaRPr lang="en-US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20" name="Line Callout 1 (No Border) 19"/>
            <p:cNvSpPr/>
            <p:nvPr/>
          </p:nvSpPr>
          <p:spPr>
            <a:xfrm>
              <a:off x="4178054" y="3968328"/>
              <a:ext cx="2066149" cy="954192"/>
            </a:xfrm>
            <a:prstGeom prst="callout1">
              <a:avLst>
                <a:gd name="adj1" fmla="val -4270"/>
                <a:gd name="adj2" fmla="val 49559"/>
                <a:gd name="adj3" fmla="val -198749"/>
                <a:gd name="adj4" fmla="val 44985"/>
              </a:avLst>
            </a:prstGeom>
            <a:solidFill>
              <a:schemeClr val="bg1"/>
            </a:solidFill>
            <a:ln w="28575">
              <a:solidFill>
                <a:srgbClr val="EA4D3C"/>
              </a:solidFill>
              <a:headEnd type="arrow" w="med" len="med"/>
              <a:tailEnd type="none" w="med" len="me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BH" sz="2000" b="1" dirty="0">
                  <a:solidFill>
                    <a:schemeClr val="tx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رمز </a:t>
              </a:r>
              <a:r>
                <a:rPr lang="ar-BH" sz="2000" b="1" dirty="0" smtClean="0">
                  <a:solidFill>
                    <a:schemeClr val="tx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البنك </a:t>
              </a:r>
              <a:endParaRPr lang="en-US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21" name="Line Callout 1 (No Border) 20"/>
            <p:cNvSpPr/>
            <p:nvPr/>
          </p:nvSpPr>
          <p:spPr>
            <a:xfrm>
              <a:off x="514033" y="3968328"/>
              <a:ext cx="1467167" cy="954192"/>
            </a:xfrm>
            <a:prstGeom prst="callout1">
              <a:avLst>
                <a:gd name="adj1" fmla="val -4270"/>
                <a:gd name="adj2" fmla="val 49559"/>
                <a:gd name="adj3" fmla="val -189167"/>
                <a:gd name="adj4" fmla="val 146778"/>
              </a:avLst>
            </a:prstGeom>
            <a:solidFill>
              <a:schemeClr val="bg1"/>
            </a:solidFill>
            <a:ln w="28575">
              <a:solidFill>
                <a:srgbClr val="EA4D3C"/>
              </a:solidFill>
              <a:headEnd type="arrow" w="med" len="med"/>
              <a:tailEnd type="none" w="med" len="me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BH" sz="2000" b="1" dirty="0" smtClean="0">
                  <a:solidFill>
                    <a:schemeClr val="tx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رمز</a:t>
              </a:r>
              <a:r>
                <a:rPr lang="ar-BH" sz="2000" b="1" dirty="0" smtClean="0">
                  <a:ln w="57150">
                    <a:solidFill>
                      <a:srgbClr val="EA4D3C"/>
                    </a:solidFill>
                  </a:ln>
                  <a:solidFill>
                    <a:schemeClr val="tx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 </a:t>
              </a:r>
              <a:r>
                <a:rPr lang="ar-BH" sz="2000" b="1" dirty="0">
                  <a:solidFill>
                    <a:schemeClr val="tx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البلد</a:t>
              </a:r>
              <a:endParaRPr lang="en-US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22" name="Line Callout 1 (No Border) 21"/>
            <p:cNvSpPr/>
            <p:nvPr/>
          </p:nvSpPr>
          <p:spPr>
            <a:xfrm>
              <a:off x="2438398" y="3968328"/>
              <a:ext cx="1467167" cy="954192"/>
            </a:xfrm>
            <a:prstGeom prst="callout1">
              <a:avLst>
                <a:gd name="adj1" fmla="val -4270"/>
                <a:gd name="adj2" fmla="val 49559"/>
                <a:gd name="adj3" fmla="val -193958"/>
                <a:gd name="adj4" fmla="val 95880"/>
              </a:avLst>
            </a:prstGeom>
            <a:solidFill>
              <a:schemeClr val="bg1"/>
            </a:solidFill>
            <a:ln w="28575">
              <a:solidFill>
                <a:srgbClr val="EA4D3C"/>
              </a:solidFill>
              <a:headEnd type="arrow" w="med" len="med"/>
              <a:tailEnd type="none" w="med" len="me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BH" sz="2000" b="1" dirty="0" smtClean="0">
                  <a:solidFill>
                    <a:schemeClr val="tx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رقم البنك </a:t>
              </a:r>
              <a:endParaRPr lang="en-US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sp>
        <p:nvSpPr>
          <p:cNvPr id="27" name="Rectangle 26"/>
          <p:cNvSpPr/>
          <p:nvPr/>
        </p:nvSpPr>
        <p:spPr>
          <a:xfrm>
            <a:off x="-208895" y="6581001"/>
            <a:ext cx="560273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BH" sz="1200" b="1" dirty="0"/>
              <a:t>الدرس: </a:t>
            </a:r>
            <a:r>
              <a:rPr lang="ar-BH" sz="1200" b="1" dirty="0" smtClean="0"/>
              <a:t>كشف حساب البنك      </a:t>
            </a:r>
            <a:r>
              <a:rPr lang="ar-BH" sz="1200" b="1" dirty="0" smtClean="0"/>
              <a:t>المقرر</a:t>
            </a:r>
            <a:r>
              <a:rPr lang="ar-BH" sz="1200" b="1" dirty="0"/>
              <a:t>: مقدمة في البنوك والعمليات المصرفية       بنك 211/ 804 </a:t>
            </a:r>
            <a:endParaRPr lang="en-US" sz="1200" b="1" dirty="0"/>
          </a:p>
        </p:txBody>
      </p:sp>
      <p:cxnSp>
        <p:nvCxnSpPr>
          <p:cNvPr id="28" name="Straight Connector 27"/>
          <p:cNvCxnSpPr/>
          <p:nvPr/>
        </p:nvCxnSpPr>
        <p:spPr>
          <a:xfrm>
            <a:off x="0" y="6515670"/>
            <a:ext cx="9144000" cy="1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>
            <a:spLocks/>
          </p:cNvSpPr>
          <p:nvPr/>
        </p:nvSpPr>
        <p:spPr>
          <a:xfrm>
            <a:off x="5334479" y="6515670"/>
            <a:ext cx="377488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</a:t>
            </a:r>
            <a:r>
              <a:rPr lang="ar-BH" sz="1400" b="1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– الفصل </a:t>
            </a: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27332"/>
            <a:ext cx="1646183" cy="126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8563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miley Face 8"/>
          <p:cNvSpPr/>
          <p:nvPr/>
        </p:nvSpPr>
        <p:spPr>
          <a:xfrm>
            <a:off x="609600" y="40115"/>
            <a:ext cx="7543800" cy="5550133"/>
          </a:xfrm>
          <a:prstGeom prst="smileyFac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5400" dirty="0" smtClean="0"/>
              <a:t> </a:t>
            </a:r>
            <a:endParaRPr lang="en-US" sz="5400" dirty="0">
              <a:latin typeface="Sakkal Majalla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895602" y="768294"/>
            <a:ext cx="5170526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BH" sz="32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انتهى الدرس </a:t>
            </a:r>
          </a:p>
          <a:p>
            <a:pPr algn="ctr"/>
            <a:r>
              <a:rPr lang="ar-BH" sz="3200" b="1" dirty="0" smtClean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آملين  </a:t>
            </a:r>
          </a:p>
          <a:p>
            <a:pPr algn="ctr"/>
            <a:r>
              <a:rPr lang="ar-BH" sz="3200" b="1" dirty="0" smtClean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تحقيق </a:t>
            </a:r>
            <a:endParaRPr lang="ar-BH" sz="32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/>
            <a:r>
              <a:rPr lang="ar-BH" sz="3200" b="1" dirty="0" smtClean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أهدف </a:t>
            </a:r>
            <a:r>
              <a:rPr lang="ar-BH" sz="3200" b="1" smtClean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درس </a:t>
            </a:r>
            <a:r>
              <a:rPr lang="ar-BH" sz="3200" b="1" smtClean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كشف حساب </a:t>
            </a:r>
            <a:r>
              <a:rPr lang="ar-BH" sz="3200" b="1" dirty="0" smtClean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البنك </a:t>
            </a:r>
          </a:p>
          <a:p>
            <a:pPr algn="ctr"/>
            <a:r>
              <a:rPr lang="ar-BH" sz="3200" b="1" dirty="0" smtClean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شكرا </a:t>
            </a:r>
            <a:endParaRPr lang="ar-BH" sz="32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/>
            <a:r>
              <a:rPr lang="ar-BH" sz="32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مع التوفيق </a:t>
            </a:r>
            <a:r>
              <a:rPr lang="ar-BH" sz="3200" b="1" dirty="0" smtClean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والنجاح</a:t>
            </a:r>
          </a:p>
          <a:p>
            <a:pPr algn="r"/>
            <a:endParaRPr lang="ar-BH" sz="2400" b="1" u="sng" dirty="0" smtClean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/>
            <a:r>
              <a:rPr lang="ar-BH" sz="32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endParaRPr lang="en-US" sz="3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384853" y="5225756"/>
            <a:ext cx="62484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BH" sz="2400" b="1" u="sng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لمزيد </a:t>
            </a:r>
            <a:r>
              <a:rPr lang="ar-BH" sz="2400" b="1" u="sng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من المعلومات:</a:t>
            </a:r>
            <a:endParaRPr lang="en-US" sz="2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/>
            <a:r>
              <a:rPr lang="en-US" sz="2000" b="1" dirty="0" smtClean="0">
                <a:solidFill>
                  <a:schemeClr val="bg1"/>
                </a:solidFill>
                <a:latin typeface="Century Gothic" panose="020B0502020202020204" pitchFamily="34" charset="0"/>
                <a:cs typeface="Sakkal Majalla" panose="02000000000000000000" pitchFamily="2" charset="-78"/>
                <a:hlinkClick r:id="rId4"/>
              </a:rPr>
              <a:t>www.Edunet.com</a:t>
            </a:r>
            <a:r>
              <a:rPr lang="ar-BH" sz="2000" b="1" dirty="0" smtClean="0">
                <a:solidFill>
                  <a:srgbClr val="FF0000"/>
                </a:solidFill>
                <a:latin typeface="Century Gothic" panose="020B0502020202020204" pitchFamily="34" charset="0"/>
                <a:cs typeface="Sakkal Majalla" panose="02000000000000000000" pitchFamily="2" charset="-78"/>
              </a:rPr>
              <a:t>       </a:t>
            </a:r>
            <a:r>
              <a:rPr lang="ar-BH" sz="2000" b="1" dirty="0" smtClean="0">
                <a:latin typeface="Century Gothic" panose="020B0502020202020204" pitchFamily="34" charset="0"/>
                <a:cs typeface="Sakkal Majalla" panose="02000000000000000000" pitchFamily="2" charset="-78"/>
              </a:rPr>
              <a:t>1- </a:t>
            </a:r>
            <a:r>
              <a:rPr lang="ar-BH" sz="2000" b="1" dirty="0">
                <a:latin typeface="Century Gothic" panose="020B0502020202020204" pitchFamily="34" charset="0"/>
                <a:cs typeface="Sakkal Majalla" panose="02000000000000000000" pitchFamily="2" charset="-78"/>
              </a:rPr>
              <a:t>زيارة البوابة التعليمية </a:t>
            </a:r>
            <a:endParaRPr lang="en-US" sz="2000" b="1" dirty="0">
              <a:latin typeface="Century Gothic" panose="020B0502020202020204" pitchFamily="34" charset="0"/>
              <a:cs typeface="Sakkal Majalla" panose="02000000000000000000" pitchFamily="2" charset="-78"/>
            </a:endParaRPr>
          </a:p>
          <a:p>
            <a:pPr algn="r"/>
            <a:r>
              <a:rPr lang="ar-BH" sz="2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       2- </a:t>
            </a:r>
            <a:r>
              <a:rPr lang="ar-BH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حل أسئلة وأنشطة الكتاب </a:t>
            </a:r>
            <a:r>
              <a:rPr lang="ar-BH" sz="2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والكراسة.</a:t>
            </a:r>
            <a:endParaRPr lang="en-US" sz="20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/>
            <a:r>
              <a:rPr lang="ar-BH" sz="32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endParaRPr lang="en-US" sz="3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-208895" y="6581001"/>
            <a:ext cx="560273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BH" sz="1200" b="1" dirty="0"/>
              <a:t>الدرس: </a:t>
            </a:r>
            <a:r>
              <a:rPr lang="ar-BH" sz="1200" b="1" dirty="0" smtClean="0"/>
              <a:t>كشف حساب البنك      </a:t>
            </a:r>
            <a:r>
              <a:rPr lang="ar-BH" sz="1200" b="1" dirty="0" smtClean="0"/>
              <a:t>المقرر</a:t>
            </a:r>
            <a:r>
              <a:rPr lang="ar-BH" sz="1200" b="1" dirty="0"/>
              <a:t>: مقدمة في البنوك والعمليات المصرفية       بنك 211/ 804 </a:t>
            </a:r>
            <a:endParaRPr lang="en-US" sz="1200" b="1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6515670"/>
            <a:ext cx="9144000" cy="1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>
            <a:spLocks/>
          </p:cNvSpPr>
          <p:nvPr/>
        </p:nvSpPr>
        <p:spPr>
          <a:xfrm>
            <a:off x="5334479" y="6515670"/>
            <a:ext cx="377488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</a:t>
            </a:r>
            <a:r>
              <a:rPr lang="ar-BH" sz="1400" b="1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– الفصل </a:t>
            </a: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27332"/>
            <a:ext cx="1646183" cy="126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341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5030574" y="1411198"/>
            <a:ext cx="4135494" cy="4459243"/>
          </a:xfrm>
          <a:prstGeom prst="rect">
            <a:avLst/>
          </a:prstGeom>
          <a:solidFill>
            <a:schemeClr val="bg1"/>
          </a:solidFill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BH" sz="2400" b="1" u="sng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مثال</a:t>
            </a:r>
            <a:endParaRPr lang="ar-BH" sz="2400" b="1" dirty="0" smtClean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justLow" rtl="1"/>
            <a:r>
              <a:rPr lang="ar-BH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أرسل بنك البحرين الوطني(فرع المنامة) كشف حساب التوفير للعميل/ ماهر طه خليفة عن حسابه رقم </a:t>
            </a:r>
            <a:r>
              <a:rPr lang="en-US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BH78NBOB0000029240749</a:t>
            </a:r>
            <a:r>
              <a:rPr lang="ar-BH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متضمنا المعاملات المالية خلال شهر يناير2021م التالية:</a:t>
            </a:r>
            <a:endParaRPr lang="ar-BH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285750" indent="-285750" algn="r" rtl="1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ar-BH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الرصيد الافتتاحي  650 </a:t>
            </a:r>
            <a:r>
              <a:rPr lang="ar-BH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د.ب. </a:t>
            </a:r>
            <a:endParaRPr lang="ar-BH" b="1" dirty="0" smtClean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285750" indent="-285750" algn="r" rtl="1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ar-BH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5 يناير سحب مبلغ 50 د.ب عبر جهاز </a:t>
            </a:r>
            <a:r>
              <a:rPr lang="en-US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ATM</a:t>
            </a:r>
            <a:r>
              <a:rPr lang="ar-BH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</a:p>
          <a:p>
            <a:pPr marL="285750" indent="-285750" algn="r" rtl="1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ar-BH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10 يناير أودع شيك رقم 45502 بقيمة 100 د.ب.</a:t>
            </a:r>
          </a:p>
          <a:p>
            <a:pPr marL="285750" indent="-285750" algn="r" rtl="1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ar-BH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16يناير دفع مشتريات 60 د.ب من إيكيا بــ </a:t>
            </a:r>
            <a:r>
              <a:rPr lang="en-US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.ATM</a:t>
            </a:r>
            <a:endParaRPr lang="ar-BH" b="1" dirty="0" smtClean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285750" indent="-285750" algn="r" rtl="1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ar-BH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26 يناير أودع راتبه الشهري 850 د.ب.</a:t>
            </a:r>
          </a:p>
          <a:p>
            <a:pPr marL="285750" indent="-285750" algn="r" rtl="1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ar-BH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27 يناير </a:t>
            </a:r>
            <a:r>
              <a:rPr lang="ar-BH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</a:t>
            </a:r>
            <a:r>
              <a:rPr lang="ar-BH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ستقطع البنك قسطه الشهري 120د.ب.</a:t>
            </a:r>
          </a:p>
          <a:p>
            <a:pPr marL="285750" indent="-285750" algn="r" rtl="1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ar-BH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28يناير دفع رسوم تجديد سيارته إلكتروني20د.ب. </a:t>
            </a:r>
            <a:endParaRPr lang="en-US" b="1" dirty="0" smtClean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285750" indent="-285750" algn="r" rtl="1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31</a:t>
            </a:r>
            <a:r>
              <a:rPr lang="ar-BH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يناير</a:t>
            </a:r>
            <a:r>
              <a:rPr lang="en-US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أودع له البنك الفائدة الشهرية 5 د.ب. </a:t>
            </a:r>
            <a:endParaRPr lang="en-US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rtl="1">
              <a:buClr>
                <a:srgbClr val="FF0000"/>
              </a:buClr>
            </a:pPr>
            <a:endParaRPr lang="en-US" b="1" dirty="0" smtClean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140" y="1913580"/>
            <a:ext cx="4958474" cy="4236885"/>
          </a:xfrm>
          <a:prstGeom prst="rect">
            <a:avLst/>
          </a:prstGeom>
        </p:spPr>
      </p:pic>
      <p:sp>
        <p:nvSpPr>
          <p:cNvPr id="32" name="Rectangle 31"/>
          <p:cNvSpPr/>
          <p:nvPr/>
        </p:nvSpPr>
        <p:spPr>
          <a:xfrm>
            <a:off x="2959761" y="2132971"/>
            <a:ext cx="15520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BH" b="1" dirty="0" smtClean="0">
                <a:solidFill>
                  <a:schemeClr val="accent5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بنك البحرين الوطني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3555419" y="2401417"/>
            <a:ext cx="6110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BH" b="1" dirty="0" smtClean="0">
                <a:solidFill>
                  <a:schemeClr val="accent5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المنامة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3028892" y="2605731"/>
            <a:ext cx="12763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BH" b="1" dirty="0" smtClean="0">
                <a:solidFill>
                  <a:schemeClr val="accent5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ماهر طه خليفة 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1211183" y="2790296"/>
            <a:ext cx="271838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BH78NBOB0000029240749</a:t>
            </a:r>
          </a:p>
        </p:txBody>
      </p:sp>
      <p:sp>
        <p:nvSpPr>
          <p:cNvPr id="37" name="Rectangle 36"/>
          <p:cNvSpPr/>
          <p:nvPr/>
        </p:nvSpPr>
        <p:spPr>
          <a:xfrm>
            <a:off x="3381635" y="3049639"/>
            <a:ext cx="5373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BH" b="1" dirty="0" smtClean="0">
                <a:solidFill>
                  <a:schemeClr val="accent5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توفير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3360874" y="3216030"/>
            <a:ext cx="9829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BH" b="1" dirty="0" smtClean="0">
                <a:solidFill>
                  <a:schemeClr val="accent5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دينار بحريني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3858241" y="3456816"/>
            <a:ext cx="98296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 smtClean="0">
                <a:solidFill>
                  <a:schemeClr val="accent5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202</a:t>
            </a:r>
            <a:r>
              <a:rPr lang="ar-BH" sz="1600" b="1" dirty="0" smtClean="0">
                <a:solidFill>
                  <a:schemeClr val="accent5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</a:t>
            </a:r>
            <a:r>
              <a:rPr lang="en-US" sz="1600" b="1" dirty="0" smtClean="0">
                <a:solidFill>
                  <a:schemeClr val="accent5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/1/1</a:t>
            </a:r>
            <a:endParaRPr lang="en-US" sz="16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2678020" y="3457388"/>
            <a:ext cx="108395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 smtClean="0">
                <a:solidFill>
                  <a:schemeClr val="accent5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202</a:t>
            </a:r>
            <a:r>
              <a:rPr lang="ar-BH" sz="1600" b="1" dirty="0" smtClean="0">
                <a:solidFill>
                  <a:schemeClr val="accent5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</a:t>
            </a:r>
            <a:r>
              <a:rPr lang="en-US" sz="1600" b="1" dirty="0" smtClean="0">
                <a:solidFill>
                  <a:schemeClr val="accent5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/1/31</a:t>
            </a:r>
            <a:endParaRPr lang="en-US" sz="16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358067" y="4182485"/>
            <a:ext cx="86113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smtClean="0">
                <a:solidFill>
                  <a:schemeClr val="accent5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01 Jan 2</a:t>
            </a:r>
            <a:r>
              <a:rPr lang="ar-BH" sz="1400" b="1" dirty="0" smtClean="0">
                <a:solidFill>
                  <a:schemeClr val="accent5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</a:t>
            </a:r>
            <a:endParaRPr lang="en-US" sz="14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1396327" y="4159534"/>
            <a:ext cx="13564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BH" b="1" dirty="0" smtClean="0">
                <a:solidFill>
                  <a:schemeClr val="accent5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الرصيد الافتتاحي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4235433" y="4162058"/>
            <a:ext cx="4635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BH" b="1" dirty="0" smtClean="0">
                <a:solidFill>
                  <a:schemeClr val="accent5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650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334592" y="4411777"/>
            <a:ext cx="86113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smtClean="0">
                <a:solidFill>
                  <a:schemeClr val="accent5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05 Jan 21</a:t>
            </a:r>
            <a:endParaRPr lang="en-US" sz="14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1074999" y="4383536"/>
            <a:ext cx="20553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BH" b="1" dirty="0" smtClean="0">
                <a:solidFill>
                  <a:schemeClr val="accent5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سحب مبلغ نقدي من 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ATM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3667048" y="4355679"/>
            <a:ext cx="3706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50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4235433" y="4393363"/>
            <a:ext cx="4635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600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326529" y="4636953"/>
            <a:ext cx="86113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smtClean="0">
                <a:solidFill>
                  <a:schemeClr val="accent5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10 Jan 21</a:t>
            </a:r>
            <a:endParaRPr lang="en-US" sz="14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1074888" y="4589986"/>
            <a:ext cx="18293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BH" b="1" dirty="0" smtClean="0">
                <a:solidFill>
                  <a:schemeClr val="accent5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إيداع شيك رقم 45502  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3134137" y="4602115"/>
            <a:ext cx="4635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BH" b="1" dirty="0" smtClean="0">
                <a:solidFill>
                  <a:schemeClr val="accent5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100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4225769" y="4590420"/>
            <a:ext cx="4635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BH" b="1" dirty="0" smtClean="0">
                <a:solidFill>
                  <a:schemeClr val="accent5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700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326526" y="4868782"/>
            <a:ext cx="86113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smtClean="0">
                <a:solidFill>
                  <a:schemeClr val="accent5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16 Jan 21</a:t>
            </a:r>
            <a:endParaRPr lang="en-US" sz="14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1342575" y="4808153"/>
            <a:ext cx="14510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BH" b="1" dirty="0" smtClean="0">
                <a:solidFill>
                  <a:schemeClr val="accent5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دفع مشتريات إيكيا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3668313" y="4808153"/>
            <a:ext cx="3706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60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4208494" y="4790224"/>
            <a:ext cx="4635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BH" b="1" dirty="0" smtClean="0">
                <a:solidFill>
                  <a:schemeClr val="accent5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6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40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311875" y="5050553"/>
            <a:ext cx="86113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smtClean="0">
                <a:solidFill>
                  <a:schemeClr val="accent5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26 Jan 21</a:t>
            </a:r>
            <a:endParaRPr lang="en-US" sz="14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1231018" y="5014838"/>
            <a:ext cx="15969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BH" b="1" dirty="0" smtClean="0">
                <a:solidFill>
                  <a:schemeClr val="accent5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إيداع الراتب الشهري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3130370" y="5014838"/>
            <a:ext cx="4635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BH" b="1" dirty="0" smtClean="0">
                <a:solidFill>
                  <a:schemeClr val="accent5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850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4102974" y="5003167"/>
            <a:ext cx="5565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BH" b="1" dirty="0" smtClean="0">
                <a:solidFill>
                  <a:schemeClr val="accent5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1490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326524" y="5265246"/>
            <a:ext cx="86113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smtClean="0">
                <a:solidFill>
                  <a:schemeClr val="accent5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27 Jan 21</a:t>
            </a:r>
            <a:endParaRPr lang="en-US" sz="14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1275940" y="5229882"/>
            <a:ext cx="17043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BH" b="1" dirty="0" smtClean="0">
                <a:solidFill>
                  <a:schemeClr val="accent5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خصم القسط الشهري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3600093" y="5207336"/>
            <a:ext cx="4635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BH" b="1" dirty="0" smtClean="0">
                <a:solidFill>
                  <a:schemeClr val="accent5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120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72" name="Rectangle 71"/>
          <p:cNvSpPr/>
          <p:nvPr/>
        </p:nvSpPr>
        <p:spPr>
          <a:xfrm>
            <a:off x="4090034" y="5196376"/>
            <a:ext cx="5565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BH" b="1" dirty="0" smtClean="0">
                <a:solidFill>
                  <a:schemeClr val="accent5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1370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334592" y="5486471"/>
            <a:ext cx="86113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smtClean="0">
                <a:solidFill>
                  <a:schemeClr val="accent5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28 Jan 21</a:t>
            </a:r>
            <a:endParaRPr lang="en-US" sz="14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1250717" y="5427132"/>
            <a:ext cx="17892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BH" b="1" dirty="0" smtClean="0">
                <a:solidFill>
                  <a:schemeClr val="accent5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دفع رسوم تجديد سيارة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75" name="Rectangle 74"/>
          <p:cNvSpPr/>
          <p:nvPr/>
        </p:nvSpPr>
        <p:spPr>
          <a:xfrm>
            <a:off x="3733655" y="5450641"/>
            <a:ext cx="3706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BH" b="1" dirty="0" smtClean="0">
                <a:solidFill>
                  <a:schemeClr val="accent5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20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76" name="Rectangle 75"/>
          <p:cNvSpPr/>
          <p:nvPr/>
        </p:nvSpPr>
        <p:spPr>
          <a:xfrm>
            <a:off x="4092266" y="5439681"/>
            <a:ext cx="5565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BH" b="1" dirty="0" smtClean="0">
                <a:solidFill>
                  <a:schemeClr val="accent5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1350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77" name="Rectangle 76"/>
          <p:cNvSpPr/>
          <p:nvPr/>
        </p:nvSpPr>
        <p:spPr>
          <a:xfrm>
            <a:off x="334595" y="5701164"/>
            <a:ext cx="86113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smtClean="0">
                <a:solidFill>
                  <a:schemeClr val="accent5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31 Jan 2</a:t>
            </a:r>
            <a:r>
              <a:rPr lang="ar-BH" sz="1400" b="1" dirty="0" smtClean="0">
                <a:solidFill>
                  <a:schemeClr val="accent5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</a:t>
            </a:r>
            <a:endParaRPr lang="en-US" sz="14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78" name="Rectangle 77"/>
          <p:cNvSpPr/>
          <p:nvPr/>
        </p:nvSpPr>
        <p:spPr>
          <a:xfrm>
            <a:off x="1508474" y="5663411"/>
            <a:ext cx="13035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BH" b="1" dirty="0" smtClean="0">
                <a:solidFill>
                  <a:schemeClr val="accent5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الفائدة الشهرية 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79" name="Rectangle 78"/>
          <p:cNvSpPr/>
          <p:nvPr/>
        </p:nvSpPr>
        <p:spPr>
          <a:xfrm>
            <a:off x="3315909" y="5652241"/>
            <a:ext cx="2776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BH" b="1" dirty="0" smtClean="0">
                <a:solidFill>
                  <a:schemeClr val="accent5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5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80" name="Rectangle 79"/>
          <p:cNvSpPr/>
          <p:nvPr/>
        </p:nvSpPr>
        <p:spPr>
          <a:xfrm>
            <a:off x="4094485" y="5668797"/>
            <a:ext cx="5565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BH" b="1" dirty="0" smtClean="0">
                <a:solidFill>
                  <a:schemeClr val="accent5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1355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-208895" y="6581001"/>
            <a:ext cx="560273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BH" sz="1200" b="1" dirty="0"/>
              <a:t>الدرس: </a:t>
            </a:r>
            <a:r>
              <a:rPr lang="ar-BH" sz="1200" b="1" dirty="0" smtClean="0"/>
              <a:t>كشف حساب البنك      </a:t>
            </a:r>
            <a:r>
              <a:rPr lang="ar-BH" sz="1200" b="1" dirty="0" smtClean="0"/>
              <a:t>المقرر</a:t>
            </a:r>
            <a:r>
              <a:rPr lang="ar-BH" sz="1200" b="1" dirty="0"/>
              <a:t>: مقدمة في البنوك والعمليات المصرفية       بنك 211/ 804 </a:t>
            </a:r>
            <a:endParaRPr lang="en-US" sz="1200" b="1" dirty="0"/>
          </a:p>
        </p:txBody>
      </p:sp>
      <p:cxnSp>
        <p:nvCxnSpPr>
          <p:cNvPr id="81" name="Straight Connector 80"/>
          <p:cNvCxnSpPr/>
          <p:nvPr/>
        </p:nvCxnSpPr>
        <p:spPr>
          <a:xfrm>
            <a:off x="0" y="6515670"/>
            <a:ext cx="9144000" cy="1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Rectangle 81"/>
          <p:cNvSpPr>
            <a:spLocks/>
          </p:cNvSpPr>
          <p:nvPr/>
        </p:nvSpPr>
        <p:spPr>
          <a:xfrm>
            <a:off x="5334479" y="6515670"/>
            <a:ext cx="377488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</a:t>
            </a:r>
            <a:r>
              <a:rPr lang="ar-BH" sz="1400" b="1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– الفصل </a:t>
            </a: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83" name="Picture 8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27332"/>
            <a:ext cx="1646183" cy="126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592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2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7" fill="hold">
                      <p:stCondLst>
                        <p:cond delay="indefinite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5" fill="hold">
                      <p:stCondLst>
                        <p:cond delay="indefinite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3" fill="hold">
                      <p:stCondLst>
                        <p:cond delay="indefinite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1" fill="hold">
                      <p:stCondLst>
                        <p:cond delay="indefinite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9" fill="hold">
                      <p:stCondLst>
                        <p:cond delay="indefinite"/>
                      </p:stCondLst>
                      <p:childTnLst>
                        <p:par>
                          <p:cTn id="310" fill="hold">
                            <p:stCondLst>
                              <p:cond delay="0"/>
                            </p:stCondLst>
                            <p:childTnLst>
                              <p:par>
                                <p:cTn id="3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7" fill="hold">
                      <p:stCondLst>
                        <p:cond delay="indefinite"/>
                      </p:stCondLst>
                      <p:childTnLst>
                        <p:par>
                          <p:cTn id="328" fill="hold">
                            <p:stCondLst>
                              <p:cond delay="0"/>
                            </p:stCondLst>
                            <p:childTnLst>
                              <p:par>
                                <p:cTn id="32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5" fill="hold">
                      <p:stCondLst>
                        <p:cond delay="indefinite"/>
                      </p:stCondLst>
                      <p:childTnLst>
                        <p:par>
                          <p:cTn id="346" fill="hold">
                            <p:stCondLst>
                              <p:cond delay="0"/>
                            </p:stCondLst>
                            <p:childTnLst>
                              <p:par>
                                <p:cTn id="34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3" fill="hold">
                      <p:stCondLst>
                        <p:cond delay="indefinite"/>
                      </p:stCondLst>
                      <p:childTnLst>
                        <p:par>
                          <p:cTn id="364" fill="hold">
                            <p:stCondLst>
                              <p:cond delay="0"/>
                            </p:stCondLst>
                            <p:childTnLst>
                              <p:par>
                                <p:cTn id="36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1" fill="hold">
                      <p:stCondLst>
                        <p:cond delay="indefinite"/>
                      </p:stCondLst>
                      <p:childTnLst>
                        <p:par>
                          <p:cTn id="382" fill="hold">
                            <p:stCondLst>
                              <p:cond delay="0"/>
                            </p:stCondLst>
                            <p:childTnLst>
                              <p:par>
                                <p:cTn id="38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9" fill="hold">
                      <p:stCondLst>
                        <p:cond delay="indefinite"/>
                      </p:stCondLst>
                      <p:childTnLst>
                        <p:par>
                          <p:cTn id="400" fill="hold">
                            <p:stCondLst>
                              <p:cond delay="0"/>
                            </p:stCondLst>
                            <p:childTnLst>
                              <p:par>
                                <p:cTn id="40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7" fill="hold">
                      <p:stCondLst>
                        <p:cond delay="indefinite"/>
                      </p:stCondLst>
                      <p:childTnLst>
                        <p:par>
                          <p:cTn id="418" fill="hold">
                            <p:stCondLst>
                              <p:cond delay="0"/>
                            </p:stCondLst>
                            <p:childTnLst>
                              <p:par>
                                <p:cTn id="41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5" fill="hold">
                      <p:stCondLst>
                        <p:cond delay="indefinite"/>
                      </p:stCondLst>
                      <p:childTnLst>
                        <p:par>
                          <p:cTn id="436" fill="hold">
                            <p:stCondLst>
                              <p:cond delay="0"/>
                            </p:stCondLst>
                            <p:childTnLst>
                              <p:par>
                                <p:cTn id="43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3" fill="hold">
                      <p:stCondLst>
                        <p:cond delay="indefinite"/>
                      </p:stCondLst>
                      <p:childTnLst>
                        <p:par>
                          <p:cTn id="454" fill="hold">
                            <p:stCondLst>
                              <p:cond delay="0"/>
                            </p:stCondLst>
                            <p:childTnLst>
                              <p:par>
                                <p:cTn id="45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1" fill="hold">
                      <p:stCondLst>
                        <p:cond delay="indefinite"/>
                      </p:stCondLst>
                      <p:childTnLst>
                        <p:par>
                          <p:cTn id="472" fill="hold">
                            <p:stCondLst>
                              <p:cond delay="0"/>
                            </p:stCondLst>
                            <p:childTnLst>
                              <p:par>
                                <p:cTn id="47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9" fill="hold">
                      <p:stCondLst>
                        <p:cond delay="indefinite"/>
                      </p:stCondLst>
                      <p:childTnLst>
                        <p:par>
                          <p:cTn id="490" fill="hold">
                            <p:stCondLst>
                              <p:cond delay="0"/>
                            </p:stCondLst>
                            <p:childTnLst>
                              <p:par>
                                <p:cTn id="49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7" fill="hold">
                      <p:stCondLst>
                        <p:cond delay="indefinite"/>
                      </p:stCondLst>
                      <p:childTnLst>
                        <p:par>
                          <p:cTn id="508" fill="hold">
                            <p:stCondLst>
                              <p:cond delay="0"/>
                            </p:stCondLst>
                            <p:childTnLst>
                              <p:par>
                                <p:cTn id="50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5" fill="hold">
                      <p:stCondLst>
                        <p:cond delay="indefinite"/>
                      </p:stCondLst>
                      <p:childTnLst>
                        <p:par>
                          <p:cTn id="526" fill="hold">
                            <p:stCondLst>
                              <p:cond delay="0"/>
                            </p:stCondLst>
                            <p:childTnLst>
                              <p:par>
                                <p:cTn id="52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3" fill="hold">
                      <p:stCondLst>
                        <p:cond delay="indefinite"/>
                      </p:stCondLst>
                      <p:childTnLst>
                        <p:par>
                          <p:cTn id="544" fill="hold">
                            <p:stCondLst>
                              <p:cond delay="0"/>
                            </p:stCondLst>
                            <p:childTnLst>
                              <p:par>
                                <p:cTn id="54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1" fill="hold">
                      <p:stCondLst>
                        <p:cond delay="indefinite"/>
                      </p:stCondLst>
                      <p:childTnLst>
                        <p:par>
                          <p:cTn id="562" fill="hold">
                            <p:stCondLst>
                              <p:cond delay="0"/>
                            </p:stCondLst>
                            <p:childTnLst>
                              <p:par>
                                <p:cTn id="56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9" fill="hold">
                      <p:stCondLst>
                        <p:cond delay="indefinite"/>
                      </p:stCondLst>
                      <p:childTnLst>
                        <p:par>
                          <p:cTn id="580" fill="hold">
                            <p:stCondLst>
                              <p:cond delay="0"/>
                            </p:stCondLst>
                            <p:childTnLst>
                              <p:par>
                                <p:cTn id="58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8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9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7" fill="hold">
                      <p:stCondLst>
                        <p:cond delay="indefinite"/>
                      </p:stCondLst>
                      <p:childTnLst>
                        <p:par>
                          <p:cTn id="598" fill="hold">
                            <p:stCondLst>
                              <p:cond delay="0"/>
                            </p:stCondLst>
                            <p:childTnLst>
                              <p:par>
                                <p:cTn id="59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0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0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1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5" fill="hold">
                      <p:stCondLst>
                        <p:cond delay="indefinite"/>
                      </p:stCondLst>
                      <p:childTnLst>
                        <p:par>
                          <p:cTn id="616" fill="hold">
                            <p:stCondLst>
                              <p:cond delay="0"/>
                            </p:stCondLst>
                            <p:childTnLst>
                              <p:par>
                                <p:cTn id="6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3" fill="hold">
                      <p:stCondLst>
                        <p:cond delay="indefinite"/>
                      </p:stCondLst>
                      <p:childTnLst>
                        <p:par>
                          <p:cTn id="634" fill="hold">
                            <p:stCondLst>
                              <p:cond delay="0"/>
                            </p:stCondLst>
                            <p:childTnLst>
                              <p:par>
                                <p:cTn id="63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1" fill="hold">
                      <p:stCondLst>
                        <p:cond delay="indefinite"/>
                      </p:stCondLst>
                      <p:childTnLst>
                        <p:par>
                          <p:cTn id="652" fill="hold">
                            <p:stCondLst>
                              <p:cond delay="0"/>
                            </p:stCondLst>
                            <p:childTnLst>
                              <p:par>
                                <p:cTn id="65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9" fill="hold">
                      <p:stCondLst>
                        <p:cond delay="indefinite"/>
                      </p:stCondLst>
                      <p:childTnLst>
                        <p:par>
                          <p:cTn id="670" fill="hold">
                            <p:stCondLst>
                              <p:cond delay="0"/>
                            </p:stCondLst>
                            <p:childTnLst>
                              <p:par>
                                <p:cTn id="67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8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7" fill="hold">
                      <p:stCondLst>
                        <p:cond delay="indefinite"/>
                      </p:stCondLst>
                      <p:childTnLst>
                        <p:par>
                          <p:cTn id="688" fill="hold">
                            <p:stCondLst>
                              <p:cond delay="0"/>
                            </p:stCondLst>
                            <p:childTnLst>
                              <p:par>
                                <p:cTn id="68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9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9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0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5" fill="hold">
                      <p:stCondLst>
                        <p:cond delay="indefinite"/>
                      </p:stCondLst>
                      <p:childTnLst>
                        <p:par>
                          <p:cTn id="706" fill="hold">
                            <p:stCondLst>
                              <p:cond delay="0"/>
                            </p:stCondLst>
                            <p:childTnLst>
                              <p:par>
                                <p:cTn id="70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1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1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1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2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3" fill="hold">
                      <p:stCondLst>
                        <p:cond delay="indefinite"/>
                      </p:stCondLst>
                      <p:childTnLst>
                        <p:par>
                          <p:cTn id="724" fill="hold">
                            <p:stCondLst>
                              <p:cond delay="0"/>
                            </p:stCondLst>
                            <p:childTnLst>
                              <p:par>
                                <p:cTn id="72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1" fill="hold">
                      <p:stCondLst>
                        <p:cond delay="indefinite"/>
                      </p:stCondLst>
                      <p:childTnLst>
                        <p:par>
                          <p:cTn id="742" fill="hold">
                            <p:stCondLst>
                              <p:cond delay="0"/>
                            </p:stCondLst>
                            <p:childTnLst>
                              <p:par>
                                <p:cTn id="74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9" fill="hold">
                      <p:stCondLst>
                        <p:cond delay="indefinite"/>
                      </p:stCondLst>
                      <p:childTnLst>
                        <p:par>
                          <p:cTn id="760" fill="hold">
                            <p:stCondLst>
                              <p:cond delay="0"/>
                            </p:stCondLst>
                            <p:childTnLst>
                              <p:par>
                                <p:cTn id="76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6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7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7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7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7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7" fill="hold">
                      <p:stCondLst>
                        <p:cond delay="indefinite"/>
                      </p:stCondLst>
                      <p:childTnLst>
                        <p:par>
                          <p:cTn id="778" fill="hold">
                            <p:stCondLst>
                              <p:cond delay="0"/>
                            </p:stCondLst>
                            <p:childTnLst>
                              <p:par>
                                <p:cTn id="77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8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9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9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9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32" grpId="0"/>
      <p:bldP spid="33" grpId="0"/>
      <p:bldP spid="34" grpId="0"/>
      <p:bldP spid="36" grpId="0"/>
      <p:bldP spid="37" grpId="0"/>
      <p:bldP spid="38" grpId="0"/>
      <p:bldP spid="39" grpId="0"/>
      <p:bldP spid="40" grpId="0"/>
      <p:bldP spid="41" grpId="0"/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/>
      <p:bldP spid="57" grpId="0"/>
      <p:bldP spid="58" grpId="0"/>
      <p:bldP spid="59" grpId="0"/>
      <p:bldP spid="60" grpId="0"/>
      <p:bldP spid="61" grpId="0"/>
      <p:bldP spid="62" grpId="0"/>
      <p:bldP spid="65" grpId="0"/>
      <p:bldP spid="66" grpId="0"/>
      <p:bldP spid="67" grpId="0"/>
      <p:bldP spid="68" grpId="0"/>
      <p:bldP spid="69" grpId="0"/>
      <p:bldP spid="70" grpId="0"/>
      <p:bldP spid="71" grpId="0"/>
      <p:bldP spid="72" grpId="0"/>
      <p:bldP spid="73" grpId="0"/>
      <p:bldP spid="74" grpId="0"/>
      <p:bldP spid="75" grpId="0"/>
      <p:bldP spid="76" grpId="0"/>
      <p:bldP spid="77" grpId="0"/>
      <p:bldP spid="78" grpId="0"/>
      <p:bldP spid="79" grpId="0"/>
      <p:bldP spid="8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lowchart: Manual Input 28"/>
          <p:cNvSpPr/>
          <p:nvPr/>
        </p:nvSpPr>
        <p:spPr>
          <a:xfrm>
            <a:off x="4501900" y="137676"/>
            <a:ext cx="2870891" cy="802600"/>
          </a:xfrm>
          <a:prstGeom prst="flowChartManualInput">
            <a:avLst/>
          </a:prstGeom>
          <a:solidFill>
            <a:srgbClr val="EA4D3C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algn="ctr" rtl="1"/>
            <a:r>
              <a:rPr lang="ar-BH" sz="3600" b="1" dirty="0" smtClean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الشيكات</a:t>
            </a:r>
            <a:endParaRPr lang="ar-BH" sz="36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391798" y="392403"/>
            <a:ext cx="7023222" cy="1872019"/>
            <a:chOff x="3481220" y="689582"/>
            <a:chExt cx="6919992" cy="1621601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758084">
              <a:off x="3481220" y="689582"/>
              <a:ext cx="3163871" cy="1327920"/>
            </a:xfrm>
            <a:prstGeom prst="rect">
              <a:avLst/>
            </a:prstGeom>
          </p:spPr>
        </p:pic>
        <p:sp>
          <p:nvSpPr>
            <p:cNvPr id="28" name="Rectangle 27"/>
            <p:cNvSpPr/>
            <p:nvPr/>
          </p:nvSpPr>
          <p:spPr>
            <a:xfrm>
              <a:off x="5426683" y="1172250"/>
              <a:ext cx="4974529" cy="1138933"/>
            </a:xfrm>
            <a:prstGeom prst="rect">
              <a:avLst/>
            </a:prstGeom>
            <a:solidFill>
              <a:schemeClr val="bg1"/>
            </a:solidFill>
            <a:ln w="2857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BH" sz="2200" b="1" dirty="0" smtClean="0">
                  <a:solidFill>
                    <a:srgbClr val="FF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الشيك </a:t>
              </a:r>
            </a:p>
            <a:p>
              <a:pPr algn="r"/>
              <a:r>
                <a:rPr lang="ar-BH" sz="2000" b="1" dirty="0" smtClean="0">
                  <a:solidFill>
                    <a:schemeClr val="tx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ورقة تجارية تصدر بأمر كتابي من الساحب  إلى المسحوب عليه (البنك) لدفع مبلغ معين للمستفيد أو لحامله.</a:t>
              </a:r>
              <a:endParaRPr lang="en-US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596029" y="2350793"/>
            <a:ext cx="8447061" cy="3617754"/>
            <a:chOff x="596029" y="2350793"/>
            <a:chExt cx="8447061" cy="3617754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96029" y="2904558"/>
              <a:ext cx="7138940" cy="3063989"/>
            </a:xfrm>
            <a:prstGeom prst="rect">
              <a:avLst/>
            </a:prstGeom>
          </p:spPr>
        </p:pic>
        <p:sp>
          <p:nvSpPr>
            <p:cNvPr id="30" name="Flowchart: Manual Input 29"/>
            <p:cNvSpPr/>
            <p:nvPr/>
          </p:nvSpPr>
          <p:spPr>
            <a:xfrm>
              <a:off x="6833032" y="2350793"/>
              <a:ext cx="2210058" cy="802600"/>
            </a:xfrm>
            <a:prstGeom prst="flowChartManualInput">
              <a:avLst/>
            </a:prstGeom>
            <a:solidFill>
              <a:srgbClr val="EA4D3C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 wrap="square">
              <a:spAutoFit/>
            </a:bodyPr>
            <a:lstStyle/>
            <a:p>
              <a:pPr algn="ctr" rtl="1"/>
              <a:r>
                <a:rPr lang="ar-BH" sz="3600" b="1" dirty="0" smtClean="0">
                  <a:solidFill>
                    <a:schemeClr val="bg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بيانات الشيك</a:t>
              </a:r>
              <a:endParaRPr lang="ar-BH" sz="36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sp>
        <p:nvSpPr>
          <p:cNvPr id="31" name="Line Callout 1 (No Border) 30"/>
          <p:cNvSpPr/>
          <p:nvPr/>
        </p:nvSpPr>
        <p:spPr>
          <a:xfrm>
            <a:off x="391798" y="2318111"/>
            <a:ext cx="1904899" cy="609635"/>
          </a:xfrm>
          <a:prstGeom prst="callout1">
            <a:avLst>
              <a:gd name="adj1" fmla="val 144116"/>
              <a:gd name="adj2" fmla="val 46598"/>
              <a:gd name="adj3" fmla="val 87875"/>
              <a:gd name="adj4" fmla="val 49504"/>
            </a:avLst>
          </a:prstGeom>
          <a:ln w="28575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BH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المسحوب عليه (البنك</a:t>
            </a:r>
            <a:r>
              <a:rPr lang="ar-BH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)</a:t>
            </a:r>
            <a:endParaRPr lang="en-US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4" name="Line Callout 1 (No Border) 33"/>
          <p:cNvSpPr/>
          <p:nvPr/>
        </p:nvSpPr>
        <p:spPr>
          <a:xfrm>
            <a:off x="7797444" y="3332103"/>
            <a:ext cx="1186139" cy="421133"/>
          </a:xfrm>
          <a:prstGeom prst="callout1">
            <a:avLst>
              <a:gd name="adj1" fmla="val 101816"/>
              <a:gd name="adj2" fmla="val -37611"/>
              <a:gd name="adj3" fmla="val 61715"/>
              <a:gd name="adj4" fmla="val 19589"/>
            </a:avLst>
          </a:prstGeom>
          <a:ln w="28575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BH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المستفيد</a:t>
            </a:r>
            <a:endParaRPr lang="en-US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5" name="Line Callout 1 (No Border) 34"/>
          <p:cNvSpPr/>
          <p:nvPr/>
        </p:nvSpPr>
        <p:spPr>
          <a:xfrm>
            <a:off x="4501900" y="2473082"/>
            <a:ext cx="1332439" cy="338463"/>
          </a:xfrm>
          <a:prstGeom prst="callout1">
            <a:avLst>
              <a:gd name="adj1" fmla="val 193475"/>
              <a:gd name="adj2" fmla="val 80902"/>
              <a:gd name="adj3" fmla="val 99068"/>
              <a:gd name="adj4" fmla="val 47203"/>
            </a:avLst>
          </a:prstGeom>
          <a:ln w="28575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BH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تاريخ الإصدار</a:t>
            </a:r>
            <a:endParaRPr lang="en-US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6" name="Line Callout 1 (No Border) 35"/>
          <p:cNvSpPr/>
          <p:nvPr/>
        </p:nvSpPr>
        <p:spPr>
          <a:xfrm>
            <a:off x="7618341" y="3983508"/>
            <a:ext cx="1220860" cy="481207"/>
          </a:xfrm>
          <a:prstGeom prst="callout1">
            <a:avLst>
              <a:gd name="adj1" fmla="val 56808"/>
              <a:gd name="adj2" fmla="val -68699"/>
              <a:gd name="adj3" fmla="val 55575"/>
              <a:gd name="adj4" fmla="val -371"/>
            </a:avLst>
          </a:prstGeom>
          <a:ln w="28575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BH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المبلغ بالأرقام</a:t>
            </a:r>
            <a:endParaRPr lang="en-US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7" name="Line Callout 1 (No Border) 36"/>
          <p:cNvSpPr/>
          <p:nvPr/>
        </p:nvSpPr>
        <p:spPr>
          <a:xfrm>
            <a:off x="-76737" y="3658047"/>
            <a:ext cx="1141301" cy="609635"/>
          </a:xfrm>
          <a:prstGeom prst="callout1">
            <a:avLst>
              <a:gd name="adj1" fmla="val 92627"/>
              <a:gd name="adj2" fmla="val 257752"/>
              <a:gd name="adj3" fmla="val 81158"/>
              <a:gd name="adj4" fmla="val 95528"/>
            </a:avLst>
          </a:prstGeom>
          <a:ln w="28575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BH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المبلغ بالحروف</a:t>
            </a:r>
            <a:endParaRPr lang="en-US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8" name="Line Callout 1 (No Border) 37"/>
          <p:cNvSpPr/>
          <p:nvPr/>
        </p:nvSpPr>
        <p:spPr>
          <a:xfrm>
            <a:off x="7677847" y="4844579"/>
            <a:ext cx="1365243" cy="443324"/>
          </a:xfrm>
          <a:prstGeom prst="callout1">
            <a:avLst>
              <a:gd name="adj1" fmla="val 84793"/>
              <a:gd name="adj2" fmla="val -79032"/>
              <a:gd name="adj3" fmla="val 53454"/>
              <a:gd name="adj4" fmla="val 1178"/>
            </a:avLst>
          </a:prstGeom>
          <a:ln w="28575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BH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توقيع الساحب</a:t>
            </a:r>
            <a:endParaRPr lang="en-US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9" name="Line Callout 1 (No Border) 38"/>
          <p:cNvSpPr/>
          <p:nvPr/>
        </p:nvSpPr>
        <p:spPr>
          <a:xfrm>
            <a:off x="77899" y="4937413"/>
            <a:ext cx="795701" cy="443324"/>
          </a:xfrm>
          <a:prstGeom prst="callout1">
            <a:avLst>
              <a:gd name="adj1" fmla="val 47851"/>
              <a:gd name="adj2" fmla="val 113834"/>
              <a:gd name="adj3" fmla="val 38061"/>
              <a:gd name="adj4" fmla="val 81720"/>
            </a:avLst>
          </a:prstGeom>
          <a:ln w="28575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BH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الساحب</a:t>
            </a:r>
            <a:endParaRPr lang="en-US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0" name="Line Callout 1 (No Border) 39"/>
          <p:cNvSpPr/>
          <p:nvPr/>
        </p:nvSpPr>
        <p:spPr>
          <a:xfrm>
            <a:off x="4668593" y="5968546"/>
            <a:ext cx="1614749" cy="310811"/>
          </a:xfrm>
          <a:prstGeom prst="callout1">
            <a:avLst>
              <a:gd name="adj1" fmla="val -61498"/>
              <a:gd name="adj2" fmla="val -82751"/>
              <a:gd name="adj3" fmla="val 53454"/>
              <a:gd name="adj4" fmla="val 1178"/>
            </a:avLst>
          </a:prstGeom>
          <a:ln w="28575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BH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رقم حساب الساحب</a:t>
            </a:r>
            <a:endParaRPr lang="en-US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1" name="Line Callout 1 (No Border) 40"/>
          <p:cNvSpPr/>
          <p:nvPr/>
        </p:nvSpPr>
        <p:spPr>
          <a:xfrm>
            <a:off x="681948" y="5955105"/>
            <a:ext cx="1614749" cy="291999"/>
          </a:xfrm>
          <a:prstGeom prst="callout1">
            <a:avLst>
              <a:gd name="adj1" fmla="val -64216"/>
              <a:gd name="adj2" fmla="val 84992"/>
              <a:gd name="adj3" fmla="val 11717"/>
              <a:gd name="adj4" fmla="val 84852"/>
            </a:avLst>
          </a:prstGeom>
          <a:ln w="28575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BH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رقم الشيك</a:t>
            </a:r>
            <a:endParaRPr lang="en-US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-208895" y="6581001"/>
            <a:ext cx="560273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BH" sz="1200" b="1" dirty="0"/>
              <a:t>الدرس: </a:t>
            </a:r>
            <a:r>
              <a:rPr lang="ar-BH" sz="1200" b="1" dirty="0" smtClean="0"/>
              <a:t>كشف حساب البنك      </a:t>
            </a:r>
            <a:r>
              <a:rPr lang="ar-BH" sz="1200" b="1" dirty="0" smtClean="0"/>
              <a:t>المقرر</a:t>
            </a:r>
            <a:r>
              <a:rPr lang="ar-BH" sz="1200" b="1" dirty="0"/>
              <a:t>: مقدمة في البنوك والعمليات المصرفية       بنك 211/ 804 </a:t>
            </a:r>
            <a:endParaRPr lang="en-US" sz="1200" b="1" dirty="0"/>
          </a:p>
        </p:txBody>
      </p:sp>
      <p:cxnSp>
        <p:nvCxnSpPr>
          <p:cNvPr id="22" name="Straight Connector 21"/>
          <p:cNvCxnSpPr/>
          <p:nvPr/>
        </p:nvCxnSpPr>
        <p:spPr>
          <a:xfrm>
            <a:off x="0" y="6515670"/>
            <a:ext cx="9144000" cy="1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>
            <a:spLocks/>
          </p:cNvSpPr>
          <p:nvPr/>
        </p:nvSpPr>
        <p:spPr>
          <a:xfrm>
            <a:off x="5334479" y="6515670"/>
            <a:ext cx="377488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</a:t>
            </a:r>
            <a:r>
              <a:rPr lang="ar-BH" sz="1400" b="1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– الفصل </a:t>
            </a: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27332"/>
            <a:ext cx="1646183" cy="126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497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1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lowchart: Manual Input 28"/>
          <p:cNvSpPr/>
          <p:nvPr/>
        </p:nvSpPr>
        <p:spPr>
          <a:xfrm>
            <a:off x="4595138" y="189381"/>
            <a:ext cx="2870891" cy="802600"/>
          </a:xfrm>
          <a:prstGeom prst="flowChartManualInput">
            <a:avLst/>
          </a:prstGeom>
          <a:solidFill>
            <a:srgbClr val="EA4D3C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algn="ctr" rtl="1"/>
            <a:r>
              <a:rPr lang="ar-BH" sz="3600" b="1" dirty="0" smtClean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الشيكات</a:t>
            </a:r>
            <a:endParaRPr lang="ar-BH" sz="36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796128" y="1002828"/>
            <a:ext cx="6691110" cy="2193993"/>
            <a:chOff x="-453075" y="-135872"/>
            <a:chExt cx="6100992" cy="2193993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1017783">
              <a:off x="-453075" y="-135872"/>
              <a:ext cx="3735173" cy="2193993"/>
            </a:xfrm>
            <a:prstGeom prst="rect">
              <a:avLst/>
            </a:prstGeom>
          </p:spPr>
        </p:pic>
        <p:sp>
          <p:nvSpPr>
            <p:cNvPr id="23" name="Rectangle 22"/>
            <p:cNvSpPr/>
            <p:nvPr/>
          </p:nvSpPr>
          <p:spPr>
            <a:xfrm>
              <a:off x="1600195" y="-14602"/>
              <a:ext cx="4047722" cy="1547511"/>
            </a:xfrm>
            <a:prstGeom prst="rect">
              <a:avLst/>
            </a:prstGeom>
            <a:solidFill>
              <a:schemeClr val="bg1"/>
            </a:solidFill>
            <a:ln w="2857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BH" sz="2200" b="1" dirty="0" smtClean="0">
                  <a:solidFill>
                    <a:srgbClr val="FF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الشيك الإداري</a:t>
              </a:r>
            </a:p>
            <a:p>
              <a:pPr algn="r"/>
              <a:r>
                <a:rPr lang="ar-BH" sz="2000" b="1" dirty="0" smtClean="0">
                  <a:solidFill>
                    <a:schemeClr val="tx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هو شيك مصرفي مُصدر بالدينار البحريني  بناء على طلب الساحب لصالح </a:t>
              </a:r>
              <a:r>
                <a:rPr lang="ar-BH" sz="2000" b="1" dirty="0" smtClean="0">
                  <a:solidFill>
                    <a:schemeClr val="tx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مستفيد، ومضمون </a:t>
              </a:r>
              <a:r>
                <a:rPr lang="ar-BH" sz="2000" b="1" dirty="0" smtClean="0">
                  <a:solidFill>
                    <a:schemeClr val="tx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الدفع من قبل البنك .</a:t>
              </a:r>
            </a:p>
          </p:txBody>
        </p:sp>
      </p:grpSp>
      <p:sp>
        <p:nvSpPr>
          <p:cNvPr id="26" name="Rectangle 25"/>
          <p:cNvSpPr/>
          <p:nvPr/>
        </p:nvSpPr>
        <p:spPr>
          <a:xfrm>
            <a:off x="4615920" y="2734382"/>
            <a:ext cx="3633319" cy="2956737"/>
          </a:xfrm>
          <a:prstGeom prst="rect">
            <a:avLst/>
          </a:prstGeom>
          <a:solidFill>
            <a:schemeClr val="bg1"/>
          </a:solidFill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ar-BH" sz="20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مميزات الشيك </a:t>
            </a:r>
            <a:r>
              <a:rPr lang="ar-BH" sz="20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الإداري</a:t>
            </a:r>
          </a:p>
          <a:p>
            <a:pPr algn="r" rtl="1"/>
            <a:endParaRPr lang="ar-BH" sz="20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rtl="1"/>
            <a:endParaRPr lang="ar-BH" sz="20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342900" indent="-342900" algn="r" rtl="1">
              <a:buFont typeface="Wingdings" panose="05000000000000000000" pitchFamily="2" charset="2"/>
              <a:buChar char="§"/>
            </a:pPr>
            <a:endParaRPr lang="ar-BH" sz="2000" b="1" dirty="0" smtClean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342900" indent="-342900" algn="r" rtl="1">
              <a:buFont typeface="Wingdings" panose="05000000000000000000" pitchFamily="2" charset="2"/>
              <a:buChar char="§"/>
            </a:pPr>
            <a:endParaRPr lang="ar-BH" sz="20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342900" indent="-342900" algn="r" rtl="1">
              <a:buFont typeface="Wingdings" panose="05000000000000000000" pitchFamily="2" charset="2"/>
              <a:buChar char="§"/>
            </a:pPr>
            <a:endParaRPr lang="ar-BH" sz="2000" b="1" dirty="0" smtClean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342900" indent="-342900" algn="r" rtl="1">
              <a:buFont typeface="Wingdings" panose="05000000000000000000" pitchFamily="2" charset="2"/>
              <a:buChar char="§"/>
            </a:pPr>
            <a:endParaRPr lang="ar-BH" sz="20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342900" indent="-342900" algn="r" rtl="1">
              <a:buFont typeface="Wingdings" panose="05000000000000000000" pitchFamily="2" charset="2"/>
              <a:buChar char="§"/>
            </a:pPr>
            <a:endParaRPr lang="en-US" sz="20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586353" y="3180752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ar-BH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endParaRPr lang="ar-BH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342900" indent="-342900" algn="r" rtl="1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ar-BH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مضمون الدفع من قبل البنك.</a:t>
            </a:r>
          </a:p>
          <a:p>
            <a:pPr algn="r" rtl="1">
              <a:buClr>
                <a:srgbClr val="FF0000"/>
              </a:buClr>
            </a:pPr>
            <a:endParaRPr lang="ar-BH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342900" indent="-342900" algn="r" rtl="1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ar-BH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إمكانية شراء الشيك من قبل البنك.</a:t>
            </a:r>
          </a:p>
          <a:p>
            <a:pPr algn="r" rtl="1">
              <a:buClr>
                <a:srgbClr val="FF0000"/>
              </a:buClr>
            </a:pPr>
            <a:endParaRPr lang="ar-BH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342900" indent="-342900" algn="r" rtl="1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ar-BH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تعويض قيمته عند السرقة أو الفقدان.</a:t>
            </a:r>
          </a:p>
          <a:p>
            <a:pPr algn="r" rtl="1">
              <a:buClr>
                <a:srgbClr val="FF0000"/>
              </a:buClr>
            </a:pPr>
            <a:endParaRPr lang="ar-BH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342900" indent="-342900" algn="r" rtl="1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ar-BH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آمن عن حمل مبالغ كبيرة من </a:t>
            </a:r>
            <a:r>
              <a:rPr lang="ar-BH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النقود.</a:t>
            </a:r>
            <a:endParaRPr lang="ar-BH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-208895" y="6581001"/>
            <a:ext cx="560273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BH" sz="1200" b="1" dirty="0"/>
              <a:t>الدرس: </a:t>
            </a:r>
            <a:r>
              <a:rPr lang="ar-BH" sz="1200" b="1" dirty="0" smtClean="0"/>
              <a:t>كشف حساب البنك      </a:t>
            </a:r>
            <a:r>
              <a:rPr lang="ar-BH" sz="1200" b="1" dirty="0" smtClean="0"/>
              <a:t>المقرر</a:t>
            </a:r>
            <a:r>
              <a:rPr lang="ar-BH" sz="1200" b="1" dirty="0"/>
              <a:t>: مقدمة في البنوك والعمليات المصرفية       بنك 211/ 804 </a:t>
            </a:r>
            <a:endParaRPr lang="en-US" sz="1200" b="1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6515670"/>
            <a:ext cx="9144000" cy="1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>
            <a:spLocks/>
          </p:cNvSpPr>
          <p:nvPr/>
        </p:nvSpPr>
        <p:spPr>
          <a:xfrm>
            <a:off x="5334479" y="6515670"/>
            <a:ext cx="377488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</a:t>
            </a:r>
            <a:r>
              <a:rPr lang="ar-BH" sz="1400" b="1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– الفصل </a:t>
            </a: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27332"/>
            <a:ext cx="1646183" cy="126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486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lowchart: Manual Input 28"/>
          <p:cNvSpPr/>
          <p:nvPr/>
        </p:nvSpPr>
        <p:spPr>
          <a:xfrm>
            <a:off x="4321468" y="-30053"/>
            <a:ext cx="2870891" cy="802600"/>
          </a:xfrm>
          <a:prstGeom prst="flowChartManualInput">
            <a:avLst/>
          </a:prstGeom>
          <a:solidFill>
            <a:srgbClr val="EA4D3C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algn="ctr" rtl="1"/>
            <a:r>
              <a:rPr lang="ar-BH" sz="3600" b="1" dirty="0" smtClean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تحرير الشيك</a:t>
            </a:r>
            <a:endParaRPr lang="ar-BH" sz="36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87676" y="2386092"/>
            <a:ext cx="7138940" cy="3063989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36064" y="828041"/>
            <a:ext cx="7355336" cy="1202068"/>
          </a:xfrm>
          <a:prstGeom prst="rect">
            <a:avLst/>
          </a:prstGeom>
          <a:solidFill>
            <a:schemeClr val="bg1"/>
          </a:solidFill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ar-BH" sz="20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مثال: </a:t>
            </a:r>
            <a:r>
              <a:rPr lang="ar-BH" sz="20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بتاريخ 10 فبراير </a:t>
            </a:r>
            <a:r>
              <a:rPr lang="ar-BH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2021م </a:t>
            </a:r>
            <a:r>
              <a:rPr lang="ar-BH" sz="20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حررت شركة البحرين  شيكا بقيمة </a:t>
            </a:r>
            <a:r>
              <a:rPr lang="ar-BH" sz="20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80 د</a:t>
            </a:r>
            <a:r>
              <a:rPr lang="ar-BH" sz="20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 ب إلى هيئة </a:t>
            </a:r>
            <a:endParaRPr lang="ar-BH" sz="2000" b="1" dirty="0" smtClean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rtl="1"/>
            <a:r>
              <a:rPr lang="ar-BH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20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</a:t>
            </a:r>
            <a:r>
              <a:rPr lang="ar-BH" sz="20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الكهرباء </a:t>
            </a:r>
            <a:r>
              <a:rPr lang="ar-BH" sz="20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والماء.</a:t>
            </a:r>
          </a:p>
          <a:p>
            <a:pPr algn="r" rtl="1"/>
            <a:r>
              <a:rPr lang="ar-BH" sz="20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</a:t>
            </a:r>
            <a:r>
              <a:rPr lang="ar-BH" sz="20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</a:t>
            </a:r>
            <a:r>
              <a:rPr lang="ar-BH" sz="20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المطلوب</a:t>
            </a:r>
            <a:r>
              <a:rPr lang="ar-BH" sz="20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:   </a:t>
            </a:r>
            <a:r>
              <a:rPr lang="ar-BH" sz="20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أ)  </a:t>
            </a:r>
            <a:r>
              <a:rPr lang="ar-BH" sz="20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تحرير الشيك.</a:t>
            </a:r>
          </a:p>
          <a:p>
            <a:pPr algn="r" rtl="1"/>
            <a:r>
              <a:rPr lang="ar-BH" sz="20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                     </a:t>
            </a:r>
            <a:r>
              <a:rPr lang="ar-BH" sz="20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ب) </a:t>
            </a:r>
            <a:r>
              <a:rPr lang="ar-BH" sz="20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أطراف الشيك. </a:t>
            </a:r>
            <a:endParaRPr lang="en-US" sz="20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105401" y="2633625"/>
            <a:ext cx="2590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BH" b="1" dirty="0" smtClean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0  1   2  0   1   2  0   2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4885791" y="2999433"/>
            <a:ext cx="165622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BH" sz="2000" b="1" dirty="0" smtClean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هيئة الكهرباء والماء.</a:t>
            </a:r>
            <a:endParaRPr lang="en-US" sz="2000" dirty="0">
              <a:solidFill>
                <a:srgbClr val="0070C0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1917428" y="3315807"/>
            <a:ext cx="261321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BH" sz="2000" b="1" dirty="0" smtClean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ثمانون دينار بحريني فقط لا غير.</a:t>
            </a:r>
            <a:endParaRPr lang="en-US" sz="2000" dirty="0">
              <a:solidFill>
                <a:srgbClr val="0070C0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5621320" y="3715917"/>
            <a:ext cx="75533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BH" sz="2000" b="1" dirty="0" smtClean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80.000</a:t>
            </a:r>
            <a:endParaRPr lang="en-US" sz="2000" dirty="0">
              <a:solidFill>
                <a:srgbClr val="0070C0"/>
              </a:solidFill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5292375" y="4283739"/>
            <a:ext cx="1413224" cy="450376"/>
          </a:xfrm>
          <a:custGeom>
            <a:avLst/>
            <a:gdLst>
              <a:gd name="connsiteX0" fmla="*/ 794525 w 1122072"/>
              <a:gd name="connsiteY0" fmla="*/ 382137 h 464023"/>
              <a:gd name="connsiteX1" fmla="*/ 780878 w 1122072"/>
              <a:gd name="connsiteY1" fmla="*/ 218364 h 464023"/>
              <a:gd name="connsiteX2" fmla="*/ 767230 w 1122072"/>
              <a:gd name="connsiteY2" fmla="*/ 177420 h 464023"/>
              <a:gd name="connsiteX3" fmla="*/ 753582 w 1122072"/>
              <a:gd name="connsiteY3" fmla="*/ 122829 h 464023"/>
              <a:gd name="connsiteX4" fmla="*/ 726287 w 1122072"/>
              <a:gd name="connsiteY4" fmla="*/ 0 h 464023"/>
              <a:gd name="connsiteX5" fmla="*/ 739934 w 1122072"/>
              <a:gd name="connsiteY5" fmla="*/ 122829 h 464023"/>
              <a:gd name="connsiteX6" fmla="*/ 821821 w 1122072"/>
              <a:gd name="connsiteY6" fmla="*/ 150125 h 464023"/>
              <a:gd name="connsiteX7" fmla="*/ 849117 w 1122072"/>
              <a:gd name="connsiteY7" fmla="*/ 191068 h 464023"/>
              <a:gd name="connsiteX8" fmla="*/ 767230 w 1122072"/>
              <a:gd name="connsiteY8" fmla="*/ 245659 h 464023"/>
              <a:gd name="connsiteX9" fmla="*/ 712639 w 1122072"/>
              <a:gd name="connsiteY9" fmla="*/ 313898 h 464023"/>
              <a:gd name="connsiteX10" fmla="*/ 698991 w 1122072"/>
              <a:gd name="connsiteY10" fmla="*/ 272955 h 464023"/>
              <a:gd name="connsiteX11" fmla="*/ 685343 w 1122072"/>
              <a:gd name="connsiteY11" fmla="*/ 218364 h 464023"/>
              <a:gd name="connsiteX12" fmla="*/ 644400 w 1122072"/>
              <a:gd name="connsiteY12" fmla="*/ 122829 h 464023"/>
              <a:gd name="connsiteX13" fmla="*/ 617105 w 1122072"/>
              <a:gd name="connsiteY13" fmla="*/ 13647 h 464023"/>
              <a:gd name="connsiteX14" fmla="*/ 603457 w 1122072"/>
              <a:gd name="connsiteY14" fmla="*/ 54591 h 464023"/>
              <a:gd name="connsiteX15" fmla="*/ 589809 w 1122072"/>
              <a:gd name="connsiteY15" fmla="*/ 341194 h 464023"/>
              <a:gd name="connsiteX16" fmla="*/ 562514 w 1122072"/>
              <a:gd name="connsiteY16" fmla="*/ 286603 h 464023"/>
              <a:gd name="connsiteX17" fmla="*/ 507923 w 1122072"/>
              <a:gd name="connsiteY17" fmla="*/ 232012 h 464023"/>
              <a:gd name="connsiteX18" fmla="*/ 453331 w 1122072"/>
              <a:gd name="connsiteY18" fmla="*/ 136477 h 464023"/>
              <a:gd name="connsiteX19" fmla="*/ 426036 w 1122072"/>
              <a:gd name="connsiteY19" fmla="*/ 81886 h 464023"/>
              <a:gd name="connsiteX20" fmla="*/ 439684 w 1122072"/>
              <a:gd name="connsiteY20" fmla="*/ 150125 h 464023"/>
              <a:gd name="connsiteX21" fmla="*/ 480627 w 1122072"/>
              <a:gd name="connsiteY21" fmla="*/ 177420 h 464023"/>
              <a:gd name="connsiteX22" fmla="*/ 426036 w 1122072"/>
              <a:gd name="connsiteY22" fmla="*/ 313898 h 464023"/>
              <a:gd name="connsiteX23" fmla="*/ 439684 w 1122072"/>
              <a:gd name="connsiteY23" fmla="*/ 409432 h 464023"/>
              <a:gd name="connsiteX24" fmla="*/ 398740 w 1122072"/>
              <a:gd name="connsiteY24" fmla="*/ 382137 h 464023"/>
              <a:gd name="connsiteX25" fmla="*/ 330502 w 1122072"/>
              <a:gd name="connsiteY25" fmla="*/ 259307 h 464023"/>
              <a:gd name="connsiteX26" fmla="*/ 289558 w 1122072"/>
              <a:gd name="connsiteY26" fmla="*/ 232012 h 464023"/>
              <a:gd name="connsiteX27" fmla="*/ 234967 w 1122072"/>
              <a:gd name="connsiteY27" fmla="*/ 245659 h 464023"/>
              <a:gd name="connsiteX28" fmla="*/ 248615 w 1122072"/>
              <a:gd name="connsiteY28" fmla="*/ 327546 h 464023"/>
              <a:gd name="connsiteX29" fmla="*/ 262263 w 1122072"/>
              <a:gd name="connsiteY29" fmla="*/ 368489 h 464023"/>
              <a:gd name="connsiteX30" fmla="*/ 139433 w 1122072"/>
              <a:gd name="connsiteY30" fmla="*/ 409432 h 464023"/>
              <a:gd name="connsiteX31" fmla="*/ 98490 w 1122072"/>
              <a:gd name="connsiteY31" fmla="*/ 423080 h 464023"/>
              <a:gd name="connsiteX32" fmla="*/ 43899 w 1122072"/>
              <a:gd name="connsiteY32" fmla="*/ 450376 h 464023"/>
              <a:gd name="connsiteX33" fmla="*/ 2955 w 1122072"/>
              <a:gd name="connsiteY33" fmla="*/ 464023 h 464023"/>
              <a:gd name="connsiteX34" fmla="*/ 98490 w 1122072"/>
              <a:gd name="connsiteY34" fmla="*/ 450376 h 464023"/>
              <a:gd name="connsiteX35" fmla="*/ 139433 w 1122072"/>
              <a:gd name="connsiteY35" fmla="*/ 436728 h 464023"/>
              <a:gd name="connsiteX36" fmla="*/ 180376 w 1122072"/>
              <a:gd name="connsiteY36" fmla="*/ 409432 h 464023"/>
              <a:gd name="connsiteX37" fmla="*/ 439684 w 1122072"/>
              <a:gd name="connsiteY37" fmla="*/ 341194 h 464023"/>
              <a:gd name="connsiteX38" fmla="*/ 535218 w 1122072"/>
              <a:gd name="connsiteY38" fmla="*/ 300250 h 464023"/>
              <a:gd name="connsiteX39" fmla="*/ 658048 w 1122072"/>
              <a:gd name="connsiteY39" fmla="*/ 272955 h 464023"/>
              <a:gd name="connsiteX40" fmla="*/ 849117 w 1122072"/>
              <a:gd name="connsiteY40" fmla="*/ 191068 h 464023"/>
              <a:gd name="connsiteX41" fmla="*/ 958299 w 1122072"/>
              <a:gd name="connsiteY41" fmla="*/ 150125 h 464023"/>
              <a:gd name="connsiteX42" fmla="*/ 1040185 w 1122072"/>
              <a:gd name="connsiteY42" fmla="*/ 122829 h 464023"/>
              <a:gd name="connsiteX43" fmla="*/ 1081128 w 1122072"/>
              <a:gd name="connsiteY43" fmla="*/ 95534 h 464023"/>
              <a:gd name="connsiteX44" fmla="*/ 1122072 w 1122072"/>
              <a:gd name="connsiteY44" fmla="*/ 81886 h 464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1122072" h="464023">
                <a:moveTo>
                  <a:pt x="794525" y="382137"/>
                </a:moveTo>
                <a:cubicBezTo>
                  <a:pt x="789976" y="327546"/>
                  <a:pt x="788118" y="272664"/>
                  <a:pt x="780878" y="218364"/>
                </a:cubicBezTo>
                <a:cubicBezTo>
                  <a:pt x="778977" y="204104"/>
                  <a:pt x="771182" y="191253"/>
                  <a:pt x="767230" y="177420"/>
                </a:cubicBezTo>
                <a:cubicBezTo>
                  <a:pt x="762077" y="159385"/>
                  <a:pt x="757651" y="141139"/>
                  <a:pt x="753582" y="122829"/>
                </a:cubicBezTo>
                <a:cubicBezTo>
                  <a:pt x="718919" y="-33153"/>
                  <a:pt x="759578" y="133173"/>
                  <a:pt x="726287" y="0"/>
                </a:cubicBezTo>
                <a:cubicBezTo>
                  <a:pt x="730836" y="40943"/>
                  <a:pt x="717817" y="88074"/>
                  <a:pt x="739934" y="122829"/>
                </a:cubicBezTo>
                <a:cubicBezTo>
                  <a:pt x="755381" y="147103"/>
                  <a:pt x="821821" y="150125"/>
                  <a:pt x="821821" y="150125"/>
                </a:cubicBezTo>
                <a:cubicBezTo>
                  <a:pt x="830920" y="163773"/>
                  <a:pt x="851814" y="174889"/>
                  <a:pt x="849117" y="191068"/>
                </a:cubicBezTo>
                <a:cubicBezTo>
                  <a:pt x="843103" y="227151"/>
                  <a:pt x="792867" y="237114"/>
                  <a:pt x="767230" y="245659"/>
                </a:cubicBezTo>
                <a:cubicBezTo>
                  <a:pt x="687087" y="165516"/>
                  <a:pt x="753890" y="210773"/>
                  <a:pt x="712639" y="313898"/>
                </a:cubicBezTo>
                <a:cubicBezTo>
                  <a:pt x="707296" y="327255"/>
                  <a:pt x="702943" y="286787"/>
                  <a:pt x="698991" y="272955"/>
                </a:cubicBezTo>
                <a:cubicBezTo>
                  <a:pt x="693838" y="254920"/>
                  <a:pt x="691929" y="235927"/>
                  <a:pt x="685343" y="218364"/>
                </a:cubicBezTo>
                <a:cubicBezTo>
                  <a:pt x="648063" y="118951"/>
                  <a:pt x="666993" y="205670"/>
                  <a:pt x="644400" y="122829"/>
                </a:cubicBezTo>
                <a:cubicBezTo>
                  <a:pt x="634530" y="86637"/>
                  <a:pt x="617105" y="13647"/>
                  <a:pt x="617105" y="13647"/>
                </a:cubicBezTo>
                <a:cubicBezTo>
                  <a:pt x="612556" y="27295"/>
                  <a:pt x="604652" y="40254"/>
                  <a:pt x="603457" y="54591"/>
                </a:cubicBezTo>
                <a:cubicBezTo>
                  <a:pt x="595514" y="149903"/>
                  <a:pt x="606430" y="247007"/>
                  <a:pt x="589809" y="341194"/>
                </a:cubicBezTo>
                <a:cubicBezTo>
                  <a:pt x="586273" y="361229"/>
                  <a:pt x="574721" y="302879"/>
                  <a:pt x="562514" y="286603"/>
                </a:cubicBezTo>
                <a:cubicBezTo>
                  <a:pt x="547073" y="266015"/>
                  <a:pt x="526120" y="250209"/>
                  <a:pt x="507923" y="232012"/>
                </a:cubicBezTo>
                <a:cubicBezTo>
                  <a:pt x="481109" y="151571"/>
                  <a:pt x="512350" y="230908"/>
                  <a:pt x="453331" y="136477"/>
                </a:cubicBezTo>
                <a:cubicBezTo>
                  <a:pt x="442548" y="119225"/>
                  <a:pt x="435134" y="100083"/>
                  <a:pt x="426036" y="81886"/>
                </a:cubicBezTo>
                <a:cubicBezTo>
                  <a:pt x="430585" y="104632"/>
                  <a:pt x="428175" y="129985"/>
                  <a:pt x="439684" y="150125"/>
                </a:cubicBezTo>
                <a:cubicBezTo>
                  <a:pt x="447822" y="164366"/>
                  <a:pt x="477693" y="161282"/>
                  <a:pt x="480627" y="177420"/>
                </a:cubicBezTo>
                <a:cubicBezTo>
                  <a:pt x="503264" y="301923"/>
                  <a:pt x="492834" y="291631"/>
                  <a:pt x="426036" y="313898"/>
                </a:cubicBezTo>
                <a:cubicBezTo>
                  <a:pt x="436762" y="329988"/>
                  <a:pt x="488154" y="385197"/>
                  <a:pt x="439684" y="409432"/>
                </a:cubicBezTo>
                <a:cubicBezTo>
                  <a:pt x="425013" y="416768"/>
                  <a:pt x="412388" y="391235"/>
                  <a:pt x="398740" y="382137"/>
                </a:cubicBezTo>
                <a:cubicBezTo>
                  <a:pt x="372370" y="303025"/>
                  <a:pt x="387075" y="306451"/>
                  <a:pt x="330502" y="259307"/>
                </a:cubicBezTo>
                <a:cubicBezTo>
                  <a:pt x="317901" y="248806"/>
                  <a:pt x="303206" y="241110"/>
                  <a:pt x="289558" y="232012"/>
                </a:cubicBezTo>
                <a:cubicBezTo>
                  <a:pt x="271361" y="236561"/>
                  <a:pt x="249614" y="233942"/>
                  <a:pt x="234967" y="245659"/>
                </a:cubicBezTo>
                <a:cubicBezTo>
                  <a:pt x="195810" y="276985"/>
                  <a:pt x="236512" y="303340"/>
                  <a:pt x="248615" y="327546"/>
                </a:cubicBezTo>
                <a:cubicBezTo>
                  <a:pt x="255049" y="340413"/>
                  <a:pt x="257714" y="354841"/>
                  <a:pt x="262263" y="368489"/>
                </a:cubicBezTo>
                <a:lnTo>
                  <a:pt x="139433" y="409432"/>
                </a:lnTo>
                <a:cubicBezTo>
                  <a:pt x="125785" y="413981"/>
                  <a:pt x="111357" y="416646"/>
                  <a:pt x="98490" y="423080"/>
                </a:cubicBezTo>
                <a:cubicBezTo>
                  <a:pt x="80293" y="432179"/>
                  <a:pt x="62599" y="442362"/>
                  <a:pt x="43899" y="450376"/>
                </a:cubicBezTo>
                <a:cubicBezTo>
                  <a:pt x="30676" y="456043"/>
                  <a:pt x="-11431" y="464023"/>
                  <a:pt x="2955" y="464023"/>
                </a:cubicBezTo>
                <a:cubicBezTo>
                  <a:pt x="35123" y="464023"/>
                  <a:pt x="66645" y="454925"/>
                  <a:pt x="98490" y="450376"/>
                </a:cubicBezTo>
                <a:cubicBezTo>
                  <a:pt x="112138" y="445827"/>
                  <a:pt x="126566" y="443162"/>
                  <a:pt x="139433" y="436728"/>
                </a:cubicBezTo>
                <a:cubicBezTo>
                  <a:pt x="154104" y="429392"/>
                  <a:pt x="164815" y="414619"/>
                  <a:pt x="180376" y="409432"/>
                </a:cubicBezTo>
                <a:cubicBezTo>
                  <a:pt x="299138" y="369844"/>
                  <a:pt x="335446" y="378422"/>
                  <a:pt x="439684" y="341194"/>
                </a:cubicBezTo>
                <a:cubicBezTo>
                  <a:pt x="472312" y="329541"/>
                  <a:pt x="502149" y="310584"/>
                  <a:pt x="535218" y="300250"/>
                </a:cubicBezTo>
                <a:cubicBezTo>
                  <a:pt x="575251" y="287740"/>
                  <a:pt x="618434" y="286734"/>
                  <a:pt x="658048" y="272955"/>
                </a:cubicBezTo>
                <a:cubicBezTo>
                  <a:pt x="723494" y="250191"/>
                  <a:pt x="784237" y="215398"/>
                  <a:pt x="849117" y="191068"/>
                </a:cubicBezTo>
                <a:lnTo>
                  <a:pt x="958299" y="150125"/>
                </a:lnTo>
                <a:cubicBezTo>
                  <a:pt x="985395" y="140448"/>
                  <a:pt x="1013893" y="134514"/>
                  <a:pt x="1040185" y="122829"/>
                </a:cubicBezTo>
                <a:cubicBezTo>
                  <a:pt x="1055174" y="116167"/>
                  <a:pt x="1066457" y="102869"/>
                  <a:pt x="1081128" y="95534"/>
                </a:cubicBezTo>
                <a:cubicBezTo>
                  <a:pt x="1093995" y="89100"/>
                  <a:pt x="1122072" y="81886"/>
                  <a:pt x="1122072" y="81886"/>
                </a:cubicBezTo>
              </a:path>
            </a:pathLst>
          </a:cu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Line Callout 1 (No Border) 42"/>
          <p:cNvSpPr/>
          <p:nvPr/>
        </p:nvSpPr>
        <p:spPr>
          <a:xfrm>
            <a:off x="4410478" y="5511071"/>
            <a:ext cx="1961030" cy="609635"/>
          </a:xfrm>
          <a:prstGeom prst="callout1">
            <a:avLst>
              <a:gd name="adj1" fmla="val -364064"/>
              <a:gd name="adj2" fmla="val 62168"/>
              <a:gd name="adj3" fmla="val 16236"/>
              <a:gd name="adj4" fmla="val 55457"/>
            </a:avLst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BH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1-المستفيد </a:t>
            </a:r>
          </a:p>
          <a:p>
            <a:pPr algn="ctr"/>
            <a:r>
              <a:rPr lang="ar-BH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( هيئة الكهرباء والماء)</a:t>
            </a:r>
            <a:endParaRPr lang="en-US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742793" y="2125479"/>
            <a:ext cx="1906816" cy="400110"/>
          </a:xfrm>
          <a:prstGeom prst="rect">
            <a:avLst/>
          </a:prstGeom>
          <a:solidFill>
            <a:schemeClr val="bg1"/>
          </a:solidFill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BH" sz="20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أ) </a:t>
            </a:r>
            <a:r>
              <a:rPr lang="ar-BH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تحرير الشيك.</a:t>
            </a:r>
          </a:p>
        </p:txBody>
      </p:sp>
      <p:sp>
        <p:nvSpPr>
          <p:cNvPr id="44" name="Rectangle 43"/>
          <p:cNvSpPr/>
          <p:nvPr/>
        </p:nvSpPr>
        <p:spPr>
          <a:xfrm>
            <a:off x="6778845" y="5543098"/>
            <a:ext cx="1754417" cy="449720"/>
          </a:xfrm>
          <a:prstGeom prst="rect">
            <a:avLst/>
          </a:prstGeom>
          <a:solidFill>
            <a:schemeClr val="bg1"/>
          </a:solidFill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BH" sz="20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ب) </a:t>
            </a:r>
            <a:r>
              <a:rPr lang="ar-BH" sz="20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أطراف الشيك.</a:t>
            </a:r>
            <a:endParaRPr lang="ar-BH" sz="20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6" name="Line Callout 1 (No Border) 45"/>
          <p:cNvSpPr/>
          <p:nvPr/>
        </p:nvSpPr>
        <p:spPr>
          <a:xfrm>
            <a:off x="2362200" y="5512457"/>
            <a:ext cx="2012677" cy="609635"/>
          </a:xfrm>
          <a:prstGeom prst="callout1">
            <a:avLst>
              <a:gd name="adj1" fmla="val -395405"/>
              <a:gd name="adj2" fmla="val -42665"/>
              <a:gd name="adj3" fmla="val 16236"/>
              <a:gd name="adj4" fmla="val 55457"/>
            </a:avLst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BH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2-المسحوب عليه  </a:t>
            </a:r>
          </a:p>
          <a:p>
            <a:pPr algn="ctr"/>
            <a:r>
              <a:rPr lang="ar-BH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( </a:t>
            </a:r>
            <a:r>
              <a:rPr lang="ar-BH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بنك البحرين والكويت</a:t>
            </a:r>
            <a:r>
              <a:rPr lang="ar-BH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)</a:t>
            </a:r>
            <a:endParaRPr lang="en-US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7" name="Line Callout 1 (No Border) 46"/>
          <p:cNvSpPr/>
          <p:nvPr/>
        </p:nvSpPr>
        <p:spPr>
          <a:xfrm>
            <a:off x="228600" y="5501246"/>
            <a:ext cx="1961030" cy="609635"/>
          </a:xfrm>
          <a:prstGeom prst="callout1">
            <a:avLst>
              <a:gd name="adj1" fmla="val -158158"/>
              <a:gd name="adj2" fmla="val 64038"/>
              <a:gd name="adj3" fmla="val 16236"/>
              <a:gd name="adj4" fmla="val 55457"/>
            </a:avLst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en-US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3</a:t>
            </a:r>
            <a:r>
              <a:rPr lang="ar-BH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-الساحب </a:t>
            </a:r>
          </a:p>
          <a:p>
            <a:pPr algn="ctr"/>
            <a:r>
              <a:rPr lang="ar-BH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( شركة البحرين)</a:t>
            </a:r>
            <a:endParaRPr lang="en-US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-208895" y="6581001"/>
            <a:ext cx="560273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BH" sz="1200" b="1" dirty="0"/>
              <a:t>الدرس: </a:t>
            </a:r>
            <a:r>
              <a:rPr lang="ar-BH" sz="1200" b="1" dirty="0" smtClean="0"/>
              <a:t>كشف حساب البنك      </a:t>
            </a:r>
            <a:r>
              <a:rPr lang="ar-BH" sz="1200" b="1" dirty="0" smtClean="0"/>
              <a:t>المقرر</a:t>
            </a:r>
            <a:r>
              <a:rPr lang="ar-BH" sz="1200" b="1" dirty="0"/>
              <a:t>: مقدمة في البنوك والعمليات المصرفية       بنك 211/ 804 </a:t>
            </a:r>
            <a:endParaRPr lang="en-US" sz="1200" b="1" dirty="0"/>
          </a:p>
        </p:txBody>
      </p:sp>
      <p:cxnSp>
        <p:nvCxnSpPr>
          <p:cNvPr id="19" name="Straight Connector 18"/>
          <p:cNvCxnSpPr/>
          <p:nvPr/>
        </p:nvCxnSpPr>
        <p:spPr>
          <a:xfrm>
            <a:off x="0" y="6515670"/>
            <a:ext cx="9144000" cy="1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>
            <a:spLocks/>
          </p:cNvSpPr>
          <p:nvPr/>
        </p:nvSpPr>
        <p:spPr>
          <a:xfrm>
            <a:off x="5334479" y="6515670"/>
            <a:ext cx="377488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</a:t>
            </a:r>
            <a:r>
              <a:rPr lang="ar-BH" sz="1400" b="1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– الفصل </a:t>
            </a: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27332"/>
            <a:ext cx="1646183" cy="126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062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25" grpId="0" animBg="1"/>
      <p:bldP spid="26" grpId="0"/>
      <p:bldP spid="27" grpId="0"/>
      <p:bldP spid="33" grpId="0"/>
      <p:bldP spid="42" grpId="0"/>
      <p:bldP spid="5" grpId="0" animBg="1"/>
      <p:bldP spid="43" grpId="0" animBg="1"/>
      <p:bldP spid="10" grpId="0" animBg="1"/>
      <p:bldP spid="44" grpId="0" animBg="1"/>
      <p:bldP spid="46" grpId="0" animBg="1"/>
      <p:bldP spid="4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lowchart: Manual Input 28"/>
          <p:cNvSpPr/>
          <p:nvPr/>
        </p:nvSpPr>
        <p:spPr>
          <a:xfrm>
            <a:off x="4021746" y="307922"/>
            <a:ext cx="3556690" cy="802600"/>
          </a:xfrm>
          <a:prstGeom prst="flowChartManualInput">
            <a:avLst/>
          </a:prstGeom>
          <a:solidFill>
            <a:srgbClr val="EA4D3C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algn="r" rtl="1"/>
            <a:r>
              <a:rPr lang="ar-BH" sz="3600" b="1" dirty="0" smtClean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أهمية بيانات الشيك</a:t>
            </a:r>
            <a:endParaRPr lang="ar-BH" sz="36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759609" y="1284797"/>
            <a:ext cx="3835681" cy="481694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r" rtl="1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ar-BH" sz="20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يجب كتابة المبلغ بالحروف والأرقام.</a:t>
            </a:r>
          </a:p>
        </p:txBody>
      </p:sp>
      <p:sp>
        <p:nvSpPr>
          <p:cNvPr id="7" name="Pentagon 6"/>
          <p:cNvSpPr/>
          <p:nvPr/>
        </p:nvSpPr>
        <p:spPr>
          <a:xfrm>
            <a:off x="140264" y="1302317"/>
            <a:ext cx="3745936" cy="446655"/>
          </a:xfrm>
          <a:prstGeom prst="homePlate">
            <a:avLst/>
          </a:prstGeom>
          <a:solidFill>
            <a:schemeClr val="bg1"/>
          </a:solidFill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>
              <a:buClr>
                <a:srgbClr val="FF0000"/>
              </a:buClr>
            </a:pPr>
            <a:r>
              <a:rPr lang="ar-BH" sz="20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تفاديا للأخطاء </a:t>
            </a:r>
            <a:r>
              <a:rPr lang="ar-BH" sz="2000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وجعل </a:t>
            </a:r>
            <a:r>
              <a:rPr lang="ar-BH" sz="20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عملية </a:t>
            </a:r>
            <a:r>
              <a:rPr lang="ar-BH" sz="2000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التزوير صعبة.</a:t>
            </a:r>
            <a:endParaRPr lang="en-US" sz="20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4653369" y="1927603"/>
            <a:ext cx="2942226" cy="500111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r" rtl="1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ar-BH" sz="20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يجب كتابة تاريخ الشيك. </a:t>
            </a:r>
          </a:p>
        </p:txBody>
      </p:sp>
      <p:sp>
        <p:nvSpPr>
          <p:cNvPr id="32" name="Pentagon 31"/>
          <p:cNvSpPr/>
          <p:nvPr/>
        </p:nvSpPr>
        <p:spPr>
          <a:xfrm>
            <a:off x="0" y="1949399"/>
            <a:ext cx="4800600" cy="446655"/>
          </a:xfrm>
          <a:prstGeom prst="homePlate">
            <a:avLst/>
          </a:prstGeom>
          <a:solidFill>
            <a:schemeClr val="bg1"/>
          </a:solidFill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>
              <a:buClr>
                <a:srgbClr val="FF0000"/>
              </a:buClr>
            </a:pPr>
            <a:r>
              <a:rPr lang="ar-BH" sz="2000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تنتهي صلاحية الشيك بعد 6 شهور من تاريخ الإصدار.</a:t>
            </a:r>
            <a:endParaRPr lang="en-US" sz="20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5029200" y="2555746"/>
            <a:ext cx="2561172" cy="492254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r" rtl="1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ar-BH" sz="20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تسلسل أرقام الشيكات. </a:t>
            </a:r>
          </a:p>
        </p:txBody>
      </p:sp>
      <p:sp>
        <p:nvSpPr>
          <p:cNvPr id="35" name="Pentagon 34"/>
          <p:cNvSpPr/>
          <p:nvPr/>
        </p:nvSpPr>
        <p:spPr>
          <a:xfrm>
            <a:off x="1002736" y="2567428"/>
            <a:ext cx="4184910" cy="446655"/>
          </a:xfrm>
          <a:prstGeom prst="homePlate">
            <a:avLst/>
          </a:prstGeom>
          <a:solidFill>
            <a:schemeClr val="bg1"/>
          </a:solidFill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>
              <a:buClr>
                <a:srgbClr val="FF0000"/>
              </a:buClr>
            </a:pPr>
            <a:r>
              <a:rPr lang="ar-BH" sz="2000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اكتشاف علميات الاحيال وتجنب تعدد استعماله.</a:t>
            </a:r>
            <a:endParaRPr lang="en-US" sz="20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609600" y="3271208"/>
            <a:ext cx="7875119" cy="481694"/>
          </a:xfrm>
          <a:prstGeom prst="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>
              <a:buClr>
                <a:srgbClr val="FF0000"/>
              </a:buClr>
            </a:pPr>
            <a:r>
              <a:rPr lang="ar-BH" sz="20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يجب أن يحتوي الشيك في مملكة البحرين حسب قانون التجارة لسنة 1987م على ما يلى</a:t>
            </a:r>
            <a:r>
              <a:rPr lang="en-US" sz="20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:</a:t>
            </a:r>
            <a:r>
              <a:rPr lang="ar-BH" sz="20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</a:p>
        </p:txBody>
      </p:sp>
      <p:sp>
        <p:nvSpPr>
          <p:cNvPr id="37" name="Rectangle 36"/>
          <p:cNvSpPr/>
          <p:nvPr/>
        </p:nvSpPr>
        <p:spPr>
          <a:xfrm>
            <a:off x="2819400" y="3962869"/>
            <a:ext cx="5318759" cy="2361731"/>
          </a:xfrm>
          <a:prstGeom prst="rect">
            <a:avLst/>
          </a:prstGeom>
          <a:solidFill>
            <a:schemeClr val="bg1"/>
          </a:solidFill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r" rtl="1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ar-BH" sz="2000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لفظ «شيك» مكتوبا في الصك باللغة التي كتب فيها.</a:t>
            </a:r>
          </a:p>
          <a:p>
            <a:pPr marL="342900" indent="-342900" algn="r" rtl="1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ar-BH" sz="2000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أمر غير معلق  على شرط بوفاء مبلغ معين من النقود.</a:t>
            </a:r>
          </a:p>
          <a:p>
            <a:pPr marL="342900" indent="-342900" algn="r" rtl="1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ar-BH" sz="2000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اسم من يلزمه الوفاء « المسحوب عليه» أي اسم البنك.</a:t>
            </a:r>
          </a:p>
          <a:p>
            <a:pPr marL="342900" indent="-342900" algn="r" rtl="1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ar-BH" sz="2000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تاريخ ومكان إنشاء الشيك.</a:t>
            </a:r>
          </a:p>
          <a:p>
            <a:pPr marL="342900" indent="-342900" algn="r" rtl="1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ar-BH" sz="2000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توقيع من أنشأ الشيك( الساحب).</a:t>
            </a:r>
          </a:p>
          <a:p>
            <a:pPr marL="342900" indent="-342900" algn="r" rtl="1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ar-BH" sz="2000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اسم من يجب الوفاء له أو لأمره ( المستفيد).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-208895" y="6581001"/>
            <a:ext cx="560273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BH" sz="1200" b="1" dirty="0"/>
              <a:t>الدرس: </a:t>
            </a:r>
            <a:r>
              <a:rPr lang="ar-BH" sz="1200" b="1" dirty="0" smtClean="0"/>
              <a:t>كشف حساب البنك      </a:t>
            </a:r>
            <a:r>
              <a:rPr lang="ar-BH" sz="1200" b="1" dirty="0" smtClean="0"/>
              <a:t>المقرر</a:t>
            </a:r>
            <a:r>
              <a:rPr lang="ar-BH" sz="1200" b="1" dirty="0"/>
              <a:t>: مقدمة في البنوك والعمليات المصرفية       بنك 211/ 804 </a:t>
            </a:r>
            <a:endParaRPr lang="en-US" sz="1200" b="1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0" y="6515670"/>
            <a:ext cx="9144000" cy="1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>
            <a:spLocks/>
          </p:cNvSpPr>
          <p:nvPr/>
        </p:nvSpPr>
        <p:spPr>
          <a:xfrm>
            <a:off x="5334479" y="6515670"/>
            <a:ext cx="377488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</a:t>
            </a:r>
            <a:r>
              <a:rPr lang="ar-BH" sz="1400" b="1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– الفصل </a:t>
            </a: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27332"/>
            <a:ext cx="1646183" cy="126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748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7" grpId="0" animBg="1"/>
      <p:bldP spid="31" grpId="0" animBg="1"/>
      <p:bldP spid="32" grpId="0" animBg="1"/>
      <p:bldP spid="34" grpId="0" animBg="1"/>
      <p:bldP spid="35" grpId="0" animBg="1"/>
      <p:bldP spid="36" grpId="0" animBg="1"/>
      <p:bldP spid="3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lowchart: Manual Input 20"/>
          <p:cNvSpPr/>
          <p:nvPr/>
        </p:nvSpPr>
        <p:spPr>
          <a:xfrm>
            <a:off x="838200" y="334460"/>
            <a:ext cx="6553199" cy="726162"/>
          </a:xfrm>
          <a:prstGeom prst="flowChartManualInput">
            <a:avLst/>
          </a:prstGeom>
          <a:solidFill>
            <a:srgbClr val="EA4D3C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algn="r" rtl="1"/>
            <a:r>
              <a:rPr lang="ar-BH" sz="3200" b="1" dirty="0" smtClean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المعيار الدولي لترقيم الحساب المصرفي </a:t>
            </a:r>
            <a:r>
              <a:rPr lang="en-US" sz="3200" b="1" dirty="0" smtClean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IBAN</a:t>
            </a:r>
            <a:r>
              <a:rPr lang="ar-BH" sz="3200" b="1" dirty="0" smtClean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endParaRPr lang="ar-BH" sz="32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648515" y="1196473"/>
            <a:ext cx="3993383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Low" rtl="1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ar-BH" sz="2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يستعمل المعيار الدولي لترقيم الحساب المصرفي في معظم دول العالم والمعتمد من المنظمة الدولية للمعايير </a:t>
            </a:r>
            <a:r>
              <a:rPr lang="en-US" sz="2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ISO</a:t>
            </a:r>
            <a:r>
              <a:rPr lang="ar-BH" sz="2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،  ويتكون من 22 رمزا يبدأ برمز البلد مثل</a:t>
            </a:r>
            <a:r>
              <a:rPr lang="en-US" sz="2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BH</a:t>
            </a:r>
            <a:r>
              <a:rPr lang="ar-BH" sz="2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في مملكة البحرين</a:t>
            </a:r>
            <a:r>
              <a:rPr lang="en-US" sz="2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</a:p>
          <a:p>
            <a:pPr marL="342900" indent="-342900" algn="justLow" rtl="1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ar-BH" sz="2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بدأ استخدامه في مملكة البحرين 2012م.</a:t>
            </a:r>
          </a:p>
          <a:p>
            <a:pPr marL="342900" indent="-342900" algn="justLow" rtl="1">
              <a:buClr>
                <a:srgbClr val="FF0000"/>
              </a:buClr>
              <a:buFont typeface="Wingdings" panose="05000000000000000000" pitchFamily="2" charset="2"/>
              <a:buChar char="ü"/>
            </a:pPr>
            <a:endParaRPr lang="ar-BH" sz="2000" b="1" dirty="0" smtClean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2209801" y="3443242"/>
            <a:ext cx="4856328" cy="2656219"/>
          </a:xfrm>
          <a:prstGeom prst="rect">
            <a:avLst/>
          </a:prstGeom>
          <a:solidFill>
            <a:schemeClr val="bg1"/>
          </a:solidFill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ar-BH" sz="20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مميزات </a:t>
            </a:r>
            <a:r>
              <a:rPr lang="ar-BH" sz="20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المعيار الدولي لترقيم الحساب المصرفي</a:t>
            </a:r>
            <a:r>
              <a:rPr lang="en-US" sz="20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IBAN</a:t>
            </a:r>
            <a:endParaRPr lang="ar-BH" sz="20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rtl="1"/>
            <a:endParaRPr lang="ar-BH" sz="2000" b="1" dirty="0" smtClean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rtl="1"/>
            <a:endParaRPr lang="ar-BH" sz="20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rtl="1"/>
            <a:r>
              <a:rPr lang="ar-BH" sz="20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</a:p>
          <a:p>
            <a:pPr algn="r" rtl="1"/>
            <a:endParaRPr lang="ar-BH" sz="20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rtl="1"/>
            <a:endParaRPr lang="ar-BH" sz="2000" b="1" dirty="0" smtClean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rtl="1"/>
            <a:endParaRPr lang="ar-BH" sz="20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rtl="1"/>
            <a:endParaRPr lang="en-US" sz="20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2286000" y="3443242"/>
            <a:ext cx="451039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BH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endParaRPr lang="ar-BH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342900" indent="-342900" algn="r" rtl="1">
              <a:lnSpc>
                <a:spcPct val="200000"/>
              </a:lnSpc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ar-BH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تسهيل وتسريع التحويلات المصرفية.</a:t>
            </a:r>
          </a:p>
          <a:p>
            <a:pPr marL="342900" indent="-342900" algn="r" rtl="1">
              <a:lnSpc>
                <a:spcPct val="200000"/>
              </a:lnSpc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ar-BH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التقليل من نسبة الخطأ في المعاملات البنكية.</a:t>
            </a:r>
          </a:p>
          <a:p>
            <a:pPr marL="342900" indent="-342900" algn="r" rtl="1">
              <a:lnSpc>
                <a:spcPct val="200000"/>
              </a:lnSpc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ar-BH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ضمان تعاملات مالية إلكترونية سريعة وآمنة.</a:t>
            </a:r>
            <a:endParaRPr lang="ar-BH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rtl="1">
              <a:buClr>
                <a:srgbClr val="FF0000"/>
              </a:buClr>
            </a:pPr>
            <a:endParaRPr lang="ar-BH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7778" y="1191081"/>
            <a:ext cx="4267200" cy="197059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Rectangle 9"/>
          <p:cNvSpPr/>
          <p:nvPr/>
        </p:nvSpPr>
        <p:spPr>
          <a:xfrm>
            <a:off x="-208895" y="6581001"/>
            <a:ext cx="560273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BH" sz="1200" b="1" dirty="0"/>
              <a:t>الدرس: </a:t>
            </a:r>
            <a:r>
              <a:rPr lang="ar-BH" sz="1200" b="1" dirty="0" smtClean="0"/>
              <a:t>كشف حساب البنك      </a:t>
            </a:r>
            <a:r>
              <a:rPr lang="ar-BH" sz="1200" b="1" dirty="0" smtClean="0"/>
              <a:t>المقرر</a:t>
            </a:r>
            <a:r>
              <a:rPr lang="ar-BH" sz="1200" b="1" dirty="0"/>
              <a:t>: مقدمة في البنوك والعمليات المصرفية       بنك 211/ 804 </a:t>
            </a:r>
            <a:endParaRPr lang="en-US" sz="1200" b="1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6515670"/>
            <a:ext cx="9144000" cy="1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>
            <a:spLocks/>
          </p:cNvSpPr>
          <p:nvPr/>
        </p:nvSpPr>
        <p:spPr>
          <a:xfrm>
            <a:off x="5334479" y="6515670"/>
            <a:ext cx="377488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</a:t>
            </a:r>
            <a:r>
              <a:rPr lang="ar-BH" sz="1400" b="1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– الفصل </a:t>
            </a: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27332"/>
            <a:ext cx="1646183" cy="126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5328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15" grpId="0"/>
      <p:bldP spid="40" grpId="0" animBg="1"/>
    </p:bldLst>
  </p:timing>
</p:sld>
</file>

<file path=ppt/theme/theme1.xml><?xml version="1.0" encoding="utf-8"?>
<a:theme xmlns:a="http://schemas.openxmlformats.org/drawingml/2006/main" name="Presentation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4" id="{9B6F7093-7B83-4D0A-BC1F-683D122F6A48}" vid="{1FAA4335-E554-4125-ACCC-D1CCCAA2166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11731</TotalTime>
  <Words>2020</Words>
  <Application>Microsoft Office PowerPoint</Application>
  <PresentationFormat>On-screen Show (4:3)</PresentationFormat>
  <Paragraphs>321</Paragraphs>
  <Slides>32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9" baseType="lpstr">
      <vt:lpstr>Arial</vt:lpstr>
      <vt:lpstr>Calibri</vt:lpstr>
      <vt:lpstr>Calibri Light</vt:lpstr>
      <vt:lpstr>Century Gothic</vt:lpstr>
      <vt:lpstr>Sakkal Majalla</vt:lpstr>
      <vt:lpstr>Wingdings</vt:lpstr>
      <vt:lpstr>Presentation2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التقويم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مكونات سوق التأمين في مملكة البحرين</dc:title>
  <dc:creator>Amina Alseddiqi</dc:creator>
  <cp:lastModifiedBy>Abdulhadi Ahmed Ali Alnatei</cp:lastModifiedBy>
  <cp:revision>1994</cp:revision>
  <dcterms:created xsi:type="dcterms:W3CDTF">2020-03-03T05:49:03Z</dcterms:created>
  <dcterms:modified xsi:type="dcterms:W3CDTF">2021-01-25T07:39:38Z</dcterms:modified>
</cp:coreProperties>
</file>