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8"/>
  </p:notesMasterIdLst>
  <p:sldIdLst>
    <p:sldId id="256" r:id="rId2"/>
    <p:sldId id="278" r:id="rId3"/>
    <p:sldId id="350" r:id="rId4"/>
    <p:sldId id="281" r:id="rId5"/>
    <p:sldId id="351" r:id="rId6"/>
    <p:sldId id="353" r:id="rId7"/>
    <p:sldId id="355" r:id="rId8"/>
    <p:sldId id="354" r:id="rId9"/>
    <p:sldId id="356" r:id="rId10"/>
    <p:sldId id="357" r:id="rId11"/>
    <p:sldId id="359" r:id="rId12"/>
    <p:sldId id="358" r:id="rId13"/>
    <p:sldId id="315" r:id="rId14"/>
    <p:sldId id="316" r:id="rId15"/>
    <p:sldId id="317" r:id="rId16"/>
    <p:sldId id="318" r:id="rId17"/>
    <p:sldId id="319" r:id="rId18"/>
    <p:sldId id="320" r:id="rId19"/>
    <p:sldId id="325" r:id="rId20"/>
    <p:sldId id="326" r:id="rId21"/>
    <p:sldId id="327" r:id="rId22"/>
    <p:sldId id="328" r:id="rId23"/>
    <p:sldId id="329" r:id="rId24"/>
    <p:sldId id="321" r:id="rId25"/>
    <p:sldId id="322"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2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D3C"/>
    <a:srgbClr val="FF9933"/>
    <a:srgbClr val="CCECFF"/>
    <a:srgbClr val="DAF6FF"/>
    <a:srgbClr val="ED8733"/>
    <a:srgbClr val="66FF99"/>
    <a:srgbClr val="FFFF00"/>
    <a:srgbClr val="FF33CC"/>
    <a:srgbClr val="FF9966"/>
    <a:srgbClr val="E7E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662" autoAdjust="0"/>
  </p:normalViewPr>
  <p:slideViewPr>
    <p:cSldViewPr>
      <p:cViewPr>
        <p:scale>
          <a:sx n="60" d="100"/>
          <a:sy n="60" d="100"/>
        </p:scale>
        <p:origin x="168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204E3-BA47-4553-AB49-BFD2203EC400}" type="datetimeFigureOut">
              <a:rPr lang="en-US" smtClean="0"/>
              <a:pPr/>
              <a:t>1/24/2021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AC69B-6743-4285-BBD1-7CFFDBB36D35}" type="slidenum">
              <a:rPr lang="en-US" smtClean="0"/>
              <a:pPr/>
              <a:t>‹#›</a:t>
            </a:fld>
            <a:endParaRPr lang="en-US"/>
          </a:p>
        </p:txBody>
      </p:sp>
    </p:spTree>
    <p:extLst>
      <p:ext uri="{BB962C8B-B14F-4D97-AF65-F5344CB8AC3E}">
        <p14:creationId xmlns:p14="http://schemas.microsoft.com/office/powerpoint/2010/main" val="84299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3</a:t>
            </a:fld>
            <a:endParaRPr lang="en-US"/>
          </a:p>
        </p:txBody>
      </p:sp>
    </p:spTree>
    <p:extLst>
      <p:ext uri="{BB962C8B-B14F-4D97-AF65-F5344CB8AC3E}">
        <p14:creationId xmlns:p14="http://schemas.microsoft.com/office/powerpoint/2010/main" val="2270295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12</a:t>
            </a:fld>
            <a:endParaRPr lang="en-US"/>
          </a:p>
        </p:txBody>
      </p:sp>
    </p:spTree>
    <p:extLst>
      <p:ext uri="{BB962C8B-B14F-4D97-AF65-F5344CB8AC3E}">
        <p14:creationId xmlns:p14="http://schemas.microsoft.com/office/powerpoint/2010/main" val="360551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4</a:t>
            </a:fld>
            <a:endParaRPr lang="en-US"/>
          </a:p>
        </p:txBody>
      </p:sp>
    </p:spTree>
    <p:extLst>
      <p:ext uri="{BB962C8B-B14F-4D97-AF65-F5344CB8AC3E}">
        <p14:creationId xmlns:p14="http://schemas.microsoft.com/office/powerpoint/2010/main" val="354619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5</a:t>
            </a:fld>
            <a:endParaRPr lang="en-US"/>
          </a:p>
        </p:txBody>
      </p:sp>
    </p:spTree>
    <p:extLst>
      <p:ext uri="{BB962C8B-B14F-4D97-AF65-F5344CB8AC3E}">
        <p14:creationId xmlns:p14="http://schemas.microsoft.com/office/powerpoint/2010/main" val="1716742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6</a:t>
            </a:fld>
            <a:endParaRPr lang="en-US"/>
          </a:p>
        </p:txBody>
      </p:sp>
    </p:spTree>
    <p:extLst>
      <p:ext uri="{BB962C8B-B14F-4D97-AF65-F5344CB8AC3E}">
        <p14:creationId xmlns:p14="http://schemas.microsoft.com/office/powerpoint/2010/main" val="1658229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7</a:t>
            </a:fld>
            <a:endParaRPr lang="en-US"/>
          </a:p>
        </p:txBody>
      </p:sp>
    </p:spTree>
    <p:extLst>
      <p:ext uri="{BB962C8B-B14F-4D97-AF65-F5344CB8AC3E}">
        <p14:creationId xmlns:p14="http://schemas.microsoft.com/office/powerpoint/2010/main" val="3134284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8</a:t>
            </a:fld>
            <a:endParaRPr lang="en-US"/>
          </a:p>
        </p:txBody>
      </p:sp>
    </p:spTree>
    <p:extLst>
      <p:ext uri="{BB962C8B-B14F-4D97-AF65-F5344CB8AC3E}">
        <p14:creationId xmlns:p14="http://schemas.microsoft.com/office/powerpoint/2010/main" val="3392988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9</a:t>
            </a:fld>
            <a:endParaRPr lang="en-US"/>
          </a:p>
        </p:txBody>
      </p:sp>
    </p:spTree>
    <p:extLst>
      <p:ext uri="{BB962C8B-B14F-4D97-AF65-F5344CB8AC3E}">
        <p14:creationId xmlns:p14="http://schemas.microsoft.com/office/powerpoint/2010/main" val="1355070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10</a:t>
            </a:fld>
            <a:endParaRPr lang="en-US"/>
          </a:p>
        </p:txBody>
      </p:sp>
    </p:spTree>
    <p:extLst>
      <p:ext uri="{BB962C8B-B14F-4D97-AF65-F5344CB8AC3E}">
        <p14:creationId xmlns:p14="http://schemas.microsoft.com/office/powerpoint/2010/main" val="3863755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11</a:t>
            </a:fld>
            <a:endParaRPr lang="en-US"/>
          </a:p>
        </p:txBody>
      </p:sp>
    </p:spTree>
    <p:extLst>
      <p:ext uri="{BB962C8B-B14F-4D97-AF65-F5344CB8AC3E}">
        <p14:creationId xmlns:p14="http://schemas.microsoft.com/office/powerpoint/2010/main" val="320270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F383EE-90B1-4EEE-B5B6-CDFD959A62D4}" type="datetimeFigureOut">
              <a:rPr lang="en-US" smtClean="0"/>
              <a:pPr/>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383EE-90B1-4EEE-B5B6-CDFD959A62D4}" type="datetimeFigureOut">
              <a:rPr lang="en-US" smtClean="0"/>
              <a:pPr/>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F383EE-90B1-4EEE-B5B6-CDFD959A62D4}" type="datetimeFigureOut">
              <a:rPr lang="en-US" smtClean="0"/>
              <a:pPr/>
              <a:t>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F383EE-90B1-4EEE-B5B6-CDFD959A62D4}" type="datetimeFigureOut">
              <a:rPr lang="en-US" smtClean="0"/>
              <a:pPr/>
              <a:t>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83EE-90B1-4EEE-B5B6-CDFD959A62D4}" type="datetimeFigureOut">
              <a:rPr lang="en-US" smtClean="0"/>
              <a:pPr/>
              <a:t>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383EE-90B1-4EEE-B5B6-CDFD959A62D4}" type="datetimeFigureOut">
              <a:rPr lang="en-US" smtClean="0"/>
              <a:pPr/>
              <a:t>1/24/2021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11623-43E0-46A1-BB75-EFFC0F14CC01}" type="slidenum">
              <a:rPr lang="en-US" smtClean="0"/>
              <a:pPr/>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audio" Target="../media/audio6.wav"/><Relationship Id="rId4" Type="http://schemas.openxmlformats.org/officeDocument/2006/relationships/audio" Target="../media/audio8.wav"/></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5.xml"/><Relationship Id="rId4" Type="http://schemas.openxmlformats.org/officeDocument/2006/relationships/audio" Target="../media/audio6.wav"/></Relationships>
</file>

<file path=ppt/slides/_rels/slide1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6.xml"/></Relationships>
</file>

<file path=ppt/slides/_rels/slide1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8.xml"/></Relationships>
</file>

<file path=ppt/slides/_rels/slide1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30.xml"/></Relationships>
</file>

<file path=ppt/slides/_rels/slide1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32.xml"/></Relationships>
</file>

<file path=ppt/slides/_rels/slide1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34.xml"/></Relationships>
</file>

<file path=ppt/slides/_rels/slide1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37.xml"/></Relationships>
</file>

<file path=ppt/slides/_rels/slide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38.xml"/></Relationships>
</file>

<file path=ppt/slides/_rels/slide21.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0.xml"/></Relationships>
</file>

<file path=ppt/slides/_rels/slide22.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3.xml"/></Relationships>
</file>

<file path=ppt/slides/_rels/slide2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4.xml"/></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audio" Target="../media/audio4.wav"/><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6.wav"/><Relationship Id="rId11" Type="http://schemas.openxmlformats.org/officeDocument/2006/relationships/image" Target="../media/image5.png"/><Relationship Id="rId5" Type="http://schemas.openxmlformats.org/officeDocument/2006/relationships/audio" Target="../media/audio2.wav"/><Relationship Id="rId10" Type="http://schemas.openxmlformats.org/officeDocument/2006/relationships/image" Target="../media/image9.emf"/><Relationship Id="rId4" Type="http://schemas.openxmlformats.org/officeDocument/2006/relationships/audio" Target="../media/audio5.wav"/><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audio" Target="../media/audio7.wav"/><Relationship Id="rId4" Type="http://schemas.openxmlformats.org/officeDocument/2006/relationships/audio" Target="../media/audio5.wav"/></Relationships>
</file>

<file path=ppt/slides/_rels/slide4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7.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edunet.com/" TargetMode="Externa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emf"/><Relationship Id="rId4" Type="http://schemas.openxmlformats.org/officeDocument/2006/relationships/audio" Target="../media/audio6.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2.wav"/><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image" Target="../media/image5.png"/><Relationship Id="rId5" Type="http://schemas.openxmlformats.org/officeDocument/2006/relationships/audio" Target="../media/audio6.wav"/><Relationship Id="rId10" Type="http://schemas.microsoft.com/office/2007/relationships/hdphoto" Target="../media/hdphoto2.wdp"/><Relationship Id="rId4" Type="http://schemas.openxmlformats.org/officeDocument/2006/relationships/audio" Target="../media/audio8.wav"/><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8.wav"/><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audio" Target="../media/audio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877529" y="170733"/>
            <a:ext cx="7162800" cy="1182210"/>
          </a:xfrm>
          <a:prstGeom prst="rect">
            <a:avLst/>
          </a:prstGeom>
        </p:spPr>
      </p:pic>
      <p:sp>
        <p:nvSpPr>
          <p:cNvPr id="8" name="TextBox 7"/>
          <p:cNvSpPr txBox="1"/>
          <p:nvPr/>
        </p:nvSpPr>
        <p:spPr>
          <a:xfrm>
            <a:off x="6096000" y="3025009"/>
            <a:ext cx="3048000" cy="1384995"/>
          </a:xfrm>
          <a:prstGeom prst="rect">
            <a:avLst/>
          </a:prstGeom>
          <a:solidFill>
            <a:srgbClr val="C00000"/>
          </a:solidFill>
        </p:spPr>
        <p:txBody>
          <a:bodyPr wrap="square" rtlCol="0">
            <a:spAutoFit/>
          </a:bodyPr>
          <a:lstStyle/>
          <a:p>
            <a:pPr algn="r"/>
            <a:r>
              <a:rPr lang="ar-BH" sz="2800" b="1" dirty="0">
                <a:solidFill>
                  <a:schemeClr val="bg1"/>
                </a:solidFill>
                <a:latin typeface="Sakkal Majalla" panose="02000000000000000000" pitchFamily="2" charset="-78"/>
                <a:cs typeface="Sakkal Majalla" panose="02000000000000000000" pitchFamily="2" charset="-78"/>
              </a:rPr>
              <a:t>  مقدمة في البنوك والعمليات المصرفية</a:t>
            </a:r>
          </a:p>
          <a:p>
            <a:pPr algn="r"/>
            <a:r>
              <a:rPr lang="ar-BH" sz="2800" b="1" dirty="0">
                <a:solidFill>
                  <a:schemeClr val="bg1"/>
                </a:solidFill>
                <a:latin typeface="Sakkal Majalla" panose="02000000000000000000" pitchFamily="2" charset="-78"/>
                <a:cs typeface="Sakkal Majalla" panose="02000000000000000000" pitchFamily="2" charset="-78"/>
              </a:rPr>
              <a:t>    بنك 211 / 804</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9" name="Rectangle 8"/>
          <p:cNvSpPr/>
          <p:nvPr/>
        </p:nvSpPr>
        <p:spPr>
          <a:xfrm>
            <a:off x="-1985980" y="6454466"/>
            <a:ext cx="7848600" cy="369332"/>
          </a:xfrm>
          <a:prstGeom prst="rect">
            <a:avLst/>
          </a:prstGeom>
        </p:spPr>
        <p:txBody>
          <a:bodyPr wrap="square">
            <a:spAutoFit/>
          </a:bodyPr>
          <a:lstStyle/>
          <a:p>
            <a:pPr algn="ctr"/>
            <a:r>
              <a:rPr lang="ar-BH" b="1" dirty="0" smtClean="0"/>
              <a:t>الصف</a:t>
            </a:r>
            <a:r>
              <a:rPr lang="ar-BH" dirty="0"/>
              <a:t>:  الثالث                   </a:t>
            </a:r>
            <a:r>
              <a:rPr lang="ar-BH" b="1" dirty="0"/>
              <a:t>الصفحة</a:t>
            </a:r>
            <a:r>
              <a:rPr lang="ar-BH" dirty="0"/>
              <a:t>: </a:t>
            </a:r>
            <a:r>
              <a:rPr lang="ar-BH" dirty="0" smtClean="0"/>
              <a:t>26-43</a:t>
            </a:r>
            <a:endParaRPr lang="en-US" dirty="0"/>
          </a:p>
        </p:txBody>
      </p:sp>
      <p:pic>
        <p:nvPicPr>
          <p:cNvPr id="7" name="Picture 6"/>
          <p:cNvPicPr>
            <a:picLocks noChangeAspect="1"/>
          </p:cNvPicPr>
          <p:nvPr/>
        </p:nvPicPr>
        <p:blipFill>
          <a:blip r:embed="rId4"/>
          <a:stretch>
            <a:fillRect/>
          </a:stretch>
        </p:blipFill>
        <p:spPr>
          <a:xfrm>
            <a:off x="685800" y="1352943"/>
            <a:ext cx="4114535" cy="3057061"/>
          </a:xfrm>
          <a:prstGeom prst="rect">
            <a:avLst/>
          </a:prstGeom>
          <a:ln>
            <a:noFill/>
          </a:ln>
          <a:effectLst>
            <a:softEdge rad="112500"/>
          </a:effectLst>
        </p:spPr>
      </p:pic>
      <p:pic>
        <p:nvPicPr>
          <p:cNvPr id="13" name="Picture 12"/>
          <p:cNvPicPr>
            <a:picLocks noChangeAspect="1"/>
          </p:cNvPicPr>
          <p:nvPr/>
        </p:nvPicPr>
        <p:blipFill>
          <a:blip r:embed="rId5"/>
          <a:stretch>
            <a:fillRect/>
          </a:stretch>
        </p:blipFill>
        <p:spPr>
          <a:xfrm>
            <a:off x="1059613" y="2454738"/>
            <a:ext cx="5001923" cy="405452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cxnSp>
        <p:nvCxnSpPr>
          <p:cNvPr id="11" name="Straight Connector 10"/>
          <p:cNvCxnSpPr/>
          <p:nvPr/>
        </p:nvCxnSpPr>
        <p:spPr>
          <a:xfrm>
            <a:off x="0" y="6378989"/>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355260" y="6442798"/>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744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breeze.wav"/>
                                        </p:tgtEl>
                                      </p:cMediaNode>
                                    </p:audio>
                                  </p:sub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anim calcmode="lin" valueType="num">
                                      <p:cBhvr>
                                        <p:cTn id="23" dur="2000" fill="hold"/>
                                        <p:tgtEl>
                                          <p:spTgt spid="13"/>
                                        </p:tgtEl>
                                        <p:attrNameLst>
                                          <p:attrName>ppt_w</p:attrName>
                                        </p:attrNameLst>
                                      </p:cBhvr>
                                      <p:tavLst>
                                        <p:tav tm="0" fmla="#ppt_w*sin(2.5*pi*$)">
                                          <p:val>
                                            <p:fltVal val="0"/>
                                          </p:val>
                                        </p:tav>
                                        <p:tav tm="100000">
                                          <p:val>
                                            <p:fltVal val="1"/>
                                          </p:val>
                                        </p:tav>
                                      </p:tavLst>
                                    </p:anim>
                                    <p:anim calcmode="lin" valueType="num">
                                      <p:cBhvr>
                                        <p:cTn id="2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lowchart: Manual Input 37"/>
          <p:cNvSpPr/>
          <p:nvPr/>
        </p:nvSpPr>
        <p:spPr>
          <a:xfrm>
            <a:off x="56117" y="289794"/>
            <a:ext cx="7385982" cy="687943"/>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r>
              <a:rPr lang="ar-BH" sz="3000" b="1" dirty="0" smtClean="0">
                <a:solidFill>
                  <a:schemeClr val="bg1"/>
                </a:solidFill>
                <a:latin typeface="Sakkal Majalla" panose="02000000000000000000" pitchFamily="2" charset="-78"/>
                <a:cs typeface="Sakkal Majalla" panose="02000000000000000000" pitchFamily="2" charset="-78"/>
              </a:rPr>
              <a:t>إجراءات مصرف البحرين المركزي في حماية عملاء البنك</a:t>
            </a:r>
          </a:p>
        </p:txBody>
      </p:sp>
      <p:sp>
        <p:nvSpPr>
          <p:cNvPr id="11" name="Rectangle 10"/>
          <p:cNvSpPr/>
          <p:nvPr/>
        </p:nvSpPr>
        <p:spPr>
          <a:xfrm>
            <a:off x="-186672" y="1741005"/>
            <a:ext cx="9418710" cy="597026"/>
          </a:xfrm>
          <a:prstGeom prst="rect">
            <a:avLst/>
          </a:prstGeom>
          <a:solidFill>
            <a:schemeClr val="bg1">
              <a:lumMod val="85000"/>
            </a:schemeClr>
          </a:solidFill>
          <a:ln>
            <a:noFill/>
          </a:ln>
          <a:effectLst>
            <a:outerShdw blurRad="292100" dist="139700" dir="2700000" algn="tl" rotWithShape="0">
              <a:srgbClr val="333333">
                <a:alpha val="65000"/>
              </a:srgbClr>
            </a:outerShdw>
          </a:effectLst>
          <a:scene3d>
            <a:camera prst="isometricOffAxis1Right"/>
            <a:lightRig rig="threePt" dir="t"/>
          </a:scene3d>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BH" sz="2400" b="1" dirty="0" smtClean="0">
              <a:solidFill>
                <a:srgbClr val="FF0000"/>
              </a:solidFill>
              <a:latin typeface="Sakkal Majalla" panose="02000000000000000000" pitchFamily="2" charset="-78"/>
              <a:cs typeface="Sakkal Majalla" panose="02000000000000000000" pitchFamily="2" charset="-78"/>
            </a:endParaRPr>
          </a:p>
          <a:p>
            <a:pPr algn="justLow" rtl="1"/>
            <a:r>
              <a:rPr lang="ar-BH" sz="2200" b="1" dirty="0" smtClean="0">
                <a:solidFill>
                  <a:srgbClr val="C00000"/>
                </a:solidFill>
                <a:latin typeface="Sakkal Majalla" panose="02000000000000000000" pitchFamily="2" charset="-78"/>
                <a:cs typeface="Sakkal Majalla" panose="02000000000000000000" pitchFamily="2" charset="-78"/>
              </a:rPr>
              <a:t>  ثالثًا: </a:t>
            </a:r>
            <a:r>
              <a:rPr lang="ar-BH" sz="2200" b="1" dirty="0" smtClean="0">
                <a:solidFill>
                  <a:schemeClr val="tx1"/>
                </a:solidFill>
                <a:latin typeface="Sakkal Majalla" panose="02000000000000000000" pitchFamily="2" charset="-78"/>
                <a:cs typeface="Sakkal Majalla" panose="02000000000000000000" pitchFamily="2" charset="-78"/>
              </a:rPr>
              <a:t>على البنوك ضرورة الإعلان عن قائمة رسوم المنتجات والخدمات المصرفية.</a:t>
            </a:r>
          </a:p>
          <a:p>
            <a:pPr algn="justLow" rtl="1"/>
            <a:endParaRPr lang="ar-BH" sz="2200" b="1" dirty="0">
              <a:solidFill>
                <a:schemeClr val="tx1"/>
              </a:solidFill>
              <a:latin typeface="Sakkal Majalla" panose="02000000000000000000" pitchFamily="2" charset="-78"/>
              <a:cs typeface="Sakkal Majalla" panose="02000000000000000000" pitchFamily="2" charset="-78"/>
            </a:endParaRPr>
          </a:p>
        </p:txBody>
      </p:sp>
      <p:sp>
        <p:nvSpPr>
          <p:cNvPr id="12" name="Rectangle 11"/>
          <p:cNvSpPr/>
          <p:nvPr/>
        </p:nvSpPr>
        <p:spPr>
          <a:xfrm>
            <a:off x="1855907" y="2326547"/>
            <a:ext cx="7162800" cy="597026"/>
          </a:xfrm>
          <a:prstGeom prst="rect">
            <a:avLst/>
          </a:prstGeom>
          <a:solidFill>
            <a:schemeClr val="bg1">
              <a:lumMod val="85000"/>
            </a:schemeClr>
          </a:solidFill>
          <a:ln>
            <a:noFill/>
          </a:ln>
          <a:effectLst>
            <a:outerShdw blurRad="292100" dist="139700" dir="2700000" algn="tl" rotWithShape="0">
              <a:srgbClr val="333333">
                <a:alpha val="65000"/>
              </a:srgbClr>
            </a:outerShdw>
          </a:effectLst>
          <a:scene3d>
            <a:camera prst="isometricOffAxis1Right"/>
            <a:lightRig rig="threePt" dir="t"/>
          </a:scene3d>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BH" sz="2400" b="1" dirty="0" smtClean="0">
              <a:solidFill>
                <a:srgbClr val="FF0000"/>
              </a:solidFill>
              <a:latin typeface="Sakkal Majalla" panose="02000000000000000000" pitchFamily="2" charset="-78"/>
              <a:cs typeface="Sakkal Majalla" panose="02000000000000000000" pitchFamily="2" charset="-78"/>
            </a:endParaRPr>
          </a:p>
          <a:p>
            <a:pPr algn="justLow" rtl="1"/>
            <a:r>
              <a:rPr lang="ar-BH" sz="2200" b="1" dirty="0" smtClean="0">
                <a:solidFill>
                  <a:srgbClr val="C00000"/>
                </a:solidFill>
                <a:latin typeface="Sakkal Majalla" panose="02000000000000000000" pitchFamily="2" charset="-78"/>
                <a:cs typeface="Sakkal Majalla" panose="02000000000000000000" pitchFamily="2" charset="-78"/>
              </a:rPr>
              <a:t> رابعًا: </a:t>
            </a:r>
            <a:r>
              <a:rPr lang="ar-BH" sz="2200" b="1" dirty="0" smtClean="0">
                <a:solidFill>
                  <a:schemeClr val="tx1"/>
                </a:solidFill>
                <a:latin typeface="Sakkal Majalla" panose="02000000000000000000" pitchFamily="2" charset="-78"/>
                <a:cs typeface="Sakkal Majalla" panose="02000000000000000000" pitchFamily="2" charset="-78"/>
              </a:rPr>
              <a:t>الطلب من البنوك التعامل بشفافية كاملة مع العملاء.</a:t>
            </a:r>
          </a:p>
          <a:p>
            <a:pPr algn="justLow" rtl="1"/>
            <a:endParaRPr lang="ar-BH" sz="2200" b="1" dirty="0" smtClean="0">
              <a:solidFill>
                <a:schemeClr val="tx1"/>
              </a:solidFill>
              <a:latin typeface="Sakkal Majalla" panose="02000000000000000000" pitchFamily="2" charset="-78"/>
              <a:cs typeface="Sakkal Majalla" panose="02000000000000000000" pitchFamily="2" charset="-78"/>
            </a:endParaRPr>
          </a:p>
        </p:txBody>
      </p:sp>
      <p:sp>
        <p:nvSpPr>
          <p:cNvPr id="13" name="Rectangle 12"/>
          <p:cNvSpPr/>
          <p:nvPr/>
        </p:nvSpPr>
        <p:spPr>
          <a:xfrm>
            <a:off x="-287000" y="3204467"/>
            <a:ext cx="9418710" cy="597026"/>
          </a:xfrm>
          <a:prstGeom prst="rect">
            <a:avLst/>
          </a:prstGeom>
          <a:solidFill>
            <a:schemeClr val="bg1">
              <a:lumMod val="85000"/>
            </a:schemeClr>
          </a:solidFill>
          <a:ln>
            <a:noFill/>
          </a:ln>
          <a:effectLst>
            <a:outerShdw blurRad="292100" dist="139700" dir="2700000" algn="tl" rotWithShape="0">
              <a:srgbClr val="333333">
                <a:alpha val="65000"/>
              </a:srgbClr>
            </a:outerShdw>
          </a:effectLst>
          <a:scene3d>
            <a:camera prst="isometricOffAxis1Right"/>
            <a:lightRig rig="threePt" dir="t"/>
          </a:scene3d>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BH" sz="2400" b="1" dirty="0" smtClean="0">
              <a:solidFill>
                <a:srgbClr val="FF0000"/>
              </a:solidFill>
              <a:latin typeface="Sakkal Majalla" panose="02000000000000000000" pitchFamily="2" charset="-78"/>
              <a:cs typeface="Sakkal Majalla" panose="02000000000000000000" pitchFamily="2" charset="-78"/>
            </a:endParaRPr>
          </a:p>
          <a:p>
            <a:pPr algn="justLow" rtl="1"/>
            <a:r>
              <a:rPr lang="ar-BH" sz="2200" b="1" dirty="0" smtClean="0">
                <a:solidFill>
                  <a:srgbClr val="C00000"/>
                </a:solidFill>
                <a:latin typeface="Sakkal Majalla" panose="02000000000000000000" pitchFamily="2" charset="-78"/>
                <a:cs typeface="Sakkal Majalla" panose="02000000000000000000" pitchFamily="2" charset="-78"/>
              </a:rPr>
              <a:t>خامسًا: </a:t>
            </a:r>
            <a:r>
              <a:rPr lang="ar-BH" sz="2200" b="1" dirty="0" smtClean="0">
                <a:solidFill>
                  <a:schemeClr val="tx1"/>
                </a:solidFill>
                <a:latin typeface="Sakkal Majalla" panose="02000000000000000000" pitchFamily="2" charset="-78"/>
                <a:cs typeface="Sakkal Majalla" panose="02000000000000000000" pitchFamily="2" charset="-78"/>
              </a:rPr>
              <a:t>يقوم مصرف البحرين المركزي بمراجعة المنتجات والخدمات المصرفية الموجهة للأفراد.</a:t>
            </a:r>
          </a:p>
          <a:p>
            <a:pPr algn="justLow" rtl="1"/>
            <a:endParaRPr lang="ar-BH" sz="2200" b="1" dirty="0">
              <a:solidFill>
                <a:schemeClr val="tx1"/>
              </a:solidFill>
              <a:latin typeface="Sakkal Majalla" panose="02000000000000000000" pitchFamily="2" charset="-78"/>
              <a:cs typeface="Sakkal Majalla" panose="02000000000000000000" pitchFamily="2" charset="-78"/>
            </a:endParaRPr>
          </a:p>
        </p:txBody>
      </p:sp>
      <p:sp>
        <p:nvSpPr>
          <p:cNvPr id="14" name="Rectangle 13"/>
          <p:cNvSpPr/>
          <p:nvPr/>
        </p:nvSpPr>
        <p:spPr>
          <a:xfrm>
            <a:off x="381000" y="3944857"/>
            <a:ext cx="8772832" cy="597026"/>
          </a:xfrm>
          <a:prstGeom prst="rect">
            <a:avLst/>
          </a:prstGeom>
          <a:solidFill>
            <a:schemeClr val="bg1">
              <a:lumMod val="85000"/>
            </a:schemeClr>
          </a:solidFill>
          <a:ln>
            <a:noFill/>
          </a:ln>
          <a:effectLst>
            <a:outerShdw blurRad="292100" dist="139700" dir="2700000" algn="tl" rotWithShape="0">
              <a:srgbClr val="333333">
                <a:alpha val="65000"/>
              </a:srgbClr>
            </a:outerShdw>
          </a:effectLst>
          <a:scene3d>
            <a:camera prst="isometricOffAxis1Right"/>
            <a:lightRig rig="threePt" dir="t"/>
          </a:scene3d>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BH" sz="2400" b="1" dirty="0" smtClean="0">
              <a:solidFill>
                <a:srgbClr val="FF0000"/>
              </a:solidFill>
              <a:latin typeface="Sakkal Majalla" panose="02000000000000000000" pitchFamily="2" charset="-78"/>
              <a:cs typeface="Sakkal Majalla" panose="02000000000000000000" pitchFamily="2" charset="-78"/>
            </a:endParaRPr>
          </a:p>
          <a:p>
            <a:pPr algn="justLow" rtl="1"/>
            <a:r>
              <a:rPr lang="ar-BH" sz="2200" b="1" dirty="0" smtClean="0">
                <a:solidFill>
                  <a:srgbClr val="C00000"/>
                </a:solidFill>
                <a:latin typeface="Sakkal Majalla" panose="02000000000000000000" pitchFamily="2" charset="-78"/>
                <a:cs typeface="Sakkal Majalla" panose="02000000000000000000" pitchFamily="2" charset="-78"/>
              </a:rPr>
              <a:t>  سادسًا: </a:t>
            </a:r>
            <a:r>
              <a:rPr lang="ar-BH" sz="2200" b="1" dirty="0">
                <a:solidFill>
                  <a:schemeClr val="tx1"/>
                </a:solidFill>
                <a:latin typeface="Sakkal Majalla" panose="02000000000000000000" pitchFamily="2" charset="-78"/>
                <a:cs typeface="Sakkal Majalla" panose="02000000000000000000" pitchFamily="2" charset="-78"/>
              </a:rPr>
              <a:t> </a:t>
            </a:r>
            <a:r>
              <a:rPr lang="ar-BH" sz="2200" b="1" dirty="0" smtClean="0">
                <a:solidFill>
                  <a:schemeClr val="tx1"/>
                </a:solidFill>
                <a:latin typeface="Sakkal Majalla" panose="02000000000000000000" pitchFamily="2" charset="-78"/>
                <a:cs typeface="Sakkal Majalla" panose="02000000000000000000" pitchFamily="2" charset="-78"/>
              </a:rPr>
              <a:t>استمرار مراجعة مصرف البحرين المركزي لرسوم قائمة الخدمات المصرفية.</a:t>
            </a:r>
          </a:p>
          <a:p>
            <a:pPr algn="justLow" rtl="1"/>
            <a:endParaRPr lang="ar-BH" sz="2200" b="1" dirty="0">
              <a:solidFill>
                <a:schemeClr val="tx1"/>
              </a:solidFill>
              <a:latin typeface="Sakkal Majalla" panose="02000000000000000000" pitchFamily="2" charset="-78"/>
              <a:cs typeface="Sakkal Majalla" panose="02000000000000000000" pitchFamily="2" charset="-78"/>
            </a:endParaRPr>
          </a:p>
        </p:txBody>
      </p:sp>
      <p:sp>
        <p:nvSpPr>
          <p:cNvPr id="15" name="Rectangle 14"/>
          <p:cNvSpPr/>
          <p:nvPr/>
        </p:nvSpPr>
        <p:spPr>
          <a:xfrm>
            <a:off x="1998475" y="4575093"/>
            <a:ext cx="7020232" cy="597026"/>
          </a:xfrm>
          <a:prstGeom prst="rect">
            <a:avLst/>
          </a:prstGeom>
          <a:solidFill>
            <a:schemeClr val="bg1">
              <a:lumMod val="85000"/>
            </a:schemeClr>
          </a:solidFill>
          <a:ln>
            <a:noFill/>
          </a:ln>
          <a:effectLst>
            <a:outerShdw blurRad="292100" dist="139700" dir="2700000" algn="tl" rotWithShape="0">
              <a:srgbClr val="333333">
                <a:alpha val="65000"/>
              </a:srgbClr>
            </a:outerShdw>
          </a:effectLst>
          <a:scene3d>
            <a:camera prst="isometricOffAxis1Right"/>
            <a:lightRig rig="threePt" dir="t"/>
          </a:scene3d>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BH" sz="2400" b="1" dirty="0" smtClean="0">
              <a:solidFill>
                <a:srgbClr val="FF0000"/>
              </a:solidFill>
              <a:latin typeface="Sakkal Majalla" panose="02000000000000000000" pitchFamily="2" charset="-78"/>
              <a:cs typeface="Sakkal Majalla" panose="02000000000000000000" pitchFamily="2" charset="-78"/>
            </a:endParaRPr>
          </a:p>
          <a:p>
            <a:pPr algn="justLow" rtl="1"/>
            <a:r>
              <a:rPr lang="ar-BH" sz="2200" b="1" dirty="0" smtClean="0">
                <a:solidFill>
                  <a:srgbClr val="C00000"/>
                </a:solidFill>
                <a:latin typeface="Sakkal Majalla" panose="02000000000000000000" pitchFamily="2" charset="-78"/>
                <a:cs typeface="Sakkal Majalla" panose="02000000000000000000" pitchFamily="2" charset="-78"/>
              </a:rPr>
              <a:t> سابعًا: </a:t>
            </a:r>
            <a:r>
              <a:rPr lang="ar-BH" sz="2200" b="1" dirty="0" smtClean="0">
                <a:solidFill>
                  <a:schemeClr val="tx1"/>
                </a:solidFill>
                <a:latin typeface="Sakkal Majalla" panose="02000000000000000000" pitchFamily="2" charset="-78"/>
                <a:cs typeface="Sakkal Majalla" panose="02000000000000000000" pitchFamily="2" charset="-78"/>
              </a:rPr>
              <a:t>حماية صغار المودعين عن إخلال تطبيق نظام  حماية الودائع.</a:t>
            </a:r>
          </a:p>
          <a:p>
            <a:pPr algn="justLow" rtl="1"/>
            <a:endParaRPr lang="ar-BH" sz="2200" b="1" dirty="0">
              <a:solidFill>
                <a:schemeClr val="tx1"/>
              </a:solidFill>
              <a:latin typeface="Sakkal Majalla" panose="02000000000000000000" pitchFamily="2" charset="-78"/>
              <a:cs typeface="Sakkal Majalla" panose="02000000000000000000" pitchFamily="2" charset="-78"/>
            </a:endParaRPr>
          </a:p>
        </p:txBody>
      </p:sp>
      <p:sp>
        <p:nvSpPr>
          <p:cNvPr id="16" name="Rectangle 15"/>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7" name="Straight Connector 1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130771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arrow.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arrow.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arrow.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lowchart: Manual Input 37"/>
          <p:cNvSpPr/>
          <p:nvPr/>
        </p:nvSpPr>
        <p:spPr>
          <a:xfrm>
            <a:off x="1406189" y="204479"/>
            <a:ext cx="5633113" cy="802600"/>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r>
              <a:rPr lang="ar-BH" sz="3600" b="1" dirty="0" smtClean="0">
                <a:solidFill>
                  <a:schemeClr val="bg1"/>
                </a:solidFill>
                <a:latin typeface="Sakkal Majalla" panose="02000000000000000000" pitchFamily="2" charset="-78"/>
                <a:cs typeface="Sakkal Majalla" panose="02000000000000000000" pitchFamily="2" charset="-78"/>
              </a:rPr>
              <a:t>نظام حماية الودائع بمملكة البحرين </a:t>
            </a:r>
          </a:p>
        </p:txBody>
      </p:sp>
      <p:sp>
        <p:nvSpPr>
          <p:cNvPr id="11" name="Rectangle 10"/>
          <p:cNvSpPr/>
          <p:nvPr/>
        </p:nvSpPr>
        <p:spPr>
          <a:xfrm>
            <a:off x="960736" y="1569579"/>
            <a:ext cx="7152872" cy="707886"/>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justLow" rtl="1"/>
            <a:r>
              <a:rPr lang="ar-BH" sz="2000" b="1" dirty="0">
                <a:latin typeface="Sakkal Majalla" panose="02000000000000000000" pitchFamily="2" charset="-78"/>
                <a:cs typeface="Sakkal Majalla" panose="02000000000000000000" pitchFamily="2" charset="-78"/>
              </a:rPr>
              <a:t>جميع الحسابات المؤهلة والمودعة لدى بنوك قطاع التجزئة والتقليدية والإسلامية العاملة في مملكة البحرين تخضع لنظام </a:t>
            </a:r>
            <a:r>
              <a:rPr lang="ar-BH" sz="2000" b="1" dirty="0" smtClean="0">
                <a:latin typeface="Sakkal Majalla" panose="02000000000000000000" pitchFamily="2" charset="-78"/>
                <a:cs typeface="Sakkal Majalla" panose="02000000000000000000" pitchFamily="2" charset="-78"/>
              </a:rPr>
              <a:t>"مجلس حماية </a:t>
            </a:r>
            <a:r>
              <a:rPr lang="ar-BH" sz="2000" b="1" dirty="0">
                <a:latin typeface="Sakkal Majalla" panose="02000000000000000000" pitchFamily="2" charset="-78"/>
                <a:cs typeface="Sakkal Majalla" panose="02000000000000000000" pitchFamily="2" charset="-78"/>
              </a:rPr>
              <a:t>الودائع وحسابات </a:t>
            </a:r>
            <a:r>
              <a:rPr lang="ar-BH" sz="2000" b="1" dirty="0" smtClean="0">
                <a:latin typeface="Sakkal Majalla" panose="02000000000000000000" pitchFamily="2" charset="-78"/>
                <a:cs typeface="Sakkal Majalla" panose="02000000000000000000" pitchFamily="2" charset="-78"/>
              </a:rPr>
              <a:t>الاستثمار" </a:t>
            </a:r>
            <a:r>
              <a:rPr lang="ar-BH" sz="2000" b="1" dirty="0">
                <a:latin typeface="Sakkal Majalla" panose="02000000000000000000" pitchFamily="2" charset="-78"/>
                <a:cs typeface="Sakkal Majalla" panose="02000000000000000000" pitchFamily="2" charset="-78"/>
              </a:rPr>
              <a:t>.</a:t>
            </a:r>
          </a:p>
        </p:txBody>
      </p:sp>
      <p:sp>
        <p:nvSpPr>
          <p:cNvPr id="18" name="Flowchart: Off-page Connector 17"/>
          <p:cNvSpPr/>
          <p:nvPr/>
        </p:nvSpPr>
        <p:spPr>
          <a:xfrm>
            <a:off x="2057400" y="2507472"/>
            <a:ext cx="5269126" cy="1261229"/>
          </a:xfrm>
          <a:prstGeom prst="flowChartOffpageConnector">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000" b="1" dirty="0" smtClean="0">
                <a:latin typeface="Sakkal Majalla" panose="02000000000000000000" pitchFamily="2" charset="-78"/>
                <a:cs typeface="Sakkal Majalla" panose="02000000000000000000" pitchFamily="2" charset="-78"/>
              </a:rPr>
              <a:t>تم تأسيس </a:t>
            </a:r>
            <a:r>
              <a:rPr lang="ar-BH" sz="2000" b="1" dirty="0" smtClean="0">
                <a:latin typeface="Sakkal Majalla" panose="02000000000000000000" pitchFamily="2" charset="-78"/>
                <a:cs typeface="Sakkal Majalla" panose="02000000000000000000" pitchFamily="2" charset="-78"/>
              </a:rPr>
              <a:t>صندوقان </a:t>
            </a:r>
            <a:r>
              <a:rPr lang="ar-BH" sz="2000" b="1" dirty="0">
                <a:latin typeface="Sakkal Majalla" panose="02000000000000000000" pitchFamily="2" charset="-78"/>
                <a:cs typeface="Sakkal Majalla" panose="02000000000000000000" pitchFamily="2" charset="-78"/>
              </a:rPr>
              <a:t>بحيث ي</a:t>
            </a:r>
            <a:r>
              <a:rPr lang="ar-BH" sz="2000" b="1" dirty="0" smtClean="0">
                <a:latin typeface="Sakkal Majalla" panose="02000000000000000000" pitchFamily="2" charset="-78"/>
                <a:cs typeface="Sakkal Majalla" panose="02000000000000000000" pitchFamily="2" charset="-78"/>
              </a:rPr>
              <a:t>كونان </a:t>
            </a:r>
            <a:r>
              <a:rPr lang="ar-BH" sz="2000" b="1" dirty="0">
                <a:latin typeface="Sakkal Majalla" panose="02000000000000000000" pitchFamily="2" charset="-78"/>
                <a:cs typeface="Sakkal Majalla" panose="02000000000000000000" pitchFamily="2" charset="-78"/>
              </a:rPr>
              <a:t>تحت تصرف مجلس حماية الودائع وحسابات الاستثمار المطلقة  </a:t>
            </a:r>
            <a:r>
              <a:rPr lang="ar-BH" sz="2000" b="1" dirty="0" smtClean="0">
                <a:latin typeface="Sakkal Majalla" panose="02000000000000000000" pitchFamily="2" charset="-78"/>
                <a:cs typeface="Sakkal Majalla" panose="02000000000000000000" pitchFamily="2" charset="-78"/>
              </a:rPr>
              <a:t>لتعويض </a:t>
            </a:r>
            <a:r>
              <a:rPr lang="ar-BH" sz="2000" b="1" dirty="0">
                <a:latin typeface="Sakkal Majalla" panose="02000000000000000000" pitchFamily="2" charset="-78"/>
                <a:cs typeface="Sakkal Majalla" panose="02000000000000000000" pitchFamily="2" charset="-78"/>
              </a:rPr>
              <a:t>المودعين </a:t>
            </a:r>
            <a:r>
              <a:rPr lang="ar-BH" sz="2000" b="1" dirty="0" smtClean="0">
                <a:latin typeface="Sakkal Majalla" panose="02000000000000000000" pitchFamily="2" charset="-78"/>
                <a:cs typeface="Sakkal Majalla" panose="02000000000000000000" pitchFamily="2" charset="-78"/>
              </a:rPr>
              <a:t>مباشرة.</a:t>
            </a:r>
            <a:endParaRPr lang="ar-BH" sz="2000" b="1" dirty="0">
              <a:solidFill>
                <a:schemeClr val="tx1"/>
              </a:solidFill>
              <a:latin typeface="Sakkal Majalla" panose="02000000000000000000" pitchFamily="2" charset="-78"/>
              <a:cs typeface="Sakkal Majalla" panose="02000000000000000000" pitchFamily="2" charset="-78"/>
            </a:endParaRPr>
          </a:p>
        </p:txBody>
      </p:sp>
      <p:sp>
        <p:nvSpPr>
          <p:cNvPr id="19" name="Rectangle 18"/>
          <p:cNvSpPr/>
          <p:nvPr/>
        </p:nvSpPr>
        <p:spPr>
          <a:xfrm>
            <a:off x="5609963" y="3398604"/>
            <a:ext cx="2858679" cy="1523494"/>
          </a:xfrm>
          <a:prstGeom prst="rect">
            <a:avLst/>
          </a:prstGeom>
          <a:solidFill>
            <a:schemeClr val="bg1">
              <a:lumMod val="95000"/>
            </a:schemeClr>
          </a:solidFill>
          <a:effectLst>
            <a:outerShdw blurRad="50800" dist="38100" algn="l" rotWithShape="0">
              <a:prstClr val="black">
                <a:alpha val="40000"/>
              </a:prstClr>
            </a:outerShdw>
          </a:effectLst>
        </p:spPr>
        <p:txBody>
          <a:bodyPr wrap="square">
            <a:spAutoFit/>
          </a:bodyPr>
          <a:lstStyle/>
          <a:p>
            <a:pPr algn="ctr" rtl="1">
              <a:buClr>
                <a:srgbClr val="FF0000"/>
              </a:buClr>
            </a:pPr>
            <a:r>
              <a:rPr lang="ar-BH" sz="2400" b="1" u="sng" dirty="0" smtClean="0">
                <a:solidFill>
                  <a:srgbClr val="FF0000"/>
                </a:solidFill>
                <a:latin typeface="Sakkal Majalla" panose="02000000000000000000" pitchFamily="2" charset="-78"/>
                <a:cs typeface="Sakkal Majalla" panose="02000000000000000000" pitchFamily="2" charset="-78"/>
              </a:rPr>
              <a:t>صندوق البنوك التقليدية</a:t>
            </a:r>
          </a:p>
          <a:p>
            <a:pPr algn="ctr" rtl="1">
              <a:buClr>
                <a:srgbClr val="FF0000"/>
              </a:buClr>
            </a:pPr>
            <a:endParaRPr lang="ar-BH" sz="900" b="1" u="sng" dirty="0" smtClean="0">
              <a:latin typeface="Sakkal Majalla" panose="02000000000000000000" pitchFamily="2" charset="-78"/>
              <a:cs typeface="Sakkal Majalla" panose="02000000000000000000" pitchFamily="2" charset="-78"/>
            </a:endParaRPr>
          </a:p>
          <a:p>
            <a:pPr algn="justLow" rtl="1">
              <a:buClr>
                <a:srgbClr val="FF0000"/>
              </a:buClr>
            </a:pPr>
            <a:r>
              <a:rPr lang="ar-BH" sz="2000" b="1" dirty="0" smtClean="0">
                <a:latin typeface="Sakkal Majalla" panose="02000000000000000000" pitchFamily="2" charset="-78"/>
                <a:cs typeface="Sakkal Majalla" panose="02000000000000000000" pitchFamily="2" charset="-78"/>
              </a:rPr>
              <a:t>تغطي الودائع لدى بنوك التجزئة التقليدية  بمبلغ 60 ميلون د.ب.</a:t>
            </a:r>
          </a:p>
          <a:p>
            <a:pPr algn="justLow" rtl="1">
              <a:buClr>
                <a:srgbClr val="FF0000"/>
              </a:buClr>
            </a:pPr>
            <a:endParaRPr lang="ar-BH" sz="2000" b="1" dirty="0">
              <a:latin typeface="Sakkal Majalla" panose="02000000000000000000" pitchFamily="2" charset="-78"/>
              <a:cs typeface="Sakkal Majalla" panose="02000000000000000000" pitchFamily="2" charset="-78"/>
            </a:endParaRPr>
          </a:p>
        </p:txBody>
      </p:sp>
      <p:sp>
        <p:nvSpPr>
          <p:cNvPr id="20" name="Rectangle 19"/>
          <p:cNvSpPr/>
          <p:nvPr/>
        </p:nvSpPr>
        <p:spPr>
          <a:xfrm>
            <a:off x="915284" y="3377515"/>
            <a:ext cx="2858679" cy="1523494"/>
          </a:xfrm>
          <a:prstGeom prst="rect">
            <a:avLst/>
          </a:prstGeom>
          <a:solidFill>
            <a:schemeClr val="bg1">
              <a:lumMod val="95000"/>
            </a:schemeClr>
          </a:solidFill>
          <a:effectLst>
            <a:outerShdw blurRad="50800" dist="38100" algn="l" rotWithShape="0">
              <a:prstClr val="black">
                <a:alpha val="40000"/>
              </a:prstClr>
            </a:outerShdw>
          </a:effectLst>
        </p:spPr>
        <p:txBody>
          <a:bodyPr wrap="square">
            <a:spAutoFit/>
          </a:bodyPr>
          <a:lstStyle/>
          <a:p>
            <a:pPr algn="ctr" rtl="1">
              <a:buClr>
                <a:srgbClr val="FF0000"/>
              </a:buClr>
            </a:pPr>
            <a:r>
              <a:rPr lang="ar-BH" sz="2400" b="1" u="sng" dirty="0" smtClean="0">
                <a:solidFill>
                  <a:srgbClr val="FF0000"/>
                </a:solidFill>
                <a:latin typeface="Sakkal Majalla" panose="02000000000000000000" pitchFamily="2" charset="-78"/>
                <a:cs typeface="Sakkal Majalla" panose="02000000000000000000" pitchFamily="2" charset="-78"/>
              </a:rPr>
              <a:t>صندوق البنوك الإسلامية</a:t>
            </a:r>
          </a:p>
          <a:p>
            <a:pPr algn="ctr" rtl="1">
              <a:buClr>
                <a:srgbClr val="FF0000"/>
              </a:buClr>
            </a:pPr>
            <a:endParaRPr lang="ar-BH" sz="900" b="1" u="sng" dirty="0" smtClean="0">
              <a:latin typeface="Sakkal Majalla" panose="02000000000000000000" pitchFamily="2" charset="-78"/>
              <a:cs typeface="Sakkal Majalla" panose="02000000000000000000" pitchFamily="2" charset="-78"/>
            </a:endParaRPr>
          </a:p>
          <a:p>
            <a:pPr algn="justLow" rtl="1">
              <a:buClr>
                <a:srgbClr val="FF0000"/>
              </a:buClr>
            </a:pPr>
            <a:r>
              <a:rPr lang="ar-BH" sz="2000" b="1" dirty="0" smtClean="0">
                <a:latin typeface="Sakkal Majalla" panose="02000000000000000000" pitchFamily="2" charset="-78"/>
                <a:cs typeface="Sakkal Majalla" panose="02000000000000000000" pitchFamily="2" charset="-78"/>
              </a:rPr>
              <a:t>تغطي الودائع وحسابات الاستثمار  لدى بنوك التجزئة الإسلامية  بمبلغ 20 ميلون د.ب.</a:t>
            </a:r>
            <a:endParaRPr lang="ar-BH" sz="2000" b="1" dirty="0">
              <a:latin typeface="Sakkal Majalla" panose="02000000000000000000" pitchFamily="2" charset="-78"/>
              <a:cs typeface="Sakkal Majalla" panose="02000000000000000000" pitchFamily="2" charset="-78"/>
            </a:endParaRPr>
          </a:p>
        </p:txBody>
      </p:sp>
      <p:sp>
        <p:nvSpPr>
          <p:cNvPr id="12" name="Rectangle 11"/>
          <p:cNvSpPr/>
          <p:nvPr/>
        </p:nvSpPr>
        <p:spPr>
          <a:xfrm>
            <a:off x="478862" y="5125961"/>
            <a:ext cx="8087642" cy="830997"/>
          </a:xfrm>
          <a:prstGeom prst="rect">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800" b="1" dirty="0" smtClean="0">
                <a:solidFill>
                  <a:srgbClr val="FF0000"/>
                </a:solidFill>
                <a:latin typeface="Sakkal Majalla" panose="02000000000000000000" pitchFamily="2" charset="-78"/>
                <a:cs typeface="Sakkal Majalla" panose="02000000000000000000" pitchFamily="2" charset="-78"/>
              </a:rPr>
              <a:t>مقدار التغطية </a:t>
            </a:r>
            <a:r>
              <a:rPr lang="ar-BH" sz="2000" b="1" dirty="0" smtClean="0">
                <a:latin typeface="Sakkal Majalla" panose="02000000000000000000" pitchFamily="2" charset="-78"/>
                <a:cs typeface="Sakkal Majalla" panose="02000000000000000000" pitchFamily="2" charset="-78"/>
              </a:rPr>
              <a:t>: يستحق كل مودع أو مستثمر مؤهل مبلغ يساوي المبلغ المودع أو</a:t>
            </a:r>
          </a:p>
          <a:p>
            <a:pPr algn="ctr" rtl="1"/>
            <a:r>
              <a:rPr lang="ar-BH" sz="2000" b="1" dirty="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                    المستثمر </a:t>
            </a:r>
            <a:r>
              <a:rPr lang="ar-BH" sz="2000" b="1" dirty="0" smtClean="0">
                <a:latin typeface="Sakkal Majalla" panose="02000000000000000000" pitchFamily="2" charset="-78"/>
                <a:cs typeface="Sakkal Majalla" panose="02000000000000000000" pitchFamily="2" charset="-78"/>
              </a:rPr>
              <a:t>بحيث </a:t>
            </a:r>
            <a:r>
              <a:rPr lang="ar-BH" sz="2000" b="1" dirty="0" smtClean="0">
                <a:latin typeface="Sakkal Majalla" panose="02000000000000000000" pitchFamily="2" charset="-78"/>
                <a:cs typeface="Sakkal Majalla" panose="02000000000000000000" pitchFamily="2" charset="-78"/>
              </a:rPr>
              <a:t>لا تزيد المبالغ التي يتم تعويضها عن مبلغ 20000 د.ب. </a:t>
            </a:r>
            <a:endParaRPr lang="ar-BH" sz="2000" b="1" dirty="0">
              <a:latin typeface="Sakkal Majalla" panose="02000000000000000000" pitchFamily="2" charset="-78"/>
              <a:cs typeface="Sakkal Majalla" panose="02000000000000000000" pitchFamily="2" charset="-78"/>
            </a:endParaRPr>
          </a:p>
        </p:txBody>
      </p:sp>
      <p:sp>
        <p:nvSpPr>
          <p:cNvPr id="13" name="Rectangle 12"/>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4" name="Straight Connector 13"/>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81034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0"/>
                                        <p:tgtEl>
                                          <p:spTgt spid="38"/>
                                        </p:tgtEl>
                                      </p:cBhvr>
                                    </p:animEffect>
                                    <p:anim calcmode="lin" valueType="num">
                                      <p:cBhvr>
                                        <p:cTn id="8" dur="2000" fill="hold"/>
                                        <p:tgtEl>
                                          <p:spTgt spid="38"/>
                                        </p:tgtEl>
                                        <p:attrNameLst>
                                          <p:attrName>ppt_w</p:attrName>
                                        </p:attrNameLst>
                                      </p:cBhvr>
                                      <p:tavLst>
                                        <p:tav tm="0" fmla="#ppt_w*sin(2.5*pi*$)">
                                          <p:val>
                                            <p:fltVal val="0"/>
                                          </p:val>
                                        </p:tav>
                                        <p:tav tm="100000">
                                          <p:val>
                                            <p:fltVal val="1"/>
                                          </p:val>
                                        </p:tav>
                                      </p:tavLst>
                                    </p:anim>
                                    <p:anim calcmode="lin" valueType="num">
                                      <p:cBhvr>
                                        <p:cTn id="9" dur="2000" fill="hold"/>
                                        <p:tgtEl>
                                          <p:spTgt spid="3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subTnLst>
                                    <p:audio>
                                      <p:cMediaNode>
                                        <p:cTn display="0" masterRel="sameClick">
                                          <p:stCondLst>
                                            <p:cond evt="begin" delay="0">
                                              <p:tn val="12"/>
                                            </p:cond>
                                          </p:stCondLst>
                                          <p:endCondLst>
                                            <p:cond evt="onStopAudio" delay="0">
                                              <p:tgtEl>
                                                <p:sldTgt/>
                                              </p:tgtEl>
                                            </p:cond>
                                          </p:endCondLst>
                                        </p:cTn>
                                        <p:tgtEl>
                                          <p:sndTgt r:embed="rId3" name="cashreg.wav"/>
                                        </p:tgtEl>
                                      </p:cMediaNode>
                                    </p:audio>
                                  </p:sub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click.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click.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1" grpId="0" animBg="1"/>
      <p:bldP spid="18" grpId="0" animBg="1"/>
      <p:bldP spid="19" grpId="0" animBg="1"/>
      <p:bldP spid="2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lowchart: Manual Input 37"/>
          <p:cNvSpPr/>
          <p:nvPr/>
        </p:nvSpPr>
        <p:spPr>
          <a:xfrm>
            <a:off x="2589845" y="120886"/>
            <a:ext cx="4648200" cy="1261229"/>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r>
              <a:rPr lang="ar-BH" sz="3000" b="1" dirty="0" smtClean="0">
                <a:solidFill>
                  <a:schemeClr val="bg1"/>
                </a:solidFill>
                <a:latin typeface="Sakkal Majalla" panose="02000000000000000000" pitchFamily="2" charset="-78"/>
                <a:cs typeface="Sakkal Majalla" panose="02000000000000000000" pitchFamily="2" charset="-78"/>
              </a:rPr>
              <a:t>اللوائح والقواعد المنظمة لنظام حماية الودائع وحسابات الاستثمار</a:t>
            </a:r>
            <a:endParaRPr lang="ar-BH" sz="3000" b="1" dirty="0" smtClean="0">
              <a:solidFill>
                <a:schemeClr val="bg1"/>
              </a:solidFill>
              <a:latin typeface="Sakkal Majalla" panose="02000000000000000000" pitchFamily="2" charset="-78"/>
              <a:cs typeface="Sakkal Majalla" panose="02000000000000000000" pitchFamily="2" charset="-78"/>
            </a:endParaRPr>
          </a:p>
        </p:txBody>
      </p:sp>
      <p:sp>
        <p:nvSpPr>
          <p:cNvPr id="19" name="Rectangle 18"/>
          <p:cNvSpPr/>
          <p:nvPr/>
        </p:nvSpPr>
        <p:spPr>
          <a:xfrm>
            <a:off x="469553" y="1636913"/>
            <a:ext cx="8204890" cy="569387"/>
          </a:xfrm>
          <a:prstGeom prst="rect">
            <a:avLst/>
          </a:prstGeom>
          <a:solidFill>
            <a:schemeClr val="bg1">
              <a:lumMod val="95000"/>
            </a:schemeClr>
          </a:solidFill>
          <a:effectLst>
            <a:outerShdw blurRad="50800" dist="38100" algn="l" rotWithShape="0">
              <a:prstClr val="black">
                <a:alpha val="40000"/>
              </a:prstClr>
            </a:outerShdw>
          </a:effectLst>
        </p:spPr>
        <p:txBody>
          <a:bodyPr wrap="square">
            <a:spAutoFit/>
          </a:bodyPr>
          <a:lstStyle/>
          <a:p>
            <a:pPr algn="ctr" rtl="1">
              <a:buClr>
                <a:srgbClr val="FF0000"/>
              </a:buClr>
            </a:pPr>
            <a:endParaRPr lang="ar-BH" sz="900" b="1" u="sng" dirty="0" smtClean="0">
              <a:latin typeface="Sakkal Majalla" panose="02000000000000000000" pitchFamily="2" charset="-78"/>
              <a:cs typeface="Sakkal Majalla" panose="02000000000000000000" pitchFamily="2" charset="-78"/>
            </a:endParaRPr>
          </a:p>
          <a:p>
            <a:pPr marL="342900" indent="-342900" algn="justLow" rtl="1">
              <a:buClr>
                <a:srgbClr val="FF0000"/>
              </a:buClr>
              <a:buBlip>
                <a:blip r:embed="rId4"/>
              </a:buBlip>
            </a:pPr>
            <a:r>
              <a:rPr lang="ar-BH" sz="2200" b="1" dirty="0" smtClean="0">
                <a:latin typeface="Sakkal Majalla" panose="02000000000000000000" pitchFamily="2" charset="-78"/>
                <a:cs typeface="Sakkal Majalla" panose="02000000000000000000" pitchFamily="2" charset="-78"/>
              </a:rPr>
              <a:t>أنشأ مصرف البحرين المركزي مجلس حماية الودائع وحسابات الاستثمار المطلقة.</a:t>
            </a:r>
          </a:p>
        </p:txBody>
      </p:sp>
      <p:sp>
        <p:nvSpPr>
          <p:cNvPr id="26" name="Rectangle 25"/>
          <p:cNvSpPr/>
          <p:nvPr/>
        </p:nvSpPr>
        <p:spPr>
          <a:xfrm>
            <a:off x="0" y="3936520"/>
            <a:ext cx="8915225" cy="569387"/>
          </a:xfrm>
          <a:prstGeom prst="rect">
            <a:avLst/>
          </a:prstGeom>
          <a:solidFill>
            <a:schemeClr val="bg1">
              <a:lumMod val="95000"/>
            </a:schemeClr>
          </a:solidFill>
          <a:effectLst>
            <a:outerShdw blurRad="50800" dist="38100" algn="l" rotWithShape="0">
              <a:prstClr val="black">
                <a:alpha val="40000"/>
              </a:prstClr>
            </a:outerShdw>
          </a:effectLst>
        </p:spPr>
        <p:txBody>
          <a:bodyPr wrap="square">
            <a:spAutoFit/>
          </a:bodyPr>
          <a:lstStyle/>
          <a:p>
            <a:pPr algn="ctr" rtl="1">
              <a:buClr>
                <a:srgbClr val="FF0000"/>
              </a:buClr>
            </a:pPr>
            <a:endParaRPr lang="ar-BH" sz="900" b="1" u="sng" dirty="0" smtClean="0">
              <a:latin typeface="Sakkal Majalla" panose="02000000000000000000" pitchFamily="2" charset="-78"/>
              <a:cs typeface="Sakkal Majalla" panose="02000000000000000000" pitchFamily="2" charset="-78"/>
            </a:endParaRPr>
          </a:p>
          <a:p>
            <a:pPr marL="342900" indent="-342900" algn="justLow" rtl="1">
              <a:buClr>
                <a:srgbClr val="FF0000"/>
              </a:buClr>
              <a:buBlip>
                <a:blip r:embed="rId4"/>
              </a:buBlip>
            </a:pPr>
            <a:r>
              <a:rPr lang="ar-BH" sz="2200" b="1" dirty="0" smtClean="0">
                <a:latin typeface="Sakkal Majalla" panose="02000000000000000000" pitchFamily="2" charset="-78"/>
                <a:cs typeface="Sakkal Majalla" panose="02000000000000000000" pitchFamily="2" charset="-78"/>
              </a:rPr>
              <a:t>يبدأ المجلس مباشرة بإجراءات دفع تعويضات المودعين و </a:t>
            </a:r>
            <a:r>
              <a:rPr lang="ar-BH" sz="2200" b="1" dirty="0">
                <a:latin typeface="Sakkal Majalla" panose="02000000000000000000" pitchFamily="2" charset="-78"/>
                <a:cs typeface="Sakkal Majalla" panose="02000000000000000000" pitchFamily="2" charset="-78"/>
              </a:rPr>
              <a:t>المستثمرين</a:t>
            </a:r>
            <a:r>
              <a:rPr lang="ar-BH" sz="2200" b="1" dirty="0" smtClean="0">
                <a:latin typeface="Sakkal Majalla" panose="02000000000000000000" pitchFamily="2" charset="-78"/>
                <a:cs typeface="Sakkal Majalla" panose="02000000000000000000" pitchFamily="2" charset="-78"/>
              </a:rPr>
              <a:t> المؤهلين للبنك المخل.</a:t>
            </a:r>
          </a:p>
        </p:txBody>
      </p:sp>
      <p:sp>
        <p:nvSpPr>
          <p:cNvPr id="12" name="Rectangle 11"/>
          <p:cNvSpPr/>
          <p:nvPr/>
        </p:nvSpPr>
        <p:spPr>
          <a:xfrm>
            <a:off x="1011145" y="2660898"/>
            <a:ext cx="7121709" cy="846386"/>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rtl="1">
              <a:buClr>
                <a:srgbClr val="FF0000"/>
              </a:buClr>
            </a:pPr>
            <a:endParaRPr lang="ar-BH" sz="900" b="1" u="sng" dirty="0" smtClean="0">
              <a:latin typeface="Sakkal Majalla" panose="02000000000000000000" pitchFamily="2" charset="-78"/>
              <a:cs typeface="Sakkal Majalla" panose="02000000000000000000" pitchFamily="2" charset="-78"/>
            </a:endParaRPr>
          </a:p>
          <a:p>
            <a:pPr marL="342900" indent="-342900" algn="justLow" rtl="1">
              <a:buClr>
                <a:srgbClr val="FF0000"/>
              </a:buClr>
              <a:buFont typeface="Wingdings" panose="05000000000000000000" pitchFamily="2" charset="2"/>
              <a:buChar char="q"/>
            </a:pPr>
            <a:r>
              <a:rPr lang="ar-BH" sz="2000" b="1" dirty="0" smtClean="0">
                <a:latin typeface="Sakkal Majalla" panose="02000000000000000000" pitchFamily="2" charset="-78"/>
                <a:cs typeface="Sakkal Majalla" panose="02000000000000000000" pitchFamily="2" charset="-78"/>
              </a:rPr>
              <a:t>تحديد المساهمات التي ينبغي على البنوك تقديمها للصندوقين.</a:t>
            </a:r>
          </a:p>
          <a:p>
            <a:pPr marL="342900" indent="-342900" algn="justLow" rtl="1">
              <a:buClr>
                <a:srgbClr val="FF0000"/>
              </a:buClr>
              <a:buFont typeface="Wingdings" panose="05000000000000000000" pitchFamily="2" charset="2"/>
              <a:buChar char="q"/>
            </a:pPr>
            <a:r>
              <a:rPr lang="ar-BH" sz="2000" b="1" dirty="0" smtClean="0">
                <a:latin typeface="Sakkal Majalla" panose="02000000000000000000" pitchFamily="2" charset="-78"/>
                <a:cs typeface="Sakkal Majalla" panose="02000000000000000000" pitchFamily="2" charset="-78"/>
              </a:rPr>
              <a:t>تحديد مبلغ التعويض الذي ينبغي أن يدفع للمودعين أو المستثمرين المؤهلين.</a:t>
            </a:r>
          </a:p>
        </p:txBody>
      </p:sp>
      <p:sp>
        <p:nvSpPr>
          <p:cNvPr id="14" name="Rectangle 13"/>
          <p:cNvSpPr/>
          <p:nvPr/>
        </p:nvSpPr>
        <p:spPr>
          <a:xfrm>
            <a:off x="1431803" y="2188725"/>
            <a:ext cx="6280391" cy="600164"/>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buClr>
                <a:srgbClr val="FF0000"/>
              </a:buClr>
            </a:pPr>
            <a:endParaRPr lang="ar-BH" sz="900" b="1" u="sng" dirty="0" smtClean="0">
              <a:latin typeface="Sakkal Majalla" panose="02000000000000000000" pitchFamily="2" charset="-78"/>
              <a:cs typeface="Sakkal Majalla" panose="02000000000000000000" pitchFamily="2" charset="-78"/>
            </a:endParaRPr>
          </a:p>
          <a:p>
            <a:pPr algn="justLow" rtl="1">
              <a:buClr>
                <a:srgbClr val="FF0000"/>
              </a:buClr>
            </a:pPr>
            <a:r>
              <a:rPr lang="ar-BH" sz="2400" b="1" dirty="0" smtClean="0">
                <a:solidFill>
                  <a:srgbClr val="FF0000"/>
                </a:solidFill>
                <a:latin typeface="Sakkal Majalla" panose="02000000000000000000" pitchFamily="2" charset="-78"/>
                <a:cs typeface="Sakkal Majalla" panose="02000000000000000000" pitchFamily="2" charset="-78"/>
              </a:rPr>
              <a:t>مسئولية مجلس حماية الودائع وحسابات الاستثمار المطلقة</a:t>
            </a:r>
          </a:p>
        </p:txBody>
      </p:sp>
      <p:sp>
        <p:nvSpPr>
          <p:cNvPr id="17" name="Rectangle 16"/>
          <p:cNvSpPr/>
          <p:nvPr/>
        </p:nvSpPr>
        <p:spPr>
          <a:xfrm>
            <a:off x="304800" y="5068040"/>
            <a:ext cx="8534400" cy="1154162"/>
          </a:xfrm>
          <a:prstGeom prst="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rtl="1">
              <a:buClr>
                <a:srgbClr val="FF0000"/>
              </a:buClr>
            </a:pPr>
            <a:endParaRPr lang="ar-BH" sz="900" b="1" u="sng" dirty="0" smtClean="0">
              <a:latin typeface="Sakkal Majalla" panose="02000000000000000000" pitchFamily="2" charset="-78"/>
              <a:cs typeface="Sakkal Majalla" panose="02000000000000000000" pitchFamily="2" charset="-78"/>
            </a:endParaRPr>
          </a:p>
          <a:p>
            <a:pPr marL="342900" indent="-342900" algn="justLow" rtl="1">
              <a:buClr>
                <a:srgbClr val="FF0000"/>
              </a:buClr>
              <a:buFont typeface="Wingdings" panose="05000000000000000000" pitchFamily="2" charset="2"/>
              <a:buChar char="q"/>
            </a:pPr>
            <a:r>
              <a:rPr lang="ar-BH" sz="2000" b="1" dirty="0" smtClean="0">
                <a:solidFill>
                  <a:srgbClr val="FF0000"/>
                </a:solidFill>
                <a:latin typeface="Sakkal Majalla" panose="02000000000000000000" pitchFamily="2" charset="-78"/>
                <a:cs typeface="Sakkal Majalla" panose="02000000000000000000" pitchFamily="2" charset="-78"/>
              </a:rPr>
              <a:t>الوديعة :</a:t>
            </a:r>
            <a:r>
              <a:rPr lang="ar-BH" sz="2000" b="1" dirty="0" smtClean="0">
                <a:latin typeface="Sakkal Majalla" panose="02000000000000000000" pitchFamily="2" charset="-78"/>
                <a:cs typeface="Sakkal Majalla" panose="02000000000000000000" pitchFamily="2" charset="-78"/>
              </a:rPr>
              <a:t> عقد يخول البنك حيازة النقود المودعة والتصرف بها مع الالتزام بردها.</a:t>
            </a:r>
          </a:p>
          <a:p>
            <a:pPr marL="342900" indent="-342900" algn="justLow" rtl="1">
              <a:buClr>
                <a:srgbClr val="FF0000"/>
              </a:buClr>
              <a:buFont typeface="Wingdings" panose="05000000000000000000" pitchFamily="2" charset="2"/>
              <a:buChar char="q"/>
            </a:pPr>
            <a:r>
              <a:rPr lang="ar-BH" sz="2000" b="1" dirty="0" smtClean="0">
                <a:solidFill>
                  <a:srgbClr val="FF0000"/>
                </a:solidFill>
                <a:latin typeface="Sakkal Majalla" panose="02000000000000000000" pitchFamily="2" charset="-78"/>
                <a:cs typeface="Sakkal Majalla" panose="02000000000000000000" pitchFamily="2" charset="-78"/>
              </a:rPr>
              <a:t>الوديعة</a:t>
            </a:r>
            <a:r>
              <a:rPr lang="ar-BH" sz="2000" b="1" dirty="0" smtClean="0">
                <a:latin typeface="Sakkal Majalla" panose="02000000000000000000" pitchFamily="2" charset="-78"/>
                <a:cs typeface="Sakkal Majalla" panose="02000000000000000000" pitchFamily="2" charset="-78"/>
              </a:rPr>
              <a:t> </a:t>
            </a:r>
            <a:r>
              <a:rPr lang="ar-BH" sz="2000" b="1" dirty="0" smtClean="0">
                <a:solidFill>
                  <a:srgbClr val="FF0000"/>
                </a:solidFill>
                <a:latin typeface="Sakkal Majalla" panose="02000000000000000000" pitchFamily="2" charset="-78"/>
                <a:cs typeface="Sakkal Majalla" panose="02000000000000000000" pitchFamily="2" charset="-78"/>
              </a:rPr>
              <a:t>في البنوك الإسلامية :</a:t>
            </a:r>
            <a:r>
              <a:rPr lang="ar-BH" sz="2000" b="1" dirty="0" smtClean="0">
                <a:latin typeface="Sakkal Majalla" panose="02000000000000000000" pitchFamily="2" charset="-78"/>
                <a:cs typeface="Sakkal Majalla" panose="02000000000000000000" pitchFamily="2" charset="-78"/>
              </a:rPr>
              <a:t> هي أموال تحمل صفة الأمانات أو العهد.</a:t>
            </a:r>
          </a:p>
          <a:p>
            <a:pPr marL="342900" indent="-342900" algn="justLow" rtl="1">
              <a:buClr>
                <a:srgbClr val="FF0000"/>
              </a:buClr>
              <a:buFont typeface="Wingdings" panose="05000000000000000000" pitchFamily="2" charset="2"/>
              <a:buChar char="q"/>
            </a:pPr>
            <a:r>
              <a:rPr lang="ar-BH" sz="2000" b="1" dirty="0" smtClean="0">
                <a:solidFill>
                  <a:srgbClr val="FF0000"/>
                </a:solidFill>
                <a:latin typeface="Sakkal Majalla" panose="02000000000000000000" pitchFamily="2" charset="-78"/>
                <a:cs typeface="Sakkal Majalla" panose="02000000000000000000" pitchFamily="2" charset="-78"/>
              </a:rPr>
              <a:t>المودع/ المستثمر المؤهل :</a:t>
            </a:r>
            <a:r>
              <a:rPr lang="ar-BH" sz="2000" b="1" dirty="0" smtClean="0">
                <a:latin typeface="Sakkal Majalla" panose="02000000000000000000" pitchFamily="2" charset="-78"/>
                <a:cs typeface="Sakkal Majalla" panose="02000000000000000000" pitchFamily="2" charset="-78"/>
              </a:rPr>
              <a:t>  أي شخص أو مقيم لديه حسابات مؤهلة لدى بنك تقليدي أو إسلامي. </a:t>
            </a:r>
          </a:p>
        </p:txBody>
      </p:sp>
      <p:sp>
        <p:nvSpPr>
          <p:cNvPr id="18" name="Rectangle 17"/>
          <p:cNvSpPr/>
          <p:nvPr/>
        </p:nvSpPr>
        <p:spPr>
          <a:xfrm>
            <a:off x="1819421" y="4513160"/>
            <a:ext cx="5649017" cy="600164"/>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buClr>
                <a:srgbClr val="FF0000"/>
              </a:buClr>
            </a:pPr>
            <a:endParaRPr lang="ar-BH" sz="900" b="1" u="sng" dirty="0" smtClean="0">
              <a:latin typeface="Sakkal Majalla" panose="02000000000000000000" pitchFamily="2" charset="-78"/>
              <a:cs typeface="Sakkal Majalla" panose="02000000000000000000" pitchFamily="2" charset="-78"/>
            </a:endParaRPr>
          </a:p>
          <a:p>
            <a:pPr algn="ctr" rtl="1">
              <a:buClr>
                <a:srgbClr val="FF0000"/>
              </a:buClr>
            </a:pPr>
            <a:r>
              <a:rPr lang="ar-BH" sz="2400" b="1" dirty="0" smtClean="0">
                <a:solidFill>
                  <a:srgbClr val="FF0000"/>
                </a:solidFill>
                <a:latin typeface="Sakkal Majalla" panose="02000000000000000000" pitchFamily="2" charset="-78"/>
                <a:cs typeface="Sakkal Majalla" panose="02000000000000000000" pitchFamily="2" charset="-78"/>
              </a:rPr>
              <a:t>الحسابات المؤهلة</a:t>
            </a:r>
          </a:p>
        </p:txBody>
      </p:sp>
      <p:sp>
        <p:nvSpPr>
          <p:cNvPr id="13" name="Rectangle 12"/>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5" name="Straight Connector 14"/>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339224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0"/>
                                        <p:tgtEl>
                                          <p:spTgt spid="38"/>
                                        </p:tgtEl>
                                      </p:cBhvr>
                                    </p:animEffect>
                                    <p:anim calcmode="lin" valueType="num">
                                      <p:cBhvr>
                                        <p:cTn id="8" dur="2000" fill="hold"/>
                                        <p:tgtEl>
                                          <p:spTgt spid="38"/>
                                        </p:tgtEl>
                                        <p:attrNameLst>
                                          <p:attrName>ppt_w</p:attrName>
                                        </p:attrNameLst>
                                      </p:cBhvr>
                                      <p:tavLst>
                                        <p:tav tm="0" fmla="#ppt_w*sin(2.5*pi*$)">
                                          <p:val>
                                            <p:fltVal val="0"/>
                                          </p:val>
                                        </p:tav>
                                        <p:tav tm="100000">
                                          <p:val>
                                            <p:fltVal val="1"/>
                                          </p:val>
                                        </p:tav>
                                      </p:tavLst>
                                    </p:anim>
                                    <p:anim calcmode="lin" valueType="num">
                                      <p:cBhvr>
                                        <p:cTn id="9" dur="2000" fill="hold"/>
                                        <p:tgtEl>
                                          <p:spTgt spid="3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ashreg.wav"/>
                                        </p:tgtEl>
                                      </p:cMediaNode>
                                    </p:audio>
                                  </p:sub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fade">
                                      <p:cBhvr>
                                        <p:cTn id="30" dur="1000"/>
                                        <p:tgtEl>
                                          <p:spTgt spid="12">
                                            <p:txEl>
                                              <p:pRg st="1" end="1"/>
                                            </p:txEl>
                                          </p:spTgt>
                                        </p:tgtEl>
                                      </p:cBhvr>
                                    </p:animEffect>
                                    <p:anim calcmode="lin" valueType="num">
                                      <p:cBhvr>
                                        <p:cTn id="31"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 calcmode="lin" valueType="num">
                                      <p:cBhvr additive="base">
                                        <p:cTn id="3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80">
                                          <p:stCondLst>
                                            <p:cond delay="0"/>
                                          </p:stCondLst>
                                        </p:cTn>
                                        <p:tgtEl>
                                          <p:spTgt spid="18"/>
                                        </p:tgtEl>
                                      </p:cBhvr>
                                    </p:animEffect>
                                    <p:anim calcmode="lin" valueType="num">
                                      <p:cBhvr>
                                        <p:cTn id="5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5" dur="26">
                                          <p:stCondLst>
                                            <p:cond delay="650"/>
                                          </p:stCondLst>
                                        </p:cTn>
                                        <p:tgtEl>
                                          <p:spTgt spid="18"/>
                                        </p:tgtEl>
                                      </p:cBhvr>
                                      <p:to x="100000" y="60000"/>
                                    </p:animScale>
                                    <p:animScale>
                                      <p:cBhvr>
                                        <p:cTn id="56" dur="166" decel="50000">
                                          <p:stCondLst>
                                            <p:cond delay="676"/>
                                          </p:stCondLst>
                                        </p:cTn>
                                        <p:tgtEl>
                                          <p:spTgt spid="18"/>
                                        </p:tgtEl>
                                      </p:cBhvr>
                                      <p:to x="100000" y="100000"/>
                                    </p:animScale>
                                    <p:animScale>
                                      <p:cBhvr>
                                        <p:cTn id="57" dur="26">
                                          <p:stCondLst>
                                            <p:cond delay="1312"/>
                                          </p:stCondLst>
                                        </p:cTn>
                                        <p:tgtEl>
                                          <p:spTgt spid="18"/>
                                        </p:tgtEl>
                                      </p:cBhvr>
                                      <p:to x="100000" y="80000"/>
                                    </p:animScale>
                                    <p:animScale>
                                      <p:cBhvr>
                                        <p:cTn id="58" dur="166" decel="50000">
                                          <p:stCondLst>
                                            <p:cond delay="1338"/>
                                          </p:stCondLst>
                                        </p:cTn>
                                        <p:tgtEl>
                                          <p:spTgt spid="18"/>
                                        </p:tgtEl>
                                      </p:cBhvr>
                                      <p:to x="100000" y="100000"/>
                                    </p:animScale>
                                    <p:animScale>
                                      <p:cBhvr>
                                        <p:cTn id="59" dur="26">
                                          <p:stCondLst>
                                            <p:cond delay="1642"/>
                                          </p:stCondLst>
                                        </p:cTn>
                                        <p:tgtEl>
                                          <p:spTgt spid="18"/>
                                        </p:tgtEl>
                                      </p:cBhvr>
                                      <p:to x="100000" y="90000"/>
                                    </p:animScale>
                                    <p:animScale>
                                      <p:cBhvr>
                                        <p:cTn id="60" dur="166" decel="50000">
                                          <p:stCondLst>
                                            <p:cond delay="1668"/>
                                          </p:stCondLst>
                                        </p:cTn>
                                        <p:tgtEl>
                                          <p:spTgt spid="18"/>
                                        </p:tgtEl>
                                      </p:cBhvr>
                                      <p:to x="100000" y="100000"/>
                                    </p:animScale>
                                    <p:animScale>
                                      <p:cBhvr>
                                        <p:cTn id="61" dur="26">
                                          <p:stCondLst>
                                            <p:cond delay="1808"/>
                                          </p:stCondLst>
                                        </p:cTn>
                                        <p:tgtEl>
                                          <p:spTgt spid="18"/>
                                        </p:tgtEl>
                                      </p:cBhvr>
                                      <p:to x="100000" y="95000"/>
                                    </p:animScale>
                                    <p:animScale>
                                      <p:cBhvr>
                                        <p:cTn id="62" dur="166" decel="50000">
                                          <p:stCondLst>
                                            <p:cond delay="1834"/>
                                          </p:stCondLst>
                                        </p:cTn>
                                        <p:tgtEl>
                                          <p:spTgt spid="18"/>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arn(inVertic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7">
                                            <p:txEl>
                                              <p:pRg st="1" end="1"/>
                                            </p:txEl>
                                          </p:spTgt>
                                        </p:tgtEl>
                                        <p:attrNameLst>
                                          <p:attrName>style.visibility</p:attrName>
                                        </p:attrNameLst>
                                      </p:cBhvr>
                                      <p:to>
                                        <p:strVal val="visible"/>
                                      </p:to>
                                    </p:set>
                                    <p:animEffect transition="in" filter="fade">
                                      <p:cBhvr>
                                        <p:cTn id="72" dur="1000"/>
                                        <p:tgtEl>
                                          <p:spTgt spid="17">
                                            <p:txEl>
                                              <p:pRg st="1" end="1"/>
                                            </p:txEl>
                                          </p:spTgt>
                                        </p:tgtEl>
                                      </p:cBhvr>
                                    </p:animEffect>
                                    <p:anim calcmode="lin" valueType="num">
                                      <p:cBhvr>
                                        <p:cTn id="7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7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7">
                                            <p:txEl>
                                              <p:pRg st="2" end="2"/>
                                            </p:txEl>
                                          </p:spTgt>
                                        </p:tgtEl>
                                        <p:attrNameLst>
                                          <p:attrName>style.visibility</p:attrName>
                                        </p:attrNameLst>
                                      </p:cBhvr>
                                      <p:to>
                                        <p:strVal val="visible"/>
                                      </p:to>
                                    </p:set>
                                    <p:animEffect transition="in" filter="fade">
                                      <p:cBhvr>
                                        <p:cTn id="79" dur="1000"/>
                                        <p:tgtEl>
                                          <p:spTgt spid="17">
                                            <p:txEl>
                                              <p:pRg st="2" end="2"/>
                                            </p:txEl>
                                          </p:spTgt>
                                        </p:tgtEl>
                                      </p:cBhvr>
                                    </p:animEffect>
                                    <p:anim calcmode="lin" valueType="num">
                                      <p:cBhvr>
                                        <p:cTn id="80"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81"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17">
                                            <p:txEl>
                                              <p:pRg st="3" end="3"/>
                                            </p:txEl>
                                          </p:spTgt>
                                        </p:tgtEl>
                                        <p:attrNameLst>
                                          <p:attrName>style.visibility</p:attrName>
                                        </p:attrNameLst>
                                      </p:cBhvr>
                                      <p:to>
                                        <p:strVal val="visible"/>
                                      </p:to>
                                    </p:set>
                                    <p:animEffect transition="in" filter="fade">
                                      <p:cBhvr>
                                        <p:cTn id="86" dur="1000"/>
                                        <p:tgtEl>
                                          <p:spTgt spid="17">
                                            <p:txEl>
                                              <p:pRg st="3" end="3"/>
                                            </p:txEl>
                                          </p:spTgt>
                                        </p:tgtEl>
                                      </p:cBhvr>
                                    </p:animEffect>
                                    <p:anim calcmode="lin" valueType="num">
                                      <p:cBhvr>
                                        <p:cTn id="8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8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9" grpId="0" animBg="1"/>
      <p:bldP spid="26" grpId="0" animBg="1"/>
      <p:bldP spid="12" grpId="0" animBg="1"/>
      <p:bldP spid="14"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38177" y="248339"/>
            <a:ext cx="1530261" cy="868194"/>
          </a:xfrm>
          <a:solidFill>
            <a:srgbClr val="FF0000"/>
          </a:solidFill>
        </p:spPr>
        <p:txBody>
          <a:bodyPr>
            <a:normAutofit fontScale="90000"/>
          </a:bodyPr>
          <a:lstStyle/>
          <a:p>
            <a:r>
              <a:rPr lang="ar-BH" b="1" dirty="0" smtClean="0">
                <a:solidFill>
                  <a:schemeClr val="bg1"/>
                </a:solidFill>
                <a:latin typeface="Sakkal Majalla" panose="02000000000000000000" pitchFamily="2" charset="-78"/>
                <a:cs typeface="Sakkal Majalla" panose="02000000000000000000" pitchFamily="2" charset="-78"/>
              </a:rPr>
              <a:t>التقويم </a:t>
            </a:r>
            <a:endParaRPr lang="en-US" b="1" dirty="0">
              <a:solidFill>
                <a:schemeClr val="bg1"/>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0" y="1270972"/>
            <a:ext cx="9164053" cy="800219"/>
          </a:xfrm>
          <a:prstGeom prst="rect">
            <a:avLst/>
          </a:prstGeom>
          <a:solidFill>
            <a:srgbClr val="FFC000"/>
          </a:solidFill>
          <a:effectLst/>
        </p:spPr>
        <p:txBody>
          <a:bodyPr wrap="square" rtlCol="0">
            <a:spAutoFit/>
          </a:bodyPr>
          <a:lstStyle/>
          <a:p>
            <a:pPr marL="457200" indent="-457200" algn="r" rtl="1">
              <a:buFont typeface="+mj-lt"/>
              <a:buAutoNum type="arabicPeriod"/>
            </a:pPr>
            <a:r>
              <a:rPr lang="ar-BH" sz="2300" b="1" dirty="0" smtClean="0">
                <a:latin typeface="Sakkal Majalla" panose="02000000000000000000" pitchFamily="2" charset="-78"/>
                <a:cs typeface="Sakkal Majalla" panose="02000000000000000000" pitchFamily="2" charset="-78"/>
              </a:rPr>
              <a:t>من الوظائف الرقابية </a:t>
            </a:r>
            <a:r>
              <a:rPr lang="ar-BH" sz="2300" b="1" dirty="0" smtClean="0">
                <a:latin typeface="Sakkal Majalla" panose="02000000000000000000" pitchFamily="2" charset="-78"/>
                <a:cs typeface="Sakkal Majalla" panose="02000000000000000000" pitchFamily="2" charset="-78"/>
              </a:rPr>
              <a:t>لمصرف </a:t>
            </a:r>
            <a:r>
              <a:rPr lang="ar-BH" sz="2300" b="1" dirty="0" smtClean="0">
                <a:latin typeface="Sakkal Majalla" panose="02000000000000000000" pitchFamily="2" charset="-78"/>
                <a:cs typeface="Sakkal Majalla" panose="02000000000000000000" pitchFamily="2" charset="-78"/>
              </a:rPr>
              <a:t>البحرين المركزي :</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5" action="ppaction://hlinksldjump"/>
          </p:cNvPr>
          <p:cNvSpPr/>
          <p:nvPr/>
        </p:nvSpPr>
        <p:spPr>
          <a:xfrm>
            <a:off x="1905000" y="2331646"/>
            <a:ext cx="697804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الإشراف والرقابة على القطاع المالي والمصرفي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2" name="Rectangle 1"/>
          <p:cNvSpPr/>
          <p:nvPr/>
        </p:nvSpPr>
        <p:spPr>
          <a:xfrm>
            <a:off x="1513990" y="434121"/>
            <a:ext cx="4424187" cy="461665"/>
          </a:xfrm>
          <a:prstGeom prst="rect">
            <a:avLst/>
          </a:prstGeom>
          <a:solidFill>
            <a:srgbClr val="FF0000"/>
          </a:solidFill>
        </p:spPr>
        <p:txBody>
          <a:bodyPr wrap="square">
            <a:spAutoFit/>
          </a:bodyPr>
          <a:lstStyle/>
          <a:p>
            <a:r>
              <a:rPr lang="ar-BH" sz="2400" b="1" dirty="0" smtClean="0">
                <a:solidFill>
                  <a:schemeClr val="bg1"/>
                </a:solidFill>
                <a:latin typeface="Sakkal Majalla" panose="02000000000000000000" pitchFamily="2" charset="-78"/>
                <a:cs typeface="Sakkal Majalla" panose="02000000000000000000" pitchFamily="2" charset="-78"/>
              </a:rPr>
              <a:t>اختار الإجابة الصحيحة فقط في ما يلي</a:t>
            </a:r>
            <a:r>
              <a:rPr lang="ar-BH" sz="2400" b="1" dirty="0">
                <a:solidFill>
                  <a:schemeClr val="bg1"/>
                </a:solidFill>
                <a:latin typeface="Sakkal Majalla" panose="02000000000000000000" pitchFamily="2" charset="-78"/>
                <a:cs typeface="Sakkal Majalla" panose="02000000000000000000" pitchFamily="2" charset="-78"/>
              </a:rPr>
              <a:t>:</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5" action="ppaction://hlinksldjump"/>
          </p:cNvPr>
          <p:cNvSpPr/>
          <p:nvPr/>
        </p:nvSpPr>
        <p:spPr>
          <a:xfrm>
            <a:off x="1219200" y="3348488"/>
            <a:ext cx="6356131"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ب- </a:t>
            </a:r>
            <a:r>
              <a:rPr lang="ar-BH" sz="2800" b="1" dirty="0" smtClean="0">
                <a:solidFill>
                  <a:schemeClr val="bg1"/>
                </a:solidFill>
                <a:latin typeface="Sakkal Majalla" panose="02000000000000000000" pitchFamily="2" charset="-78"/>
                <a:cs typeface="Sakkal Majalla" panose="02000000000000000000" pitchFamily="2" charset="-78"/>
              </a:rPr>
              <a:t>الإشراف على بورصة البحرين.</a:t>
            </a:r>
            <a:r>
              <a:rPr lang="ar-BH" sz="3600" b="1" dirty="0" smtClean="0">
                <a:solidFill>
                  <a:schemeClr val="bg1"/>
                </a:solidFill>
                <a:latin typeface="Sakkal Majalla" panose="02000000000000000000" pitchFamily="2" charset="-78"/>
                <a:cs typeface="Sakkal Majalla" panose="02000000000000000000" pitchFamily="2" charset="-78"/>
              </a:rPr>
              <a:t> </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5" action="ppaction://hlinksldjump"/>
          </p:cNvPr>
          <p:cNvSpPr/>
          <p:nvPr/>
        </p:nvSpPr>
        <p:spPr>
          <a:xfrm>
            <a:off x="533400" y="4311618"/>
            <a:ext cx="6079561"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القيام بمهام هيئة الإدراج للشركات.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6" action="ppaction://hlinksldjump"/>
          </p:cNvPr>
          <p:cNvSpPr/>
          <p:nvPr/>
        </p:nvSpPr>
        <p:spPr>
          <a:xfrm>
            <a:off x="330150" y="5308610"/>
            <a:ext cx="4542157"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 كل ما ذكر صحيح.</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2" name="Rectangle 11"/>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3" name="Straight Connector 12"/>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9423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wind.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click.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click.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ppt_x"/>
                                          </p:val>
                                        </p:tav>
                                        <p:tav tm="100000">
                                          <p:val>
                                            <p:strVal val="#ppt_x"/>
                                          </p:val>
                                        </p:tav>
                                      </p:tavLst>
                                    </p:anim>
                                    <p:anim calcmode="lin" valueType="num">
                                      <p:cBhvr additive="base">
                                        <p:cTn id="34"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click.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ppt_x"/>
                                          </p:val>
                                        </p:tav>
                                        <p:tav tm="100000">
                                          <p:val>
                                            <p:strVal val="#ppt_x"/>
                                          </p:val>
                                        </p:tav>
                                      </p:tavLst>
                                    </p:anim>
                                    <p:anim calcmode="lin" valueType="num">
                                      <p:cBhvr additive="base">
                                        <p:cTn id="40"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32" grpId="0" animBg="1"/>
      <p:bldP spid="41"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312657"/>
            <a:ext cx="9144000"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2. كل ما يأتي من أهداف مصرف البحرين المركزي عدا:</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3657600" y="2331646"/>
            <a:ext cx="522544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a:t>
            </a:r>
            <a:r>
              <a:rPr lang="ar-BH" sz="2800" b="1" dirty="0">
                <a:solidFill>
                  <a:schemeClr val="bg1"/>
                </a:solidFill>
                <a:latin typeface="Sakkal Majalla" panose="02000000000000000000" pitchFamily="2" charset="-78"/>
                <a:cs typeface="Sakkal Majalla" panose="02000000000000000000" pitchFamily="2" charset="-78"/>
              </a:rPr>
              <a:t> </a:t>
            </a:r>
            <a:r>
              <a:rPr lang="ar-BH" sz="2800" b="1" dirty="0" smtClean="0">
                <a:solidFill>
                  <a:schemeClr val="bg1"/>
                </a:solidFill>
                <a:latin typeface="Sakkal Majalla" panose="02000000000000000000" pitchFamily="2" charset="-78"/>
                <a:cs typeface="Sakkal Majalla" panose="02000000000000000000" pitchFamily="2" charset="-78"/>
              </a:rPr>
              <a:t>رسم السياسة النقدية والائتمانية.</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2667000" y="3348488"/>
            <a:ext cx="4908331"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ب- </a:t>
            </a:r>
            <a:r>
              <a:rPr lang="ar-BH" sz="2800" b="1" dirty="0" smtClean="0">
                <a:solidFill>
                  <a:schemeClr val="bg1"/>
                </a:solidFill>
                <a:latin typeface="Sakkal Majalla" panose="02000000000000000000" pitchFamily="2" charset="-78"/>
                <a:cs typeface="Sakkal Majalla" panose="02000000000000000000" pitchFamily="2" charset="-78"/>
              </a:rPr>
              <a:t>تقديم خدمات مصرفية للحكومة.</a:t>
            </a:r>
            <a:r>
              <a:rPr lang="ar-BH" sz="3600" b="1" dirty="0" smtClean="0">
                <a:solidFill>
                  <a:schemeClr val="bg1"/>
                </a:solidFill>
                <a:latin typeface="Sakkal Majalla" panose="02000000000000000000" pitchFamily="2" charset="-78"/>
                <a:cs typeface="Sakkal Majalla" panose="02000000000000000000" pitchFamily="2" charset="-78"/>
              </a:rPr>
              <a:t> </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4" action="ppaction://hlinksldjump"/>
          </p:cNvPr>
          <p:cNvSpPr/>
          <p:nvPr/>
        </p:nvSpPr>
        <p:spPr>
          <a:xfrm>
            <a:off x="1524000" y="4311618"/>
            <a:ext cx="5088961"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التأمين على الممتلكات والأموال.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3" action="ppaction://hlinksldjump"/>
          </p:cNvPr>
          <p:cNvSpPr/>
          <p:nvPr/>
        </p:nvSpPr>
        <p:spPr>
          <a:xfrm>
            <a:off x="330150" y="5279392"/>
            <a:ext cx="4927649"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د- تعزيز مكانة البحرين كمركز مالي.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0" name="Rectangle 9"/>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9296001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04006"/>
            <a:ext cx="9126477"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3. من مهام وصلاحيات مصرف البحرين المركزي:</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4108681" y="2124461"/>
            <a:ext cx="475326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إصدار  النقود.</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1447800" y="3024387"/>
            <a:ext cx="6006449"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ب- </a:t>
            </a:r>
            <a:r>
              <a:rPr lang="ar-BH" sz="2800" b="1" dirty="0" smtClean="0">
                <a:solidFill>
                  <a:schemeClr val="bg1"/>
                </a:solidFill>
                <a:latin typeface="Sakkal Majalla" panose="02000000000000000000" pitchFamily="2" charset="-78"/>
                <a:cs typeface="Sakkal Majalla" panose="02000000000000000000" pitchFamily="2" charset="-78"/>
              </a:rPr>
              <a:t>إدارة الاحتياطي من الذهب والعملات.  </a:t>
            </a:r>
            <a:r>
              <a:rPr lang="ar-BH" sz="3600" b="1" dirty="0" smtClean="0">
                <a:solidFill>
                  <a:schemeClr val="bg1"/>
                </a:solidFill>
                <a:latin typeface="Sakkal Majalla" panose="02000000000000000000" pitchFamily="2" charset="-78"/>
                <a:cs typeface="Sakkal Majalla" panose="02000000000000000000" pitchFamily="2" charset="-78"/>
              </a:rPr>
              <a:t> </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1868954" y="4050418"/>
            <a:ext cx="4705283"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ج- القيام بوظيفة بنك البنوك .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659256" y="5068856"/>
            <a:ext cx="4701287"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كل ما ذكر صحيح.</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0" name="Rectangle 9"/>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96690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53912"/>
            <a:ext cx="9163348"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4. من أدوات إدارة السياسة النقدية لمصرف البحرين المركزي :</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2908956" y="2132904"/>
            <a:ext cx="6194947"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بيع وشراء العملات الأجنبية.</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1524000" y="3111250"/>
            <a:ext cx="7010400"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ب- </a:t>
            </a:r>
            <a:r>
              <a:rPr lang="ar-BH" sz="2800" b="1" dirty="0" smtClean="0">
                <a:solidFill>
                  <a:schemeClr val="bg1"/>
                </a:solidFill>
                <a:latin typeface="Sakkal Majalla" panose="02000000000000000000" pitchFamily="2" charset="-78"/>
                <a:cs typeface="Sakkal Majalla" panose="02000000000000000000" pitchFamily="2" charset="-78"/>
              </a:rPr>
              <a:t>إيداع وإقراض الأفراد.</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4" action="ppaction://hlinksldjump"/>
          </p:cNvPr>
          <p:cNvSpPr/>
          <p:nvPr/>
        </p:nvSpPr>
        <p:spPr>
          <a:xfrm>
            <a:off x="1018800" y="4089596"/>
            <a:ext cx="7129391"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ج- إلزام مصارف التجزئة بإيداع احتياطي.</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3" action="ppaction://hlinksldjump"/>
          </p:cNvPr>
          <p:cNvSpPr/>
          <p:nvPr/>
        </p:nvSpPr>
        <p:spPr>
          <a:xfrm>
            <a:off x="419398" y="5060413"/>
            <a:ext cx="6622594"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كل ما ذكر صحيح. </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10" name="Rectangle 9"/>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4091400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600" y="1175863"/>
            <a:ext cx="9153099"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5</a:t>
            </a:r>
            <a:r>
              <a:rPr lang="ar-BH" sz="2300" b="1" dirty="0">
                <a:latin typeface="Sakkal Majalla" panose="02000000000000000000" pitchFamily="2" charset="-78"/>
                <a:cs typeface="Sakkal Majalla" panose="02000000000000000000" pitchFamily="2" charset="-78"/>
              </a:rPr>
              <a:t>. من </a:t>
            </a:r>
            <a:r>
              <a:rPr lang="ar-BH" sz="2300" b="1" dirty="0" smtClean="0">
                <a:latin typeface="Sakkal Majalla" panose="02000000000000000000" pitchFamily="2" charset="-78"/>
                <a:cs typeface="Sakkal Majalla" panose="02000000000000000000" pitchFamily="2" charset="-78"/>
              </a:rPr>
              <a:t>أدوات السياسة النقدية لسحب أوضخ السيولة في الأسواق:</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1219200" y="5040392"/>
            <a:ext cx="489954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د- الإقراض لليلة واحدة.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2895600" y="3056640"/>
            <a:ext cx="498033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ب- </a:t>
            </a:r>
            <a:r>
              <a:rPr lang="ar-BH" sz="2800" b="1" dirty="0" err="1" smtClean="0">
                <a:solidFill>
                  <a:schemeClr val="bg1"/>
                </a:solidFill>
                <a:latin typeface="Sakkal Majalla" panose="02000000000000000000" pitchFamily="2" charset="-78"/>
                <a:cs typeface="Sakkal Majalla" panose="02000000000000000000" pitchFamily="2" charset="-78"/>
              </a:rPr>
              <a:t>الريبو</a:t>
            </a:r>
            <a:r>
              <a:rPr lang="ar-BH" sz="2800" b="1" dirty="0" smtClean="0">
                <a:solidFill>
                  <a:schemeClr val="bg1"/>
                </a:solidFill>
                <a:latin typeface="Sakkal Majalla" panose="02000000000000000000" pitchFamily="2" charset="-78"/>
                <a:cs typeface="Sakkal Majalla" panose="02000000000000000000" pitchFamily="2" charset="-78"/>
              </a:rPr>
              <a:t> العكسي.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2062136" y="3988819"/>
            <a:ext cx="5042720"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الإيداع لليلة واحدة.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3" action="ppaction://hlinksldjump"/>
          </p:cNvPr>
          <p:cNvSpPr/>
          <p:nvPr/>
        </p:nvSpPr>
        <p:spPr>
          <a:xfrm>
            <a:off x="3456153" y="2087461"/>
            <a:ext cx="4899544"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a:t>
            </a:r>
            <a:r>
              <a:rPr lang="ar-BH" sz="2800" b="1" dirty="0" err="1" smtClean="0">
                <a:solidFill>
                  <a:schemeClr val="bg1"/>
                </a:solidFill>
                <a:latin typeface="Sakkal Majalla" panose="02000000000000000000" pitchFamily="2" charset="-78"/>
                <a:cs typeface="Sakkal Majalla" panose="02000000000000000000" pitchFamily="2" charset="-78"/>
              </a:rPr>
              <a:t>الريبو</a:t>
            </a:r>
            <a:r>
              <a:rPr lang="ar-BH" sz="2800" b="1" dirty="0" smtClean="0">
                <a:solidFill>
                  <a:schemeClr val="bg1"/>
                </a:solidFill>
                <a:latin typeface="Sakkal Majalla" panose="02000000000000000000" pitchFamily="2" charset="-78"/>
                <a:cs typeface="Sakkal Majalla" panose="02000000000000000000" pitchFamily="2" charset="-78"/>
              </a:rPr>
              <a:t>.</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0" name="Rectangle 9"/>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1269052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169445"/>
            <a:ext cx="9115926"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6. يمثل مصرف البحرين المركزي في عملية بيع وشراء الصكوك الإسلامية</a:t>
            </a:r>
            <a:r>
              <a:rPr lang="en-US" sz="2300" b="1" dirty="0" smtClean="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لفترة أسبوع مقابل صكوك الإجارة كطرف بـ:</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3733800" y="2248779"/>
            <a:ext cx="4975662"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طالب السيولة.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3233562" y="3153527"/>
            <a:ext cx="489951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ب-  موفر السيولة.</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2590800" y="4039372"/>
            <a:ext cx="5323702"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صانع السوق.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3" action="ppaction://hlinksldjump"/>
          </p:cNvPr>
          <p:cNvSpPr/>
          <p:nvPr/>
        </p:nvSpPr>
        <p:spPr>
          <a:xfrm>
            <a:off x="2133600" y="4944120"/>
            <a:ext cx="4932528"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طالب السوق.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6" name="Rectangle 15"/>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7" name="Straight Connector 1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36010750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174601"/>
            <a:ext cx="9144000"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7. من أهم ملامح القواعد المنظمة للقروض الاستهلاكية: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2084169" y="1902704"/>
            <a:ext cx="6956862"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ألا تزيد مدة القرض عن سبع سنوات.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1447800" y="2830454"/>
            <a:ext cx="711350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ب-  يمكن أخذ إضافة على القرض لأكثر من مرة.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4" action="ppaction://hlinksldjump"/>
          </p:cNvPr>
          <p:cNvSpPr/>
          <p:nvPr/>
        </p:nvSpPr>
        <p:spPr>
          <a:xfrm>
            <a:off x="1063062" y="3710949"/>
            <a:ext cx="701787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أن تزيد نسبة القرض على 50% من دخل الفرد.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272960" y="4638699"/>
            <a:ext cx="6913169"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كل ما ذكر صحيح.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0" name="Rectangle 9"/>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073637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65114" y="2667002"/>
            <a:ext cx="8052593" cy="523220"/>
          </a:xfrm>
          <a:prstGeom prst="rect">
            <a:avLst/>
          </a:prstGeom>
          <a:solidFill>
            <a:schemeClr val="accent2">
              <a:lumMod val="60000"/>
              <a:lumOff val="40000"/>
            </a:schemeClr>
          </a:solidFill>
        </p:spPr>
        <p:txBody>
          <a:bodyPr wrap="square" rtlCol="0">
            <a:spAutoFit/>
          </a:bodyPr>
          <a:lstStyle/>
          <a:p>
            <a:pPr algn="r" rtl="1"/>
            <a:r>
              <a:rPr lang="ar-BH" sz="2800" b="1" u="sng" dirty="0">
                <a:latin typeface="Sakkal Majalla" panose="02000000000000000000" pitchFamily="2" charset="-78"/>
                <a:cs typeface="Sakkal Majalla" panose="02000000000000000000" pitchFamily="2" charset="-78"/>
              </a:rPr>
              <a:t>بعد </a:t>
            </a:r>
            <a:r>
              <a:rPr lang="ar-BH" sz="2800" b="1" u="sng" dirty="0" smtClean="0">
                <a:latin typeface="Sakkal Majalla" panose="02000000000000000000" pitchFamily="2" charset="-78"/>
                <a:cs typeface="Sakkal Majalla" panose="02000000000000000000" pitchFamily="2" charset="-78"/>
              </a:rPr>
              <a:t>انتهاء هذا الدرس </a:t>
            </a:r>
            <a:r>
              <a:rPr lang="ar-BH" sz="2800" b="1" u="sng" dirty="0">
                <a:latin typeface="Sakkal Majalla" panose="02000000000000000000" pitchFamily="2" charset="-78"/>
                <a:cs typeface="Sakkal Majalla" panose="02000000000000000000" pitchFamily="2" charset="-78"/>
              </a:rPr>
              <a:t>ينبغي أن </a:t>
            </a:r>
            <a:r>
              <a:rPr lang="ar-BH" sz="2800" b="1" u="sng" dirty="0" smtClean="0">
                <a:latin typeface="Sakkal Majalla" panose="02000000000000000000" pitchFamily="2" charset="-78"/>
                <a:cs typeface="Sakkal Majalla" panose="02000000000000000000" pitchFamily="2" charset="-78"/>
              </a:rPr>
              <a:t>يكون </a:t>
            </a:r>
            <a:r>
              <a:rPr lang="ar-BH" sz="2800" b="1" u="sng" dirty="0" smtClean="0">
                <a:latin typeface="Sakkal Majalla" panose="02000000000000000000" pitchFamily="2" charset="-78"/>
                <a:cs typeface="Sakkal Majalla" panose="02000000000000000000" pitchFamily="2" charset="-78"/>
              </a:rPr>
              <a:t>الطالب قادرًا </a:t>
            </a:r>
            <a:r>
              <a:rPr lang="ar-BH" sz="2800" b="1" u="sng" dirty="0">
                <a:latin typeface="Sakkal Majalla" panose="02000000000000000000" pitchFamily="2" charset="-78"/>
                <a:cs typeface="Sakkal Majalla" panose="02000000000000000000" pitchFamily="2" charset="-78"/>
              </a:rPr>
              <a:t>على أن</a:t>
            </a:r>
            <a:r>
              <a:rPr lang="en-GB" sz="2800" b="1" u="sng" dirty="0">
                <a:latin typeface="Sakkal Majalla" panose="02000000000000000000" pitchFamily="2" charset="-78"/>
                <a:cs typeface="Sakkal Majalla" panose="02000000000000000000" pitchFamily="2" charset="-78"/>
              </a:rPr>
              <a:t>:</a:t>
            </a:r>
          </a:p>
        </p:txBody>
      </p:sp>
      <p:grpSp>
        <p:nvGrpSpPr>
          <p:cNvPr id="16" name="Group 15"/>
          <p:cNvGrpSpPr/>
          <p:nvPr/>
        </p:nvGrpSpPr>
        <p:grpSpPr>
          <a:xfrm>
            <a:off x="1078353" y="1872436"/>
            <a:ext cx="7539352" cy="736642"/>
            <a:chOff x="1143000" y="1460017"/>
            <a:chExt cx="7539352" cy="736642"/>
          </a:xfrm>
        </p:grpSpPr>
        <p:sp>
          <p:nvSpPr>
            <p:cNvPr id="17" name="TextBox 16"/>
            <p:cNvSpPr txBox="1"/>
            <p:nvPr/>
          </p:nvSpPr>
          <p:spPr>
            <a:xfrm>
              <a:off x="1143000" y="1460017"/>
              <a:ext cx="6464733" cy="707886"/>
            </a:xfrm>
            <a:prstGeom prst="rect">
              <a:avLst/>
            </a:prstGeom>
            <a:solidFill>
              <a:srgbClr val="C00000"/>
            </a:solidFill>
          </p:spPr>
          <p:txBody>
            <a:bodyPr wrap="square" rtlCol="0">
              <a:spAutoFit/>
            </a:bodyPr>
            <a:lstStyle/>
            <a:p>
              <a:pPr algn="ctr"/>
              <a:r>
                <a:rPr lang="en-GB" sz="4000" b="1" dirty="0" err="1">
                  <a:solidFill>
                    <a:schemeClr val="bg1"/>
                  </a:solidFill>
                  <a:latin typeface="Sakkal Majalla" panose="02000000000000000000" pitchFamily="2" charset="-78"/>
                  <a:cs typeface="Sakkal Majalla" panose="02000000000000000000" pitchFamily="2" charset="-78"/>
                </a:rPr>
                <a:t>ال</a:t>
              </a:r>
              <a:r>
                <a:rPr lang="ar-BH" sz="4000" b="1" dirty="0">
                  <a:solidFill>
                    <a:schemeClr val="bg1"/>
                  </a:solidFill>
                  <a:latin typeface="Sakkal Majalla" panose="02000000000000000000" pitchFamily="2" charset="-78"/>
                  <a:cs typeface="Sakkal Majalla" panose="02000000000000000000" pitchFamily="2" charset="-78"/>
                </a:rPr>
                <a:t>أ</a:t>
              </a:r>
              <a:r>
                <a:rPr lang="en-GB" sz="4000" b="1" dirty="0" err="1">
                  <a:solidFill>
                    <a:schemeClr val="bg1"/>
                  </a:solidFill>
                  <a:latin typeface="Sakkal Majalla" panose="02000000000000000000" pitchFamily="2" charset="-78"/>
                  <a:cs typeface="Sakkal Majalla" panose="02000000000000000000" pitchFamily="2" charset="-78"/>
                </a:rPr>
                <a:t>هداف</a:t>
              </a:r>
              <a:r>
                <a:rPr lang="en-GB" sz="3200" b="1" dirty="0">
                  <a:solidFill>
                    <a:schemeClr val="bg1"/>
                  </a:solidFill>
                  <a:latin typeface="Sakkal Majalla" panose="02000000000000000000" pitchFamily="2" charset="-78"/>
                  <a:cs typeface="Sakkal Majalla" panose="02000000000000000000" pitchFamily="2" charset="-78"/>
                </a:rPr>
                <a:t> </a:t>
              </a:r>
              <a:endParaRPr lang="en-US" sz="3200" b="1" dirty="0">
                <a:solidFill>
                  <a:schemeClr val="bg1"/>
                </a:solidFill>
                <a:latin typeface="Sakkal Majalla" panose="02000000000000000000" pitchFamily="2" charset="-78"/>
                <a:cs typeface="Sakkal Majalla" panose="02000000000000000000" pitchFamily="2" charset="-78"/>
              </a:endParaRPr>
            </a:p>
          </p:txBody>
        </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713355">
              <a:off x="7633128" y="1517749"/>
              <a:ext cx="1049224" cy="6789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TextBox 20"/>
          <p:cNvSpPr txBox="1"/>
          <p:nvPr/>
        </p:nvSpPr>
        <p:spPr>
          <a:xfrm>
            <a:off x="229081" y="3369235"/>
            <a:ext cx="8458200" cy="2985433"/>
          </a:xfrm>
          <a:prstGeom prst="rect">
            <a:avLst/>
          </a:prstGeom>
          <a:noFill/>
        </p:spPr>
        <p:txBody>
          <a:bodyPr wrap="square" rtlCol="0">
            <a:spAutoFit/>
          </a:bodyPr>
          <a:lstStyle/>
          <a:p>
            <a:pPr algn="just" rtl="1"/>
            <a:r>
              <a:rPr lang="ar-BH" sz="2000" b="1" dirty="0">
                <a:latin typeface="Sakkal Majalla" panose="02000000000000000000" pitchFamily="2" charset="-78"/>
                <a:cs typeface="Sakkal Majalla" panose="02000000000000000000" pitchFamily="2" charset="-78"/>
              </a:rPr>
              <a:t>1- ي</a:t>
            </a:r>
            <a:r>
              <a:rPr lang="ar-BH" sz="2000" b="1" dirty="0" smtClean="0">
                <a:latin typeface="Sakkal Majalla" panose="02000000000000000000" pitchFamily="2" charset="-78"/>
                <a:cs typeface="Sakkal Majalla" panose="02000000000000000000" pitchFamily="2" charset="-78"/>
              </a:rPr>
              <a:t>عرف مصرف البحرين المركزي.</a:t>
            </a:r>
            <a:endParaRPr lang="ar-BH" sz="2000" b="1" dirty="0">
              <a:latin typeface="Sakkal Majalla" panose="02000000000000000000" pitchFamily="2" charset="-78"/>
              <a:cs typeface="Sakkal Majalla" panose="02000000000000000000" pitchFamily="2" charset="-78"/>
            </a:endParaRPr>
          </a:p>
          <a:p>
            <a:pPr algn="just" rtl="1"/>
            <a:r>
              <a:rPr lang="ar-BH" sz="2000" b="1" dirty="0">
                <a:latin typeface="Sakkal Majalla" panose="02000000000000000000" pitchFamily="2" charset="-78"/>
                <a:cs typeface="Sakkal Majalla" panose="02000000000000000000" pitchFamily="2" charset="-78"/>
              </a:rPr>
              <a:t>2- </a:t>
            </a:r>
            <a:r>
              <a:rPr lang="ar-BH" sz="2000" b="1" dirty="0" smtClean="0">
                <a:latin typeface="Sakkal Majalla" panose="02000000000000000000" pitchFamily="2" charset="-78"/>
                <a:cs typeface="Sakkal Majalla" panose="02000000000000000000" pitchFamily="2" charset="-78"/>
              </a:rPr>
              <a:t>يذكر أهداف و وظائف مصرف البحرين المركزي.</a:t>
            </a:r>
            <a:endParaRPr lang="ar-BH" sz="2000" b="1" dirty="0">
              <a:latin typeface="Sakkal Majalla" panose="02000000000000000000" pitchFamily="2" charset="-78"/>
              <a:cs typeface="Sakkal Majalla" panose="02000000000000000000" pitchFamily="2" charset="-78"/>
            </a:endParaRPr>
          </a:p>
          <a:p>
            <a:pPr algn="just" rtl="1"/>
            <a:r>
              <a:rPr lang="ar-BH" sz="2000" b="1" dirty="0">
                <a:latin typeface="Sakkal Majalla" panose="02000000000000000000" pitchFamily="2" charset="-78"/>
                <a:cs typeface="Sakkal Majalla" panose="02000000000000000000" pitchFamily="2" charset="-78"/>
              </a:rPr>
              <a:t>3- </a:t>
            </a:r>
            <a:r>
              <a:rPr lang="ar-BH" sz="2000" b="1" dirty="0" smtClean="0">
                <a:latin typeface="Sakkal Majalla" panose="02000000000000000000" pitchFamily="2" charset="-78"/>
                <a:cs typeface="Sakkal Majalla" panose="02000000000000000000" pitchFamily="2" charset="-78"/>
              </a:rPr>
              <a:t>يحدد صلاحيات ومهام مصرف البحرين المركزي.</a:t>
            </a:r>
            <a:endParaRPr lang="ar-BH" sz="2000" b="1" dirty="0">
              <a:latin typeface="Sakkal Majalla" panose="02000000000000000000" pitchFamily="2" charset="-78"/>
              <a:cs typeface="Sakkal Majalla" panose="02000000000000000000" pitchFamily="2" charset="-78"/>
            </a:endParaRPr>
          </a:p>
          <a:p>
            <a:pPr algn="just" rtl="1"/>
            <a:r>
              <a:rPr lang="ar-BH" sz="2000" b="1" dirty="0">
                <a:latin typeface="Sakkal Majalla" panose="02000000000000000000" pitchFamily="2" charset="-78"/>
                <a:cs typeface="Sakkal Majalla" panose="02000000000000000000" pitchFamily="2" charset="-78"/>
              </a:rPr>
              <a:t>4- </a:t>
            </a:r>
            <a:r>
              <a:rPr lang="ar-BH" sz="2000" b="1" dirty="0" smtClean="0">
                <a:latin typeface="Sakkal Majalla" panose="02000000000000000000" pitchFamily="2" charset="-78"/>
                <a:cs typeface="Sakkal Majalla" panose="02000000000000000000" pitchFamily="2" charset="-78"/>
              </a:rPr>
              <a:t>يستنتج أدوات مصرف البحرين المركزي لإدارة السياسة النقدية.</a:t>
            </a:r>
            <a:endParaRPr lang="ar-BH" sz="2000" b="1" dirty="0">
              <a:latin typeface="Sakkal Majalla" panose="02000000000000000000" pitchFamily="2" charset="-78"/>
              <a:cs typeface="Sakkal Majalla" panose="02000000000000000000" pitchFamily="2" charset="-78"/>
            </a:endParaRPr>
          </a:p>
          <a:p>
            <a:pPr algn="just" rtl="1"/>
            <a:r>
              <a:rPr lang="ar-BH" sz="2000" b="1" dirty="0">
                <a:latin typeface="Sakkal Majalla" panose="02000000000000000000" pitchFamily="2" charset="-78"/>
                <a:cs typeface="Sakkal Majalla" panose="02000000000000000000" pitchFamily="2" charset="-78"/>
              </a:rPr>
              <a:t>5- </a:t>
            </a:r>
            <a:r>
              <a:rPr lang="ar-BH" sz="2000" b="1" dirty="0" smtClean="0">
                <a:latin typeface="Sakkal Majalla" panose="02000000000000000000" pitchFamily="2" charset="-78"/>
                <a:cs typeface="Sakkal Majalla" panose="02000000000000000000" pitchFamily="2" charset="-78"/>
              </a:rPr>
              <a:t>يحصر التسهيلات التي يقدمها مصرف البحرين المركزي لبنوك التجزئة.</a:t>
            </a:r>
          </a:p>
          <a:p>
            <a:pPr algn="just" rtl="1"/>
            <a:r>
              <a:rPr lang="ar-BH" sz="2000" b="1" dirty="0" smtClean="0">
                <a:latin typeface="Sakkal Majalla" panose="02000000000000000000" pitchFamily="2" charset="-78"/>
                <a:cs typeface="Sakkal Majalla" panose="02000000000000000000" pitchFamily="2" charset="-78"/>
              </a:rPr>
              <a:t>6- يتعرف على إجراءات مصرف البحرين المركزي للحفاظ على عملاء البنوك</a:t>
            </a:r>
            <a:r>
              <a:rPr lang="en-US" sz="2000" b="1" dirty="0" smtClean="0">
                <a:latin typeface="Sakkal Majalla" panose="02000000000000000000" pitchFamily="2" charset="-78"/>
                <a:cs typeface="Sakkal Majalla" panose="02000000000000000000" pitchFamily="2" charset="-78"/>
              </a:rPr>
              <a:t>.</a:t>
            </a:r>
            <a:r>
              <a:rPr lang="ar-BH" sz="2000" b="1" dirty="0" smtClean="0">
                <a:latin typeface="Sakkal Majalla" panose="02000000000000000000" pitchFamily="2" charset="-78"/>
                <a:cs typeface="Sakkal Majalla" panose="02000000000000000000" pitchFamily="2" charset="-78"/>
              </a:rPr>
              <a:t> </a:t>
            </a:r>
            <a:endParaRPr lang="en-US" sz="2000" b="1" dirty="0" smtClean="0">
              <a:latin typeface="Sakkal Majalla" panose="02000000000000000000" pitchFamily="2" charset="-78"/>
              <a:cs typeface="Sakkal Majalla" panose="02000000000000000000" pitchFamily="2" charset="-78"/>
            </a:endParaRPr>
          </a:p>
          <a:p>
            <a:pPr algn="just" rtl="1"/>
            <a:r>
              <a:rPr lang="ar-BH" sz="2000" b="1" dirty="0" smtClean="0">
                <a:latin typeface="Sakkal Majalla" panose="02000000000000000000" pitchFamily="2" charset="-78"/>
                <a:cs typeface="Sakkal Majalla" panose="02000000000000000000" pitchFamily="2" charset="-78"/>
              </a:rPr>
              <a:t>7- يشرح نظام حماية الودائع في مملكة البحرين .</a:t>
            </a:r>
            <a:endParaRPr lang="ar-BH" sz="2000" b="1" dirty="0">
              <a:latin typeface="Sakkal Majalla" panose="02000000000000000000" pitchFamily="2" charset="-78"/>
              <a:cs typeface="Sakkal Majalla" panose="02000000000000000000" pitchFamily="2" charset="-78"/>
            </a:endParaRPr>
          </a:p>
          <a:p>
            <a:pPr algn="just" rtl="1"/>
            <a:endParaRPr lang="ar-BH" sz="2400" dirty="0"/>
          </a:p>
          <a:p>
            <a:pPr algn="just" rtl="1"/>
            <a:endParaRPr lang="en-US" sz="2400" dirty="0"/>
          </a:p>
        </p:txBody>
      </p:sp>
      <p:sp>
        <p:nvSpPr>
          <p:cNvPr id="15" name="Rectangle 14"/>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20" name="Straight Connector 19"/>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6"/>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subTnLst>
                                    <p:audio>
                                      <p:cMediaNode>
                                        <p:cTn display="0" masterRel="sameClick">
                                          <p:stCondLst>
                                            <p:cond evt="begin" delay="0">
                                              <p:tn val="14"/>
                                            </p:cond>
                                          </p:stCondLst>
                                          <p:endCondLst>
                                            <p:cond evt="onStopAudio" delay="0">
                                              <p:tgtEl>
                                                <p:sldTgt/>
                                              </p:tgtEl>
                                            </p:cond>
                                          </p:endCondLst>
                                        </p:cTn>
                                        <p:tgtEl>
                                          <p:sndTgt r:embed="rId3" name="laser.wav"/>
                                        </p:tgtEl>
                                      </p:cMediaNode>
                                    </p:audio>
                                  </p:sub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1000"/>
                                        <p:tgtEl>
                                          <p:spTgt spid="21">
                                            <p:txEl>
                                              <p:pRg st="0" end="0"/>
                                            </p:txEl>
                                          </p:spTgt>
                                        </p:tgtEl>
                                      </p:cBhvr>
                                    </p:animEffect>
                                    <p:anim calcmode="lin" valueType="num">
                                      <p:cBhvr>
                                        <p:cTn id="24"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1">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laser.wav"/>
                                        </p:tgtEl>
                                      </p:cMediaNode>
                                    </p:audio>
                                  </p:sub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1">
                                            <p:txEl>
                                              <p:pRg st="1" end="1"/>
                                            </p:txEl>
                                          </p:spTgt>
                                        </p:tgtEl>
                                        <p:attrNameLst>
                                          <p:attrName>style.visibility</p:attrName>
                                        </p:attrNameLst>
                                      </p:cBhvr>
                                      <p:to>
                                        <p:strVal val="visible"/>
                                      </p:to>
                                    </p:set>
                                    <p:animEffect transition="in" filter="fade">
                                      <p:cBhvr>
                                        <p:cTn id="30" dur="1000"/>
                                        <p:tgtEl>
                                          <p:spTgt spid="21">
                                            <p:txEl>
                                              <p:pRg st="1" end="1"/>
                                            </p:txEl>
                                          </p:spTgt>
                                        </p:tgtEl>
                                      </p:cBhvr>
                                    </p:animEffect>
                                    <p:anim calcmode="lin" valueType="num">
                                      <p:cBhvr>
                                        <p:cTn id="31"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21">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laser.wav"/>
                                        </p:tgtEl>
                                      </p:cMediaNode>
                                    </p:audio>
                                  </p:sub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animEffect transition="in" filter="fade">
                                      <p:cBhvr>
                                        <p:cTn id="37" dur="1000"/>
                                        <p:tgtEl>
                                          <p:spTgt spid="21">
                                            <p:txEl>
                                              <p:pRg st="2" end="2"/>
                                            </p:txEl>
                                          </p:spTgt>
                                        </p:tgtEl>
                                      </p:cBhvr>
                                    </p:animEffect>
                                    <p:anim calcmode="lin" valueType="num">
                                      <p:cBhvr>
                                        <p:cTn id="38"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1">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laser.wav"/>
                                        </p:tgtEl>
                                      </p:cMediaNode>
                                    </p:audio>
                                  </p:sub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1">
                                            <p:txEl>
                                              <p:pRg st="3" end="3"/>
                                            </p:txEl>
                                          </p:spTgt>
                                        </p:tgtEl>
                                        <p:attrNameLst>
                                          <p:attrName>style.visibility</p:attrName>
                                        </p:attrNameLst>
                                      </p:cBhvr>
                                      <p:to>
                                        <p:strVal val="visible"/>
                                      </p:to>
                                    </p:set>
                                    <p:animEffect transition="in" filter="fade">
                                      <p:cBhvr>
                                        <p:cTn id="44" dur="1000"/>
                                        <p:tgtEl>
                                          <p:spTgt spid="21">
                                            <p:txEl>
                                              <p:pRg st="3" end="3"/>
                                            </p:txEl>
                                          </p:spTgt>
                                        </p:tgtEl>
                                      </p:cBhvr>
                                    </p:animEffect>
                                    <p:anim calcmode="lin" valueType="num">
                                      <p:cBhvr>
                                        <p:cTn id="4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1">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laser.wav"/>
                                        </p:tgtEl>
                                      </p:cMediaNode>
                                    </p:audio>
                                  </p:sub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1">
                                            <p:txEl>
                                              <p:pRg st="4" end="4"/>
                                            </p:txEl>
                                          </p:spTgt>
                                        </p:tgtEl>
                                        <p:attrNameLst>
                                          <p:attrName>style.visibility</p:attrName>
                                        </p:attrNameLst>
                                      </p:cBhvr>
                                      <p:to>
                                        <p:strVal val="visible"/>
                                      </p:to>
                                    </p:set>
                                    <p:animEffect transition="in" filter="fade">
                                      <p:cBhvr>
                                        <p:cTn id="51" dur="1000"/>
                                        <p:tgtEl>
                                          <p:spTgt spid="21">
                                            <p:txEl>
                                              <p:pRg st="4" end="4"/>
                                            </p:txEl>
                                          </p:spTgt>
                                        </p:tgtEl>
                                      </p:cBhvr>
                                    </p:animEffect>
                                    <p:anim calcmode="lin" valueType="num">
                                      <p:cBhvr>
                                        <p:cTn id="52"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21">
                                            <p:txEl>
                                              <p:pRg st="4" end="4"/>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laser.wav"/>
                                        </p:tgtEl>
                                      </p:cMediaNode>
                                    </p:audio>
                                  </p:sub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1">
                                            <p:txEl>
                                              <p:pRg st="5" end="5"/>
                                            </p:txEl>
                                          </p:spTgt>
                                        </p:tgtEl>
                                        <p:attrNameLst>
                                          <p:attrName>style.visibility</p:attrName>
                                        </p:attrNameLst>
                                      </p:cBhvr>
                                      <p:to>
                                        <p:strVal val="visible"/>
                                      </p:to>
                                    </p:set>
                                    <p:animEffect transition="in" filter="fade">
                                      <p:cBhvr>
                                        <p:cTn id="58" dur="1000"/>
                                        <p:tgtEl>
                                          <p:spTgt spid="21">
                                            <p:txEl>
                                              <p:pRg st="5" end="5"/>
                                            </p:txEl>
                                          </p:spTgt>
                                        </p:tgtEl>
                                      </p:cBhvr>
                                    </p:animEffect>
                                    <p:anim calcmode="lin" valueType="num">
                                      <p:cBhvr>
                                        <p:cTn id="59"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21">
                                            <p:txEl>
                                              <p:pRg st="5" end="5"/>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laser.wav"/>
                                        </p:tgtEl>
                                      </p:cMediaNode>
                                    </p:audio>
                                  </p:sub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1">
                                            <p:txEl>
                                              <p:pRg st="6" end="6"/>
                                            </p:txEl>
                                          </p:spTgt>
                                        </p:tgtEl>
                                        <p:attrNameLst>
                                          <p:attrName>style.visibility</p:attrName>
                                        </p:attrNameLst>
                                      </p:cBhvr>
                                      <p:to>
                                        <p:strVal val="visible"/>
                                      </p:to>
                                    </p:set>
                                    <p:animEffect transition="in" filter="fade">
                                      <p:cBhvr>
                                        <p:cTn id="65" dur="1000"/>
                                        <p:tgtEl>
                                          <p:spTgt spid="21">
                                            <p:txEl>
                                              <p:pRg st="6" end="6"/>
                                            </p:txEl>
                                          </p:spTgt>
                                        </p:tgtEl>
                                      </p:cBhvr>
                                    </p:animEffect>
                                    <p:anim calcmode="lin" valueType="num">
                                      <p:cBhvr>
                                        <p:cTn id="66" dur="1000" fill="hold"/>
                                        <p:tgtEl>
                                          <p:spTgt spid="21">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21">
                                            <p:txEl>
                                              <p:pRg st="6" end="6"/>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335352"/>
            <a:ext cx="9144000"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8. من أهم متطلبات ميثاق أفضل الممارسات حول القروض الاستهلاكية ورسوم الخدمات  </a:t>
            </a:r>
          </a:p>
          <a:p>
            <a:pPr algn="r" rtl="1"/>
            <a:r>
              <a:rPr lang="ar-BH" sz="2300" b="1" dirty="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  المصرفية :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721790" y="2249887"/>
            <a:ext cx="8341749"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حماية صغار المودعين عن إخلال تطبيق نظام حماية الودائع.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764411" y="3222491"/>
            <a:ext cx="825650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lang="ar-BH" sz="2800" b="1" dirty="0" smtClean="0">
                <a:solidFill>
                  <a:schemeClr val="bg1"/>
                </a:solidFill>
                <a:latin typeface="Sakkal Majalla" panose="02000000000000000000" pitchFamily="2" charset="-78"/>
                <a:cs typeface="Sakkal Majalla" panose="02000000000000000000" pitchFamily="2" charset="-78"/>
              </a:rPr>
              <a:t>ب-  الإعلان عن معدل الفائدة السنوي</a:t>
            </a:r>
            <a:r>
              <a:rPr lang="en-US" sz="2800" b="1" dirty="0" smtClean="0">
                <a:solidFill>
                  <a:schemeClr val="bg1"/>
                </a:solidFill>
                <a:latin typeface="Sakkal Majalla" panose="02000000000000000000" pitchFamily="2" charset="-78"/>
                <a:cs typeface="Sakkal Majalla" panose="02000000000000000000" pitchFamily="2" charset="-78"/>
              </a:rPr>
              <a:t> APR </a:t>
            </a:r>
            <a:r>
              <a:rPr lang="ar-BH" sz="2800" b="1" dirty="0" smtClean="0">
                <a:solidFill>
                  <a:schemeClr val="bg1"/>
                </a:solidFill>
                <a:latin typeface="Sakkal Majalla" panose="02000000000000000000" pitchFamily="2" charset="-78"/>
                <a:cs typeface="Sakkal Majalla" panose="02000000000000000000" pitchFamily="2" charset="-78"/>
              </a:rPr>
              <a:t>.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593307" y="4195095"/>
            <a:ext cx="8458200"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مراجعة مصرف البحرين المركزي </a:t>
            </a:r>
            <a:r>
              <a:rPr lang="ar-BH" sz="2800" b="1" dirty="0" smtClean="0">
                <a:solidFill>
                  <a:schemeClr val="bg1"/>
                </a:solidFill>
                <a:latin typeface="Sakkal Majalla" panose="02000000000000000000" pitchFamily="2" charset="-78"/>
                <a:cs typeface="Sakkal Majalla" panose="02000000000000000000" pitchFamily="2" charset="-78"/>
              </a:rPr>
              <a:t>للمنتجات </a:t>
            </a:r>
            <a:r>
              <a:rPr lang="ar-BH" sz="2800" b="1" dirty="0" smtClean="0">
                <a:solidFill>
                  <a:schemeClr val="bg1"/>
                </a:solidFill>
                <a:latin typeface="Sakkal Majalla" panose="02000000000000000000" pitchFamily="2" charset="-78"/>
                <a:cs typeface="Sakkal Majalla" panose="02000000000000000000" pitchFamily="2" charset="-78"/>
              </a:rPr>
              <a:t>والخدمات.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3" action="ppaction://hlinksldjump"/>
          </p:cNvPr>
          <p:cNvSpPr/>
          <p:nvPr/>
        </p:nvSpPr>
        <p:spPr>
          <a:xfrm>
            <a:off x="713769" y="5159033"/>
            <a:ext cx="8268844"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مراجعة مصرف البحرين المركزي قائمة الخدمات المصرفية.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0" name="Rectangle 9"/>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13950018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3187" y="1221399"/>
            <a:ext cx="9040813" cy="461665"/>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9. يمثل مجلس </a:t>
            </a:r>
            <a:r>
              <a:rPr lang="ar-BH" sz="2300" b="1" dirty="0">
                <a:latin typeface="Sakkal Majalla" panose="02000000000000000000" pitchFamily="2" charset="-78"/>
                <a:cs typeface="Sakkal Majalla" panose="02000000000000000000" pitchFamily="2" charset="-78"/>
              </a:rPr>
              <a:t>حماية الودائع وحسابات </a:t>
            </a:r>
            <a:r>
              <a:rPr lang="ar-BH" sz="2300" b="1" dirty="0" smtClean="0">
                <a:latin typeface="Sakkal Majalla" panose="02000000000000000000" pitchFamily="2" charset="-78"/>
                <a:cs typeface="Sakkal Majalla" panose="02000000000000000000" pitchFamily="2" charset="-78"/>
              </a:rPr>
              <a:t>الاستثمار المطلقة 11 عضوا من :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1994487" y="1932809"/>
            <a:ext cx="6956862"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مصرف البحرين المركزي.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1447800" y="2936797"/>
            <a:ext cx="711350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ب-  بنوك قطاع التجزئة.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1074558" y="3887268"/>
            <a:ext cx="701787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الحكومة وأعضاء مستقلين.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359953" y="4818000"/>
            <a:ext cx="6913169"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كل ما ذكر صحيح.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0" name="Rectangle 9"/>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35146529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97" y="1248888"/>
            <a:ext cx="9103903"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10. لا يجوز أن تزيد مبالغ تعويض أي مودع أو مستثمر مؤهل عن مبلغ :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1994487" y="2161409"/>
            <a:ext cx="6956862"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20000 د.ب.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1447800" y="3165397"/>
            <a:ext cx="711350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ب-  200000 د.ب.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4" action="ppaction://hlinksldjump"/>
          </p:cNvPr>
          <p:cNvSpPr/>
          <p:nvPr/>
        </p:nvSpPr>
        <p:spPr>
          <a:xfrm>
            <a:off x="1074558" y="4115868"/>
            <a:ext cx="701787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2000000 د.ب.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359953" y="5046600"/>
            <a:ext cx="6913169"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20000000 د.ب.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0" name="Rectangle 9"/>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17397380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57148"/>
            <a:ext cx="9103903"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11. المودع / المستثمر المؤهل هو: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1314829" y="2130315"/>
            <a:ext cx="7007490"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400" b="1" dirty="0" smtClean="0">
                <a:solidFill>
                  <a:schemeClr val="bg1"/>
                </a:solidFill>
                <a:latin typeface="Sakkal Majalla" panose="02000000000000000000" pitchFamily="2" charset="-78"/>
                <a:cs typeface="Sakkal Majalla" panose="02000000000000000000" pitchFamily="2" charset="-78"/>
              </a:rPr>
              <a:t>أ-  أي شخص مقيم لديه حسابات مؤهلة في بنك تقليد. </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918998" y="3109931"/>
            <a:ext cx="749450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400" b="1" dirty="0" smtClean="0">
                <a:solidFill>
                  <a:schemeClr val="bg1"/>
                </a:solidFill>
                <a:latin typeface="Sakkal Majalla" panose="02000000000000000000" pitchFamily="2" charset="-78"/>
                <a:cs typeface="Sakkal Majalla" panose="02000000000000000000" pitchFamily="2" charset="-78"/>
              </a:rPr>
              <a:t>ب- </a:t>
            </a:r>
            <a:r>
              <a:rPr lang="ar-BH" sz="2400" b="1" dirty="0">
                <a:solidFill>
                  <a:schemeClr val="bg1"/>
                </a:solidFill>
                <a:latin typeface="Sakkal Majalla" panose="02000000000000000000" pitchFamily="2" charset="-78"/>
                <a:cs typeface="Sakkal Majalla" panose="02000000000000000000" pitchFamily="2" charset="-78"/>
              </a:rPr>
              <a:t>أي شخص مقيم لديه حسابات مؤهلة في بنك </a:t>
            </a:r>
            <a:r>
              <a:rPr lang="ar-BH" sz="2400" b="1" dirty="0" smtClean="0">
                <a:solidFill>
                  <a:schemeClr val="bg1"/>
                </a:solidFill>
                <a:latin typeface="Sakkal Majalla" panose="02000000000000000000" pitchFamily="2" charset="-78"/>
                <a:cs typeface="Sakkal Majalla" panose="02000000000000000000" pitchFamily="2" charset="-78"/>
              </a:rPr>
              <a:t>إسلامي.  </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685800" y="4052676"/>
            <a:ext cx="8265548"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400" b="1" dirty="0">
                <a:solidFill>
                  <a:schemeClr val="bg1"/>
                </a:solidFill>
                <a:latin typeface="Sakkal Majalla" panose="02000000000000000000" pitchFamily="2" charset="-78"/>
                <a:cs typeface="Sakkal Majalla" panose="02000000000000000000" pitchFamily="2" charset="-78"/>
              </a:rPr>
              <a:t>ج- أي شخص مقيم لديه حسابات مؤهلة في بنك </a:t>
            </a:r>
            <a:r>
              <a:rPr lang="ar-BH" sz="2400" b="1" dirty="0" smtClean="0">
                <a:solidFill>
                  <a:schemeClr val="bg1"/>
                </a:solidFill>
                <a:latin typeface="Sakkal Majalla" panose="02000000000000000000" pitchFamily="2" charset="-78"/>
                <a:cs typeface="Sakkal Majalla" panose="02000000000000000000" pitchFamily="2" charset="-78"/>
              </a:rPr>
              <a:t>تقليد أو اسلامي. </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304800" y="4970400"/>
            <a:ext cx="8646548"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400" b="1" dirty="0">
                <a:solidFill>
                  <a:schemeClr val="bg1"/>
                </a:solidFill>
                <a:latin typeface="Sakkal Majalla" panose="02000000000000000000" pitchFamily="2" charset="-78"/>
                <a:cs typeface="Sakkal Majalla" panose="02000000000000000000" pitchFamily="2" charset="-78"/>
              </a:rPr>
              <a:t>د- أي شخص </a:t>
            </a:r>
            <a:r>
              <a:rPr lang="ar-BH" sz="2400" b="1" dirty="0" smtClean="0">
                <a:solidFill>
                  <a:schemeClr val="bg1"/>
                </a:solidFill>
                <a:latin typeface="Sakkal Majalla" panose="02000000000000000000" pitchFamily="2" charset="-78"/>
                <a:cs typeface="Sakkal Majalla" panose="02000000000000000000" pitchFamily="2" charset="-78"/>
              </a:rPr>
              <a:t>مقيم أو غير مقيم </a:t>
            </a:r>
            <a:r>
              <a:rPr lang="ar-BH" sz="2400" b="1" dirty="0">
                <a:solidFill>
                  <a:schemeClr val="bg1"/>
                </a:solidFill>
                <a:latin typeface="Sakkal Majalla" panose="02000000000000000000" pitchFamily="2" charset="-78"/>
                <a:cs typeface="Sakkal Majalla" panose="02000000000000000000" pitchFamily="2" charset="-78"/>
              </a:rPr>
              <a:t>لديه حسابات مؤهلة في بنك تقليد أو </a:t>
            </a:r>
            <a:r>
              <a:rPr lang="ar-BH" sz="2400" b="1" dirty="0" smtClean="0">
                <a:solidFill>
                  <a:schemeClr val="bg1"/>
                </a:solidFill>
                <a:latin typeface="Sakkal Majalla" panose="02000000000000000000" pitchFamily="2" charset="-78"/>
                <a:cs typeface="Sakkal Majalla" panose="02000000000000000000" pitchFamily="2" charset="-78"/>
              </a:rPr>
              <a:t>إسلامي. </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10" name="Rectangle 9"/>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50259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6147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12536996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136441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1249940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22349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621428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7"/>
          <a:stretch>
            <a:fillRect/>
          </a:stretch>
        </p:blipFill>
        <p:spPr>
          <a:xfrm>
            <a:off x="2031045" y="117810"/>
            <a:ext cx="5437393" cy="1247775"/>
          </a:xfrm>
          <a:prstGeom prst="rect">
            <a:avLst/>
          </a:prstGeom>
        </p:spPr>
      </p:pic>
      <p:sp>
        <p:nvSpPr>
          <p:cNvPr id="26" name="Rectangle 25"/>
          <p:cNvSpPr/>
          <p:nvPr/>
        </p:nvSpPr>
        <p:spPr>
          <a:xfrm>
            <a:off x="1371600" y="1469452"/>
            <a:ext cx="7406657" cy="1200329"/>
          </a:xfrm>
          <a:prstGeom prst="rect">
            <a:avLst/>
          </a:prstGeom>
          <a:noFill/>
          <a:ln>
            <a:solidFill>
              <a:schemeClr val="accent2">
                <a:lumMod val="75000"/>
              </a:schemeClr>
            </a:solidFill>
          </a:ln>
        </p:spPr>
        <p:txBody>
          <a:bodyPr wrap="square" lIns="91440" tIns="45720" rIns="91440" bIns="45720">
            <a:spAutoFit/>
          </a:bodyPr>
          <a:lstStyle/>
          <a:p>
            <a:pPr algn="justLow" rtl="1"/>
            <a:r>
              <a:rPr lang="ar-BH" sz="2400" b="1" dirty="0" smtClean="0">
                <a:latin typeface="Sakkal Majalla" panose="02000000000000000000" pitchFamily="2" charset="-78"/>
                <a:cs typeface="Sakkal Majalla" panose="02000000000000000000" pitchFamily="2" charset="-78"/>
              </a:rPr>
              <a:t>أنشأ عام 2006م كجهاز رقابي </a:t>
            </a:r>
            <a:r>
              <a:rPr lang="ar-BH" sz="2400" b="1" dirty="0">
                <a:latin typeface="Sakkal Majalla" panose="02000000000000000000" pitchFamily="2" charset="-78"/>
                <a:cs typeface="Sakkal Majalla" panose="02000000000000000000" pitchFamily="2" charset="-78"/>
              </a:rPr>
              <a:t>على القطاع المالي و المصارف والتأمين </a:t>
            </a:r>
            <a:r>
              <a:rPr lang="ar-BH" sz="2400" b="1" dirty="0" smtClean="0">
                <a:latin typeface="Sakkal Majalla" panose="02000000000000000000" pitchFamily="2" charset="-78"/>
                <a:cs typeface="Sakkal Majalla" panose="02000000000000000000" pitchFamily="2" charset="-78"/>
              </a:rPr>
              <a:t>والاستثمار </a:t>
            </a:r>
            <a:r>
              <a:rPr lang="ar-BH" sz="2400" b="1" dirty="0">
                <a:latin typeface="Sakkal Majalla" panose="02000000000000000000" pitchFamily="2" charset="-78"/>
                <a:cs typeface="Sakkal Majalla" panose="02000000000000000000" pitchFamily="2" charset="-78"/>
              </a:rPr>
              <a:t>وأسواق </a:t>
            </a:r>
            <a:r>
              <a:rPr lang="ar-BH" sz="2400" b="1" dirty="0" smtClean="0">
                <a:latin typeface="Sakkal Majalla" panose="02000000000000000000" pitchFamily="2" charset="-78"/>
                <a:cs typeface="Sakkal Majalla" panose="02000000000000000000" pitchFamily="2" charset="-78"/>
              </a:rPr>
              <a:t>المال، للمحافظة على الاستقرار النقدي والمالي في مملكة البحرين مما اكتسبت مملكة البحرين سمعة مالية دولية مميزة.</a:t>
            </a:r>
            <a:endParaRPr lang="ar-BH" sz="2400" b="1" dirty="0">
              <a:latin typeface="Sakkal Majalla" panose="02000000000000000000" pitchFamily="2" charset="-78"/>
              <a:cs typeface="Sakkal Majalla" panose="02000000000000000000" pitchFamily="2" charset="-78"/>
            </a:endParaRPr>
          </a:p>
        </p:txBody>
      </p:sp>
      <p:sp>
        <p:nvSpPr>
          <p:cNvPr id="29" name="Flowchart: Manual Input 28"/>
          <p:cNvSpPr/>
          <p:nvPr/>
        </p:nvSpPr>
        <p:spPr>
          <a:xfrm>
            <a:off x="1828800" y="2682786"/>
            <a:ext cx="6949457" cy="802600"/>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r>
              <a:rPr lang="ar-BH" sz="3600" b="1" dirty="0">
                <a:solidFill>
                  <a:schemeClr val="bg1"/>
                </a:solidFill>
                <a:latin typeface="Sakkal Majalla" panose="02000000000000000000" pitchFamily="2" charset="-78"/>
                <a:cs typeface="Sakkal Majalla" panose="02000000000000000000" pitchFamily="2" charset="-78"/>
              </a:rPr>
              <a:t>الوظائف الرقابية لمصرف </a:t>
            </a:r>
            <a:r>
              <a:rPr lang="ar-BH" sz="3600" b="1" dirty="0" smtClean="0">
                <a:solidFill>
                  <a:schemeClr val="bg1"/>
                </a:solidFill>
                <a:latin typeface="Sakkal Majalla" panose="02000000000000000000" pitchFamily="2" charset="-78"/>
                <a:cs typeface="Sakkal Majalla" panose="02000000000000000000" pitchFamily="2" charset="-78"/>
              </a:rPr>
              <a:t>البحرين </a:t>
            </a:r>
            <a:r>
              <a:rPr lang="ar-BH" sz="3600" b="1" dirty="0">
                <a:solidFill>
                  <a:schemeClr val="bg1"/>
                </a:solidFill>
                <a:latin typeface="Sakkal Majalla" panose="02000000000000000000" pitchFamily="2" charset="-78"/>
                <a:cs typeface="Sakkal Majalla" panose="02000000000000000000" pitchFamily="2" charset="-78"/>
              </a:rPr>
              <a:t>المركزي </a:t>
            </a:r>
          </a:p>
        </p:txBody>
      </p:sp>
      <p:sp>
        <p:nvSpPr>
          <p:cNvPr id="34" name="Rectangle 33"/>
          <p:cNvSpPr/>
          <p:nvPr/>
        </p:nvSpPr>
        <p:spPr>
          <a:xfrm>
            <a:off x="4800600" y="3651330"/>
            <a:ext cx="3418221" cy="400110"/>
          </a:xfrm>
          <a:prstGeom prst="rect">
            <a:avLst/>
          </a:prstGeom>
          <a:solidFill>
            <a:schemeClr val="accent4">
              <a:lumMod val="40000"/>
              <a:lumOff val="60000"/>
            </a:schemeClr>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txBody>
          <a:bodyPr wrap="square">
            <a:spAutoFit/>
          </a:bodyPr>
          <a:lstStyle/>
          <a:p>
            <a:pPr marL="342900" indent="-342900" algn="just" rtl="1">
              <a:buFont typeface="Wingdings" panose="05000000000000000000" pitchFamily="2" charset="2"/>
              <a:buChar char=""/>
              <a:tabLst>
                <a:tab pos="457200" algn="l"/>
              </a:tabLst>
            </a:pPr>
            <a:r>
              <a:rPr lang="ar-BH" sz="2000" b="1" dirty="0">
                <a:solidFill>
                  <a:srgbClr val="000000"/>
                </a:solidFill>
                <a:latin typeface="Times New Roman" panose="02020603050405020304" pitchFamily="18" charset="0"/>
                <a:ea typeface="Times New Roman" panose="02020603050405020304" pitchFamily="18" charset="0"/>
                <a:cs typeface="Sakkal Majalla" panose="02000000000000000000" pitchFamily="2" charset="-78"/>
              </a:rPr>
              <a:t>الإشراف على بورصة البحرين .</a:t>
            </a:r>
          </a:p>
        </p:txBody>
      </p:sp>
      <p:sp>
        <p:nvSpPr>
          <p:cNvPr id="35" name="Rectangle 34"/>
          <p:cNvSpPr/>
          <p:nvPr/>
        </p:nvSpPr>
        <p:spPr>
          <a:xfrm>
            <a:off x="3276602" y="5054611"/>
            <a:ext cx="5501655" cy="400110"/>
          </a:xfrm>
          <a:prstGeom prst="rect">
            <a:avLst/>
          </a:prstGeom>
          <a:solidFill>
            <a:schemeClr val="accent4">
              <a:lumMod val="40000"/>
              <a:lumOff val="60000"/>
            </a:schemeClr>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txBody>
          <a:bodyPr wrap="square">
            <a:spAutoFit/>
          </a:bodyPr>
          <a:lstStyle/>
          <a:p>
            <a:pPr marL="342900" indent="-342900" algn="just" rtl="1">
              <a:buFont typeface="Wingdings" panose="05000000000000000000" pitchFamily="2" charset="2"/>
              <a:buChar char=""/>
              <a:tabLst>
                <a:tab pos="457200" algn="l"/>
              </a:tabLst>
            </a:pPr>
            <a:r>
              <a:rPr lang="ar-BH" sz="2000" b="1" dirty="0">
                <a:solidFill>
                  <a:srgbClr val="000000"/>
                </a:solidFill>
                <a:latin typeface="Times New Roman" panose="02020603050405020304" pitchFamily="18" charset="0"/>
                <a:ea typeface="Times New Roman" panose="02020603050405020304" pitchFamily="18" charset="0"/>
                <a:cs typeface="Sakkal Majalla" panose="02000000000000000000" pitchFamily="2" charset="-78"/>
              </a:rPr>
              <a:t>القيام بمهام هيئة الإدراج للشركات والأدوات المالية المدرجة.</a:t>
            </a:r>
          </a:p>
        </p:txBody>
      </p:sp>
      <p:sp>
        <p:nvSpPr>
          <p:cNvPr id="37" name="Rectangle 36"/>
          <p:cNvSpPr/>
          <p:nvPr/>
        </p:nvSpPr>
        <p:spPr>
          <a:xfrm>
            <a:off x="3701634" y="4240589"/>
            <a:ext cx="4927587" cy="400110"/>
          </a:xfrm>
          <a:prstGeom prst="rect">
            <a:avLst/>
          </a:prstGeom>
          <a:solidFill>
            <a:schemeClr val="accent4">
              <a:lumMod val="40000"/>
              <a:lumOff val="60000"/>
            </a:schemeClr>
          </a:soli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txBody>
          <a:bodyPr wrap="square">
            <a:spAutoFit/>
          </a:bodyPr>
          <a:lstStyle/>
          <a:p>
            <a:pPr marL="342900" marR="0" lvl="0" indent="-342900" algn="just" rtl="1">
              <a:spcBef>
                <a:spcPts val="0"/>
              </a:spcBef>
              <a:spcAft>
                <a:spcPts val="0"/>
              </a:spcAft>
              <a:buFont typeface="Wingdings" panose="05000000000000000000" pitchFamily="2" charset="2"/>
              <a:buChar char=""/>
              <a:tabLst>
                <a:tab pos="457200" algn="l"/>
              </a:tabLst>
            </a:pPr>
            <a:r>
              <a:rPr lang="ar-BH" sz="2000" b="1" kern="1200" dirty="0">
                <a:solidFill>
                  <a:srgbClr val="000000"/>
                </a:solidFill>
                <a:effectLst/>
                <a:latin typeface="Times New Roman" panose="02020603050405020304" pitchFamily="18" charset="0"/>
                <a:ea typeface="Times New Roman" panose="02020603050405020304" pitchFamily="18" charset="0"/>
                <a:cs typeface="Sakkal Majalla" panose="02000000000000000000" pitchFamily="2" charset="-78"/>
              </a:rPr>
              <a:t>الإشراف والرقابة على القطاع المالي والمصرفي.</a:t>
            </a:r>
            <a:endParaRPr lang="en-US" sz="1200" dirty="0">
              <a:effectLst/>
              <a:latin typeface="Times New Roman" panose="02020603050405020304" pitchFamily="18" charset="0"/>
              <a:ea typeface="Times New Roman" panose="02020603050405020304" pitchFamily="18" charset="0"/>
            </a:endParaRPr>
          </a:p>
        </p:txBody>
      </p:sp>
      <p:grpSp>
        <p:nvGrpSpPr>
          <p:cNvPr id="10" name="Group 9"/>
          <p:cNvGrpSpPr/>
          <p:nvPr/>
        </p:nvGrpSpPr>
        <p:grpSpPr>
          <a:xfrm>
            <a:off x="67562" y="3014467"/>
            <a:ext cx="3694336" cy="2670213"/>
            <a:chOff x="67562" y="3014467"/>
            <a:chExt cx="3694336" cy="2670213"/>
          </a:xfrm>
        </p:grpSpPr>
        <p:pic>
          <p:nvPicPr>
            <p:cNvPr id="9" name="Picture 8"/>
            <p:cNvPicPr>
              <a:picLocks noChangeAspect="1"/>
            </p:cNvPicPr>
            <p:nvPr/>
          </p:nvPicPr>
          <p:blipFill>
            <a:blip r:embed="rId8"/>
            <a:stretch>
              <a:fillRect/>
            </a:stretch>
          </p:blipFill>
          <p:spPr>
            <a:xfrm rot="1843333">
              <a:off x="417097" y="3014467"/>
              <a:ext cx="2995266" cy="1955296"/>
            </a:xfrm>
            <a:prstGeom prst="rect">
              <a:avLst/>
            </a:prstGeom>
            <a:ln>
              <a:noFill/>
            </a:ln>
            <a:effectLst>
              <a:softEdge rad="112500"/>
            </a:effectLst>
          </p:spPr>
        </p:pic>
        <p:pic>
          <p:nvPicPr>
            <p:cNvPr id="38" name="Picture 37"/>
            <p:cNvPicPr>
              <a:picLocks noChangeAspect="1"/>
            </p:cNvPicPr>
            <p:nvPr/>
          </p:nvPicPr>
          <p:blipFill>
            <a:blip r:embed="rId9"/>
            <a:stretch>
              <a:fillRect/>
            </a:stretch>
          </p:blipFill>
          <p:spPr>
            <a:xfrm rot="21049461">
              <a:off x="67562" y="4184251"/>
              <a:ext cx="3694336" cy="1500429"/>
            </a:xfrm>
            <a:prstGeom prst="rect">
              <a:avLst/>
            </a:prstGeom>
            <a:ln>
              <a:noFill/>
            </a:ln>
            <a:effectLst>
              <a:softEdge rad="112500"/>
            </a:effectLst>
          </p:spPr>
        </p:pic>
      </p:grpSp>
      <p:pic>
        <p:nvPicPr>
          <p:cNvPr id="2" name="Picture 1"/>
          <p:cNvPicPr>
            <a:picLocks noChangeAspect="1"/>
          </p:cNvPicPr>
          <p:nvPr/>
        </p:nvPicPr>
        <p:blipFill>
          <a:blip r:embed="rId10"/>
          <a:stretch>
            <a:fillRect/>
          </a:stretch>
        </p:blipFill>
        <p:spPr>
          <a:xfrm>
            <a:off x="127826" y="188604"/>
            <a:ext cx="1903219" cy="1238346"/>
          </a:xfrm>
          <a:prstGeom prst="rect">
            <a:avLst/>
          </a:prstGeom>
        </p:spPr>
      </p:pic>
      <p:sp>
        <p:nvSpPr>
          <p:cNvPr id="15" name="Rectangle 14"/>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6" name="Straight Connector 15"/>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42053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80">
                                          <p:stCondLst>
                                            <p:cond delay="0"/>
                                          </p:stCondLst>
                                        </p:cTn>
                                        <p:tgtEl>
                                          <p:spTgt spid="26"/>
                                        </p:tgtEl>
                                      </p:cBhvr>
                                    </p:animEffect>
                                    <p:anim calcmode="lin" valueType="num">
                                      <p:cBhvr>
                                        <p:cTn id="1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1" dur="26">
                                          <p:stCondLst>
                                            <p:cond delay="650"/>
                                          </p:stCondLst>
                                        </p:cTn>
                                        <p:tgtEl>
                                          <p:spTgt spid="26"/>
                                        </p:tgtEl>
                                      </p:cBhvr>
                                      <p:to x="100000" y="60000"/>
                                    </p:animScale>
                                    <p:animScale>
                                      <p:cBhvr>
                                        <p:cTn id="22" dur="166" decel="50000">
                                          <p:stCondLst>
                                            <p:cond delay="676"/>
                                          </p:stCondLst>
                                        </p:cTn>
                                        <p:tgtEl>
                                          <p:spTgt spid="26"/>
                                        </p:tgtEl>
                                      </p:cBhvr>
                                      <p:to x="100000" y="100000"/>
                                    </p:animScale>
                                    <p:animScale>
                                      <p:cBhvr>
                                        <p:cTn id="23" dur="26">
                                          <p:stCondLst>
                                            <p:cond delay="1312"/>
                                          </p:stCondLst>
                                        </p:cTn>
                                        <p:tgtEl>
                                          <p:spTgt spid="26"/>
                                        </p:tgtEl>
                                      </p:cBhvr>
                                      <p:to x="100000" y="80000"/>
                                    </p:animScale>
                                    <p:animScale>
                                      <p:cBhvr>
                                        <p:cTn id="24" dur="166" decel="50000">
                                          <p:stCondLst>
                                            <p:cond delay="1338"/>
                                          </p:stCondLst>
                                        </p:cTn>
                                        <p:tgtEl>
                                          <p:spTgt spid="26"/>
                                        </p:tgtEl>
                                      </p:cBhvr>
                                      <p:to x="100000" y="100000"/>
                                    </p:animScale>
                                    <p:animScale>
                                      <p:cBhvr>
                                        <p:cTn id="25" dur="26">
                                          <p:stCondLst>
                                            <p:cond delay="1642"/>
                                          </p:stCondLst>
                                        </p:cTn>
                                        <p:tgtEl>
                                          <p:spTgt spid="26"/>
                                        </p:tgtEl>
                                      </p:cBhvr>
                                      <p:to x="100000" y="90000"/>
                                    </p:animScale>
                                    <p:animScale>
                                      <p:cBhvr>
                                        <p:cTn id="26" dur="166" decel="50000">
                                          <p:stCondLst>
                                            <p:cond delay="1668"/>
                                          </p:stCondLst>
                                        </p:cTn>
                                        <p:tgtEl>
                                          <p:spTgt spid="26"/>
                                        </p:tgtEl>
                                      </p:cBhvr>
                                      <p:to x="100000" y="100000"/>
                                    </p:animScale>
                                    <p:animScale>
                                      <p:cBhvr>
                                        <p:cTn id="27" dur="26">
                                          <p:stCondLst>
                                            <p:cond delay="1808"/>
                                          </p:stCondLst>
                                        </p:cTn>
                                        <p:tgtEl>
                                          <p:spTgt spid="26"/>
                                        </p:tgtEl>
                                      </p:cBhvr>
                                      <p:to x="100000" y="95000"/>
                                    </p:animScale>
                                    <p:animScale>
                                      <p:cBhvr>
                                        <p:cTn id="28" dur="166" decel="50000">
                                          <p:stCondLst>
                                            <p:cond delay="1834"/>
                                          </p:stCondLst>
                                        </p:cTn>
                                        <p:tgtEl>
                                          <p:spTgt spid="26"/>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3" name="wind.wav"/>
                                        </p:tgtEl>
                                      </p:cMediaNode>
                                    </p:audio>
                                  </p:sub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circle(in)">
                                      <p:cBhvr>
                                        <p:cTn id="33" dur="2000"/>
                                        <p:tgtEl>
                                          <p:spTgt spid="2"/>
                                        </p:tgtEl>
                                      </p:cBhvr>
                                    </p:animEffect>
                                  </p:childTnLst>
                                  <p:subTnLst>
                                    <p:audio>
                                      <p:cMediaNode>
                                        <p:cTn display="0" masterRel="sameClick">
                                          <p:stCondLst>
                                            <p:cond evt="begin" delay="0">
                                              <p:tn val="31"/>
                                            </p:cond>
                                          </p:stCondLst>
                                          <p:endCondLst>
                                            <p:cond evt="onStopAudio" delay="0">
                                              <p:tgtEl>
                                                <p:sldTgt/>
                                              </p:tgtEl>
                                            </p:cond>
                                          </p:endCondLst>
                                        </p:cTn>
                                        <p:tgtEl>
                                          <p:sndTgt r:embed="rId4" name="camera.wav"/>
                                        </p:tgtEl>
                                      </p:cMediaNode>
                                    </p:audio>
                                  </p:sub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2000"/>
                                        <p:tgtEl>
                                          <p:spTgt spid="29"/>
                                        </p:tgtEl>
                                      </p:cBhvr>
                                    </p:animEffect>
                                    <p:anim calcmode="lin" valueType="num">
                                      <p:cBhvr>
                                        <p:cTn id="39" dur="2000" fill="hold"/>
                                        <p:tgtEl>
                                          <p:spTgt spid="29"/>
                                        </p:tgtEl>
                                        <p:attrNameLst>
                                          <p:attrName>ppt_w</p:attrName>
                                        </p:attrNameLst>
                                      </p:cBhvr>
                                      <p:tavLst>
                                        <p:tav tm="0" fmla="#ppt_w*sin(2.5*pi*$)">
                                          <p:val>
                                            <p:fltVal val="0"/>
                                          </p:val>
                                        </p:tav>
                                        <p:tav tm="100000">
                                          <p:val>
                                            <p:fltVal val="1"/>
                                          </p:val>
                                        </p:tav>
                                      </p:tavLst>
                                    </p:anim>
                                    <p:anim calcmode="lin" valueType="num">
                                      <p:cBhvr>
                                        <p:cTn id="40" dur="2000" fill="hold"/>
                                        <p:tgtEl>
                                          <p:spTgt spid="2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6" name="click.wav"/>
                                        </p:tgtEl>
                                      </p:cMediaNode>
                                    </p:audio>
                                  </p:sub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1000"/>
                                        <p:tgtEl>
                                          <p:spTgt spid="37"/>
                                        </p:tgtEl>
                                      </p:cBhvr>
                                    </p:animEffect>
                                    <p:anim calcmode="lin" valueType="num">
                                      <p:cBhvr>
                                        <p:cTn id="52" dur="1000" fill="hold"/>
                                        <p:tgtEl>
                                          <p:spTgt spid="37"/>
                                        </p:tgtEl>
                                        <p:attrNameLst>
                                          <p:attrName>ppt_x</p:attrName>
                                        </p:attrNameLst>
                                      </p:cBhvr>
                                      <p:tavLst>
                                        <p:tav tm="0">
                                          <p:val>
                                            <p:strVal val="#ppt_x"/>
                                          </p:val>
                                        </p:tav>
                                        <p:tav tm="100000">
                                          <p:val>
                                            <p:strVal val="#ppt_x"/>
                                          </p:val>
                                        </p:tav>
                                      </p:tavLst>
                                    </p:anim>
                                    <p:anim calcmode="lin" valueType="num">
                                      <p:cBhvr>
                                        <p:cTn id="53" dur="1000" fill="hold"/>
                                        <p:tgtEl>
                                          <p:spTgt spid="3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6" name="click.wav"/>
                                        </p:tgtEl>
                                      </p:cMediaNode>
                                    </p:audio>
                                  </p:sub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1000"/>
                                        <p:tgtEl>
                                          <p:spTgt spid="35"/>
                                        </p:tgtEl>
                                      </p:cBhvr>
                                    </p:animEffect>
                                    <p:anim calcmode="lin" valueType="num">
                                      <p:cBhvr>
                                        <p:cTn id="59" dur="1000" fill="hold"/>
                                        <p:tgtEl>
                                          <p:spTgt spid="35"/>
                                        </p:tgtEl>
                                        <p:attrNameLst>
                                          <p:attrName>ppt_x</p:attrName>
                                        </p:attrNameLst>
                                      </p:cBhvr>
                                      <p:tavLst>
                                        <p:tav tm="0">
                                          <p:val>
                                            <p:strVal val="#ppt_x"/>
                                          </p:val>
                                        </p:tav>
                                        <p:tav tm="100000">
                                          <p:val>
                                            <p:strVal val="#ppt_x"/>
                                          </p:val>
                                        </p:tav>
                                      </p:tavLst>
                                    </p:anim>
                                    <p:anim calcmode="lin" valueType="num">
                                      <p:cBhvr>
                                        <p:cTn id="60" dur="1000" fill="hold"/>
                                        <p:tgtEl>
                                          <p:spTgt spid="3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6" name="click.wav"/>
                                        </p:tgtEl>
                                      </p:cMediaNode>
                                    </p:audio>
                                  </p:sub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barn(inVertical)">
                                      <p:cBhvr>
                                        <p:cTn id="65" dur="500"/>
                                        <p:tgtEl>
                                          <p:spTgt spid="10"/>
                                        </p:tgtEl>
                                      </p:cBhvr>
                                    </p:animEffect>
                                  </p:childTnLst>
                                  <p:subTnLst>
                                    <p:audio>
                                      <p:cMediaNode>
                                        <p:cTn display="0" masterRel="sameClick">
                                          <p:stCondLst>
                                            <p:cond evt="begin" delay="0">
                                              <p:tn val="63"/>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4" grpId="0" animBg="1"/>
      <p:bldP spid="35"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78902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17592995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310290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0720703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87856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16686593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0" y="16002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428600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10239083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401858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980493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322628" y="1857380"/>
            <a:ext cx="3217800" cy="2264243"/>
            <a:chOff x="5029200" y="2438427"/>
            <a:chExt cx="2270125" cy="1713230"/>
          </a:xfrm>
        </p:grpSpPr>
        <p:grpSp>
          <p:nvGrpSpPr>
            <p:cNvPr id="40" name="Group 39"/>
            <p:cNvGrpSpPr/>
            <p:nvPr/>
          </p:nvGrpSpPr>
          <p:grpSpPr>
            <a:xfrm>
              <a:off x="5029200" y="2438427"/>
              <a:ext cx="2270125" cy="1713230"/>
              <a:chOff x="0" y="0"/>
              <a:chExt cx="2270125" cy="1713230"/>
            </a:xfrm>
          </p:grpSpPr>
          <p:grpSp>
            <p:nvGrpSpPr>
              <p:cNvPr id="41" name="Group 40"/>
              <p:cNvGrpSpPr/>
              <p:nvPr/>
            </p:nvGrpSpPr>
            <p:grpSpPr>
              <a:xfrm>
                <a:off x="0" y="0"/>
                <a:ext cx="2270125" cy="1713230"/>
                <a:chOff x="0" y="0"/>
                <a:chExt cx="2270125" cy="1713230"/>
              </a:xfrm>
            </p:grpSpPr>
            <p:sp>
              <p:nvSpPr>
                <p:cNvPr id="43" name="Hexagon 42"/>
                <p:cNvSpPr/>
                <p:nvPr/>
              </p:nvSpPr>
              <p:spPr>
                <a:xfrm rot="1731258">
                  <a:off x="295275" y="0"/>
                  <a:ext cx="1974850" cy="1713230"/>
                </a:xfrm>
                <a:prstGeom prst="hexagon">
                  <a:avLst>
                    <a:gd name="adj" fmla="val 28945"/>
                    <a:gd name="vf" fmla="val 11547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Pie 43"/>
                <p:cNvSpPr/>
                <p:nvPr/>
              </p:nvSpPr>
              <p:spPr>
                <a:xfrm>
                  <a:off x="0" y="514350"/>
                  <a:ext cx="800100" cy="742950"/>
                </a:xfrm>
                <a:prstGeom prst="pie">
                  <a:avLst>
                    <a:gd name="adj1" fmla="val 5279427"/>
                    <a:gd name="adj2" fmla="val 1620000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42" name="Text Box 28"/>
              <p:cNvSpPr txBox="1"/>
              <p:nvPr/>
            </p:nvSpPr>
            <p:spPr>
              <a:xfrm>
                <a:off x="45601" y="533400"/>
                <a:ext cx="418704" cy="658835"/>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marL="0" marR="0" algn="ctr">
                  <a:lnSpc>
                    <a:spcPct val="107000"/>
                  </a:lnSpc>
                  <a:spcBef>
                    <a:spcPts val="0"/>
                  </a:spcBef>
                  <a:spcAft>
                    <a:spcPts val="800"/>
                  </a:spcAft>
                </a:pPr>
                <a:r>
                  <a:rPr lang="en-US" sz="3600" b="1" dirty="0">
                    <a:ln>
                      <a:noFill/>
                    </a:ln>
                    <a:solidFill>
                      <a:schemeClr val="bg1"/>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1</a:t>
                </a:r>
                <a:endParaRPr lang="en-US" sz="11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pSp>
        <p:sp>
          <p:nvSpPr>
            <p:cNvPr id="46" name="Rectangle 45"/>
            <p:cNvSpPr/>
            <p:nvPr/>
          </p:nvSpPr>
          <p:spPr>
            <a:xfrm>
              <a:off x="5546347" y="2868383"/>
              <a:ext cx="1550098" cy="908224"/>
            </a:xfrm>
            <a:prstGeom prst="rect">
              <a:avLst/>
            </a:prstGeom>
          </p:spPr>
          <p:txBody>
            <a:bodyPr wrap="square">
              <a:spAutoFit/>
            </a:bodyPr>
            <a:lstStyle/>
            <a:p>
              <a:pPr algn="ctr" rtl="1">
                <a:buClr>
                  <a:srgbClr val="FF0000"/>
                </a:buClr>
              </a:pPr>
              <a:r>
                <a:rPr lang="ar-BH" sz="2400" b="1" dirty="0">
                  <a:latin typeface="Sakkal Majalla" panose="02000000000000000000" pitchFamily="2" charset="-78"/>
                  <a:cs typeface="Sakkal Majalla" panose="02000000000000000000" pitchFamily="2" charset="-78"/>
                </a:rPr>
                <a:t>رسم تنفيذ السياسة النقدية والائتمانية للقطاع المالي.</a:t>
              </a:r>
            </a:p>
          </p:txBody>
        </p:sp>
      </p:grpSp>
      <p:grpSp>
        <p:nvGrpSpPr>
          <p:cNvPr id="15" name="Group 14"/>
          <p:cNvGrpSpPr/>
          <p:nvPr/>
        </p:nvGrpSpPr>
        <p:grpSpPr>
          <a:xfrm>
            <a:off x="4429580" y="3519055"/>
            <a:ext cx="2708069" cy="2542628"/>
            <a:chOff x="4897459" y="3274974"/>
            <a:chExt cx="1974850" cy="2026833"/>
          </a:xfrm>
        </p:grpSpPr>
        <p:grpSp>
          <p:nvGrpSpPr>
            <p:cNvPr id="49" name="Group 48"/>
            <p:cNvGrpSpPr/>
            <p:nvPr/>
          </p:nvGrpSpPr>
          <p:grpSpPr>
            <a:xfrm>
              <a:off x="4897459" y="3274974"/>
              <a:ext cx="1974850" cy="2026833"/>
              <a:chOff x="295275" y="-313603"/>
              <a:chExt cx="1974850" cy="2026833"/>
            </a:xfrm>
          </p:grpSpPr>
          <p:grpSp>
            <p:nvGrpSpPr>
              <p:cNvPr id="50" name="Group 49"/>
              <p:cNvGrpSpPr/>
              <p:nvPr/>
            </p:nvGrpSpPr>
            <p:grpSpPr>
              <a:xfrm>
                <a:off x="295275" y="-247650"/>
                <a:ext cx="1974850" cy="1960880"/>
                <a:chOff x="295275" y="-247650"/>
                <a:chExt cx="1974850" cy="1960880"/>
              </a:xfrm>
            </p:grpSpPr>
            <p:sp>
              <p:nvSpPr>
                <p:cNvPr id="56" name="Hexagon 55"/>
                <p:cNvSpPr/>
                <p:nvPr/>
              </p:nvSpPr>
              <p:spPr>
                <a:xfrm rot="1731258">
                  <a:off x="295275" y="0"/>
                  <a:ext cx="1974850" cy="1713230"/>
                </a:xfrm>
                <a:prstGeom prst="hexagon">
                  <a:avLst>
                    <a:gd name="adj" fmla="val 28945"/>
                    <a:gd name="vf" fmla="val 11547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7" name="Pie 56"/>
                <p:cNvSpPr/>
                <p:nvPr/>
              </p:nvSpPr>
              <p:spPr>
                <a:xfrm rot="3584105">
                  <a:off x="375951" y="-219075"/>
                  <a:ext cx="800100" cy="742950"/>
                </a:xfrm>
                <a:prstGeom prst="pie">
                  <a:avLst>
                    <a:gd name="adj1" fmla="val 5279427"/>
                    <a:gd name="adj2" fmla="val 16200000"/>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1" name="Text Box 28"/>
              <p:cNvSpPr txBox="1"/>
              <p:nvPr/>
            </p:nvSpPr>
            <p:spPr>
              <a:xfrm>
                <a:off x="470496" y="-313603"/>
                <a:ext cx="412292" cy="619272"/>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marL="0" marR="0" algn="ctr" rtl="1">
                  <a:lnSpc>
                    <a:spcPct val="107000"/>
                  </a:lnSpc>
                  <a:spcBef>
                    <a:spcPts val="0"/>
                  </a:spcBef>
                  <a:spcAft>
                    <a:spcPts val="800"/>
                  </a:spcAft>
                </a:pPr>
                <a:r>
                  <a:rPr lang="ar-BH" sz="3200" b="1" dirty="0">
                    <a:ln>
                      <a:noFill/>
                    </a:ln>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2</a:t>
                </a:r>
                <a:endParaRPr lang="en-US" sz="3200" b="1"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58" name="Rectangle 57"/>
            <p:cNvSpPr/>
            <p:nvPr/>
          </p:nvSpPr>
          <p:spPr>
            <a:xfrm>
              <a:off x="5108413" y="3726469"/>
              <a:ext cx="1595911" cy="1251240"/>
            </a:xfrm>
            <a:prstGeom prst="rect">
              <a:avLst/>
            </a:prstGeom>
          </p:spPr>
          <p:txBody>
            <a:bodyPr wrap="square">
              <a:spAutoFit/>
            </a:bodyPr>
            <a:lstStyle/>
            <a:p>
              <a:pPr algn="ctr" rtl="1">
                <a:buClr>
                  <a:srgbClr val="FF0000"/>
                </a:buClr>
              </a:pPr>
              <a:r>
                <a:rPr lang="ar-BH" sz="2400" b="1" dirty="0">
                  <a:latin typeface="Sakkal Majalla" panose="02000000000000000000" pitchFamily="2" charset="-78"/>
                  <a:cs typeface="Sakkal Majalla" panose="02000000000000000000" pitchFamily="2" charset="-78"/>
                </a:rPr>
                <a:t>تقديم خدمات مصرفية مركزية للحكومة والقطاع المالي</a:t>
              </a:r>
              <a:r>
                <a:rPr lang="ar-BH" sz="2400" b="1" dirty="0" smtClean="0">
                  <a:latin typeface="Sakkal Majalla" panose="02000000000000000000" pitchFamily="2" charset="-78"/>
                  <a:cs typeface="Sakkal Majalla" panose="02000000000000000000" pitchFamily="2" charset="-78"/>
                </a:rPr>
                <a:t>.</a:t>
              </a:r>
            </a:p>
          </p:txBody>
        </p:sp>
      </p:grpSp>
      <p:grpSp>
        <p:nvGrpSpPr>
          <p:cNvPr id="16" name="Group 15"/>
          <p:cNvGrpSpPr/>
          <p:nvPr/>
        </p:nvGrpSpPr>
        <p:grpSpPr>
          <a:xfrm>
            <a:off x="1599717" y="3434655"/>
            <a:ext cx="2708069" cy="2560262"/>
            <a:chOff x="3027307" y="3264710"/>
            <a:chExt cx="1974850" cy="2040890"/>
          </a:xfrm>
        </p:grpSpPr>
        <p:grpSp>
          <p:nvGrpSpPr>
            <p:cNvPr id="59" name="Group 58"/>
            <p:cNvGrpSpPr/>
            <p:nvPr/>
          </p:nvGrpSpPr>
          <p:grpSpPr>
            <a:xfrm>
              <a:off x="3027307" y="3264710"/>
              <a:ext cx="1974850" cy="2040890"/>
              <a:chOff x="295275" y="-327697"/>
              <a:chExt cx="1974850" cy="2040927"/>
            </a:xfrm>
          </p:grpSpPr>
          <p:grpSp>
            <p:nvGrpSpPr>
              <p:cNvPr id="60" name="Group 59"/>
              <p:cNvGrpSpPr/>
              <p:nvPr/>
            </p:nvGrpSpPr>
            <p:grpSpPr>
              <a:xfrm>
                <a:off x="295275" y="-295277"/>
                <a:ext cx="1974850" cy="2008507"/>
                <a:chOff x="295275" y="-295277"/>
                <a:chExt cx="1974850" cy="2008507"/>
              </a:xfrm>
            </p:grpSpPr>
            <p:sp>
              <p:nvSpPr>
                <p:cNvPr id="62" name="Hexagon 61"/>
                <p:cNvSpPr/>
                <p:nvPr/>
              </p:nvSpPr>
              <p:spPr>
                <a:xfrm rot="1731258">
                  <a:off x="295275" y="0"/>
                  <a:ext cx="1974850" cy="1713230"/>
                </a:xfrm>
                <a:prstGeom prst="hexagon">
                  <a:avLst>
                    <a:gd name="adj" fmla="val 28945"/>
                    <a:gd name="vf" fmla="val 11547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3" name="Pie 62"/>
                <p:cNvSpPr/>
                <p:nvPr/>
              </p:nvSpPr>
              <p:spPr>
                <a:xfrm rot="7178747">
                  <a:off x="1311621" y="-266702"/>
                  <a:ext cx="800100" cy="742950"/>
                </a:xfrm>
                <a:prstGeom prst="pie">
                  <a:avLst>
                    <a:gd name="adj1" fmla="val 5279427"/>
                    <a:gd name="adj2" fmla="val 16200000"/>
                  </a:avLst>
                </a:prstGeom>
                <a:solidFill>
                  <a:schemeClr val="accent1">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1" name="Text Box 28"/>
              <p:cNvSpPr txBox="1"/>
              <p:nvPr/>
            </p:nvSpPr>
            <p:spPr>
              <a:xfrm>
                <a:off x="1567726" y="-327697"/>
                <a:ext cx="412292" cy="619283"/>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marL="0" marR="0" algn="ctr" rtl="1">
                  <a:lnSpc>
                    <a:spcPct val="107000"/>
                  </a:lnSpc>
                  <a:spcBef>
                    <a:spcPts val="0"/>
                  </a:spcBef>
                  <a:spcAft>
                    <a:spcPts val="800"/>
                  </a:spcAft>
                </a:pPr>
                <a:r>
                  <a:rPr lang="ar-BH" sz="3200" b="1" dirty="0">
                    <a:ln>
                      <a:noFill/>
                    </a:ln>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3</a:t>
                </a:r>
                <a:endParaRPr lang="en-US" sz="3200" b="1"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64" name="Rectangle 63"/>
            <p:cNvSpPr/>
            <p:nvPr/>
          </p:nvSpPr>
          <p:spPr>
            <a:xfrm>
              <a:off x="3314091" y="3940394"/>
              <a:ext cx="1493921" cy="956832"/>
            </a:xfrm>
            <a:prstGeom prst="rect">
              <a:avLst/>
            </a:prstGeom>
          </p:spPr>
          <p:txBody>
            <a:bodyPr wrap="square">
              <a:spAutoFit/>
            </a:bodyPr>
            <a:lstStyle/>
            <a:p>
              <a:pPr algn="ctr" rtl="1">
                <a:buClr>
                  <a:srgbClr val="FF0000"/>
                </a:buClr>
              </a:pPr>
              <a:r>
                <a:rPr lang="ar-BH" sz="2400" b="1" dirty="0">
                  <a:latin typeface="Sakkal Majalla" panose="02000000000000000000" pitchFamily="2" charset="-78"/>
                  <a:cs typeface="Sakkal Majalla" panose="02000000000000000000" pitchFamily="2" charset="-78"/>
                </a:rPr>
                <a:t>تطوير القطاع المالي في مملكة البحرين وتعزيز الثقة فيه</a:t>
              </a:r>
              <a:r>
                <a:rPr lang="ar-BH" sz="2400" b="1" dirty="0" smtClean="0">
                  <a:latin typeface="Sakkal Majalla" panose="02000000000000000000" pitchFamily="2" charset="-78"/>
                  <a:cs typeface="Sakkal Majalla" panose="02000000000000000000" pitchFamily="2" charset="-78"/>
                </a:rPr>
                <a:t>.</a:t>
              </a:r>
            </a:p>
          </p:txBody>
        </p:sp>
      </p:grpSp>
      <p:grpSp>
        <p:nvGrpSpPr>
          <p:cNvPr id="18" name="Group 17"/>
          <p:cNvGrpSpPr/>
          <p:nvPr/>
        </p:nvGrpSpPr>
        <p:grpSpPr>
          <a:xfrm>
            <a:off x="108394" y="1750444"/>
            <a:ext cx="3005772" cy="2308323"/>
            <a:chOff x="414444" y="1696448"/>
            <a:chExt cx="3005772" cy="2416845"/>
          </a:xfrm>
        </p:grpSpPr>
        <p:grpSp>
          <p:nvGrpSpPr>
            <p:cNvPr id="65" name="Group 64"/>
            <p:cNvGrpSpPr/>
            <p:nvPr/>
          </p:nvGrpSpPr>
          <p:grpSpPr>
            <a:xfrm>
              <a:off x="414444" y="1796922"/>
              <a:ext cx="3005772" cy="2308155"/>
              <a:chOff x="573033" y="-123145"/>
              <a:chExt cx="2192282" cy="1840607"/>
            </a:xfrm>
          </p:grpSpPr>
          <p:grpSp>
            <p:nvGrpSpPr>
              <p:cNvPr id="66" name="Group 65"/>
              <p:cNvGrpSpPr/>
              <p:nvPr/>
            </p:nvGrpSpPr>
            <p:grpSpPr>
              <a:xfrm>
                <a:off x="573033" y="-123145"/>
                <a:ext cx="2190749" cy="1840607"/>
                <a:chOff x="573033" y="-123145"/>
                <a:chExt cx="2190749" cy="1840607"/>
              </a:xfrm>
            </p:grpSpPr>
            <p:sp>
              <p:nvSpPr>
                <p:cNvPr id="68" name="Hexagon 67"/>
                <p:cNvSpPr/>
                <p:nvPr/>
              </p:nvSpPr>
              <p:spPr>
                <a:xfrm rot="1731258">
                  <a:off x="573033" y="-123145"/>
                  <a:ext cx="1941795" cy="1840607"/>
                </a:xfrm>
                <a:prstGeom prst="hexagon">
                  <a:avLst>
                    <a:gd name="adj" fmla="val 28945"/>
                    <a:gd name="vf" fmla="val 11547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Pie 68"/>
                <p:cNvSpPr/>
                <p:nvPr/>
              </p:nvSpPr>
              <p:spPr>
                <a:xfrm rot="10800000">
                  <a:off x="1963696" y="495070"/>
                  <a:ext cx="800086" cy="742963"/>
                </a:xfrm>
                <a:prstGeom prst="pie">
                  <a:avLst>
                    <a:gd name="adj1" fmla="val 5279427"/>
                    <a:gd name="adj2" fmla="val 16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7" name="Text Box 28"/>
              <p:cNvSpPr txBox="1"/>
              <p:nvPr/>
            </p:nvSpPr>
            <p:spPr>
              <a:xfrm>
                <a:off x="2341770" y="670724"/>
                <a:ext cx="423545" cy="810910"/>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marL="0" marR="0" algn="ctr" rtl="1">
                  <a:lnSpc>
                    <a:spcPct val="107000"/>
                  </a:lnSpc>
                  <a:spcBef>
                    <a:spcPts val="0"/>
                  </a:spcBef>
                  <a:spcAft>
                    <a:spcPts val="800"/>
                  </a:spcAft>
                </a:pPr>
                <a:r>
                  <a:rPr lang="ar-BH" sz="3600" dirty="0">
                    <a:ln>
                      <a:noFill/>
                    </a:ln>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rPr>
                  <a:t>4</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70" name="Rectangle 69"/>
            <p:cNvSpPr/>
            <p:nvPr/>
          </p:nvSpPr>
          <p:spPr>
            <a:xfrm>
              <a:off x="622886" y="1696448"/>
              <a:ext cx="2255247" cy="2416845"/>
            </a:xfrm>
            <a:prstGeom prst="rect">
              <a:avLst/>
            </a:prstGeom>
          </p:spPr>
          <p:txBody>
            <a:bodyPr wrap="square">
              <a:spAutoFit/>
            </a:bodyPr>
            <a:lstStyle/>
            <a:p>
              <a:pPr algn="ctr" rtl="1">
                <a:buClr>
                  <a:srgbClr val="FF0000"/>
                </a:buClr>
              </a:pPr>
              <a:r>
                <a:rPr lang="ar-BH" sz="2400" b="1" dirty="0" smtClean="0">
                  <a:latin typeface="Sakkal Majalla" panose="02000000000000000000" pitchFamily="2" charset="-78"/>
                  <a:cs typeface="Sakkal Majalla" panose="02000000000000000000" pitchFamily="2" charset="-78"/>
                </a:rPr>
                <a:t>حماية</a:t>
              </a:r>
            </a:p>
            <a:p>
              <a:pPr algn="ctr" rtl="1">
                <a:buClr>
                  <a:srgbClr val="FF0000"/>
                </a:buClr>
              </a:pPr>
              <a:r>
                <a:rPr lang="ar-BH" sz="2400" b="1" dirty="0" smtClean="0">
                  <a:latin typeface="Sakkal Majalla" panose="02000000000000000000" pitchFamily="2" charset="-78"/>
                  <a:cs typeface="Sakkal Majalla" panose="02000000000000000000" pitchFamily="2" charset="-78"/>
                </a:rPr>
                <a:t> المودعين وعملاء المؤسسات المالية، وتعزيز مكانة مملكة البحرين كمركز مالي</a:t>
              </a:r>
            </a:p>
            <a:p>
              <a:pPr algn="ctr" rtl="1">
                <a:buClr>
                  <a:srgbClr val="FF0000"/>
                </a:buClr>
              </a:pPr>
              <a:r>
                <a:rPr lang="ar-BH" sz="2400" b="1" dirty="0" smtClean="0">
                  <a:latin typeface="Sakkal Majalla" panose="02000000000000000000" pitchFamily="2" charset="-78"/>
                  <a:cs typeface="Sakkal Majalla" panose="02000000000000000000" pitchFamily="2" charset="-78"/>
                </a:rPr>
                <a:t> عالمي.</a:t>
              </a:r>
            </a:p>
          </p:txBody>
        </p:sp>
      </p:grpSp>
      <p:pic>
        <p:nvPicPr>
          <p:cNvPr id="19" name="Picture 18"/>
          <p:cNvPicPr>
            <a:picLocks noChangeAspect="1"/>
          </p:cNvPicPr>
          <p:nvPr/>
        </p:nvPicPr>
        <p:blipFill>
          <a:blip r:embed="rId6"/>
          <a:stretch>
            <a:fillRect/>
          </a:stretch>
        </p:blipFill>
        <p:spPr>
          <a:xfrm>
            <a:off x="3325840" y="1398142"/>
            <a:ext cx="2077121" cy="1314869"/>
          </a:xfrm>
          <a:prstGeom prst="rect">
            <a:avLst/>
          </a:prstGeom>
        </p:spPr>
      </p:pic>
      <p:sp>
        <p:nvSpPr>
          <p:cNvPr id="72" name="Flowchart: Manual Input 71"/>
          <p:cNvSpPr/>
          <p:nvPr/>
        </p:nvSpPr>
        <p:spPr>
          <a:xfrm>
            <a:off x="1864178" y="228130"/>
            <a:ext cx="5234034" cy="802600"/>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r>
              <a:rPr lang="ar-BH" sz="3600" b="1" dirty="0" smtClean="0">
                <a:solidFill>
                  <a:schemeClr val="bg1"/>
                </a:solidFill>
                <a:latin typeface="Sakkal Majalla" panose="02000000000000000000" pitchFamily="2" charset="-78"/>
                <a:cs typeface="Sakkal Majalla" panose="02000000000000000000" pitchFamily="2" charset="-78"/>
              </a:rPr>
              <a:t>أهداف مصرف البحرين المركزي</a:t>
            </a:r>
          </a:p>
        </p:txBody>
      </p:sp>
      <p:sp>
        <p:nvSpPr>
          <p:cNvPr id="35" name="Rectangle 34"/>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36" name="Straight Connector 35"/>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Rectangle 36"/>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0956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2000"/>
                                        <p:tgtEl>
                                          <p:spTgt spid="72"/>
                                        </p:tgtEl>
                                      </p:cBhvr>
                                    </p:animEffect>
                                    <p:anim calcmode="lin" valueType="num">
                                      <p:cBhvr>
                                        <p:cTn id="8" dur="2000" fill="hold"/>
                                        <p:tgtEl>
                                          <p:spTgt spid="72"/>
                                        </p:tgtEl>
                                        <p:attrNameLst>
                                          <p:attrName>ppt_w</p:attrName>
                                        </p:attrNameLst>
                                      </p:cBhvr>
                                      <p:tavLst>
                                        <p:tav tm="0" fmla="#ppt_w*sin(2.5*pi*$)">
                                          <p:val>
                                            <p:fltVal val="0"/>
                                          </p:val>
                                        </p:tav>
                                        <p:tav tm="100000">
                                          <p:val>
                                            <p:fltVal val="1"/>
                                          </p:val>
                                        </p:tav>
                                      </p:tavLst>
                                    </p:anim>
                                    <p:anim calcmode="lin" valueType="num">
                                      <p:cBhvr>
                                        <p:cTn id="9" dur="2000" fill="hold"/>
                                        <p:tgtEl>
                                          <p:spTgt spid="7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subTnLst>
                                    <p:audio>
                                      <p:cMediaNode>
                                        <p:cTn display="0" masterRel="sameClick">
                                          <p:stCondLst>
                                            <p:cond evt="begin" delay="0">
                                              <p:tn val="12"/>
                                            </p:cond>
                                          </p:stCondLst>
                                          <p:endCondLst>
                                            <p:cond evt="onStopAudio" delay="0">
                                              <p:tgtEl>
                                                <p:sldTgt/>
                                              </p:tgtEl>
                                            </p:cond>
                                          </p:endCondLst>
                                        </p:cTn>
                                        <p:tgtEl>
                                          <p:sndTgt r:embed="rId4" name="camera.wav"/>
                                        </p:tgtEl>
                                      </p:cMediaNode>
                                    </p:audio>
                                  </p:sub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80">
                                          <p:stCondLst>
                                            <p:cond delay="0"/>
                                          </p:stCondLst>
                                        </p:cTn>
                                        <p:tgtEl>
                                          <p:spTgt spid="14"/>
                                        </p:tgtEl>
                                      </p:cBhvr>
                                    </p:animEffect>
                                    <p:anim calcmode="lin" valueType="num">
                                      <p:cBhvr>
                                        <p:cTn id="2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5" dur="26">
                                          <p:stCondLst>
                                            <p:cond delay="650"/>
                                          </p:stCondLst>
                                        </p:cTn>
                                        <p:tgtEl>
                                          <p:spTgt spid="14"/>
                                        </p:tgtEl>
                                      </p:cBhvr>
                                      <p:to x="100000" y="60000"/>
                                    </p:animScale>
                                    <p:animScale>
                                      <p:cBhvr>
                                        <p:cTn id="26" dur="166" decel="50000">
                                          <p:stCondLst>
                                            <p:cond delay="676"/>
                                          </p:stCondLst>
                                        </p:cTn>
                                        <p:tgtEl>
                                          <p:spTgt spid="14"/>
                                        </p:tgtEl>
                                      </p:cBhvr>
                                      <p:to x="100000" y="100000"/>
                                    </p:animScale>
                                    <p:animScale>
                                      <p:cBhvr>
                                        <p:cTn id="27" dur="26">
                                          <p:stCondLst>
                                            <p:cond delay="1312"/>
                                          </p:stCondLst>
                                        </p:cTn>
                                        <p:tgtEl>
                                          <p:spTgt spid="14"/>
                                        </p:tgtEl>
                                      </p:cBhvr>
                                      <p:to x="100000" y="80000"/>
                                    </p:animScale>
                                    <p:animScale>
                                      <p:cBhvr>
                                        <p:cTn id="28" dur="166" decel="50000">
                                          <p:stCondLst>
                                            <p:cond delay="1338"/>
                                          </p:stCondLst>
                                        </p:cTn>
                                        <p:tgtEl>
                                          <p:spTgt spid="14"/>
                                        </p:tgtEl>
                                      </p:cBhvr>
                                      <p:to x="100000" y="100000"/>
                                    </p:animScale>
                                    <p:animScale>
                                      <p:cBhvr>
                                        <p:cTn id="29" dur="26">
                                          <p:stCondLst>
                                            <p:cond delay="1642"/>
                                          </p:stCondLst>
                                        </p:cTn>
                                        <p:tgtEl>
                                          <p:spTgt spid="14"/>
                                        </p:tgtEl>
                                      </p:cBhvr>
                                      <p:to x="100000" y="90000"/>
                                    </p:animScale>
                                    <p:animScale>
                                      <p:cBhvr>
                                        <p:cTn id="30" dur="166" decel="50000">
                                          <p:stCondLst>
                                            <p:cond delay="1668"/>
                                          </p:stCondLst>
                                        </p:cTn>
                                        <p:tgtEl>
                                          <p:spTgt spid="14"/>
                                        </p:tgtEl>
                                      </p:cBhvr>
                                      <p:to x="100000" y="100000"/>
                                    </p:animScale>
                                    <p:animScale>
                                      <p:cBhvr>
                                        <p:cTn id="31" dur="26">
                                          <p:stCondLst>
                                            <p:cond delay="1808"/>
                                          </p:stCondLst>
                                        </p:cTn>
                                        <p:tgtEl>
                                          <p:spTgt spid="14"/>
                                        </p:tgtEl>
                                      </p:cBhvr>
                                      <p:to x="100000" y="95000"/>
                                    </p:animScale>
                                    <p:animScale>
                                      <p:cBhvr>
                                        <p:cTn id="32" dur="166" decel="50000">
                                          <p:stCondLst>
                                            <p:cond delay="1834"/>
                                          </p:stCondLst>
                                        </p:cTn>
                                        <p:tgtEl>
                                          <p:spTgt spid="14"/>
                                        </p:tgtEl>
                                      </p:cBhvr>
                                      <p:to x="100000" y="100000"/>
                                    </p:animScale>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80">
                                          <p:stCondLst>
                                            <p:cond delay="0"/>
                                          </p:stCondLst>
                                        </p:cTn>
                                        <p:tgtEl>
                                          <p:spTgt spid="15"/>
                                        </p:tgtEl>
                                      </p:cBhvr>
                                    </p:animEffect>
                                    <p:anim calcmode="lin" valueType="num">
                                      <p:cBhvr>
                                        <p:cTn id="3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3" dur="26">
                                          <p:stCondLst>
                                            <p:cond delay="650"/>
                                          </p:stCondLst>
                                        </p:cTn>
                                        <p:tgtEl>
                                          <p:spTgt spid="15"/>
                                        </p:tgtEl>
                                      </p:cBhvr>
                                      <p:to x="100000" y="60000"/>
                                    </p:animScale>
                                    <p:animScale>
                                      <p:cBhvr>
                                        <p:cTn id="44" dur="166" decel="50000">
                                          <p:stCondLst>
                                            <p:cond delay="676"/>
                                          </p:stCondLst>
                                        </p:cTn>
                                        <p:tgtEl>
                                          <p:spTgt spid="15"/>
                                        </p:tgtEl>
                                      </p:cBhvr>
                                      <p:to x="100000" y="100000"/>
                                    </p:animScale>
                                    <p:animScale>
                                      <p:cBhvr>
                                        <p:cTn id="45" dur="26">
                                          <p:stCondLst>
                                            <p:cond delay="1312"/>
                                          </p:stCondLst>
                                        </p:cTn>
                                        <p:tgtEl>
                                          <p:spTgt spid="15"/>
                                        </p:tgtEl>
                                      </p:cBhvr>
                                      <p:to x="100000" y="80000"/>
                                    </p:animScale>
                                    <p:animScale>
                                      <p:cBhvr>
                                        <p:cTn id="46" dur="166" decel="50000">
                                          <p:stCondLst>
                                            <p:cond delay="1338"/>
                                          </p:stCondLst>
                                        </p:cTn>
                                        <p:tgtEl>
                                          <p:spTgt spid="15"/>
                                        </p:tgtEl>
                                      </p:cBhvr>
                                      <p:to x="100000" y="100000"/>
                                    </p:animScale>
                                    <p:animScale>
                                      <p:cBhvr>
                                        <p:cTn id="47" dur="26">
                                          <p:stCondLst>
                                            <p:cond delay="1642"/>
                                          </p:stCondLst>
                                        </p:cTn>
                                        <p:tgtEl>
                                          <p:spTgt spid="15"/>
                                        </p:tgtEl>
                                      </p:cBhvr>
                                      <p:to x="100000" y="90000"/>
                                    </p:animScale>
                                    <p:animScale>
                                      <p:cBhvr>
                                        <p:cTn id="48" dur="166" decel="50000">
                                          <p:stCondLst>
                                            <p:cond delay="1668"/>
                                          </p:stCondLst>
                                        </p:cTn>
                                        <p:tgtEl>
                                          <p:spTgt spid="15"/>
                                        </p:tgtEl>
                                      </p:cBhvr>
                                      <p:to x="100000" y="100000"/>
                                    </p:animScale>
                                    <p:animScale>
                                      <p:cBhvr>
                                        <p:cTn id="49" dur="26">
                                          <p:stCondLst>
                                            <p:cond delay="1808"/>
                                          </p:stCondLst>
                                        </p:cTn>
                                        <p:tgtEl>
                                          <p:spTgt spid="15"/>
                                        </p:tgtEl>
                                      </p:cBhvr>
                                      <p:to x="100000" y="95000"/>
                                    </p:animScale>
                                    <p:animScale>
                                      <p:cBhvr>
                                        <p:cTn id="50" dur="166" decel="50000">
                                          <p:stCondLst>
                                            <p:cond delay="1834"/>
                                          </p:stCondLst>
                                        </p:cTn>
                                        <p:tgtEl>
                                          <p:spTgt spid="15"/>
                                        </p:tgtEl>
                                      </p:cBhvr>
                                      <p:to x="100000" y="100000"/>
                                    </p:animScale>
                                  </p:childTnLst>
                                  <p:subTnLst>
                                    <p:audio>
                                      <p:cMediaNode>
                                        <p:cTn display="0" masterRel="sameClick">
                                          <p:stCondLst>
                                            <p:cond evt="begin" delay="0">
                                              <p:tn val="35"/>
                                            </p:cond>
                                          </p:stCondLst>
                                          <p:endCondLst>
                                            <p:cond evt="onStopAudio" delay="0">
                                              <p:tgtEl>
                                                <p:sldTgt/>
                                              </p:tgtEl>
                                            </p:cond>
                                          </p:endCondLst>
                                        </p:cTn>
                                        <p:tgtEl>
                                          <p:sndTgt r:embed="rId5"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80">
                                          <p:stCondLst>
                                            <p:cond delay="0"/>
                                          </p:stCondLst>
                                        </p:cTn>
                                        <p:tgtEl>
                                          <p:spTgt spid="16"/>
                                        </p:tgtEl>
                                      </p:cBhvr>
                                    </p:animEffect>
                                    <p:anim calcmode="lin" valueType="num">
                                      <p:cBhvr>
                                        <p:cTn id="5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1" dur="26">
                                          <p:stCondLst>
                                            <p:cond delay="650"/>
                                          </p:stCondLst>
                                        </p:cTn>
                                        <p:tgtEl>
                                          <p:spTgt spid="16"/>
                                        </p:tgtEl>
                                      </p:cBhvr>
                                      <p:to x="100000" y="60000"/>
                                    </p:animScale>
                                    <p:animScale>
                                      <p:cBhvr>
                                        <p:cTn id="62" dur="166" decel="50000">
                                          <p:stCondLst>
                                            <p:cond delay="676"/>
                                          </p:stCondLst>
                                        </p:cTn>
                                        <p:tgtEl>
                                          <p:spTgt spid="16"/>
                                        </p:tgtEl>
                                      </p:cBhvr>
                                      <p:to x="100000" y="100000"/>
                                    </p:animScale>
                                    <p:animScale>
                                      <p:cBhvr>
                                        <p:cTn id="63" dur="26">
                                          <p:stCondLst>
                                            <p:cond delay="1312"/>
                                          </p:stCondLst>
                                        </p:cTn>
                                        <p:tgtEl>
                                          <p:spTgt spid="16"/>
                                        </p:tgtEl>
                                      </p:cBhvr>
                                      <p:to x="100000" y="80000"/>
                                    </p:animScale>
                                    <p:animScale>
                                      <p:cBhvr>
                                        <p:cTn id="64" dur="166" decel="50000">
                                          <p:stCondLst>
                                            <p:cond delay="1338"/>
                                          </p:stCondLst>
                                        </p:cTn>
                                        <p:tgtEl>
                                          <p:spTgt spid="16"/>
                                        </p:tgtEl>
                                      </p:cBhvr>
                                      <p:to x="100000" y="100000"/>
                                    </p:animScale>
                                    <p:animScale>
                                      <p:cBhvr>
                                        <p:cTn id="65" dur="26">
                                          <p:stCondLst>
                                            <p:cond delay="1642"/>
                                          </p:stCondLst>
                                        </p:cTn>
                                        <p:tgtEl>
                                          <p:spTgt spid="16"/>
                                        </p:tgtEl>
                                      </p:cBhvr>
                                      <p:to x="100000" y="90000"/>
                                    </p:animScale>
                                    <p:animScale>
                                      <p:cBhvr>
                                        <p:cTn id="66" dur="166" decel="50000">
                                          <p:stCondLst>
                                            <p:cond delay="1668"/>
                                          </p:stCondLst>
                                        </p:cTn>
                                        <p:tgtEl>
                                          <p:spTgt spid="16"/>
                                        </p:tgtEl>
                                      </p:cBhvr>
                                      <p:to x="100000" y="100000"/>
                                    </p:animScale>
                                    <p:animScale>
                                      <p:cBhvr>
                                        <p:cTn id="67" dur="26">
                                          <p:stCondLst>
                                            <p:cond delay="1808"/>
                                          </p:stCondLst>
                                        </p:cTn>
                                        <p:tgtEl>
                                          <p:spTgt spid="16"/>
                                        </p:tgtEl>
                                      </p:cBhvr>
                                      <p:to x="100000" y="95000"/>
                                    </p:animScale>
                                    <p:animScale>
                                      <p:cBhvr>
                                        <p:cTn id="68" dur="166" decel="50000">
                                          <p:stCondLst>
                                            <p:cond delay="1834"/>
                                          </p:stCondLst>
                                        </p:cTn>
                                        <p:tgtEl>
                                          <p:spTgt spid="16"/>
                                        </p:tgtEl>
                                      </p:cBhvr>
                                      <p:to x="100000" y="100000"/>
                                    </p:animScale>
                                  </p:childTnLst>
                                  <p:subTnLst>
                                    <p:audio>
                                      <p:cMediaNode>
                                        <p:cTn display="0" masterRel="sameClick">
                                          <p:stCondLst>
                                            <p:cond evt="begin" delay="0">
                                              <p:tn val="53"/>
                                            </p:cond>
                                          </p:stCondLst>
                                          <p:endCondLst>
                                            <p:cond evt="onStopAudio" delay="0">
                                              <p:tgtEl>
                                                <p:sldTgt/>
                                              </p:tgtEl>
                                            </p:cond>
                                          </p:endCondLst>
                                        </p:cTn>
                                        <p:tgtEl>
                                          <p:sndTgt r:embed="rId5"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down)">
                                      <p:cBhvr>
                                        <p:cTn id="73" dur="580">
                                          <p:stCondLst>
                                            <p:cond delay="0"/>
                                          </p:stCondLst>
                                        </p:cTn>
                                        <p:tgtEl>
                                          <p:spTgt spid="18"/>
                                        </p:tgtEl>
                                      </p:cBhvr>
                                    </p:animEffect>
                                    <p:anim calcmode="lin" valueType="num">
                                      <p:cBhvr>
                                        <p:cTn id="7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9" dur="26">
                                          <p:stCondLst>
                                            <p:cond delay="650"/>
                                          </p:stCondLst>
                                        </p:cTn>
                                        <p:tgtEl>
                                          <p:spTgt spid="18"/>
                                        </p:tgtEl>
                                      </p:cBhvr>
                                      <p:to x="100000" y="60000"/>
                                    </p:animScale>
                                    <p:animScale>
                                      <p:cBhvr>
                                        <p:cTn id="80" dur="166" decel="50000">
                                          <p:stCondLst>
                                            <p:cond delay="676"/>
                                          </p:stCondLst>
                                        </p:cTn>
                                        <p:tgtEl>
                                          <p:spTgt spid="18"/>
                                        </p:tgtEl>
                                      </p:cBhvr>
                                      <p:to x="100000" y="100000"/>
                                    </p:animScale>
                                    <p:animScale>
                                      <p:cBhvr>
                                        <p:cTn id="81" dur="26">
                                          <p:stCondLst>
                                            <p:cond delay="1312"/>
                                          </p:stCondLst>
                                        </p:cTn>
                                        <p:tgtEl>
                                          <p:spTgt spid="18"/>
                                        </p:tgtEl>
                                      </p:cBhvr>
                                      <p:to x="100000" y="80000"/>
                                    </p:animScale>
                                    <p:animScale>
                                      <p:cBhvr>
                                        <p:cTn id="82" dur="166" decel="50000">
                                          <p:stCondLst>
                                            <p:cond delay="1338"/>
                                          </p:stCondLst>
                                        </p:cTn>
                                        <p:tgtEl>
                                          <p:spTgt spid="18"/>
                                        </p:tgtEl>
                                      </p:cBhvr>
                                      <p:to x="100000" y="100000"/>
                                    </p:animScale>
                                    <p:animScale>
                                      <p:cBhvr>
                                        <p:cTn id="83" dur="26">
                                          <p:stCondLst>
                                            <p:cond delay="1642"/>
                                          </p:stCondLst>
                                        </p:cTn>
                                        <p:tgtEl>
                                          <p:spTgt spid="18"/>
                                        </p:tgtEl>
                                      </p:cBhvr>
                                      <p:to x="100000" y="90000"/>
                                    </p:animScale>
                                    <p:animScale>
                                      <p:cBhvr>
                                        <p:cTn id="84" dur="166" decel="50000">
                                          <p:stCondLst>
                                            <p:cond delay="1668"/>
                                          </p:stCondLst>
                                        </p:cTn>
                                        <p:tgtEl>
                                          <p:spTgt spid="18"/>
                                        </p:tgtEl>
                                      </p:cBhvr>
                                      <p:to x="100000" y="100000"/>
                                    </p:animScale>
                                    <p:animScale>
                                      <p:cBhvr>
                                        <p:cTn id="85" dur="26">
                                          <p:stCondLst>
                                            <p:cond delay="1808"/>
                                          </p:stCondLst>
                                        </p:cTn>
                                        <p:tgtEl>
                                          <p:spTgt spid="18"/>
                                        </p:tgtEl>
                                      </p:cBhvr>
                                      <p:to x="100000" y="95000"/>
                                    </p:animScale>
                                    <p:animScale>
                                      <p:cBhvr>
                                        <p:cTn id="86" dur="166" decel="50000">
                                          <p:stCondLst>
                                            <p:cond delay="1834"/>
                                          </p:stCondLst>
                                        </p:cTn>
                                        <p:tgtEl>
                                          <p:spTgt spid="18"/>
                                        </p:tgtEl>
                                      </p:cBhvr>
                                      <p:to x="100000" y="100000"/>
                                    </p:animScale>
                                  </p:childTnLst>
                                  <p:subTnLst>
                                    <p:audio>
                                      <p:cMediaNode>
                                        <p:cTn display="0" masterRel="sameClick">
                                          <p:stCondLst>
                                            <p:cond evt="begin" delay="0">
                                              <p:tn val="71"/>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65200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345261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301138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0669013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0" y="16002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a:t>
                </a:r>
                <a:r>
                  <a:rPr lang="ar-BH" b="1" dirty="0" smtClean="0">
                    <a:solidFill>
                      <a:schemeClr val="tx1"/>
                    </a:solidFill>
                  </a:rPr>
                  <a:t>الشريحة التالية </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15728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3586030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miley Face 8"/>
          <p:cNvSpPr/>
          <p:nvPr/>
        </p:nvSpPr>
        <p:spPr>
          <a:xfrm>
            <a:off x="609600" y="40115"/>
            <a:ext cx="7543800" cy="5550133"/>
          </a:xfrm>
          <a:prstGeom prst="smileyFace">
            <a:avLst/>
          </a:prstGeom>
          <a:solidFill>
            <a:schemeClr val="tx2">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ar-BH" sz="5400" dirty="0" smtClean="0"/>
              <a:t> </a:t>
            </a:r>
            <a:endParaRPr lang="en-US" sz="5400" dirty="0">
              <a:latin typeface="Sakkal Majalla"/>
            </a:endParaRPr>
          </a:p>
        </p:txBody>
      </p:sp>
      <p:sp>
        <p:nvSpPr>
          <p:cNvPr id="4" name="Rectangle 3"/>
          <p:cNvSpPr/>
          <p:nvPr/>
        </p:nvSpPr>
        <p:spPr>
          <a:xfrm>
            <a:off x="1895602" y="1116838"/>
            <a:ext cx="4971795" cy="4401205"/>
          </a:xfrm>
          <a:prstGeom prst="rect">
            <a:avLst/>
          </a:prstGeom>
        </p:spPr>
        <p:txBody>
          <a:bodyPr wrap="square">
            <a:spAutoFit/>
          </a:bodyPr>
          <a:lstStyle/>
          <a:p>
            <a:pPr algn="ctr"/>
            <a:r>
              <a:rPr lang="ar-BH" sz="3200" b="1" dirty="0">
                <a:solidFill>
                  <a:schemeClr val="bg1"/>
                </a:solidFill>
                <a:latin typeface="Sakkal Majalla" panose="02000000000000000000" pitchFamily="2" charset="-78"/>
                <a:cs typeface="Sakkal Majalla" panose="02000000000000000000" pitchFamily="2" charset="-78"/>
              </a:rPr>
              <a:t>انتهى الدرس </a:t>
            </a:r>
          </a:p>
          <a:p>
            <a:pPr algn="ctr"/>
            <a:r>
              <a:rPr lang="ar-BH" sz="3200" b="1" dirty="0" smtClean="0">
                <a:solidFill>
                  <a:schemeClr val="bg1"/>
                </a:solidFill>
                <a:latin typeface="Sakkal Majalla" panose="02000000000000000000" pitchFamily="2" charset="-78"/>
                <a:cs typeface="Sakkal Majalla" panose="02000000000000000000" pitchFamily="2" charset="-78"/>
              </a:rPr>
              <a:t>آملين  </a:t>
            </a:r>
          </a:p>
          <a:p>
            <a:pPr algn="ctr"/>
            <a:r>
              <a:rPr lang="ar-BH" sz="3200" b="1" dirty="0" smtClean="0">
                <a:solidFill>
                  <a:schemeClr val="bg1"/>
                </a:solidFill>
                <a:latin typeface="Sakkal Majalla" panose="02000000000000000000" pitchFamily="2" charset="-78"/>
                <a:cs typeface="Sakkal Majalla" panose="02000000000000000000" pitchFamily="2" charset="-78"/>
              </a:rPr>
              <a:t>تحقيق </a:t>
            </a:r>
            <a:endParaRPr lang="ar-BH" sz="3200" b="1" dirty="0">
              <a:solidFill>
                <a:schemeClr val="bg1"/>
              </a:solidFill>
              <a:latin typeface="Sakkal Majalla" panose="02000000000000000000" pitchFamily="2" charset="-78"/>
              <a:cs typeface="Sakkal Majalla" panose="02000000000000000000" pitchFamily="2" charset="-78"/>
            </a:endParaRPr>
          </a:p>
          <a:p>
            <a:pPr algn="ctr"/>
            <a:r>
              <a:rPr lang="ar-BH" sz="3200" b="1" dirty="0" smtClean="0">
                <a:solidFill>
                  <a:schemeClr val="bg1"/>
                </a:solidFill>
                <a:latin typeface="Sakkal Majalla" panose="02000000000000000000" pitchFamily="2" charset="-78"/>
                <a:cs typeface="Sakkal Majalla" panose="02000000000000000000" pitchFamily="2" charset="-78"/>
              </a:rPr>
              <a:t>أهدف درس مصرف البحرين المركزي ودوره في حماية عملاء البنوك.</a:t>
            </a:r>
          </a:p>
          <a:p>
            <a:pPr algn="ctr"/>
            <a:r>
              <a:rPr lang="ar-BH" sz="3200" b="1" dirty="0" smtClean="0">
                <a:solidFill>
                  <a:schemeClr val="bg1"/>
                </a:solidFill>
                <a:latin typeface="Sakkal Majalla" panose="02000000000000000000" pitchFamily="2" charset="-78"/>
                <a:cs typeface="Sakkal Majalla" panose="02000000000000000000" pitchFamily="2" charset="-78"/>
              </a:rPr>
              <a:t> </a:t>
            </a:r>
            <a:r>
              <a:rPr lang="ar-BH" sz="3200" b="1" dirty="0">
                <a:solidFill>
                  <a:schemeClr val="bg1"/>
                </a:solidFill>
                <a:latin typeface="Sakkal Majalla" panose="02000000000000000000" pitchFamily="2" charset="-78"/>
                <a:cs typeface="Sakkal Majalla" panose="02000000000000000000" pitchFamily="2" charset="-78"/>
              </a:rPr>
              <a:t>شكرا </a:t>
            </a:r>
          </a:p>
          <a:p>
            <a:pPr algn="ctr"/>
            <a:r>
              <a:rPr lang="ar-BH" sz="3200" b="1" dirty="0">
                <a:solidFill>
                  <a:schemeClr val="bg1"/>
                </a:solidFill>
                <a:latin typeface="Sakkal Majalla" panose="02000000000000000000" pitchFamily="2" charset="-78"/>
                <a:cs typeface="Sakkal Majalla" panose="02000000000000000000" pitchFamily="2" charset="-78"/>
              </a:rPr>
              <a:t>مع التوفيق </a:t>
            </a:r>
            <a:r>
              <a:rPr lang="ar-BH" sz="3200" b="1" dirty="0" smtClean="0">
                <a:solidFill>
                  <a:schemeClr val="bg1"/>
                </a:solidFill>
                <a:latin typeface="Sakkal Majalla" panose="02000000000000000000" pitchFamily="2" charset="-78"/>
                <a:cs typeface="Sakkal Majalla" panose="02000000000000000000" pitchFamily="2" charset="-78"/>
              </a:rPr>
              <a:t>والنجاح</a:t>
            </a:r>
          </a:p>
          <a:p>
            <a:pPr algn="r"/>
            <a:endParaRPr lang="ar-BH" sz="2400" b="1" u="sng" dirty="0" smtClean="0">
              <a:solidFill>
                <a:srgbClr val="FF0000"/>
              </a:solidFill>
              <a:latin typeface="Sakkal Majalla" panose="02000000000000000000" pitchFamily="2" charset="-78"/>
              <a:cs typeface="Sakkal Majalla" panose="02000000000000000000" pitchFamily="2" charset="-78"/>
            </a:endParaRPr>
          </a:p>
          <a:p>
            <a:pPr algn="ctr"/>
            <a:r>
              <a:rPr lang="ar-BH" sz="3200" b="1" dirty="0" smtClean="0">
                <a:latin typeface="Sakkal Majalla" panose="02000000000000000000" pitchFamily="2" charset="-78"/>
                <a:cs typeface="Sakkal Majalla" panose="02000000000000000000" pitchFamily="2" charset="-78"/>
              </a:rPr>
              <a:t> </a:t>
            </a:r>
            <a:endParaRPr lang="en-US" sz="3200" b="1" dirty="0">
              <a:latin typeface="Sakkal Majalla" panose="02000000000000000000" pitchFamily="2" charset="-78"/>
              <a:cs typeface="Sakkal Majalla" panose="02000000000000000000" pitchFamily="2" charset="-78"/>
            </a:endParaRPr>
          </a:p>
        </p:txBody>
      </p:sp>
      <p:sp>
        <p:nvSpPr>
          <p:cNvPr id="14" name="Rectangle 13"/>
          <p:cNvSpPr/>
          <p:nvPr/>
        </p:nvSpPr>
        <p:spPr>
          <a:xfrm>
            <a:off x="2485763" y="5169492"/>
            <a:ext cx="6248400" cy="1569660"/>
          </a:xfrm>
          <a:prstGeom prst="rect">
            <a:avLst/>
          </a:prstGeom>
        </p:spPr>
        <p:txBody>
          <a:bodyPr wrap="square">
            <a:spAutoFit/>
          </a:bodyPr>
          <a:lstStyle/>
          <a:p>
            <a:pPr algn="r"/>
            <a:r>
              <a:rPr lang="ar-BH" sz="2400" b="1" u="sng" dirty="0" smtClean="0">
                <a:solidFill>
                  <a:srgbClr val="FF0000"/>
                </a:solidFill>
                <a:latin typeface="Sakkal Majalla" panose="02000000000000000000" pitchFamily="2" charset="-78"/>
                <a:cs typeface="Sakkal Majalla" panose="02000000000000000000" pitchFamily="2" charset="-78"/>
              </a:rPr>
              <a:t>لمزيد </a:t>
            </a:r>
            <a:r>
              <a:rPr lang="ar-BH" sz="2400" b="1" u="sng" dirty="0">
                <a:solidFill>
                  <a:srgbClr val="FF0000"/>
                </a:solidFill>
                <a:latin typeface="Sakkal Majalla" panose="02000000000000000000" pitchFamily="2" charset="-78"/>
                <a:cs typeface="Sakkal Majalla" panose="02000000000000000000" pitchFamily="2" charset="-78"/>
              </a:rPr>
              <a:t>من المعلومات:</a:t>
            </a:r>
            <a:endParaRPr lang="en-US" sz="2400" b="1" dirty="0">
              <a:solidFill>
                <a:srgbClr val="FF0000"/>
              </a:solidFill>
              <a:latin typeface="Sakkal Majalla" panose="02000000000000000000" pitchFamily="2" charset="-78"/>
              <a:cs typeface="Sakkal Majalla" panose="02000000000000000000" pitchFamily="2" charset="-78"/>
            </a:endParaRPr>
          </a:p>
          <a:p>
            <a:pPr algn="r"/>
            <a:r>
              <a:rPr lang="en-US" sz="2000" b="1" dirty="0" smtClean="0">
                <a:solidFill>
                  <a:schemeClr val="bg1"/>
                </a:solidFill>
                <a:latin typeface="Century Gothic" panose="020B0502020202020204" pitchFamily="34" charset="0"/>
                <a:cs typeface="Sakkal Majalla" panose="02000000000000000000" pitchFamily="2" charset="-78"/>
                <a:hlinkClick r:id="rId4"/>
              </a:rPr>
              <a:t>www.Edunet.com</a:t>
            </a:r>
            <a:r>
              <a:rPr lang="ar-BH" sz="2000" b="1" dirty="0" smtClean="0">
                <a:solidFill>
                  <a:srgbClr val="FF0000"/>
                </a:solidFill>
                <a:latin typeface="Century Gothic" panose="020B0502020202020204" pitchFamily="34" charset="0"/>
                <a:cs typeface="Sakkal Majalla" panose="02000000000000000000" pitchFamily="2" charset="-78"/>
              </a:rPr>
              <a:t>       </a:t>
            </a:r>
            <a:r>
              <a:rPr lang="ar-BH" sz="2000" b="1" dirty="0" smtClean="0">
                <a:latin typeface="Century Gothic" panose="020B0502020202020204" pitchFamily="34" charset="0"/>
                <a:cs typeface="Sakkal Majalla" panose="02000000000000000000" pitchFamily="2" charset="-78"/>
              </a:rPr>
              <a:t>1- </a:t>
            </a:r>
            <a:r>
              <a:rPr lang="ar-BH" sz="2000" b="1" dirty="0">
                <a:latin typeface="Century Gothic" panose="020B0502020202020204" pitchFamily="34" charset="0"/>
                <a:cs typeface="Sakkal Majalla" panose="02000000000000000000" pitchFamily="2" charset="-78"/>
              </a:rPr>
              <a:t>زيارة البوابة التعليمية </a:t>
            </a:r>
            <a:endParaRPr lang="en-US" sz="2000" b="1" dirty="0">
              <a:latin typeface="Century Gothic" panose="020B0502020202020204" pitchFamily="34" charset="0"/>
              <a:cs typeface="Sakkal Majalla" panose="02000000000000000000" pitchFamily="2" charset="-78"/>
            </a:endParaRPr>
          </a:p>
          <a:p>
            <a:pPr algn="r"/>
            <a:r>
              <a:rPr lang="ar-BH" sz="2000" b="1" dirty="0" smtClean="0">
                <a:latin typeface="Sakkal Majalla" panose="02000000000000000000" pitchFamily="2" charset="-78"/>
                <a:cs typeface="Sakkal Majalla" panose="02000000000000000000" pitchFamily="2" charset="-78"/>
              </a:rPr>
              <a:t>        2- </a:t>
            </a:r>
            <a:r>
              <a:rPr lang="ar-BH" sz="2000" b="1" dirty="0">
                <a:latin typeface="Sakkal Majalla" panose="02000000000000000000" pitchFamily="2" charset="-78"/>
                <a:cs typeface="Sakkal Majalla" panose="02000000000000000000" pitchFamily="2" charset="-78"/>
              </a:rPr>
              <a:t>حل أسئلة وأنشطة الكتاب </a:t>
            </a:r>
            <a:r>
              <a:rPr lang="ar-BH" sz="2000" b="1" dirty="0" smtClean="0">
                <a:latin typeface="Sakkal Majalla" panose="02000000000000000000" pitchFamily="2" charset="-78"/>
                <a:cs typeface="Sakkal Majalla" panose="02000000000000000000" pitchFamily="2" charset="-78"/>
              </a:rPr>
              <a:t>والكراسة.</a:t>
            </a:r>
            <a:endParaRPr lang="en-US" sz="2000" b="1" dirty="0">
              <a:latin typeface="Sakkal Majalla" panose="02000000000000000000" pitchFamily="2" charset="-78"/>
              <a:cs typeface="Sakkal Majalla" panose="02000000000000000000" pitchFamily="2" charset="-78"/>
            </a:endParaRPr>
          </a:p>
          <a:p>
            <a:pPr algn="ctr"/>
            <a:r>
              <a:rPr lang="ar-BH" sz="3200" b="1" dirty="0" smtClean="0">
                <a:latin typeface="Sakkal Majalla" panose="02000000000000000000" pitchFamily="2" charset="-78"/>
                <a:cs typeface="Sakkal Majalla" panose="02000000000000000000" pitchFamily="2" charset="-78"/>
              </a:rPr>
              <a:t> </a:t>
            </a:r>
            <a:endParaRPr lang="en-US" sz="3200" b="1" dirty="0">
              <a:latin typeface="Sakkal Majalla" panose="02000000000000000000" pitchFamily="2" charset="-78"/>
              <a:cs typeface="Sakkal Majalla" panose="02000000000000000000" pitchFamily="2" charset="-78"/>
            </a:endParaRPr>
          </a:p>
        </p:txBody>
      </p:sp>
      <p:sp>
        <p:nvSpPr>
          <p:cNvPr id="11" name="Rectangle 10"/>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2" name="Straight Connector 11"/>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3812341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stretch>
            <a:fillRect/>
          </a:stretch>
        </p:blipFill>
        <p:spPr>
          <a:xfrm>
            <a:off x="443268" y="1040182"/>
            <a:ext cx="1806220" cy="1149444"/>
          </a:xfrm>
          <a:prstGeom prst="rect">
            <a:avLst/>
          </a:prstGeom>
          <a:ln>
            <a:noFill/>
          </a:ln>
          <a:effectLst>
            <a:outerShdw blurRad="292100" dist="139700" dir="2700000" algn="tl" rotWithShape="0">
              <a:srgbClr val="333333">
                <a:alpha val="65000"/>
              </a:srgbClr>
            </a:outerShdw>
          </a:effectLst>
        </p:spPr>
      </p:pic>
      <p:sp>
        <p:nvSpPr>
          <p:cNvPr id="73" name="Flowchart: Manual Input 72"/>
          <p:cNvSpPr/>
          <p:nvPr/>
        </p:nvSpPr>
        <p:spPr>
          <a:xfrm>
            <a:off x="463321" y="66454"/>
            <a:ext cx="6606818" cy="802600"/>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r>
              <a:rPr lang="ar-BH" sz="3600" b="1" dirty="0" smtClean="0">
                <a:solidFill>
                  <a:schemeClr val="bg1"/>
                </a:solidFill>
                <a:latin typeface="Sakkal Majalla" panose="02000000000000000000" pitchFamily="2" charset="-78"/>
                <a:cs typeface="Sakkal Majalla" panose="02000000000000000000" pitchFamily="2" charset="-78"/>
              </a:rPr>
              <a:t>مهام وصلاحيات  مصرف البحرين المركزي</a:t>
            </a:r>
          </a:p>
        </p:txBody>
      </p:sp>
      <p:sp>
        <p:nvSpPr>
          <p:cNvPr id="18" name="TextBox 17"/>
          <p:cNvSpPr txBox="1"/>
          <p:nvPr/>
        </p:nvSpPr>
        <p:spPr>
          <a:xfrm>
            <a:off x="-304800" y="1614904"/>
            <a:ext cx="9040813" cy="5447645"/>
          </a:xfrm>
          <a:prstGeom prst="rect">
            <a:avLst/>
          </a:prstGeom>
          <a:noFill/>
        </p:spPr>
        <p:txBody>
          <a:bodyPr wrap="square" rtlCol="0">
            <a:spAutoFit/>
          </a:bodyPr>
          <a:lstStyle/>
          <a:p>
            <a:pPr marL="342900" indent="-342900" algn="just" rtl="1">
              <a:lnSpc>
                <a:spcPct val="150000"/>
              </a:lnSpc>
              <a:buClr>
                <a:srgbClr val="FF0000"/>
              </a:buClr>
              <a:buBlip>
                <a:blip r:embed="rId6"/>
              </a:buBlip>
            </a:pPr>
            <a:r>
              <a:rPr lang="ar-BH" sz="2000" b="1" dirty="0" smtClean="0">
                <a:latin typeface="Sakkal Majalla" panose="02000000000000000000" pitchFamily="2" charset="-78"/>
                <a:cs typeface="Sakkal Majalla" panose="02000000000000000000" pitchFamily="2" charset="-78"/>
              </a:rPr>
              <a:t>إصدار النقد.</a:t>
            </a:r>
          </a:p>
          <a:p>
            <a:pPr marL="342900" indent="-342900" algn="just" rtl="1">
              <a:lnSpc>
                <a:spcPct val="150000"/>
              </a:lnSpc>
              <a:buClr>
                <a:srgbClr val="FF0000"/>
              </a:buClr>
              <a:buBlip>
                <a:blip r:embed="rId6"/>
              </a:buBlip>
            </a:pPr>
            <a:r>
              <a:rPr lang="ar-BH" sz="2000" b="1" dirty="0" smtClean="0">
                <a:latin typeface="Sakkal Majalla" panose="02000000000000000000" pitchFamily="2" charset="-78"/>
                <a:cs typeface="Sakkal Majalla" panose="02000000000000000000" pitchFamily="2" charset="-78"/>
              </a:rPr>
              <a:t>وضع وتنفيذ السياسات النقدية، والمحافظة على ثبات  النقد، وتأمين الاستقرار المالي .</a:t>
            </a:r>
          </a:p>
          <a:p>
            <a:pPr marL="342900" indent="-342900" algn="just" rtl="1">
              <a:lnSpc>
                <a:spcPct val="150000"/>
              </a:lnSpc>
              <a:buClr>
                <a:srgbClr val="FF0000"/>
              </a:buClr>
              <a:buBlip>
                <a:blip r:embed="rId6"/>
              </a:buBlip>
            </a:pPr>
            <a:r>
              <a:rPr lang="ar-BH" sz="2000" b="1" dirty="0" smtClean="0">
                <a:latin typeface="Sakkal Majalla" panose="02000000000000000000" pitchFamily="2" charset="-78"/>
                <a:cs typeface="Sakkal Majalla" panose="02000000000000000000" pitchFamily="2" charset="-78"/>
              </a:rPr>
              <a:t>اتخاذ تدابير مواجهة الاضطرابات الاقتصادية أو المالية العالمية والإقليمية والمحلية.</a:t>
            </a:r>
            <a:endParaRPr lang="ar-BH" sz="2000" b="1" dirty="0">
              <a:latin typeface="Sakkal Majalla" panose="02000000000000000000" pitchFamily="2" charset="-78"/>
              <a:cs typeface="Sakkal Majalla" panose="02000000000000000000" pitchFamily="2" charset="-78"/>
            </a:endParaRPr>
          </a:p>
          <a:p>
            <a:pPr marL="342900" indent="-342900" algn="just" rtl="1">
              <a:lnSpc>
                <a:spcPct val="150000"/>
              </a:lnSpc>
              <a:buClr>
                <a:srgbClr val="FF0000"/>
              </a:buClr>
              <a:buBlip>
                <a:blip r:embed="rId6"/>
              </a:buBlip>
            </a:pPr>
            <a:r>
              <a:rPr lang="ar-BH" sz="2000" b="1" dirty="0" smtClean="0">
                <a:latin typeface="Sakkal Majalla" panose="02000000000000000000" pitchFamily="2" charset="-78"/>
                <a:cs typeface="Sakkal Majalla" panose="02000000000000000000" pitchFamily="2" charset="-78"/>
              </a:rPr>
              <a:t>تنظيم صناعة الخدمات المالية وتطويرها، والإشراف والرقابة على هذه الجهات.</a:t>
            </a:r>
            <a:endParaRPr lang="ar-BH" sz="2000" b="1" dirty="0">
              <a:latin typeface="Sakkal Majalla" panose="02000000000000000000" pitchFamily="2" charset="-78"/>
              <a:cs typeface="Sakkal Majalla" panose="02000000000000000000" pitchFamily="2" charset="-78"/>
            </a:endParaRPr>
          </a:p>
          <a:p>
            <a:pPr marL="342900" indent="-342900" algn="just" rtl="1">
              <a:lnSpc>
                <a:spcPct val="150000"/>
              </a:lnSpc>
              <a:buClr>
                <a:srgbClr val="FF0000"/>
              </a:buClr>
              <a:buBlip>
                <a:blip r:embed="rId6"/>
              </a:buBlip>
            </a:pPr>
            <a:r>
              <a:rPr lang="ar-BH" sz="2000" b="1" dirty="0" smtClean="0">
                <a:latin typeface="Sakkal Majalla" panose="02000000000000000000" pitchFamily="2" charset="-78"/>
                <a:cs typeface="Sakkal Majalla" panose="02000000000000000000" pitchFamily="2" charset="-78"/>
              </a:rPr>
              <a:t>القيام بوظيفة بنك الحكومة.</a:t>
            </a:r>
            <a:endParaRPr lang="ar-BH" sz="2000" b="1" dirty="0">
              <a:latin typeface="Sakkal Majalla" panose="02000000000000000000" pitchFamily="2" charset="-78"/>
              <a:cs typeface="Sakkal Majalla" panose="02000000000000000000" pitchFamily="2" charset="-78"/>
            </a:endParaRPr>
          </a:p>
          <a:p>
            <a:pPr marL="342900" indent="-342900" algn="just" rtl="1">
              <a:lnSpc>
                <a:spcPct val="150000"/>
              </a:lnSpc>
              <a:buClr>
                <a:srgbClr val="FF0000"/>
              </a:buClr>
              <a:buBlip>
                <a:blip r:embed="rId6"/>
              </a:buBlip>
            </a:pPr>
            <a:r>
              <a:rPr lang="ar-BH" sz="2000" b="1" dirty="0" smtClean="0">
                <a:latin typeface="Sakkal Majalla" panose="02000000000000000000" pitchFamily="2" charset="-78"/>
                <a:cs typeface="Sakkal Majalla" panose="02000000000000000000" pitchFamily="2" charset="-78"/>
              </a:rPr>
              <a:t>تقديم المشورة للحكومة في الشئون المالية والاقتصادية</a:t>
            </a:r>
            <a:r>
              <a:rPr lang="en-US" sz="2000" b="1" dirty="0" smtClean="0">
                <a:latin typeface="Sakkal Majalla" panose="02000000000000000000" pitchFamily="2" charset="-78"/>
                <a:cs typeface="Sakkal Majalla" panose="02000000000000000000" pitchFamily="2" charset="-78"/>
              </a:rPr>
              <a:t>.</a:t>
            </a:r>
            <a:r>
              <a:rPr lang="ar-BH" sz="2000" b="1" dirty="0" smtClean="0">
                <a:latin typeface="Sakkal Majalla" panose="02000000000000000000" pitchFamily="2" charset="-78"/>
                <a:cs typeface="Sakkal Majalla" panose="02000000000000000000" pitchFamily="2" charset="-78"/>
              </a:rPr>
              <a:t> </a:t>
            </a:r>
            <a:endParaRPr lang="en-US" sz="2000" b="1" dirty="0">
              <a:latin typeface="Sakkal Majalla" panose="02000000000000000000" pitchFamily="2" charset="-78"/>
              <a:cs typeface="Sakkal Majalla" panose="02000000000000000000" pitchFamily="2" charset="-78"/>
            </a:endParaRPr>
          </a:p>
          <a:p>
            <a:pPr marL="342900" indent="-342900" algn="just" rtl="1">
              <a:lnSpc>
                <a:spcPct val="150000"/>
              </a:lnSpc>
              <a:buClr>
                <a:srgbClr val="FF0000"/>
              </a:buClr>
              <a:buBlip>
                <a:blip r:embed="rId6"/>
              </a:buBlip>
            </a:pPr>
            <a:r>
              <a:rPr lang="ar-BH" sz="2000" b="1" dirty="0" smtClean="0">
                <a:latin typeface="Sakkal Majalla" panose="02000000000000000000" pitchFamily="2" charset="-78"/>
                <a:cs typeface="Sakkal Majalla" panose="02000000000000000000" pitchFamily="2" charset="-78"/>
              </a:rPr>
              <a:t>إدارة احتياطي المملكة من الذهب والعملات الأجنبية.</a:t>
            </a:r>
            <a:endParaRPr lang="ar-BH" sz="2000" b="1" dirty="0">
              <a:latin typeface="Sakkal Majalla" panose="02000000000000000000" pitchFamily="2" charset="-78"/>
              <a:cs typeface="Sakkal Majalla" panose="02000000000000000000" pitchFamily="2" charset="-78"/>
            </a:endParaRPr>
          </a:p>
          <a:p>
            <a:pPr marL="342900" indent="-342900" algn="just" rtl="1">
              <a:lnSpc>
                <a:spcPct val="150000"/>
              </a:lnSpc>
              <a:buClr>
                <a:srgbClr val="FF0000"/>
              </a:buClr>
              <a:buBlip>
                <a:blip r:embed="rId6"/>
              </a:buBlip>
            </a:pPr>
            <a:r>
              <a:rPr lang="ar-BH" sz="2000" b="1" dirty="0" smtClean="0">
                <a:latin typeface="Sakkal Majalla" panose="02000000000000000000" pitchFamily="2" charset="-78"/>
                <a:cs typeface="Sakkal Majalla" panose="02000000000000000000" pitchFamily="2" charset="-78"/>
              </a:rPr>
              <a:t>الوكيل المالي للحكومة لدى صندوق النقد الدولي والعربي و البنك الدولي للإنشاء والتعمير.</a:t>
            </a:r>
          </a:p>
          <a:p>
            <a:pPr marL="342900" indent="-342900" algn="just" rtl="1">
              <a:lnSpc>
                <a:spcPct val="150000"/>
              </a:lnSpc>
              <a:buClr>
                <a:srgbClr val="FF0000"/>
              </a:buClr>
              <a:buBlip>
                <a:blip r:embed="rId6"/>
              </a:buBlip>
            </a:pPr>
            <a:r>
              <a:rPr lang="ar-BH" sz="2000" b="1" dirty="0" smtClean="0">
                <a:latin typeface="Sakkal Majalla" panose="02000000000000000000" pitchFamily="2" charset="-78"/>
                <a:cs typeface="Sakkal Majalla" panose="02000000000000000000" pitchFamily="2" charset="-78"/>
              </a:rPr>
              <a:t>تسهيل وتشجيع الابتكار في صناعة الخدمات المالية.</a:t>
            </a:r>
          </a:p>
          <a:p>
            <a:pPr marL="342900" indent="-342900" algn="just" rtl="1">
              <a:lnSpc>
                <a:spcPct val="150000"/>
              </a:lnSpc>
              <a:buClr>
                <a:srgbClr val="FF0000"/>
              </a:buClr>
              <a:buBlip>
                <a:blip r:embed="rId6"/>
              </a:buBlip>
            </a:pPr>
            <a:r>
              <a:rPr lang="ar-BH" sz="2000" b="1" dirty="0" smtClean="0">
                <a:latin typeface="Sakkal Majalla" panose="02000000000000000000" pitchFamily="2" charset="-78"/>
                <a:cs typeface="Sakkal Majalla" panose="02000000000000000000" pitchFamily="2" charset="-78"/>
              </a:rPr>
              <a:t>حماية المصالح المشروعة لعملاء المؤسسات المالية.</a:t>
            </a:r>
            <a:endParaRPr lang="ar-BH" sz="2000" b="1" dirty="0">
              <a:latin typeface="Sakkal Majalla" panose="02000000000000000000" pitchFamily="2" charset="-78"/>
              <a:cs typeface="Sakkal Majalla" panose="02000000000000000000" pitchFamily="2" charset="-78"/>
            </a:endParaRPr>
          </a:p>
          <a:p>
            <a:pPr algn="just" rtl="1"/>
            <a:endParaRPr lang="ar-BH" sz="2400" b="1" dirty="0">
              <a:latin typeface="Sakkal Majalla" panose="02000000000000000000" pitchFamily="2" charset="-78"/>
              <a:cs typeface="Sakkal Majalla" panose="02000000000000000000" pitchFamily="2" charset="-78"/>
            </a:endParaRPr>
          </a:p>
          <a:p>
            <a:pPr algn="just" rtl="1"/>
            <a:endParaRPr lang="en-US" sz="2400" dirty="0"/>
          </a:p>
        </p:txBody>
      </p:sp>
      <p:sp>
        <p:nvSpPr>
          <p:cNvPr id="12" name="Rectangle 11"/>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3" name="Straight Connector 12"/>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349468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2000"/>
                                        <p:tgtEl>
                                          <p:spTgt spid="73"/>
                                        </p:tgtEl>
                                      </p:cBhvr>
                                    </p:animEffect>
                                    <p:anim calcmode="lin" valueType="num">
                                      <p:cBhvr>
                                        <p:cTn id="8" dur="2000" fill="hold"/>
                                        <p:tgtEl>
                                          <p:spTgt spid="73"/>
                                        </p:tgtEl>
                                        <p:attrNameLst>
                                          <p:attrName>ppt_w</p:attrName>
                                        </p:attrNameLst>
                                      </p:cBhvr>
                                      <p:tavLst>
                                        <p:tav tm="0" fmla="#ppt_w*sin(2.5*pi*$)">
                                          <p:val>
                                            <p:fltVal val="0"/>
                                          </p:val>
                                        </p:tav>
                                        <p:tav tm="100000">
                                          <p:val>
                                            <p:fltVal val="1"/>
                                          </p:val>
                                        </p:tav>
                                      </p:tavLst>
                                    </p:anim>
                                    <p:anim calcmode="lin" valueType="num">
                                      <p:cBhvr>
                                        <p:cTn id="9" dur="2000" fill="hold"/>
                                        <p:tgtEl>
                                          <p:spTgt spid="7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subTnLst>
                                    <p:audio>
                                      <p:cMediaNode>
                                        <p:cTn display="0" masterRel="sameClick">
                                          <p:stCondLst>
                                            <p:cond evt="begin" delay="0">
                                              <p:tn val="12"/>
                                            </p:cond>
                                          </p:stCondLst>
                                          <p:endCondLst>
                                            <p:cond evt="onStopAudio" delay="0">
                                              <p:tgtEl>
                                                <p:sldTgt/>
                                              </p:tgtEl>
                                            </p:cond>
                                          </p:endCondLst>
                                        </p:cTn>
                                        <p:tgtEl>
                                          <p:sndTgt r:embed="rId4" name="click.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1000"/>
                                        <p:tgtEl>
                                          <p:spTgt spid="18">
                                            <p:txEl>
                                              <p:pRg st="0" end="0"/>
                                            </p:txEl>
                                          </p:spTgt>
                                        </p:tgtEl>
                                      </p:cBhvr>
                                    </p:animEffect>
                                    <p:anim calcmode="lin" valueType="num">
                                      <p:cBhvr>
                                        <p:cTn id="22"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click.wav"/>
                                        </p:tgtEl>
                                      </p:cMediaNode>
                                    </p:audio>
                                  </p:sub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8">
                                            <p:txEl>
                                              <p:pRg st="1" end="1"/>
                                            </p:txEl>
                                          </p:spTgt>
                                        </p:tgtEl>
                                        <p:attrNameLst>
                                          <p:attrName>style.visibility</p:attrName>
                                        </p:attrNameLst>
                                      </p:cBhvr>
                                      <p:to>
                                        <p:strVal val="visible"/>
                                      </p:to>
                                    </p:set>
                                    <p:animEffect transition="in" filter="fade">
                                      <p:cBhvr>
                                        <p:cTn id="33" dur="1000"/>
                                        <p:tgtEl>
                                          <p:spTgt spid="18">
                                            <p:txEl>
                                              <p:pRg st="1" end="1"/>
                                            </p:txEl>
                                          </p:spTgt>
                                        </p:tgtEl>
                                      </p:cBhvr>
                                    </p:animEffect>
                                    <p:anim calcmode="lin" valueType="num">
                                      <p:cBhvr>
                                        <p:cTn id="34"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8">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click.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xEl>
                                              <p:pRg st="2" end="2"/>
                                            </p:txEl>
                                          </p:spTgt>
                                        </p:tgtEl>
                                        <p:attrNameLst>
                                          <p:attrName>style.visibility</p:attrName>
                                        </p:attrNameLst>
                                      </p:cBhvr>
                                      <p:to>
                                        <p:strVal val="visible"/>
                                      </p:to>
                                    </p:set>
                                    <p:animEffect transition="in" filter="fade">
                                      <p:cBhvr>
                                        <p:cTn id="40" dur="1000"/>
                                        <p:tgtEl>
                                          <p:spTgt spid="18">
                                            <p:txEl>
                                              <p:pRg st="2" end="2"/>
                                            </p:txEl>
                                          </p:spTgt>
                                        </p:tgtEl>
                                      </p:cBhvr>
                                    </p:animEffect>
                                    <p:anim calcmode="lin" valueType="num">
                                      <p:cBhvr>
                                        <p:cTn id="41"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8">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click.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8">
                                            <p:txEl>
                                              <p:pRg st="3" end="3"/>
                                            </p:txEl>
                                          </p:spTgt>
                                        </p:tgtEl>
                                        <p:attrNameLst>
                                          <p:attrName>style.visibility</p:attrName>
                                        </p:attrNameLst>
                                      </p:cBhvr>
                                      <p:to>
                                        <p:strVal val="visible"/>
                                      </p:to>
                                    </p:set>
                                    <p:animEffect transition="in" filter="fade">
                                      <p:cBhvr>
                                        <p:cTn id="47" dur="1000"/>
                                        <p:tgtEl>
                                          <p:spTgt spid="18">
                                            <p:txEl>
                                              <p:pRg st="3" end="3"/>
                                            </p:txEl>
                                          </p:spTgt>
                                        </p:tgtEl>
                                      </p:cBhvr>
                                    </p:animEffect>
                                    <p:anim calcmode="lin" valueType="num">
                                      <p:cBhvr>
                                        <p:cTn id="48"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18">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8">
                                            <p:txEl>
                                              <p:pRg st="4" end="4"/>
                                            </p:txEl>
                                          </p:spTgt>
                                        </p:tgtEl>
                                        <p:attrNameLst>
                                          <p:attrName>style.visibility</p:attrName>
                                        </p:attrNameLst>
                                      </p:cBhvr>
                                      <p:to>
                                        <p:strVal val="visible"/>
                                      </p:to>
                                    </p:set>
                                    <p:animEffect transition="in" filter="fade">
                                      <p:cBhvr>
                                        <p:cTn id="54" dur="1000"/>
                                        <p:tgtEl>
                                          <p:spTgt spid="18">
                                            <p:txEl>
                                              <p:pRg st="4" end="4"/>
                                            </p:txEl>
                                          </p:spTgt>
                                        </p:tgtEl>
                                      </p:cBhvr>
                                    </p:animEffect>
                                    <p:anim calcmode="lin" valueType="num">
                                      <p:cBhvr>
                                        <p:cTn id="55"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18">
                                            <p:txEl>
                                              <p:pRg st="4" end="4"/>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click.wav"/>
                                        </p:tgtEl>
                                      </p:cMediaNode>
                                    </p:audio>
                                  </p:sub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8">
                                            <p:txEl>
                                              <p:pRg st="5" end="5"/>
                                            </p:txEl>
                                          </p:spTgt>
                                        </p:tgtEl>
                                        <p:attrNameLst>
                                          <p:attrName>style.visibility</p:attrName>
                                        </p:attrNameLst>
                                      </p:cBhvr>
                                      <p:to>
                                        <p:strVal val="visible"/>
                                      </p:to>
                                    </p:set>
                                    <p:animEffect transition="in" filter="fade">
                                      <p:cBhvr>
                                        <p:cTn id="61" dur="1000"/>
                                        <p:tgtEl>
                                          <p:spTgt spid="18">
                                            <p:txEl>
                                              <p:pRg st="5" end="5"/>
                                            </p:txEl>
                                          </p:spTgt>
                                        </p:tgtEl>
                                      </p:cBhvr>
                                    </p:animEffect>
                                    <p:anim calcmode="lin" valueType="num">
                                      <p:cBhvr>
                                        <p:cTn id="62" dur="10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63" dur="1000" fill="hold"/>
                                        <p:tgtEl>
                                          <p:spTgt spid="18">
                                            <p:txEl>
                                              <p:pRg st="5" end="5"/>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8">
                                            <p:txEl>
                                              <p:pRg st="6" end="6"/>
                                            </p:txEl>
                                          </p:spTgt>
                                        </p:tgtEl>
                                        <p:attrNameLst>
                                          <p:attrName>style.visibility</p:attrName>
                                        </p:attrNameLst>
                                      </p:cBhvr>
                                      <p:to>
                                        <p:strVal val="visible"/>
                                      </p:to>
                                    </p:set>
                                    <p:animEffect transition="in" filter="fade">
                                      <p:cBhvr>
                                        <p:cTn id="68" dur="1000"/>
                                        <p:tgtEl>
                                          <p:spTgt spid="18">
                                            <p:txEl>
                                              <p:pRg st="6" end="6"/>
                                            </p:txEl>
                                          </p:spTgt>
                                        </p:tgtEl>
                                      </p:cBhvr>
                                    </p:animEffect>
                                    <p:anim calcmode="lin" valueType="num">
                                      <p:cBhvr>
                                        <p:cTn id="69" dur="10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70" dur="1000" fill="hold"/>
                                        <p:tgtEl>
                                          <p:spTgt spid="18">
                                            <p:txEl>
                                              <p:pRg st="6" end="6"/>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click.wav"/>
                                        </p:tgtEl>
                                      </p:cMediaNode>
                                    </p:audio>
                                  </p:sub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8">
                                            <p:txEl>
                                              <p:pRg st="7" end="7"/>
                                            </p:txEl>
                                          </p:spTgt>
                                        </p:tgtEl>
                                        <p:attrNameLst>
                                          <p:attrName>style.visibility</p:attrName>
                                        </p:attrNameLst>
                                      </p:cBhvr>
                                      <p:to>
                                        <p:strVal val="visible"/>
                                      </p:to>
                                    </p:set>
                                    <p:animEffect transition="in" filter="fade">
                                      <p:cBhvr>
                                        <p:cTn id="75" dur="1000"/>
                                        <p:tgtEl>
                                          <p:spTgt spid="18">
                                            <p:txEl>
                                              <p:pRg st="7" end="7"/>
                                            </p:txEl>
                                          </p:spTgt>
                                        </p:tgtEl>
                                      </p:cBhvr>
                                    </p:animEffect>
                                    <p:anim calcmode="lin" valueType="num">
                                      <p:cBhvr>
                                        <p:cTn id="76" dur="1000" fill="hold"/>
                                        <p:tgtEl>
                                          <p:spTgt spid="18">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18">
                                            <p:txEl>
                                              <p:pRg st="7" end="7"/>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click.wav"/>
                                        </p:tgtEl>
                                      </p:cMediaNode>
                                    </p:audio>
                                  </p:sub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8">
                                            <p:txEl>
                                              <p:pRg st="8" end="8"/>
                                            </p:txEl>
                                          </p:spTgt>
                                        </p:tgtEl>
                                        <p:attrNameLst>
                                          <p:attrName>style.visibility</p:attrName>
                                        </p:attrNameLst>
                                      </p:cBhvr>
                                      <p:to>
                                        <p:strVal val="visible"/>
                                      </p:to>
                                    </p:set>
                                    <p:animEffect transition="in" filter="fade">
                                      <p:cBhvr>
                                        <p:cTn id="82" dur="1000"/>
                                        <p:tgtEl>
                                          <p:spTgt spid="18">
                                            <p:txEl>
                                              <p:pRg st="8" end="8"/>
                                            </p:txEl>
                                          </p:spTgt>
                                        </p:tgtEl>
                                      </p:cBhvr>
                                    </p:animEffect>
                                    <p:anim calcmode="lin" valueType="num">
                                      <p:cBhvr>
                                        <p:cTn id="83" dur="1000" fill="hold"/>
                                        <p:tgtEl>
                                          <p:spTgt spid="18">
                                            <p:txEl>
                                              <p:pRg st="8" end="8"/>
                                            </p:txEl>
                                          </p:spTgt>
                                        </p:tgtEl>
                                        <p:attrNameLst>
                                          <p:attrName>ppt_x</p:attrName>
                                        </p:attrNameLst>
                                      </p:cBhvr>
                                      <p:tavLst>
                                        <p:tav tm="0">
                                          <p:val>
                                            <p:strVal val="#ppt_x"/>
                                          </p:val>
                                        </p:tav>
                                        <p:tav tm="100000">
                                          <p:val>
                                            <p:strVal val="#ppt_x"/>
                                          </p:val>
                                        </p:tav>
                                      </p:tavLst>
                                    </p:anim>
                                    <p:anim calcmode="lin" valueType="num">
                                      <p:cBhvr>
                                        <p:cTn id="84" dur="1000" fill="hold"/>
                                        <p:tgtEl>
                                          <p:spTgt spid="18">
                                            <p:txEl>
                                              <p:pRg st="8" end="8"/>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18">
                                            <p:txEl>
                                              <p:pRg st="9" end="9"/>
                                            </p:txEl>
                                          </p:spTgt>
                                        </p:tgtEl>
                                        <p:attrNameLst>
                                          <p:attrName>style.visibility</p:attrName>
                                        </p:attrNameLst>
                                      </p:cBhvr>
                                      <p:to>
                                        <p:strVal val="visible"/>
                                      </p:to>
                                    </p:set>
                                    <p:animEffect transition="in" filter="fade">
                                      <p:cBhvr>
                                        <p:cTn id="89" dur="1000"/>
                                        <p:tgtEl>
                                          <p:spTgt spid="18">
                                            <p:txEl>
                                              <p:pRg st="9" end="9"/>
                                            </p:txEl>
                                          </p:spTgt>
                                        </p:tgtEl>
                                      </p:cBhvr>
                                    </p:animEffect>
                                    <p:anim calcmode="lin" valueType="num">
                                      <p:cBhvr>
                                        <p:cTn id="90" dur="1000" fill="hold"/>
                                        <p:tgtEl>
                                          <p:spTgt spid="18">
                                            <p:txEl>
                                              <p:pRg st="9" end="9"/>
                                            </p:txEl>
                                          </p:spTgt>
                                        </p:tgtEl>
                                        <p:attrNameLst>
                                          <p:attrName>ppt_x</p:attrName>
                                        </p:attrNameLst>
                                      </p:cBhvr>
                                      <p:tavLst>
                                        <p:tav tm="0">
                                          <p:val>
                                            <p:strVal val="#ppt_x"/>
                                          </p:val>
                                        </p:tav>
                                        <p:tav tm="100000">
                                          <p:val>
                                            <p:strVal val="#ppt_x"/>
                                          </p:val>
                                        </p:tav>
                                      </p:tavLst>
                                    </p:anim>
                                    <p:anim calcmode="lin" valueType="num">
                                      <p:cBhvr>
                                        <p:cTn id="91" dur="1000" fill="hold"/>
                                        <p:tgtEl>
                                          <p:spTgt spid="18">
                                            <p:txEl>
                                              <p:pRg st="9" end="9"/>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Manual Input 17"/>
          <p:cNvSpPr/>
          <p:nvPr/>
        </p:nvSpPr>
        <p:spPr>
          <a:xfrm>
            <a:off x="2277" y="205769"/>
            <a:ext cx="6703323" cy="726162"/>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r>
              <a:rPr lang="ar-BH" sz="3200" b="1" dirty="0" smtClean="0">
                <a:solidFill>
                  <a:schemeClr val="bg1"/>
                </a:solidFill>
                <a:latin typeface="Sakkal Majalla" panose="02000000000000000000" pitchFamily="2" charset="-78"/>
                <a:cs typeface="Sakkal Majalla" panose="02000000000000000000" pitchFamily="2" charset="-78"/>
              </a:rPr>
              <a:t>أدوات السياسة النقدية لمصرف البحرين المركزي</a:t>
            </a:r>
            <a:endParaRPr lang="ar-BH" sz="3200" b="1" dirty="0" smtClean="0">
              <a:solidFill>
                <a:schemeClr val="bg1"/>
              </a:solidFill>
              <a:latin typeface="Sakkal Majalla" panose="02000000000000000000" pitchFamily="2" charset="-78"/>
              <a:cs typeface="Sakkal Majalla" panose="02000000000000000000" pitchFamily="2" charset="-78"/>
            </a:endParaRPr>
          </a:p>
        </p:txBody>
      </p:sp>
      <p:sp>
        <p:nvSpPr>
          <p:cNvPr id="32" name="Rectangle 31"/>
          <p:cNvSpPr/>
          <p:nvPr/>
        </p:nvSpPr>
        <p:spPr>
          <a:xfrm>
            <a:off x="2971800" y="1188358"/>
            <a:ext cx="5619467" cy="83099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justLow" rtl="1"/>
            <a:r>
              <a:rPr lang="ar-BH" sz="2400" b="1" dirty="0" smtClean="0">
                <a:latin typeface="Sakkal Majalla" panose="02000000000000000000" pitchFamily="2" charset="-78"/>
                <a:cs typeface="Sakkal Majalla" panose="02000000000000000000" pitchFamily="2" charset="-78"/>
              </a:rPr>
              <a:t>1- توفير تسهيلات لشراء وبيع الدينار البحريني مقابل    </a:t>
            </a:r>
          </a:p>
          <a:p>
            <a:pPr algn="justLow" rtl="1"/>
            <a:r>
              <a:rPr lang="ar-BH" sz="2400" b="1" dirty="0">
                <a:latin typeface="Sakkal Majalla" panose="02000000000000000000" pitchFamily="2" charset="-78"/>
                <a:cs typeface="Sakkal Majalla" panose="02000000000000000000" pitchFamily="2" charset="-78"/>
              </a:rPr>
              <a:t> </a:t>
            </a:r>
            <a:r>
              <a:rPr lang="ar-BH" sz="2400" b="1" dirty="0" smtClean="0">
                <a:latin typeface="Sakkal Majalla" panose="02000000000000000000" pitchFamily="2" charset="-78"/>
                <a:cs typeface="Sakkal Majalla" panose="02000000000000000000" pitchFamily="2" charset="-78"/>
              </a:rPr>
              <a:t>   الدولار الأمريكي بسعر الصرف الرسمي.</a:t>
            </a:r>
          </a:p>
        </p:txBody>
      </p:sp>
      <p:sp>
        <p:nvSpPr>
          <p:cNvPr id="33" name="Rectangle 32"/>
          <p:cNvSpPr/>
          <p:nvPr/>
        </p:nvSpPr>
        <p:spPr>
          <a:xfrm>
            <a:off x="2193937" y="2237451"/>
            <a:ext cx="5523873" cy="83099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justLow" rtl="1"/>
            <a:r>
              <a:rPr lang="ar-BH" sz="2400" b="1" dirty="0" smtClean="0">
                <a:latin typeface="Sakkal Majalla" panose="02000000000000000000" pitchFamily="2" charset="-78"/>
                <a:cs typeface="Sakkal Majalla" panose="02000000000000000000" pitchFamily="2" charset="-78"/>
              </a:rPr>
              <a:t>2- توجيه نسبة الفائدة على الودائع والقروض </a:t>
            </a:r>
            <a:r>
              <a:rPr lang="ar-BH" sz="2400" b="1" dirty="0">
                <a:latin typeface="Sakkal Majalla" panose="02000000000000000000" pitchFamily="2" charset="-78"/>
                <a:cs typeface="Sakkal Majalla" panose="02000000000000000000" pitchFamily="2" charset="-78"/>
              </a:rPr>
              <a:t>ل</a:t>
            </a:r>
            <a:r>
              <a:rPr lang="ar-BH" sz="2400" b="1" dirty="0" smtClean="0">
                <a:latin typeface="Sakkal Majalla" panose="02000000000000000000" pitchFamily="2" charset="-78"/>
                <a:cs typeface="Sakkal Majalla" panose="02000000000000000000" pitchFamily="2" charset="-78"/>
              </a:rPr>
              <a:t>عملاء </a:t>
            </a:r>
          </a:p>
          <a:p>
            <a:pPr algn="justLow" rtl="1"/>
            <a:r>
              <a:rPr lang="ar-BH" sz="2400" b="1" dirty="0">
                <a:latin typeface="Sakkal Majalla" panose="02000000000000000000" pitchFamily="2" charset="-78"/>
                <a:cs typeface="Sakkal Majalla" panose="02000000000000000000" pitchFamily="2" charset="-78"/>
              </a:rPr>
              <a:t> </a:t>
            </a:r>
            <a:r>
              <a:rPr lang="ar-BH" sz="2400" b="1" dirty="0" smtClean="0">
                <a:latin typeface="Sakkal Majalla" panose="02000000000000000000" pitchFamily="2" charset="-78"/>
                <a:cs typeface="Sakkal Majalla" panose="02000000000000000000" pitchFamily="2" charset="-78"/>
              </a:rPr>
              <a:t>  بنوك التجزئة وبالدينار البحريني. </a:t>
            </a:r>
          </a:p>
        </p:txBody>
      </p:sp>
      <p:sp>
        <p:nvSpPr>
          <p:cNvPr id="35" name="Rectangle 34"/>
          <p:cNvSpPr/>
          <p:nvPr/>
        </p:nvSpPr>
        <p:spPr>
          <a:xfrm>
            <a:off x="1143001" y="3286544"/>
            <a:ext cx="5905360" cy="83099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justLow" rtl="1"/>
            <a:r>
              <a:rPr lang="ar-BH" sz="2400" b="1" dirty="0" smtClean="0">
                <a:latin typeface="Sakkal Majalla" panose="02000000000000000000" pitchFamily="2" charset="-78"/>
                <a:cs typeface="Sakkal Majalla" panose="02000000000000000000" pitchFamily="2" charset="-78"/>
              </a:rPr>
              <a:t>3- إلزام بنوك التجزئة بإيداع احتياطي إجباري بنسبة من </a:t>
            </a:r>
          </a:p>
          <a:p>
            <a:pPr algn="justLow" rtl="1"/>
            <a:r>
              <a:rPr lang="ar-BH" sz="2400" b="1" dirty="0">
                <a:latin typeface="Sakkal Majalla" panose="02000000000000000000" pitchFamily="2" charset="-78"/>
                <a:cs typeface="Sakkal Majalla" panose="02000000000000000000" pitchFamily="2" charset="-78"/>
              </a:rPr>
              <a:t> </a:t>
            </a:r>
            <a:r>
              <a:rPr lang="ar-BH" sz="2400" b="1" dirty="0" smtClean="0">
                <a:latin typeface="Sakkal Majalla" panose="02000000000000000000" pitchFamily="2" charset="-78"/>
                <a:cs typeface="Sakkal Majalla" panose="02000000000000000000" pitchFamily="2" charset="-78"/>
              </a:rPr>
              <a:t>  ودائع العملاء بالدينار البحريني لضبط نسبة السيولة . </a:t>
            </a:r>
          </a:p>
        </p:txBody>
      </p:sp>
      <p:sp>
        <p:nvSpPr>
          <p:cNvPr id="14" name="Rectangle 13"/>
          <p:cNvSpPr/>
          <p:nvPr/>
        </p:nvSpPr>
        <p:spPr>
          <a:xfrm>
            <a:off x="1162666" y="4659911"/>
            <a:ext cx="6736162" cy="1350858"/>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BH" sz="2400" b="1" dirty="0" smtClean="0">
                <a:solidFill>
                  <a:srgbClr val="FF0000"/>
                </a:solidFill>
                <a:latin typeface="Sakkal Majalla" panose="02000000000000000000" pitchFamily="2" charset="-78"/>
                <a:cs typeface="Sakkal Majalla" panose="02000000000000000000" pitchFamily="2" charset="-78"/>
              </a:rPr>
              <a:t>هدف السياسة النقدية في مملكة البحرين</a:t>
            </a:r>
          </a:p>
          <a:p>
            <a:pPr algn="ctr" rtl="1"/>
            <a:endParaRPr lang="ar-BH" sz="2400" b="1" dirty="0" smtClean="0">
              <a:solidFill>
                <a:srgbClr val="FF0000"/>
              </a:solidFill>
              <a:latin typeface="Sakkal Majalla" panose="02000000000000000000" pitchFamily="2" charset="-78"/>
              <a:cs typeface="Sakkal Majalla" panose="02000000000000000000" pitchFamily="2" charset="-78"/>
            </a:endParaRPr>
          </a:p>
          <a:p>
            <a:pPr algn="justLow" rtl="1"/>
            <a:r>
              <a:rPr lang="ar-BH" sz="2000" b="1" dirty="0" smtClean="0">
                <a:solidFill>
                  <a:schemeClr val="dk1"/>
                </a:solidFill>
                <a:latin typeface="Sakkal Majalla" panose="02000000000000000000" pitchFamily="2" charset="-78"/>
                <a:cs typeface="Sakkal Majalla" panose="02000000000000000000" pitchFamily="2" charset="-78"/>
              </a:rPr>
              <a:t>          </a:t>
            </a:r>
          </a:p>
          <a:p>
            <a:pPr algn="justLow" rtl="1"/>
            <a:endParaRPr lang="ar-BH" sz="2000" b="1" dirty="0">
              <a:solidFill>
                <a:schemeClr val="dk1"/>
              </a:solidFill>
              <a:latin typeface="Sakkal Majalla" panose="02000000000000000000" pitchFamily="2" charset="-78"/>
              <a:cs typeface="Sakkal Majalla" panose="02000000000000000000" pitchFamily="2" charset="-78"/>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1234" y="5018314"/>
            <a:ext cx="714124" cy="423901"/>
          </a:xfrm>
          <a:prstGeom prst="rect">
            <a:avLst/>
          </a:prstGeom>
          <a:ln>
            <a:solidFill>
              <a:srgbClr val="FF0000"/>
            </a:solid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1234" y="5570125"/>
            <a:ext cx="714124" cy="423901"/>
          </a:xfrm>
          <a:prstGeom prst="rect">
            <a:avLst/>
          </a:prstGeom>
          <a:ln>
            <a:solidFill>
              <a:srgbClr val="FF0000"/>
            </a:solidFill>
          </a:ln>
          <a:effectLst>
            <a:outerShdw blurRad="292100" dist="139700" dir="2700000" algn="tl" rotWithShape="0">
              <a:srgbClr val="333333">
                <a:alpha val="65000"/>
              </a:srgbClr>
            </a:outerShdw>
          </a:effectLst>
        </p:spPr>
      </p:pic>
      <p:sp>
        <p:nvSpPr>
          <p:cNvPr id="2" name="Rectangle 1"/>
          <p:cNvSpPr/>
          <p:nvPr/>
        </p:nvSpPr>
        <p:spPr>
          <a:xfrm>
            <a:off x="1536199" y="5120662"/>
            <a:ext cx="5654081" cy="369332"/>
          </a:xfrm>
          <a:prstGeom prst="rect">
            <a:avLst/>
          </a:prstGeom>
        </p:spPr>
        <p:txBody>
          <a:bodyPr wrap="square">
            <a:spAutoFit/>
          </a:bodyPr>
          <a:lstStyle/>
          <a:p>
            <a:pPr algn="justLow" rtl="1"/>
            <a:r>
              <a:rPr lang="ar-BH" b="1" dirty="0">
                <a:solidFill>
                  <a:schemeClr val="dk1"/>
                </a:solidFill>
                <a:latin typeface="Sakkal Majalla" panose="02000000000000000000" pitchFamily="2" charset="-78"/>
                <a:cs typeface="Sakkal Majalla" panose="02000000000000000000" pitchFamily="2" charset="-78"/>
              </a:rPr>
              <a:t>توفير سياسية سيولة مناسبة بالدينار البحريني في القطاع المصرفي.</a:t>
            </a:r>
          </a:p>
        </p:txBody>
      </p:sp>
      <p:sp>
        <p:nvSpPr>
          <p:cNvPr id="3" name="Rectangle 2"/>
          <p:cNvSpPr/>
          <p:nvPr/>
        </p:nvSpPr>
        <p:spPr>
          <a:xfrm>
            <a:off x="3421290" y="5617904"/>
            <a:ext cx="3905236" cy="369332"/>
          </a:xfrm>
          <a:prstGeom prst="rect">
            <a:avLst/>
          </a:prstGeom>
        </p:spPr>
        <p:txBody>
          <a:bodyPr wrap="none">
            <a:spAutoFit/>
          </a:bodyPr>
          <a:lstStyle/>
          <a:p>
            <a:r>
              <a:rPr lang="ar-BH" b="1" dirty="0">
                <a:solidFill>
                  <a:srgbClr val="FF0000"/>
                </a:solidFill>
                <a:latin typeface="Sakkal Majalla" panose="02000000000000000000" pitchFamily="2" charset="-78"/>
                <a:cs typeface="Sakkal Majalla" panose="02000000000000000000" pitchFamily="2" charset="-78"/>
              </a:rPr>
              <a:t> </a:t>
            </a:r>
            <a:r>
              <a:rPr lang="ar-BH" b="1" dirty="0">
                <a:latin typeface="Sakkal Majalla" panose="02000000000000000000" pitchFamily="2" charset="-78"/>
                <a:cs typeface="Sakkal Majalla" panose="02000000000000000000" pitchFamily="2" charset="-78"/>
              </a:rPr>
              <a:t>الحفاظ على عملة مستقرة ومعدل تضخم منخفض.</a:t>
            </a:r>
            <a:endParaRPr lang="en-US" dirty="0"/>
          </a:p>
        </p:txBody>
      </p:sp>
      <p:sp>
        <p:nvSpPr>
          <p:cNvPr id="17" name="Rectangle 16"/>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9" name="Straight Connector 18"/>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38082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2000"/>
                                        <p:tgtEl>
                                          <p:spTgt spid="32"/>
                                        </p:tgtEl>
                                      </p:cBhvr>
                                    </p:animEffect>
                                    <p:anim calcmode="lin" valueType="num">
                                      <p:cBhvr>
                                        <p:cTn id="15" dur="2000" fill="hold"/>
                                        <p:tgtEl>
                                          <p:spTgt spid="32"/>
                                        </p:tgtEl>
                                        <p:attrNameLst>
                                          <p:attrName>ppt_w</p:attrName>
                                        </p:attrNameLst>
                                      </p:cBhvr>
                                      <p:tavLst>
                                        <p:tav tm="0" fmla="#ppt_w*sin(2.5*pi*$)">
                                          <p:val>
                                            <p:fltVal val="0"/>
                                          </p:val>
                                        </p:tav>
                                        <p:tav tm="100000">
                                          <p:val>
                                            <p:fltVal val="1"/>
                                          </p:val>
                                        </p:tav>
                                      </p:tavLst>
                                    </p:anim>
                                    <p:anim calcmode="lin" valueType="num">
                                      <p:cBhvr>
                                        <p:cTn id="16" dur="2000" fill="hold"/>
                                        <p:tgtEl>
                                          <p:spTgt spid="3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4" name="laser.wav"/>
                                        </p:tgtEl>
                                      </p:cMediaNode>
                                    </p:audio>
                                  </p:sub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2000"/>
                                        <p:tgtEl>
                                          <p:spTgt spid="33"/>
                                        </p:tgtEl>
                                      </p:cBhvr>
                                    </p:animEffect>
                                    <p:anim calcmode="lin" valueType="num">
                                      <p:cBhvr>
                                        <p:cTn id="22" dur="2000" fill="hold"/>
                                        <p:tgtEl>
                                          <p:spTgt spid="33"/>
                                        </p:tgtEl>
                                        <p:attrNameLst>
                                          <p:attrName>ppt_w</p:attrName>
                                        </p:attrNameLst>
                                      </p:cBhvr>
                                      <p:tavLst>
                                        <p:tav tm="0" fmla="#ppt_w*sin(2.5*pi*$)">
                                          <p:val>
                                            <p:fltVal val="0"/>
                                          </p:val>
                                        </p:tav>
                                        <p:tav tm="100000">
                                          <p:val>
                                            <p:fltVal val="1"/>
                                          </p:val>
                                        </p:tav>
                                      </p:tavLst>
                                    </p:anim>
                                    <p:anim calcmode="lin" valueType="num">
                                      <p:cBhvr>
                                        <p:cTn id="23" dur="2000" fill="hold"/>
                                        <p:tgtEl>
                                          <p:spTgt spid="3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4" name="laser.wav"/>
                                        </p:tgtEl>
                                      </p:cMediaNode>
                                    </p:audio>
                                  </p:sub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2000"/>
                                        <p:tgtEl>
                                          <p:spTgt spid="35"/>
                                        </p:tgtEl>
                                      </p:cBhvr>
                                    </p:animEffect>
                                    <p:anim calcmode="lin" valueType="num">
                                      <p:cBhvr>
                                        <p:cTn id="29" dur="2000" fill="hold"/>
                                        <p:tgtEl>
                                          <p:spTgt spid="35"/>
                                        </p:tgtEl>
                                        <p:attrNameLst>
                                          <p:attrName>ppt_w</p:attrName>
                                        </p:attrNameLst>
                                      </p:cBhvr>
                                      <p:tavLst>
                                        <p:tav tm="0" fmla="#ppt_w*sin(2.5*pi*$)">
                                          <p:val>
                                            <p:fltVal val="0"/>
                                          </p:val>
                                        </p:tav>
                                        <p:tav tm="100000">
                                          <p:val>
                                            <p:fltVal val="1"/>
                                          </p:val>
                                        </p:tav>
                                      </p:tavLst>
                                    </p:anim>
                                    <p:anim calcmode="lin" valueType="num">
                                      <p:cBhvr>
                                        <p:cTn id="30" dur="2000" fill="hold"/>
                                        <p:tgtEl>
                                          <p:spTgt spid="3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4" name="laser.wav"/>
                                        </p:tgtEl>
                                      </p:cMediaNode>
                                    </p:audio>
                                  </p:sub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subTnLst>
                                    <p:audio>
                                      <p:cMediaNode>
                                        <p:cTn display="0" masterRel="sameClick">
                                          <p:stCondLst>
                                            <p:cond evt="begin" delay="0">
                                              <p:tn val="33"/>
                                            </p:cond>
                                          </p:stCondLst>
                                          <p:endCondLst>
                                            <p:cond evt="onStopAudio" delay="0">
                                              <p:tgtEl>
                                                <p:sldTgt/>
                                              </p:tgtEl>
                                            </p:cond>
                                          </p:endCondLst>
                                        </p:cTn>
                                        <p:tgtEl>
                                          <p:sndTgt r:embed="rId3"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2" grpId="0" animBg="1"/>
      <p:bldP spid="33" grpId="0" animBg="1"/>
      <p:bldP spid="35" grpId="0" animBg="1"/>
      <p:bldP spid="14" grpId="0" animBg="1"/>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Manual Input 17"/>
          <p:cNvSpPr/>
          <p:nvPr/>
        </p:nvSpPr>
        <p:spPr>
          <a:xfrm>
            <a:off x="36065" y="250633"/>
            <a:ext cx="7507735" cy="687943"/>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r>
              <a:rPr lang="ar-BH" sz="3000" b="1" dirty="0" smtClean="0">
                <a:solidFill>
                  <a:schemeClr val="bg1"/>
                </a:solidFill>
                <a:latin typeface="Sakkal Majalla" panose="02000000000000000000" pitchFamily="2" charset="-78"/>
                <a:cs typeface="Sakkal Majalla" panose="02000000000000000000" pitchFamily="2" charset="-78"/>
              </a:rPr>
              <a:t>تسهيلات مصرف البحرين المركزي لمصارف قطاع التجزئة</a:t>
            </a:r>
          </a:p>
        </p:txBody>
      </p:sp>
      <p:sp>
        <p:nvSpPr>
          <p:cNvPr id="16" name="Rectangle 15"/>
          <p:cNvSpPr/>
          <p:nvPr/>
        </p:nvSpPr>
        <p:spPr>
          <a:xfrm>
            <a:off x="4840525" y="1138855"/>
            <a:ext cx="3893685" cy="1046028"/>
          </a:xfrm>
          <a:prstGeom prst="rect">
            <a:avLst/>
          </a:prstGeom>
          <a:effectLst>
            <a:outerShdw blurRad="50800" dist="38100" dir="10800000" algn="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57200" indent="-457200" algn="justLow" rtl="1">
              <a:buAutoNum type="arabicPeriod"/>
            </a:pPr>
            <a:r>
              <a:rPr lang="ar-BH" sz="2400" b="1" dirty="0" smtClean="0">
                <a:solidFill>
                  <a:srgbClr val="FF0000"/>
                </a:solidFill>
                <a:latin typeface="Sakkal Majalla" panose="02000000000000000000" pitchFamily="2" charset="-78"/>
                <a:cs typeface="Sakkal Majalla" panose="02000000000000000000" pitchFamily="2" charset="-78"/>
              </a:rPr>
              <a:t>تسهيلات الإيداع:   </a:t>
            </a:r>
          </a:p>
          <a:p>
            <a:pPr algn="justLow" rtl="1"/>
            <a:r>
              <a:rPr lang="ar-BH" sz="2400" b="1" dirty="0">
                <a:latin typeface="Sakkal Majalla" panose="02000000000000000000" pitchFamily="2" charset="-78"/>
                <a:cs typeface="Sakkal Majalla" panose="02000000000000000000" pitchFamily="2" charset="-78"/>
              </a:rPr>
              <a:t> </a:t>
            </a:r>
            <a:r>
              <a:rPr lang="ar-BH" sz="2400" b="1" dirty="0" smtClean="0">
                <a:latin typeface="Sakkal Majalla" panose="02000000000000000000" pitchFamily="2" charset="-78"/>
                <a:cs typeface="Sakkal Majalla" panose="02000000000000000000" pitchFamily="2" charset="-78"/>
              </a:rPr>
              <a:t>           </a:t>
            </a:r>
            <a:r>
              <a:rPr lang="ar-BH" sz="2400" b="1" dirty="0" smtClean="0">
                <a:solidFill>
                  <a:schemeClr val="dk1"/>
                </a:solidFill>
                <a:latin typeface="Sakkal Majalla" panose="02000000000000000000" pitchFamily="2" charset="-78"/>
                <a:cs typeface="Sakkal Majalla" panose="02000000000000000000" pitchFamily="2" charset="-78"/>
              </a:rPr>
              <a:t> </a:t>
            </a:r>
            <a:r>
              <a:rPr lang="ar-BH" sz="2000" b="1" dirty="0">
                <a:solidFill>
                  <a:srgbClr val="FF0000"/>
                </a:solidFill>
                <a:latin typeface="Sakkal Majalla" panose="02000000000000000000" pitchFamily="2" charset="-78"/>
                <a:cs typeface="Sakkal Majalla" panose="02000000000000000000" pitchFamily="2" charset="-78"/>
              </a:rPr>
              <a:t>أ) </a:t>
            </a:r>
            <a:r>
              <a:rPr lang="ar-BH" sz="2000" b="1" dirty="0">
                <a:solidFill>
                  <a:schemeClr val="dk1"/>
                </a:solidFill>
                <a:latin typeface="Sakkal Majalla" panose="02000000000000000000" pitchFamily="2" charset="-78"/>
                <a:cs typeface="Sakkal Majalla" panose="02000000000000000000" pitchFamily="2" charset="-78"/>
              </a:rPr>
              <a:t>الإيداع لليلة واحدة</a:t>
            </a:r>
            <a:r>
              <a:rPr lang="ar-BH" sz="2000" b="1" dirty="0" smtClean="0">
                <a:solidFill>
                  <a:schemeClr val="dk1"/>
                </a:solidFill>
                <a:latin typeface="Sakkal Majalla" panose="02000000000000000000" pitchFamily="2" charset="-78"/>
                <a:cs typeface="Sakkal Majalla" panose="02000000000000000000" pitchFamily="2" charset="-78"/>
              </a:rPr>
              <a:t>.</a:t>
            </a:r>
          </a:p>
          <a:p>
            <a:pPr algn="justLow" rtl="1"/>
            <a:r>
              <a:rPr lang="ar-BH" sz="2000" b="1" dirty="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      </a:t>
            </a:r>
            <a:r>
              <a:rPr lang="ar-BH" sz="2000" b="1" dirty="0" smtClean="0">
                <a:solidFill>
                  <a:schemeClr val="dk1"/>
                </a:solidFill>
                <a:latin typeface="Sakkal Majalla" panose="02000000000000000000" pitchFamily="2" charset="-78"/>
                <a:cs typeface="Sakkal Majalla" panose="02000000000000000000" pitchFamily="2" charset="-78"/>
              </a:rPr>
              <a:t>        </a:t>
            </a:r>
            <a:r>
              <a:rPr lang="ar-BH" sz="2000" b="1" dirty="0" smtClean="0">
                <a:solidFill>
                  <a:srgbClr val="FF0000"/>
                </a:solidFill>
                <a:latin typeface="Sakkal Majalla" panose="02000000000000000000" pitchFamily="2" charset="-78"/>
                <a:cs typeface="Sakkal Majalla" panose="02000000000000000000" pitchFamily="2" charset="-78"/>
              </a:rPr>
              <a:t>ب</a:t>
            </a:r>
            <a:r>
              <a:rPr lang="ar-BH" sz="2000" b="1" dirty="0">
                <a:solidFill>
                  <a:srgbClr val="FF0000"/>
                </a:solidFill>
                <a:latin typeface="Sakkal Majalla" panose="02000000000000000000" pitchFamily="2" charset="-78"/>
                <a:cs typeface="Sakkal Majalla" panose="02000000000000000000" pitchFamily="2" charset="-78"/>
              </a:rPr>
              <a:t>)  </a:t>
            </a:r>
            <a:r>
              <a:rPr lang="ar-BH" sz="2000" b="1" dirty="0">
                <a:solidFill>
                  <a:schemeClr val="dk1"/>
                </a:solidFill>
                <a:latin typeface="Sakkal Majalla" panose="02000000000000000000" pitchFamily="2" charset="-78"/>
                <a:cs typeface="Sakkal Majalla" panose="02000000000000000000" pitchFamily="2" charset="-78"/>
              </a:rPr>
              <a:t>الإيداع لأسبوع.</a:t>
            </a:r>
          </a:p>
        </p:txBody>
      </p:sp>
      <p:sp>
        <p:nvSpPr>
          <p:cNvPr id="17" name="Rectangle 16"/>
          <p:cNvSpPr/>
          <p:nvPr/>
        </p:nvSpPr>
        <p:spPr>
          <a:xfrm>
            <a:off x="3048000" y="2340684"/>
            <a:ext cx="5735527" cy="1636523"/>
          </a:xfrm>
          <a:prstGeom prst="rect">
            <a:avLst/>
          </a:prstGeom>
          <a:effectLst>
            <a:outerShdw blurRad="50800" dist="38100" dir="10800000" algn="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Low" rtl="1"/>
            <a:r>
              <a:rPr lang="ar-BH" sz="2400" b="1" dirty="0" smtClean="0">
                <a:solidFill>
                  <a:srgbClr val="FF0000"/>
                </a:solidFill>
                <a:latin typeface="Sakkal Majalla" panose="02000000000000000000" pitchFamily="2" charset="-78"/>
                <a:cs typeface="Sakkal Majalla" panose="02000000000000000000" pitchFamily="2" charset="-78"/>
              </a:rPr>
              <a:t>2.   تسهيلات الإقراض:   </a:t>
            </a:r>
          </a:p>
          <a:p>
            <a:pPr algn="justLow" rtl="1"/>
            <a:r>
              <a:rPr lang="ar-BH" sz="2400" b="1" dirty="0">
                <a:latin typeface="Sakkal Majalla" panose="02000000000000000000" pitchFamily="2" charset="-78"/>
                <a:cs typeface="Sakkal Majalla" panose="02000000000000000000" pitchFamily="2" charset="-78"/>
              </a:rPr>
              <a:t> </a:t>
            </a:r>
            <a:r>
              <a:rPr lang="ar-BH" sz="2400" b="1" dirty="0" smtClean="0">
                <a:latin typeface="Sakkal Majalla" panose="02000000000000000000" pitchFamily="2" charset="-78"/>
                <a:cs typeface="Sakkal Majalla" panose="02000000000000000000" pitchFamily="2" charset="-78"/>
              </a:rPr>
              <a:t>   </a:t>
            </a:r>
            <a:r>
              <a:rPr lang="ar-BH" sz="2400" b="1" dirty="0" smtClean="0">
                <a:solidFill>
                  <a:schemeClr val="dk1"/>
                </a:solidFill>
                <a:latin typeface="Sakkal Majalla" panose="02000000000000000000" pitchFamily="2" charset="-78"/>
                <a:cs typeface="Sakkal Majalla" panose="02000000000000000000" pitchFamily="2" charset="-78"/>
              </a:rPr>
              <a:t> </a:t>
            </a:r>
            <a:r>
              <a:rPr lang="ar-BH" sz="2000" b="1" dirty="0">
                <a:solidFill>
                  <a:srgbClr val="FF0000"/>
                </a:solidFill>
                <a:latin typeface="Sakkal Majalla" panose="02000000000000000000" pitchFamily="2" charset="-78"/>
                <a:cs typeface="Sakkal Majalla" panose="02000000000000000000" pitchFamily="2" charset="-78"/>
              </a:rPr>
              <a:t>أ</a:t>
            </a:r>
            <a:r>
              <a:rPr lang="ar-BH" sz="2000" b="1" dirty="0" smtClean="0">
                <a:solidFill>
                  <a:srgbClr val="FF0000"/>
                </a:solidFill>
                <a:latin typeface="Sakkal Majalla" panose="02000000000000000000" pitchFamily="2" charset="-78"/>
                <a:cs typeface="Sakkal Majalla" panose="02000000000000000000" pitchFamily="2" charset="-78"/>
              </a:rPr>
              <a:t>)   </a:t>
            </a:r>
            <a:r>
              <a:rPr lang="ar-BH" sz="2000" b="1" dirty="0" smtClean="0">
                <a:solidFill>
                  <a:schemeClr val="dk1"/>
                </a:solidFill>
                <a:latin typeface="Sakkal Majalla" panose="02000000000000000000" pitchFamily="2" charset="-78"/>
                <a:cs typeface="Sakkal Majalla" panose="02000000000000000000" pitchFamily="2" charset="-78"/>
              </a:rPr>
              <a:t>إقراض </a:t>
            </a:r>
            <a:r>
              <a:rPr lang="ar-BH" sz="2000" b="1" dirty="0">
                <a:solidFill>
                  <a:schemeClr val="dk1"/>
                </a:solidFill>
                <a:latin typeface="Sakkal Majalla" panose="02000000000000000000" pitchFamily="2" charset="-78"/>
                <a:cs typeface="Sakkal Majalla" panose="02000000000000000000" pitchFamily="2" charset="-78"/>
              </a:rPr>
              <a:t>لليلة واحدة</a:t>
            </a:r>
            <a:r>
              <a:rPr lang="ar-BH" sz="2000" b="1" dirty="0" smtClean="0">
                <a:solidFill>
                  <a:schemeClr val="dk1"/>
                </a:solidFill>
                <a:latin typeface="Sakkal Majalla" panose="02000000000000000000" pitchFamily="2" charset="-78"/>
                <a:cs typeface="Sakkal Majalla" panose="02000000000000000000" pitchFamily="2" charset="-78"/>
              </a:rPr>
              <a:t>.</a:t>
            </a:r>
          </a:p>
          <a:p>
            <a:pPr algn="justLow" rtl="1"/>
            <a:r>
              <a:rPr lang="ar-BH" sz="2000" b="1" dirty="0" smtClean="0">
                <a:latin typeface="Sakkal Majalla" panose="02000000000000000000" pitchFamily="2" charset="-78"/>
                <a:cs typeface="Sakkal Majalla" panose="02000000000000000000" pitchFamily="2" charset="-78"/>
              </a:rPr>
              <a:t>    </a:t>
            </a:r>
            <a:r>
              <a:rPr lang="ar-BH" sz="2000" b="1" dirty="0" smtClean="0">
                <a:solidFill>
                  <a:srgbClr val="FF0000"/>
                </a:solidFill>
                <a:latin typeface="Sakkal Majalla" panose="02000000000000000000" pitchFamily="2" charset="-78"/>
                <a:cs typeface="Sakkal Majalla" panose="02000000000000000000" pitchFamily="2" charset="-78"/>
              </a:rPr>
              <a:t>ب</a:t>
            </a:r>
            <a:r>
              <a:rPr lang="ar-BH" sz="2000" b="1" dirty="0">
                <a:solidFill>
                  <a:srgbClr val="FF0000"/>
                </a:solidFill>
                <a:latin typeface="Sakkal Majalla" panose="02000000000000000000" pitchFamily="2" charset="-78"/>
                <a:cs typeface="Sakkal Majalla" panose="02000000000000000000" pitchFamily="2" charset="-78"/>
              </a:rPr>
              <a:t>) </a:t>
            </a:r>
            <a:r>
              <a:rPr lang="ar-BH" sz="2000" b="1" dirty="0">
                <a:latin typeface="Sakkal Majalla" panose="02000000000000000000" pitchFamily="2" charset="-78"/>
                <a:cs typeface="Sakkal Majalla" panose="02000000000000000000" pitchFamily="2" charset="-78"/>
              </a:rPr>
              <a:t>بيع وشراء الصكوك الإسلامية </a:t>
            </a:r>
            <a:r>
              <a:rPr lang="ar-BH" sz="2000" b="1" dirty="0" smtClean="0">
                <a:latin typeface="Sakkal Majalla" panose="02000000000000000000" pitchFamily="2" charset="-78"/>
                <a:cs typeface="Sakkal Majalla" panose="02000000000000000000" pitchFamily="2" charset="-78"/>
              </a:rPr>
              <a:t>لأسبوع، </a:t>
            </a:r>
            <a:r>
              <a:rPr lang="ar-BH" sz="2000" b="1" dirty="0">
                <a:latin typeface="Sakkal Majalla" panose="02000000000000000000" pitchFamily="2" charset="-78"/>
                <a:cs typeface="Sakkal Majalla" panose="02000000000000000000" pitchFamily="2" charset="-78"/>
              </a:rPr>
              <a:t>وتشمل </a:t>
            </a:r>
            <a:r>
              <a:rPr lang="ar-BH" sz="2000" b="1" u="sng" dirty="0">
                <a:latin typeface="Sakkal Majalla" panose="02000000000000000000" pitchFamily="2" charset="-78"/>
                <a:cs typeface="Sakkal Majalla" panose="02000000000000000000" pitchFamily="2" charset="-78"/>
              </a:rPr>
              <a:t>ثلاثة أطراف</a:t>
            </a:r>
            <a:r>
              <a:rPr lang="ar-BH" sz="2000" b="1" dirty="0">
                <a:latin typeface="Sakkal Majalla" panose="02000000000000000000" pitchFamily="2" charset="-78"/>
                <a:cs typeface="Sakkal Majalla" panose="02000000000000000000" pitchFamily="2" charset="-78"/>
              </a:rPr>
              <a:t>:</a:t>
            </a:r>
          </a:p>
          <a:p>
            <a:pPr algn="justLow" rtl="1"/>
            <a:r>
              <a:rPr lang="ar-BH" sz="2000" b="1" dirty="0" smtClean="0">
                <a:solidFill>
                  <a:srgbClr val="FF0000"/>
                </a:solidFill>
                <a:latin typeface="Sakkal Majalla" panose="02000000000000000000" pitchFamily="2" charset="-78"/>
                <a:cs typeface="Sakkal Majalla" panose="02000000000000000000" pitchFamily="2" charset="-78"/>
              </a:rPr>
              <a:t>    ج)</a:t>
            </a:r>
            <a:r>
              <a:rPr lang="ar-BH" sz="2000" b="1" dirty="0">
                <a:latin typeface="Sakkal Majalla" panose="02000000000000000000" pitchFamily="2" charset="-78"/>
                <a:cs typeface="Sakkal Majalla" panose="02000000000000000000" pitchFamily="2" charset="-78"/>
              </a:rPr>
              <a:t> إقراض </a:t>
            </a:r>
            <a:r>
              <a:rPr lang="ar-BH" sz="2000" b="1" dirty="0" err="1">
                <a:latin typeface="Sakkal Majalla" panose="02000000000000000000" pitchFamily="2" charset="-78"/>
                <a:cs typeface="Sakkal Majalla" panose="02000000000000000000" pitchFamily="2" charset="-78"/>
              </a:rPr>
              <a:t>الريبو</a:t>
            </a:r>
            <a:r>
              <a:rPr lang="ar-BH" sz="2000" b="1" dirty="0">
                <a:latin typeface="Sakkal Majalla" panose="02000000000000000000" pitchFamily="2" charset="-78"/>
                <a:cs typeface="Sakkal Majalla" panose="02000000000000000000" pitchFamily="2" charset="-78"/>
              </a:rPr>
              <a:t>  لليلة واحدة.</a:t>
            </a:r>
          </a:p>
          <a:p>
            <a:pPr algn="justLow" rtl="1"/>
            <a:endParaRPr lang="ar-BH" sz="2000" b="1" dirty="0">
              <a:solidFill>
                <a:schemeClr val="dk1"/>
              </a:solidFill>
              <a:latin typeface="Sakkal Majalla" panose="02000000000000000000" pitchFamily="2" charset="-78"/>
              <a:cs typeface="Sakkal Majalla" panose="02000000000000000000" pitchFamily="2" charset="-78"/>
            </a:endParaRPr>
          </a:p>
        </p:txBody>
      </p:sp>
      <p:sp>
        <p:nvSpPr>
          <p:cNvPr id="19" name="Line Callout 2 (No Border) 18"/>
          <p:cNvSpPr/>
          <p:nvPr/>
        </p:nvSpPr>
        <p:spPr>
          <a:xfrm>
            <a:off x="4572000" y="4487034"/>
            <a:ext cx="4120367" cy="1757818"/>
          </a:xfrm>
          <a:prstGeom prst="callout2">
            <a:avLst>
              <a:gd name="adj1" fmla="val -11411"/>
              <a:gd name="adj2" fmla="val 63419"/>
              <a:gd name="adj3" fmla="val -21833"/>
              <a:gd name="adj4" fmla="val 63492"/>
              <a:gd name="adj5" fmla="val -55941"/>
              <a:gd name="adj6" fmla="val 61565"/>
            </a:avLst>
          </a:prstGeom>
          <a:solidFill>
            <a:schemeClr val="accent4">
              <a:lumMod val="20000"/>
              <a:lumOff val="80000"/>
            </a:schemeClr>
          </a:solidFill>
          <a:effectLst>
            <a:outerShdw blurRad="50800" dist="38100" dir="10800000" algn="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justLow" rtl="1"/>
            <a:r>
              <a:rPr lang="ar-BH" sz="2000" b="1" dirty="0">
                <a:latin typeface="Sakkal Majalla" panose="02000000000000000000" pitchFamily="2" charset="-78"/>
                <a:cs typeface="Sakkal Majalla" panose="02000000000000000000" pitchFamily="2" charset="-78"/>
              </a:rPr>
              <a:t>هو سعر الفائدة لمدة ليلة واحدة أو مدة قصيرة  لعملية شراء وبيع سندات حكومية من البنك المركزي،  حيث  يستخدمه المصرف المركزي في إعادة شراء الأوراق المالية الحكومية من البنوك التجارية للسيطرة على المعروض </a:t>
            </a:r>
            <a:r>
              <a:rPr lang="ar-BH" sz="2000" b="1" dirty="0" smtClean="0">
                <a:latin typeface="Sakkal Majalla" panose="02000000000000000000" pitchFamily="2" charset="-78"/>
                <a:cs typeface="Sakkal Majalla" panose="02000000000000000000" pitchFamily="2" charset="-78"/>
              </a:rPr>
              <a:t>النقدي.</a:t>
            </a:r>
            <a:endParaRPr lang="ar-BH" sz="2000" b="1" dirty="0">
              <a:latin typeface="Sakkal Majalla" panose="02000000000000000000" pitchFamily="2" charset="-78"/>
              <a:cs typeface="Sakkal Majalla" panose="02000000000000000000" pitchFamily="2" charset="-78"/>
            </a:endParaRPr>
          </a:p>
        </p:txBody>
      </p:sp>
      <p:sp>
        <p:nvSpPr>
          <p:cNvPr id="22" name="Line Callout 2 (No Border) 21"/>
          <p:cNvSpPr/>
          <p:nvPr/>
        </p:nvSpPr>
        <p:spPr>
          <a:xfrm>
            <a:off x="311081" y="4133008"/>
            <a:ext cx="3886200" cy="2015098"/>
          </a:xfrm>
          <a:prstGeom prst="callout2">
            <a:avLst>
              <a:gd name="adj1" fmla="val -9909"/>
              <a:gd name="adj2" fmla="val 101692"/>
              <a:gd name="adj3" fmla="val -17600"/>
              <a:gd name="adj4" fmla="val 140237"/>
              <a:gd name="adj5" fmla="val -22670"/>
              <a:gd name="adj6" fmla="val 173538"/>
            </a:avLst>
          </a:prstGeom>
          <a:solidFill>
            <a:schemeClr val="accent4">
              <a:lumMod val="20000"/>
              <a:lumOff val="80000"/>
            </a:schemeClr>
          </a:solidFill>
          <a:effectLst>
            <a:outerShdw blurRad="50800" dist="38100" dir="10800000" algn="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justLow" rtl="1"/>
            <a:r>
              <a:rPr lang="ar-BH" sz="2000" b="1" dirty="0">
                <a:latin typeface="Sakkal Majalla" panose="02000000000000000000" pitchFamily="2" charset="-78"/>
                <a:cs typeface="Sakkal Majalla" panose="02000000000000000000" pitchFamily="2" charset="-78"/>
              </a:rPr>
              <a:t>من أدوات السياسية النقدية لسحب أو ضخ السيولة في الأسواق، فلسحب الأموال يرفع معدل </a:t>
            </a:r>
            <a:r>
              <a:rPr lang="ar-BH" sz="2000" b="1" dirty="0" err="1">
                <a:latin typeface="Sakkal Majalla" panose="02000000000000000000" pitchFamily="2" charset="-78"/>
                <a:cs typeface="Sakkal Majalla" panose="02000000000000000000" pitchFamily="2" charset="-78"/>
              </a:rPr>
              <a:t>الريبو</a:t>
            </a:r>
            <a:r>
              <a:rPr lang="ar-BH" sz="2000" b="1" dirty="0">
                <a:latin typeface="Sakkal Majalla" panose="02000000000000000000" pitchFamily="2" charset="-78"/>
                <a:cs typeface="Sakkal Majalla" panose="02000000000000000000" pitchFamily="2" charset="-78"/>
              </a:rPr>
              <a:t> العكسي فتتشجع البنوك في إيداع أموالها لدى البنك المركزي، وعند الخفض تحتفظ البنوك التجارية بالسيولة وتتشجع بالاقتراض فتضخ السيولة في الأسواق.</a:t>
            </a:r>
          </a:p>
        </p:txBody>
      </p:sp>
      <p:pic>
        <p:nvPicPr>
          <p:cNvPr id="23" name="Picture 22"/>
          <p:cNvPicPr/>
          <p:nvPr/>
        </p:nvPicPr>
        <p:blipFill>
          <a:blip r:embed="rId7">
            <a:duotone>
              <a:prstClr val="black"/>
              <a:schemeClr val="accent4">
                <a:tint val="45000"/>
                <a:satMod val="400000"/>
              </a:schemeClr>
            </a:duotone>
            <a:extLst>
              <a:ext uri="{BEBA8EAE-BF5A-486C-A8C5-ECC9F3942E4B}">
                <a14:imgProps xmlns:a14="http://schemas.microsoft.com/office/drawing/2010/main">
                  <a14:imgLayer r:embed="rId8">
                    <a14:imgEffect>
                      <a14:sharpenSoften amount="50000"/>
                    </a14:imgEffect>
                    <a14:imgEffect>
                      <a14:brightnessContrast bright="20000" contrast="-40000"/>
                    </a14:imgEffect>
                  </a14:imgLayer>
                </a14:imgProps>
              </a:ext>
            </a:extLst>
          </a:blip>
          <a:stretch>
            <a:fillRect/>
          </a:stretch>
        </p:blipFill>
        <p:spPr>
          <a:xfrm>
            <a:off x="1209675" y="3642666"/>
            <a:ext cx="2762250" cy="4667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1" name="Group 10"/>
          <p:cNvGrpSpPr/>
          <p:nvPr/>
        </p:nvGrpSpPr>
        <p:grpSpPr>
          <a:xfrm>
            <a:off x="-228600" y="2013541"/>
            <a:ext cx="3419387" cy="1235932"/>
            <a:chOff x="-96518" y="2013542"/>
            <a:chExt cx="3026953" cy="1213712"/>
          </a:xfrm>
        </p:grpSpPr>
        <p:cxnSp>
          <p:nvCxnSpPr>
            <p:cNvPr id="10" name="Straight Arrow Connector 9"/>
            <p:cNvCxnSpPr>
              <a:stCxn id="17" idx="1"/>
            </p:cNvCxnSpPr>
            <p:nvPr/>
          </p:nvCxnSpPr>
          <p:spPr>
            <a:xfrm flipH="1" flipV="1">
              <a:off x="2762758" y="2364434"/>
              <a:ext cx="167677" cy="8628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6518" y="2013542"/>
              <a:ext cx="2915918" cy="400110"/>
            </a:xfrm>
            <a:prstGeom prst="rect">
              <a:avLst/>
            </a:prstGeom>
          </p:spPr>
          <p:txBody>
            <a:bodyPr wrap="square">
              <a:spAutoFit/>
            </a:bodyPr>
            <a:lstStyle/>
            <a:p>
              <a:pPr algn="justLow" rtl="1">
                <a:buClr>
                  <a:srgbClr val="FF0000"/>
                </a:buClr>
              </a:pPr>
              <a:r>
                <a:rPr lang="ar-BH" sz="2000" b="1" dirty="0" smtClean="0">
                  <a:latin typeface="Sakkal Majalla" panose="02000000000000000000" pitchFamily="2" charset="-78"/>
                  <a:cs typeface="Sakkal Majalla" panose="02000000000000000000" pitchFamily="2" charset="-78"/>
                </a:rPr>
                <a:t>1. البنك الإسلامي/طالب السيولة.</a:t>
              </a:r>
            </a:p>
          </p:txBody>
        </p:sp>
      </p:grpSp>
      <p:grpSp>
        <p:nvGrpSpPr>
          <p:cNvPr id="13" name="Group 12"/>
          <p:cNvGrpSpPr/>
          <p:nvPr/>
        </p:nvGrpSpPr>
        <p:grpSpPr>
          <a:xfrm>
            <a:off x="854064" y="2422872"/>
            <a:ext cx="2336723" cy="796632"/>
            <a:chOff x="854064" y="2422872"/>
            <a:chExt cx="2205073" cy="604595"/>
          </a:xfrm>
        </p:grpSpPr>
        <p:sp>
          <p:nvSpPr>
            <p:cNvPr id="28" name="Rectangle 27"/>
            <p:cNvSpPr/>
            <p:nvPr/>
          </p:nvSpPr>
          <p:spPr>
            <a:xfrm>
              <a:off x="854064" y="2422872"/>
              <a:ext cx="1912534" cy="303659"/>
            </a:xfrm>
            <a:prstGeom prst="rect">
              <a:avLst/>
            </a:prstGeom>
          </p:spPr>
          <p:txBody>
            <a:bodyPr wrap="square">
              <a:spAutoFit/>
            </a:bodyPr>
            <a:lstStyle/>
            <a:p>
              <a:pPr algn="justLow" rtl="1">
                <a:buClr>
                  <a:srgbClr val="FF0000"/>
                </a:buClr>
              </a:pPr>
              <a:r>
                <a:rPr lang="ar-BH" sz="2000" b="1" dirty="0" smtClean="0">
                  <a:latin typeface="Sakkal Majalla" panose="02000000000000000000" pitchFamily="2" charset="-78"/>
                  <a:cs typeface="Sakkal Majalla" panose="02000000000000000000" pitchFamily="2" charset="-78"/>
                </a:rPr>
                <a:t>2. البنك الوسيط.</a:t>
              </a:r>
            </a:p>
          </p:txBody>
        </p:sp>
        <p:cxnSp>
          <p:nvCxnSpPr>
            <p:cNvPr id="30" name="Straight Arrow Connector 29"/>
            <p:cNvCxnSpPr/>
            <p:nvPr/>
          </p:nvCxnSpPr>
          <p:spPr>
            <a:xfrm flipH="1" flipV="1">
              <a:off x="2655223" y="2650101"/>
              <a:ext cx="403914" cy="3773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18293" y="2832714"/>
            <a:ext cx="3172494" cy="416759"/>
            <a:chOff x="18293" y="2700778"/>
            <a:chExt cx="3172494" cy="416759"/>
          </a:xfrm>
        </p:grpSpPr>
        <p:sp>
          <p:nvSpPr>
            <p:cNvPr id="29" name="Rectangle 28"/>
            <p:cNvSpPr/>
            <p:nvPr/>
          </p:nvSpPr>
          <p:spPr>
            <a:xfrm>
              <a:off x="18293" y="2700778"/>
              <a:ext cx="2744465" cy="400110"/>
            </a:xfrm>
            <a:prstGeom prst="rect">
              <a:avLst/>
            </a:prstGeom>
          </p:spPr>
          <p:txBody>
            <a:bodyPr wrap="square">
              <a:spAutoFit/>
            </a:bodyPr>
            <a:lstStyle/>
            <a:p>
              <a:pPr algn="justLow" rtl="1">
                <a:buClr>
                  <a:srgbClr val="FF0000"/>
                </a:buClr>
              </a:pPr>
              <a:r>
                <a:rPr lang="ar-BH" sz="2000" b="1" dirty="0" smtClean="0">
                  <a:latin typeface="Sakkal Majalla" panose="02000000000000000000" pitchFamily="2" charset="-78"/>
                  <a:cs typeface="Sakkal Majalla" panose="02000000000000000000" pitchFamily="2" charset="-78"/>
                </a:rPr>
                <a:t> 3. مصرف البحرين المركزي.</a:t>
              </a:r>
            </a:p>
          </p:txBody>
        </p:sp>
        <p:cxnSp>
          <p:nvCxnSpPr>
            <p:cNvPr id="33" name="Straight Arrow Connector 32"/>
            <p:cNvCxnSpPr/>
            <p:nvPr/>
          </p:nvCxnSpPr>
          <p:spPr>
            <a:xfrm flipH="1" flipV="1">
              <a:off x="2590800" y="2933872"/>
              <a:ext cx="599987" cy="1836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34" name="Picture 33"/>
          <p:cNvPicPr/>
          <p:nvPr/>
        </p:nvPicPr>
        <p:blipFill>
          <a:blip r:embed="rId9">
            <a:duotone>
              <a:prstClr val="black"/>
              <a:schemeClr val="accent4">
                <a:tint val="45000"/>
                <a:satMod val="400000"/>
              </a:schemeClr>
            </a:duotone>
            <a:extLst>
              <a:ext uri="{BEBA8EAE-BF5A-486C-A8C5-ECC9F3942E4B}">
                <a14:imgProps xmlns:a14="http://schemas.microsoft.com/office/drawing/2010/main">
                  <a14:imgLayer r:embed="rId10">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878527" y="4016836"/>
            <a:ext cx="1905000" cy="469898"/>
          </a:xfrm>
          <a:prstGeom prst="round2DiagRect">
            <a:avLst>
              <a:gd name="adj1" fmla="val 50000"/>
              <a:gd name="adj2" fmla="val 50000"/>
            </a:avLst>
          </a:prstGeom>
          <a:ln w="88900" cap="sq">
            <a:solidFill>
              <a:srgbClr val="FFFFFF"/>
            </a:solidFill>
            <a:miter lim="800000"/>
          </a:ln>
          <a:effectLst>
            <a:outerShdw blurRad="254000" algn="tl" rotWithShape="0">
              <a:srgbClr val="000000">
                <a:alpha val="43000"/>
              </a:srgbClr>
            </a:outerShdw>
          </a:effectLst>
        </p:spPr>
      </p:pic>
      <p:sp>
        <p:nvSpPr>
          <p:cNvPr id="21" name="Rectangle 20"/>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25" name="Straight Connector 24"/>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Rectangle 26"/>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1" name="Picture 3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43800" y="-39430"/>
            <a:ext cx="1646183" cy="1268068"/>
          </a:xfrm>
          <a:prstGeom prst="rect">
            <a:avLst/>
          </a:prstGeom>
        </p:spPr>
      </p:pic>
    </p:spTree>
    <p:extLst>
      <p:ext uri="{BB962C8B-B14F-4D97-AF65-F5344CB8AC3E}">
        <p14:creationId xmlns:p14="http://schemas.microsoft.com/office/powerpoint/2010/main" val="378850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subTnLst>
                                    <p:audio>
                                      <p:cMediaNode>
                                        <p:cTn display="0" masterRel="sameClick">
                                          <p:stCondLst>
                                            <p:cond evt="begin" delay="0">
                                              <p:tn val="12"/>
                                            </p:cond>
                                          </p:stCondLst>
                                          <p:endCondLst>
                                            <p:cond evt="onStopAudio" delay="0">
                                              <p:tgtEl>
                                                <p:sldTgt/>
                                              </p:tgtEl>
                                            </p:cond>
                                          </p:endCondLst>
                                        </p:cTn>
                                        <p:tgtEl>
                                          <p:sndTgt r:embed="rId3" name="cashreg.wav"/>
                                        </p:tgtEl>
                                      </p:cMediaNode>
                                    </p:audio>
                                  </p:sub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fade">
                                      <p:cBhvr>
                                        <p:cTn id="24" dur="1000"/>
                                        <p:tgtEl>
                                          <p:spTgt spid="17">
                                            <p:txEl>
                                              <p:pRg st="0" end="0"/>
                                            </p:txEl>
                                          </p:spTgt>
                                        </p:tgtEl>
                                      </p:cBhvr>
                                    </p:animEffect>
                                    <p:anim calcmode="lin" valueType="num">
                                      <p:cBhvr>
                                        <p:cTn id="25"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Effect transition="in" filter="fade">
                                      <p:cBhvr>
                                        <p:cTn id="31" dur="1000"/>
                                        <p:tgtEl>
                                          <p:spTgt spid="17">
                                            <p:txEl>
                                              <p:pRg st="1" end="1"/>
                                            </p:txEl>
                                          </p:spTgt>
                                        </p:tgtEl>
                                      </p:cBhvr>
                                    </p:animEffect>
                                    <p:anim calcmode="lin" valueType="num">
                                      <p:cBhvr>
                                        <p:cTn id="32"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7">
                                            <p:txEl>
                                              <p:pRg st="2" end="2"/>
                                            </p:txEl>
                                          </p:spTgt>
                                        </p:tgtEl>
                                        <p:attrNameLst>
                                          <p:attrName>style.visibility</p:attrName>
                                        </p:attrNameLst>
                                      </p:cBhvr>
                                      <p:to>
                                        <p:strVal val="visible"/>
                                      </p:to>
                                    </p:set>
                                    <p:animEffect transition="in" filter="fade">
                                      <p:cBhvr>
                                        <p:cTn id="38" dur="1000"/>
                                        <p:tgtEl>
                                          <p:spTgt spid="17">
                                            <p:txEl>
                                              <p:pRg st="2" end="2"/>
                                            </p:txEl>
                                          </p:spTgt>
                                        </p:tgtEl>
                                      </p:cBhvr>
                                    </p:animEffect>
                                    <p:anim calcmode="lin" valueType="num">
                                      <p:cBhvr>
                                        <p:cTn id="39"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circle(in)">
                                      <p:cBhvr>
                                        <p:cTn id="45" dur="2000"/>
                                        <p:tgtEl>
                                          <p:spTgt spid="11"/>
                                        </p:tgtEl>
                                      </p:cBhvr>
                                    </p:animEffect>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ircle(in)">
                                      <p:cBhvr>
                                        <p:cTn id="50" dur="20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circle(in)">
                                      <p:cBhvr>
                                        <p:cTn id="55" dur="2000"/>
                                        <p:tgtEl>
                                          <p:spTgt spid="24"/>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7">
                                            <p:txEl>
                                              <p:pRg st="3" end="3"/>
                                            </p:txEl>
                                          </p:spTgt>
                                        </p:tgtEl>
                                        <p:attrNameLst>
                                          <p:attrName>style.visibility</p:attrName>
                                        </p:attrNameLst>
                                      </p:cBhvr>
                                      <p:to>
                                        <p:strVal val="visible"/>
                                      </p:to>
                                    </p:set>
                                    <p:animEffect transition="in" filter="fade">
                                      <p:cBhvr>
                                        <p:cTn id="60" dur="1000"/>
                                        <p:tgtEl>
                                          <p:spTgt spid="17">
                                            <p:txEl>
                                              <p:pRg st="3" end="3"/>
                                            </p:txEl>
                                          </p:spTgt>
                                        </p:tgtEl>
                                      </p:cBhvr>
                                    </p:animEffect>
                                    <p:anim calcmode="lin" valueType="num">
                                      <p:cBhvr>
                                        <p:cTn id="61"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click.wav"/>
                                        </p:tgtEl>
                                      </p:cMediaNode>
                                    </p:audio>
                                  </p:sub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80">
                                          <p:stCondLst>
                                            <p:cond delay="0"/>
                                          </p:stCondLst>
                                        </p:cTn>
                                        <p:tgtEl>
                                          <p:spTgt spid="19"/>
                                        </p:tgtEl>
                                      </p:cBhvr>
                                    </p:animEffect>
                                    <p:anim calcmode="lin" valueType="num">
                                      <p:cBhvr>
                                        <p:cTn id="7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9" dur="26">
                                          <p:stCondLst>
                                            <p:cond delay="650"/>
                                          </p:stCondLst>
                                        </p:cTn>
                                        <p:tgtEl>
                                          <p:spTgt spid="19"/>
                                        </p:tgtEl>
                                      </p:cBhvr>
                                      <p:to x="100000" y="60000"/>
                                    </p:animScale>
                                    <p:animScale>
                                      <p:cBhvr>
                                        <p:cTn id="80" dur="166" decel="50000">
                                          <p:stCondLst>
                                            <p:cond delay="676"/>
                                          </p:stCondLst>
                                        </p:cTn>
                                        <p:tgtEl>
                                          <p:spTgt spid="19"/>
                                        </p:tgtEl>
                                      </p:cBhvr>
                                      <p:to x="100000" y="100000"/>
                                    </p:animScale>
                                    <p:animScale>
                                      <p:cBhvr>
                                        <p:cTn id="81" dur="26">
                                          <p:stCondLst>
                                            <p:cond delay="1312"/>
                                          </p:stCondLst>
                                        </p:cTn>
                                        <p:tgtEl>
                                          <p:spTgt spid="19"/>
                                        </p:tgtEl>
                                      </p:cBhvr>
                                      <p:to x="100000" y="80000"/>
                                    </p:animScale>
                                    <p:animScale>
                                      <p:cBhvr>
                                        <p:cTn id="82" dur="166" decel="50000">
                                          <p:stCondLst>
                                            <p:cond delay="1338"/>
                                          </p:stCondLst>
                                        </p:cTn>
                                        <p:tgtEl>
                                          <p:spTgt spid="19"/>
                                        </p:tgtEl>
                                      </p:cBhvr>
                                      <p:to x="100000" y="100000"/>
                                    </p:animScale>
                                    <p:animScale>
                                      <p:cBhvr>
                                        <p:cTn id="83" dur="26">
                                          <p:stCondLst>
                                            <p:cond delay="1642"/>
                                          </p:stCondLst>
                                        </p:cTn>
                                        <p:tgtEl>
                                          <p:spTgt spid="19"/>
                                        </p:tgtEl>
                                      </p:cBhvr>
                                      <p:to x="100000" y="90000"/>
                                    </p:animScale>
                                    <p:animScale>
                                      <p:cBhvr>
                                        <p:cTn id="84" dur="166" decel="50000">
                                          <p:stCondLst>
                                            <p:cond delay="1668"/>
                                          </p:stCondLst>
                                        </p:cTn>
                                        <p:tgtEl>
                                          <p:spTgt spid="19"/>
                                        </p:tgtEl>
                                      </p:cBhvr>
                                      <p:to x="100000" y="100000"/>
                                    </p:animScale>
                                    <p:animScale>
                                      <p:cBhvr>
                                        <p:cTn id="85" dur="26">
                                          <p:stCondLst>
                                            <p:cond delay="1808"/>
                                          </p:stCondLst>
                                        </p:cTn>
                                        <p:tgtEl>
                                          <p:spTgt spid="19"/>
                                        </p:tgtEl>
                                      </p:cBhvr>
                                      <p:to x="100000" y="95000"/>
                                    </p:animScale>
                                    <p:animScale>
                                      <p:cBhvr>
                                        <p:cTn id="86" dur="166" decel="50000">
                                          <p:stCondLst>
                                            <p:cond delay="1834"/>
                                          </p:stCondLst>
                                        </p:cTn>
                                        <p:tgtEl>
                                          <p:spTgt spid="19"/>
                                        </p:tgtEl>
                                      </p:cBhvr>
                                      <p:to x="100000" y="100000"/>
                                    </p:animScale>
                                  </p:childTnLst>
                                  <p:subTnLst>
                                    <p:audio>
                                      <p:cMediaNode>
                                        <p:cTn display="0" masterRel="sameClick">
                                          <p:stCondLst>
                                            <p:cond evt="begin" delay="0">
                                              <p:tn val="71"/>
                                            </p:cond>
                                          </p:stCondLst>
                                          <p:endCondLst>
                                            <p:cond evt="onStopAudio" delay="0">
                                              <p:tgtEl>
                                                <p:sldTgt/>
                                              </p:tgtEl>
                                            </p:cond>
                                          </p:endCondLst>
                                        </p:cTn>
                                        <p:tgtEl>
                                          <p:sndTgt r:embed="rId6" name="wind.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ppt_x"/>
                                          </p:val>
                                        </p:tav>
                                        <p:tav tm="100000">
                                          <p:val>
                                            <p:strVal val="#ppt_x"/>
                                          </p:val>
                                        </p:tav>
                                      </p:tavLst>
                                    </p:anim>
                                    <p:anim calcmode="lin" valueType="num">
                                      <p:cBhvr additive="base">
                                        <p:cTn id="92"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5" name="click.wav"/>
                                        </p:tgtEl>
                                      </p:cMediaNode>
                                    </p:audio>
                                  </p:sub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down)">
                                      <p:cBhvr>
                                        <p:cTn id="97" dur="580">
                                          <p:stCondLst>
                                            <p:cond delay="0"/>
                                          </p:stCondLst>
                                        </p:cTn>
                                        <p:tgtEl>
                                          <p:spTgt spid="22"/>
                                        </p:tgtEl>
                                      </p:cBhvr>
                                    </p:animEffect>
                                    <p:anim calcmode="lin" valueType="num">
                                      <p:cBhvr>
                                        <p:cTn id="9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03" dur="26">
                                          <p:stCondLst>
                                            <p:cond delay="650"/>
                                          </p:stCondLst>
                                        </p:cTn>
                                        <p:tgtEl>
                                          <p:spTgt spid="22"/>
                                        </p:tgtEl>
                                      </p:cBhvr>
                                      <p:to x="100000" y="60000"/>
                                    </p:animScale>
                                    <p:animScale>
                                      <p:cBhvr>
                                        <p:cTn id="104" dur="166" decel="50000">
                                          <p:stCondLst>
                                            <p:cond delay="676"/>
                                          </p:stCondLst>
                                        </p:cTn>
                                        <p:tgtEl>
                                          <p:spTgt spid="22"/>
                                        </p:tgtEl>
                                      </p:cBhvr>
                                      <p:to x="100000" y="100000"/>
                                    </p:animScale>
                                    <p:animScale>
                                      <p:cBhvr>
                                        <p:cTn id="105" dur="26">
                                          <p:stCondLst>
                                            <p:cond delay="1312"/>
                                          </p:stCondLst>
                                        </p:cTn>
                                        <p:tgtEl>
                                          <p:spTgt spid="22"/>
                                        </p:tgtEl>
                                      </p:cBhvr>
                                      <p:to x="100000" y="80000"/>
                                    </p:animScale>
                                    <p:animScale>
                                      <p:cBhvr>
                                        <p:cTn id="106" dur="166" decel="50000">
                                          <p:stCondLst>
                                            <p:cond delay="1338"/>
                                          </p:stCondLst>
                                        </p:cTn>
                                        <p:tgtEl>
                                          <p:spTgt spid="22"/>
                                        </p:tgtEl>
                                      </p:cBhvr>
                                      <p:to x="100000" y="100000"/>
                                    </p:animScale>
                                    <p:animScale>
                                      <p:cBhvr>
                                        <p:cTn id="107" dur="26">
                                          <p:stCondLst>
                                            <p:cond delay="1642"/>
                                          </p:stCondLst>
                                        </p:cTn>
                                        <p:tgtEl>
                                          <p:spTgt spid="22"/>
                                        </p:tgtEl>
                                      </p:cBhvr>
                                      <p:to x="100000" y="90000"/>
                                    </p:animScale>
                                    <p:animScale>
                                      <p:cBhvr>
                                        <p:cTn id="108" dur="166" decel="50000">
                                          <p:stCondLst>
                                            <p:cond delay="1668"/>
                                          </p:stCondLst>
                                        </p:cTn>
                                        <p:tgtEl>
                                          <p:spTgt spid="22"/>
                                        </p:tgtEl>
                                      </p:cBhvr>
                                      <p:to x="100000" y="100000"/>
                                    </p:animScale>
                                    <p:animScale>
                                      <p:cBhvr>
                                        <p:cTn id="109" dur="26">
                                          <p:stCondLst>
                                            <p:cond delay="1808"/>
                                          </p:stCondLst>
                                        </p:cTn>
                                        <p:tgtEl>
                                          <p:spTgt spid="22"/>
                                        </p:tgtEl>
                                      </p:cBhvr>
                                      <p:to x="100000" y="95000"/>
                                    </p:animScale>
                                    <p:animScale>
                                      <p:cBhvr>
                                        <p:cTn id="110" dur="166" decel="50000">
                                          <p:stCondLst>
                                            <p:cond delay="1834"/>
                                          </p:stCondLst>
                                        </p:cTn>
                                        <p:tgtEl>
                                          <p:spTgt spid="22"/>
                                        </p:tgtEl>
                                      </p:cBhvr>
                                      <p:to x="100000" y="100000"/>
                                    </p:animScale>
                                  </p:childTnLst>
                                  <p:subTnLst>
                                    <p:audio>
                                      <p:cMediaNode>
                                        <p:cTn display="0" masterRel="sameClick">
                                          <p:stCondLst>
                                            <p:cond evt="begin" delay="0">
                                              <p:tn val="95"/>
                                            </p:cond>
                                          </p:stCondLst>
                                          <p:endCondLst>
                                            <p:cond evt="onStopAudio" delay="0">
                                              <p:tgtEl>
                                                <p:sldTgt/>
                                              </p:tgtEl>
                                            </p:cond>
                                          </p:endCondLst>
                                        </p:cTn>
                                        <p:tgtEl>
                                          <p:sndTgt r:embed="rId6"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17"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5"/>
          <a:stretch>
            <a:fillRect/>
          </a:stretch>
        </p:blipFill>
        <p:spPr>
          <a:xfrm>
            <a:off x="278118" y="51389"/>
            <a:ext cx="7190320" cy="1209675"/>
          </a:xfrm>
          <a:prstGeom prst="rect">
            <a:avLst/>
          </a:prstGeom>
        </p:spPr>
      </p:pic>
      <p:sp>
        <p:nvSpPr>
          <p:cNvPr id="38" name="Flowchart: Manual Input 37"/>
          <p:cNvSpPr/>
          <p:nvPr/>
        </p:nvSpPr>
        <p:spPr>
          <a:xfrm>
            <a:off x="228601" y="1329699"/>
            <a:ext cx="8800842" cy="802600"/>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r>
              <a:rPr lang="ar-BH" sz="3600" b="1" dirty="0" smtClean="0">
                <a:solidFill>
                  <a:schemeClr val="bg1"/>
                </a:solidFill>
                <a:latin typeface="Sakkal Majalla" panose="02000000000000000000" pitchFamily="2" charset="-78"/>
                <a:cs typeface="Sakkal Majalla" panose="02000000000000000000" pitchFamily="2" charset="-78"/>
              </a:rPr>
              <a:t>إجراءات مصرف البحرين المركزي في حماية عملاء البنك</a:t>
            </a:r>
          </a:p>
        </p:txBody>
      </p:sp>
      <p:pic>
        <p:nvPicPr>
          <p:cNvPr id="20" name="Picture 19"/>
          <p:cNvPicPr>
            <a:picLocks noChangeAspect="1"/>
          </p:cNvPicPr>
          <p:nvPr/>
        </p:nvPicPr>
        <p:blipFill>
          <a:blip r:embed="rId6"/>
          <a:stretch>
            <a:fillRect/>
          </a:stretch>
        </p:blipFill>
        <p:spPr>
          <a:xfrm>
            <a:off x="914400" y="3109153"/>
            <a:ext cx="7558254" cy="1063107"/>
          </a:xfrm>
          <a:prstGeom prst="rect">
            <a:avLst/>
          </a:prstGeom>
          <a:ln>
            <a:solidFill>
              <a:srgbClr val="FF0000"/>
            </a:solidFill>
          </a:ln>
          <a:effectLst>
            <a:innerShdw blurRad="63500" dist="50800" dir="13500000">
              <a:prstClr val="black">
                <a:alpha val="50000"/>
              </a:prstClr>
            </a:innerShdw>
          </a:effectLst>
        </p:spPr>
      </p:pic>
      <p:pic>
        <p:nvPicPr>
          <p:cNvPr id="42" name="Picture 4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05000" y="4279774"/>
            <a:ext cx="5899522" cy="1862314"/>
          </a:xfrm>
          <a:prstGeom prst="rect">
            <a:avLst/>
          </a:prstGeom>
          <a:ln>
            <a:solidFill>
              <a:srgbClr val="FF0000"/>
            </a:solidFill>
          </a:ln>
          <a:effectLst>
            <a:innerShdw blurRad="63500" dist="50800" dir="13500000">
              <a:prstClr val="black">
                <a:alpha val="50000"/>
              </a:prstClr>
            </a:innerShdw>
          </a:effectLst>
        </p:spPr>
      </p:pic>
      <p:sp>
        <p:nvSpPr>
          <p:cNvPr id="10" name="Rectangle 9"/>
          <p:cNvSpPr/>
          <p:nvPr/>
        </p:nvSpPr>
        <p:spPr>
          <a:xfrm>
            <a:off x="388245" y="2269569"/>
            <a:ext cx="8657303" cy="597026"/>
          </a:xfrm>
          <a:prstGeom prst="rect">
            <a:avLst/>
          </a:prstGeom>
          <a:solidFill>
            <a:schemeClr val="bg1">
              <a:lumMod val="85000"/>
            </a:schemeClr>
          </a:solidFill>
          <a:ln>
            <a:noFill/>
          </a:ln>
          <a:effectLst>
            <a:reflection blurRad="12700" stA="38000" endPos="28000" dist="5000" dir="5400000" sy="-100000" algn="bl" rotWithShape="0"/>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BH" sz="2400" b="1" dirty="0" smtClean="0">
              <a:solidFill>
                <a:srgbClr val="FF0000"/>
              </a:solidFill>
              <a:latin typeface="Sakkal Majalla" panose="02000000000000000000" pitchFamily="2" charset="-78"/>
              <a:cs typeface="Sakkal Majalla" panose="02000000000000000000" pitchFamily="2" charset="-78"/>
            </a:endParaRPr>
          </a:p>
          <a:p>
            <a:pPr algn="justLow" rtl="1"/>
            <a:r>
              <a:rPr lang="ar-BH" sz="2200" b="1" dirty="0" smtClean="0">
                <a:solidFill>
                  <a:srgbClr val="C00000"/>
                </a:solidFill>
                <a:latin typeface="Sakkal Majalla" panose="02000000000000000000" pitchFamily="2" charset="-78"/>
                <a:cs typeface="Sakkal Majalla" panose="02000000000000000000" pitchFamily="2" charset="-78"/>
              </a:rPr>
              <a:t>   أولًا</a:t>
            </a:r>
            <a:r>
              <a:rPr lang="ar-BH" sz="2200" b="1" dirty="0">
                <a:solidFill>
                  <a:srgbClr val="C00000"/>
                </a:solidFill>
                <a:latin typeface="Sakkal Majalla" panose="02000000000000000000" pitchFamily="2" charset="-78"/>
                <a:cs typeface="Sakkal Majalla" panose="02000000000000000000" pitchFamily="2" charset="-78"/>
              </a:rPr>
              <a:t>: </a:t>
            </a:r>
            <a:r>
              <a:rPr lang="ar-BH" sz="2200" b="1" dirty="0">
                <a:solidFill>
                  <a:schemeClr val="tx1"/>
                </a:solidFill>
                <a:latin typeface="Sakkal Majalla" panose="02000000000000000000" pitchFamily="2" charset="-78"/>
                <a:cs typeface="Sakkal Majalla" panose="02000000000000000000" pitchFamily="2" charset="-78"/>
              </a:rPr>
              <a:t>إصدار اللوائح والتشريعات المصرفية للبنوك، وتنظيم عملية منح القروض </a:t>
            </a:r>
            <a:r>
              <a:rPr lang="ar-BH" sz="2200" b="1" dirty="0" smtClean="0">
                <a:solidFill>
                  <a:schemeClr val="tx1"/>
                </a:solidFill>
                <a:latin typeface="Sakkal Majalla" panose="02000000000000000000" pitchFamily="2" charset="-78"/>
                <a:cs typeface="Sakkal Majalla" panose="02000000000000000000" pitchFamily="2" charset="-78"/>
              </a:rPr>
              <a:t>الاستهلاكية:</a:t>
            </a:r>
            <a:endParaRPr lang="ar-BH" sz="2200" b="1" dirty="0">
              <a:solidFill>
                <a:schemeClr val="tx1"/>
              </a:solidFill>
              <a:latin typeface="Sakkal Majalla" panose="02000000000000000000" pitchFamily="2" charset="-78"/>
              <a:cs typeface="Sakkal Majalla" panose="02000000000000000000" pitchFamily="2" charset="-78"/>
            </a:endParaRPr>
          </a:p>
          <a:p>
            <a:pPr algn="justLow" rtl="1"/>
            <a:endParaRPr lang="ar-BH" sz="2000" b="1" dirty="0">
              <a:solidFill>
                <a:schemeClr val="dk1"/>
              </a:solidFill>
              <a:latin typeface="Sakkal Majalla" panose="02000000000000000000" pitchFamily="2" charset="-78"/>
              <a:cs typeface="Sakkal Majalla" panose="02000000000000000000" pitchFamily="2" charset="-78"/>
            </a:endParaRPr>
          </a:p>
        </p:txBody>
      </p:sp>
      <p:sp>
        <p:nvSpPr>
          <p:cNvPr id="11" name="Rectangle 10"/>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2" name="Straight Connector 11"/>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270611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0"/>
                                        <p:tgtEl>
                                          <p:spTgt spid="38"/>
                                        </p:tgtEl>
                                      </p:cBhvr>
                                    </p:animEffect>
                                    <p:anim calcmode="lin" valueType="num">
                                      <p:cBhvr>
                                        <p:cTn id="8" dur="2000" fill="hold"/>
                                        <p:tgtEl>
                                          <p:spTgt spid="38"/>
                                        </p:tgtEl>
                                        <p:attrNameLst>
                                          <p:attrName>ppt_w</p:attrName>
                                        </p:attrNameLst>
                                      </p:cBhvr>
                                      <p:tavLst>
                                        <p:tav tm="0" fmla="#ppt_w*sin(2.5*pi*$)">
                                          <p:val>
                                            <p:fltVal val="0"/>
                                          </p:val>
                                        </p:tav>
                                        <p:tav tm="100000">
                                          <p:val>
                                            <p:fltVal val="1"/>
                                          </p:val>
                                        </p:tav>
                                      </p:tavLst>
                                    </p:anim>
                                    <p:anim calcmode="lin" valueType="num">
                                      <p:cBhvr>
                                        <p:cTn id="9" dur="2000" fill="hold"/>
                                        <p:tgtEl>
                                          <p:spTgt spid="3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2000"/>
                                        <p:tgtEl>
                                          <p:spTgt spid="20"/>
                                        </p:tgtEl>
                                      </p:cBhvr>
                                    </p:animEffect>
                                    <p:anim calcmode="lin" valueType="num">
                                      <p:cBhvr>
                                        <p:cTn id="22" dur="2000" fill="hold"/>
                                        <p:tgtEl>
                                          <p:spTgt spid="20"/>
                                        </p:tgtEl>
                                        <p:attrNameLst>
                                          <p:attrName>ppt_w</p:attrName>
                                        </p:attrNameLst>
                                      </p:cBhvr>
                                      <p:tavLst>
                                        <p:tav tm="0" fmla="#ppt_w*sin(2.5*pi*$)">
                                          <p:val>
                                            <p:fltVal val="0"/>
                                          </p:val>
                                        </p:tav>
                                        <p:tav tm="100000">
                                          <p:val>
                                            <p:fltVal val="1"/>
                                          </p:val>
                                        </p:tav>
                                      </p:tavLst>
                                    </p:anim>
                                    <p:anim calcmode="lin" valueType="num">
                                      <p:cBhvr>
                                        <p:cTn id="23"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80">
                                          <p:stCondLst>
                                            <p:cond delay="0"/>
                                          </p:stCondLst>
                                        </p:cTn>
                                        <p:tgtEl>
                                          <p:spTgt spid="42"/>
                                        </p:tgtEl>
                                      </p:cBhvr>
                                    </p:animEffect>
                                    <p:anim calcmode="lin" valueType="num">
                                      <p:cBhvr>
                                        <p:cTn id="29"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34" dur="26">
                                          <p:stCondLst>
                                            <p:cond delay="650"/>
                                          </p:stCondLst>
                                        </p:cTn>
                                        <p:tgtEl>
                                          <p:spTgt spid="42"/>
                                        </p:tgtEl>
                                      </p:cBhvr>
                                      <p:to x="100000" y="60000"/>
                                    </p:animScale>
                                    <p:animScale>
                                      <p:cBhvr>
                                        <p:cTn id="35" dur="166" decel="50000">
                                          <p:stCondLst>
                                            <p:cond delay="676"/>
                                          </p:stCondLst>
                                        </p:cTn>
                                        <p:tgtEl>
                                          <p:spTgt spid="42"/>
                                        </p:tgtEl>
                                      </p:cBhvr>
                                      <p:to x="100000" y="100000"/>
                                    </p:animScale>
                                    <p:animScale>
                                      <p:cBhvr>
                                        <p:cTn id="36" dur="26">
                                          <p:stCondLst>
                                            <p:cond delay="1312"/>
                                          </p:stCondLst>
                                        </p:cTn>
                                        <p:tgtEl>
                                          <p:spTgt spid="42"/>
                                        </p:tgtEl>
                                      </p:cBhvr>
                                      <p:to x="100000" y="80000"/>
                                    </p:animScale>
                                    <p:animScale>
                                      <p:cBhvr>
                                        <p:cTn id="37" dur="166" decel="50000">
                                          <p:stCondLst>
                                            <p:cond delay="1338"/>
                                          </p:stCondLst>
                                        </p:cTn>
                                        <p:tgtEl>
                                          <p:spTgt spid="42"/>
                                        </p:tgtEl>
                                      </p:cBhvr>
                                      <p:to x="100000" y="100000"/>
                                    </p:animScale>
                                    <p:animScale>
                                      <p:cBhvr>
                                        <p:cTn id="38" dur="26">
                                          <p:stCondLst>
                                            <p:cond delay="1642"/>
                                          </p:stCondLst>
                                        </p:cTn>
                                        <p:tgtEl>
                                          <p:spTgt spid="42"/>
                                        </p:tgtEl>
                                      </p:cBhvr>
                                      <p:to x="100000" y="90000"/>
                                    </p:animScale>
                                    <p:animScale>
                                      <p:cBhvr>
                                        <p:cTn id="39" dur="166" decel="50000">
                                          <p:stCondLst>
                                            <p:cond delay="1668"/>
                                          </p:stCondLst>
                                        </p:cTn>
                                        <p:tgtEl>
                                          <p:spTgt spid="42"/>
                                        </p:tgtEl>
                                      </p:cBhvr>
                                      <p:to x="100000" y="100000"/>
                                    </p:animScale>
                                    <p:animScale>
                                      <p:cBhvr>
                                        <p:cTn id="40" dur="26">
                                          <p:stCondLst>
                                            <p:cond delay="1808"/>
                                          </p:stCondLst>
                                        </p:cTn>
                                        <p:tgtEl>
                                          <p:spTgt spid="42"/>
                                        </p:tgtEl>
                                      </p:cBhvr>
                                      <p:to x="100000" y="95000"/>
                                    </p:animScale>
                                    <p:animScale>
                                      <p:cBhvr>
                                        <p:cTn id="41" dur="166" decel="50000">
                                          <p:stCondLst>
                                            <p:cond delay="1834"/>
                                          </p:stCondLst>
                                        </p:cTn>
                                        <p:tgtEl>
                                          <p:spTgt spid="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lowchart: Manual Input 37"/>
          <p:cNvSpPr/>
          <p:nvPr/>
        </p:nvSpPr>
        <p:spPr>
          <a:xfrm>
            <a:off x="152401" y="218521"/>
            <a:ext cx="7315200" cy="687943"/>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r>
              <a:rPr lang="ar-BH" sz="3000" b="1" dirty="0" smtClean="0">
                <a:solidFill>
                  <a:schemeClr val="bg1"/>
                </a:solidFill>
                <a:latin typeface="Sakkal Majalla" panose="02000000000000000000" pitchFamily="2" charset="-78"/>
                <a:cs typeface="Sakkal Majalla" panose="02000000000000000000" pitchFamily="2" charset="-78"/>
              </a:rPr>
              <a:t>إجراءات مصرف البحرين المركزي في حماية عملاء البنك</a:t>
            </a:r>
          </a:p>
        </p:txBody>
      </p:sp>
      <p:sp>
        <p:nvSpPr>
          <p:cNvPr id="22" name="TextBox 21"/>
          <p:cNvSpPr txBox="1"/>
          <p:nvPr/>
        </p:nvSpPr>
        <p:spPr>
          <a:xfrm>
            <a:off x="0" y="1714176"/>
            <a:ext cx="8458200" cy="5447645"/>
          </a:xfrm>
          <a:prstGeom prst="rect">
            <a:avLst/>
          </a:prstGeom>
          <a:noFill/>
        </p:spPr>
        <p:txBody>
          <a:bodyPr wrap="square" rtlCol="0">
            <a:spAutoFit/>
          </a:bodyPr>
          <a:lstStyle/>
          <a:p>
            <a:pPr marL="342900" indent="-342900" algn="just" rtl="1">
              <a:lnSpc>
                <a:spcPct val="150000"/>
              </a:lnSpc>
              <a:buClr>
                <a:srgbClr val="FF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يجب على البنوك التأكد من وضوح المطبوعات الإعلانية والترويجية للقروض.</a:t>
            </a:r>
            <a:endParaRPr lang="ar-BH" sz="2000" b="1" dirty="0">
              <a:latin typeface="Sakkal Majalla" panose="02000000000000000000" pitchFamily="2" charset="-78"/>
              <a:cs typeface="Sakkal Majalla" panose="02000000000000000000" pitchFamily="2" charset="-78"/>
            </a:endParaRPr>
          </a:p>
          <a:p>
            <a:pPr marL="342900" indent="-342900" algn="just" rtl="1">
              <a:lnSpc>
                <a:spcPct val="150000"/>
              </a:lnSpc>
              <a:buClr>
                <a:srgbClr val="FF0000"/>
              </a:buClr>
              <a:buFont typeface="Wingdings" panose="05000000000000000000" pitchFamily="2" charset="2"/>
              <a:buChar char="ü"/>
            </a:pPr>
            <a:r>
              <a:rPr lang="ar-BH" sz="2000" b="1" dirty="0">
                <a:latin typeface="Sakkal Majalla" panose="02000000000000000000" pitchFamily="2" charset="-78"/>
                <a:cs typeface="Sakkal Majalla" panose="02000000000000000000" pitchFamily="2" charset="-78"/>
              </a:rPr>
              <a:t>إعطاء معلومات واضحة وتزويد العملاء بوثائق </a:t>
            </a:r>
            <a:r>
              <a:rPr lang="ar-BH" sz="2000" b="1" dirty="0" smtClean="0">
                <a:latin typeface="Sakkal Majalla" panose="02000000000000000000" pitchFamily="2" charset="-78"/>
                <a:cs typeface="Sakkal Majalla" panose="02000000000000000000" pitchFamily="2" charset="-78"/>
              </a:rPr>
              <a:t>عن </a:t>
            </a:r>
            <a:r>
              <a:rPr lang="ar-BH" sz="2000" b="1" dirty="0">
                <a:latin typeface="Sakkal Majalla" panose="02000000000000000000" pitchFamily="2" charset="-78"/>
                <a:cs typeface="Sakkal Majalla" panose="02000000000000000000" pitchFamily="2" charset="-78"/>
              </a:rPr>
              <a:t>المنتجات والخدمات.</a:t>
            </a:r>
          </a:p>
          <a:p>
            <a:pPr marL="342900" indent="-342900" algn="just" rtl="1">
              <a:lnSpc>
                <a:spcPct val="150000"/>
              </a:lnSpc>
              <a:buClr>
                <a:srgbClr val="FF0000"/>
              </a:buClr>
              <a:buFont typeface="Wingdings" panose="05000000000000000000" pitchFamily="2" charset="2"/>
              <a:buChar char="ü"/>
            </a:pPr>
            <a:r>
              <a:rPr lang="ar-BH" sz="2000" b="1" dirty="0">
                <a:latin typeface="Sakkal Majalla" panose="02000000000000000000" pitchFamily="2" charset="-78"/>
                <a:cs typeface="Sakkal Majalla" panose="02000000000000000000" pitchFamily="2" charset="-78"/>
              </a:rPr>
              <a:t>تزويد العملاء بكشوف حسابات على فترات، مرة كل ستة أشهر.</a:t>
            </a:r>
          </a:p>
          <a:p>
            <a:pPr marL="342900" indent="-342900" algn="just" rtl="1">
              <a:lnSpc>
                <a:spcPct val="150000"/>
              </a:lnSpc>
              <a:buClr>
                <a:srgbClr val="FF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التعامل </a:t>
            </a:r>
            <a:r>
              <a:rPr lang="ar-BH" sz="2000" b="1" dirty="0">
                <a:latin typeface="Sakkal Majalla" panose="02000000000000000000" pitchFamily="2" charset="-78"/>
                <a:cs typeface="Sakkal Majalla" panose="02000000000000000000" pitchFamily="2" charset="-78"/>
              </a:rPr>
              <a:t>مع البيانات الشخصية للعملاء بسرية.</a:t>
            </a:r>
          </a:p>
          <a:p>
            <a:pPr marL="342900" indent="-342900" algn="just" rtl="1">
              <a:lnSpc>
                <a:spcPct val="150000"/>
              </a:lnSpc>
              <a:buClr>
                <a:srgbClr val="FF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مساعدة </a:t>
            </a:r>
            <a:r>
              <a:rPr lang="ar-BH" sz="2000" b="1" dirty="0">
                <a:latin typeface="Sakkal Majalla" panose="02000000000000000000" pitchFamily="2" charset="-78"/>
                <a:cs typeface="Sakkal Majalla" panose="02000000000000000000" pitchFamily="2" charset="-78"/>
              </a:rPr>
              <a:t>العملاء في اختيار الخدمة والمنتج المناسب  لاحتياجاتهم.</a:t>
            </a:r>
          </a:p>
          <a:p>
            <a:pPr marL="342900" indent="-342900" algn="just" rtl="1">
              <a:lnSpc>
                <a:spcPct val="150000"/>
              </a:lnSpc>
              <a:buClr>
                <a:srgbClr val="FF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تزويد </a:t>
            </a:r>
            <a:r>
              <a:rPr lang="ar-BH" sz="2000" b="1" dirty="0">
                <a:latin typeface="Sakkal Majalla" panose="02000000000000000000" pitchFamily="2" charset="-78"/>
                <a:cs typeface="Sakkal Majalla" panose="02000000000000000000" pitchFamily="2" charset="-78"/>
              </a:rPr>
              <a:t>العملاء بمعلومات خطية عن معدلات فائدة القروض والتسهيلات الائتمانية</a:t>
            </a:r>
            <a:r>
              <a:rPr lang="en-US" sz="2000" b="1" dirty="0">
                <a:latin typeface="Sakkal Majalla" panose="02000000000000000000" pitchFamily="2" charset="-78"/>
                <a:cs typeface="Sakkal Majalla" panose="02000000000000000000" pitchFamily="2" charset="-78"/>
              </a:rPr>
              <a:t>.</a:t>
            </a:r>
            <a:r>
              <a:rPr lang="ar-BH" sz="2000" b="1" dirty="0">
                <a:latin typeface="Sakkal Majalla" panose="02000000000000000000" pitchFamily="2" charset="-78"/>
                <a:cs typeface="Sakkal Majalla" panose="02000000000000000000" pitchFamily="2" charset="-78"/>
              </a:rPr>
              <a:t> </a:t>
            </a:r>
            <a:endParaRPr lang="en-US" sz="2000" b="1" dirty="0">
              <a:latin typeface="Sakkal Majalla" panose="02000000000000000000" pitchFamily="2" charset="-78"/>
              <a:cs typeface="Sakkal Majalla" panose="02000000000000000000" pitchFamily="2" charset="-78"/>
            </a:endParaRPr>
          </a:p>
          <a:p>
            <a:pPr marL="342900" indent="-342900" algn="just" rtl="1">
              <a:lnSpc>
                <a:spcPct val="150000"/>
              </a:lnSpc>
              <a:buClr>
                <a:srgbClr val="FF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الإعلان </a:t>
            </a:r>
            <a:r>
              <a:rPr lang="ar-BH" sz="2000" b="1" dirty="0">
                <a:latin typeface="Sakkal Majalla" panose="02000000000000000000" pitchFamily="2" charset="-78"/>
                <a:cs typeface="Sakkal Majalla" panose="02000000000000000000" pitchFamily="2" charset="-78"/>
              </a:rPr>
              <a:t>عن معدل الفائدة </a:t>
            </a:r>
            <a:r>
              <a:rPr lang="ar-BH" sz="2000" b="1" dirty="0" smtClean="0">
                <a:latin typeface="Sakkal Majalla" panose="02000000000000000000" pitchFamily="2" charset="-78"/>
                <a:cs typeface="Sakkal Majalla" panose="02000000000000000000" pitchFamily="2" charset="-78"/>
              </a:rPr>
              <a:t>السنوي </a:t>
            </a:r>
            <a:r>
              <a:rPr lang="ar-BH" sz="2000" b="1" dirty="0">
                <a:latin typeface="Sakkal Majalla" panose="02000000000000000000" pitchFamily="2" charset="-78"/>
                <a:cs typeface="Sakkal Majalla" panose="02000000000000000000" pitchFamily="2" charset="-78"/>
              </a:rPr>
              <a:t>أو معدل الربح السنوي (</a:t>
            </a:r>
            <a:r>
              <a:rPr lang="en-US" sz="2000" b="1" dirty="0">
                <a:latin typeface="Sakkal Majalla" panose="02000000000000000000" pitchFamily="2" charset="-78"/>
                <a:cs typeface="Sakkal Majalla" panose="02000000000000000000" pitchFamily="2" charset="-78"/>
              </a:rPr>
              <a:t>APR</a:t>
            </a:r>
            <a:r>
              <a:rPr lang="ar-BH" sz="2000" b="1" dirty="0">
                <a:latin typeface="Sakkal Majalla" panose="02000000000000000000" pitchFamily="2" charset="-78"/>
                <a:cs typeface="Sakkal Majalla" panose="02000000000000000000" pitchFamily="2" charset="-78"/>
              </a:rPr>
              <a:t>).</a:t>
            </a:r>
          </a:p>
          <a:p>
            <a:pPr marL="342900" indent="-342900" algn="just" rtl="1">
              <a:lnSpc>
                <a:spcPct val="150000"/>
              </a:lnSpc>
              <a:buClr>
                <a:srgbClr val="FF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إبلاغ </a:t>
            </a:r>
            <a:r>
              <a:rPr lang="ar-BH" sz="2000" b="1" dirty="0">
                <a:latin typeface="Sakkal Majalla" panose="02000000000000000000" pitchFamily="2" charset="-78"/>
                <a:cs typeface="Sakkal Majalla" panose="02000000000000000000" pitchFamily="2" charset="-78"/>
              </a:rPr>
              <a:t>العملاء عن أي تغيير في معدلات الفائدة قبل البدء في تطبيقها.</a:t>
            </a:r>
          </a:p>
          <a:p>
            <a:pPr marL="342900" indent="-342900" algn="just" rtl="1">
              <a:lnSpc>
                <a:spcPct val="150000"/>
              </a:lnSpc>
              <a:buClr>
                <a:srgbClr val="FF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تزويد </a:t>
            </a:r>
            <a:r>
              <a:rPr lang="ar-BH" sz="2000" b="1" dirty="0">
                <a:latin typeface="Sakkal Majalla" panose="02000000000000000000" pitchFamily="2" charset="-78"/>
                <a:cs typeface="Sakkal Majalla" panose="02000000000000000000" pitchFamily="2" charset="-78"/>
              </a:rPr>
              <a:t>العملاء بتفاصيل الرسوم، وإبلاغهم قبل شهر عن أي زيادة في الرسوم.</a:t>
            </a:r>
          </a:p>
          <a:p>
            <a:pPr marL="342900" indent="-342900" algn="just" rtl="1">
              <a:lnSpc>
                <a:spcPct val="150000"/>
              </a:lnSpc>
              <a:buClr>
                <a:srgbClr val="FF0000"/>
              </a:buClr>
              <a:buFont typeface="Wingdings" panose="05000000000000000000" pitchFamily="2" charset="2"/>
              <a:buChar char="ü"/>
            </a:pPr>
            <a:r>
              <a:rPr lang="ar-BH" sz="2000" b="1" dirty="0" smtClean="0">
                <a:latin typeface="Sakkal Majalla" panose="02000000000000000000" pitchFamily="2" charset="-78"/>
                <a:cs typeface="Sakkal Majalla" panose="02000000000000000000" pitchFamily="2" charset="-78"/>
              </a:rPr>
              <a:t>يجب </a:t>
            </a:r>
            <a:r>
              <a:rPr lang="ar-BH" sz="2000" b="1" dirty="0">
                <a:latin typeface="Sakkal Majalla" panose="02000000000000000000" pitchFamily="2" charset="-78"/>
                <a:cs typeface="Sakkal Majalla" panose="02000000000000000000" pitchFamily="2" charset="-78"/>
              </a:rPr>
              <a:t>أن يتوافر لدى البنك آلية للتعامل مع شكاوي العملاء.</a:t>
            </a:r>
          </a:p>
          <a:p>
            <a:pPr algn="just" rtl="1"/>
            <a:endParaRPr lang="ar-BH" sz="2400" b="1" dirty="0">
              <a:latin typeface="Sakkal Majalla" panose="02000000000000000000" pitchFamily="2" charset="-78"/>
              <a:cs typeface="Sakkal Majalla" panose="02000000000000000000" pitchFamily="2" charset="-78"/>
            </a:endParaRPr>
          </a:p>
          <a:p>
            <a:pPr algn="just" rtl="1"/>
            <a:endParaRPr lang="en-US" sz="2400" dirty="0"/>
          </a:p>
        </p:txBody>
      </p:sp>
      <p:sp>
        <p:nvSpPr>
          <p:cNvPr id="8" name="Rectangle 7"/>
          <p:cNvSpPr/>
          <p:nvPr/>
        </p:nvSpPr>
        <p:spPr>
          <a:xfrm>
            <a:off x="381000" y="1121161"/>
            <a:ext cx="8662090" cy="597026"/>
          </a:xfrm>
          <a:prstGeom prst="rect">
            <a:avLst/>
          </a:prstGeom>
          <a:solidFill>
            <a:schemeClr val="bg1">
              <a:lumMod val="85000"/>
            </a:schemeClr>
          </a:solidFill>
          <a:ln>
            <a:noFill/>
          </a:ln>
          <a:effectLst>
            <a:reflection blurRad="12700" stA="38000" endPos="28000" dist="5000" dir="5400000" sy="-100000" algn="bl" rotWithShape="0"/>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ar-BH" sz="2400" b="1" dirty="0" smtClean="0">
              <a:solidFill>
                <a:srgbClr val="FF0000"/>
              </a:solidFill>
              <a:latin typeface="Sakkal Majalla" panose="02000000000000000000" pitchFamily="2" charset="-78"/>
              <a:cs typeface="Sakkal Majalla" panose="02000000000000000000" pitchFamily="2" charset="-78"/>
            </a:endParaRPr>
          </a:p>
          <a:p>
            <a:pPr algn="justLow" rtl="1"/>
            <a:r>
              <a:rPr lang="ar-BH" sz="2200" b="1" dirty="0" smtClean="0">
                <a:solidFill>
                  <a:srgbClr val="C00000"/>
                </a:solidFill>
                <a:latin typeface="Sakkal Majalla" panose="02000000000000000000" pitchFamily="2" charset="-78"/>
                <a:cs typeface="Sakkal Majalla" panose="02000000000000000000" pitchFamily="2" charset="-78"/>
              </a:rPr>
              <a:t>  ثانًيا: </a:t>
            </a:r>
            <a:r>
              <a:rPr lang="ar-BH" sz="2200" b="1" dirty="0" smtClean="0">
                <a:solidFill>
                  <a:schemeClr val="tx1"/>
                </a:solidFill>
                <a:latin typeface="Sakkal Majalla" panose="02000000000000000000" pitchFamily="2" charset="-78"/>
                <a:cs typeface="Sakkal Majalla" panose="02000000000000000000" pitchFamily="2" charset="-78"/>
              </a:rPr>
              <a:t>إصدار ميثاق أفضل الممارسات حول القروض الاستهلاكية ورسوم الخدمات المصرفية:</a:t>
            </a:r>
            <a:endParaRPr lang="ar-BH" sz="2200" b="1" dirty="0">
              <a:solidFill>
                <a:schemeClr val="tx1"/>
              </a:solidFill>
              <a:latin typeface="Sakkal Majalla" panose="02000000000000000000" pitchFamily="2" charset="-78"/>
              <a:cs typeface="Sakkal Majalla" panose="02000000000000000000" pitchFamily="2" charset="-78"/>
            </a:endParaRPr>
          </a:p>
          <a:p>
            <a:pPr algn="justLow" rtl="1"/>
            <a:endParaRPr lang="ar-BH" sz="2000" b="1" dirty="0">
              <a:solidFill>
                <a:schemeClr val="dk1"/>
              </a:solidFill>
              <a:latin typeface="Sakkal Majalla" panose="02000000000000000000" pitchFamily="2" charset="-78"/>
              <a:cs typeface="Sakkal Majalla" panose="02000000000000000000" pitchFamily="2" charset="-78"/>
            </a:endParaRPr>
          </a:p>
        </p:txBody>
      </p:sp>
      <p:sp>
        <p:nvSpPr>
          <p:cNvPr id="9" name="Rectangle 8"/>
          <p:cNvSpPr/>
          <p:nvPr/>
        </p:nvSpPr>
        <p:spPr>
          <a:xfrm>
            <a:off x="152400" y="6529000"/>
            <a:ext cx="5410200" cy="276999"/>
          </a:xfrm>
          <a:prstGeom prst="rect">
            <a:avLst/>
          </a:prstGeom>
        </p:spPr>
        <p:txBody>
          <a:bodyPr wrap="square">
            <a:spAutoFit/>
          </a:bodyPr>
          <a:lstStyle/>
          <a:p>
            <a:pPr algn="ct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مصرف البحرين المركزي    المقرر</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0" name="Straight Connector 9"/>
          <p:cNvCxnSpPr/>
          <p:nvPr/>
        </p:nvCxnSpPr>
        <p:spPr>
          <a:xfrm>
            <a:off x="0" y="6477000"/>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5291759" y="6477000"/>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438" y="0"/>
            <a:ext cx="1646183" cy="1268068"/>
          </a:xfrm>
          <a:prstGeom prst="rect">
            <a:avLst/>
          </a:prstGeom>
        </p:spPr>
      </p:pic>
    </p:spTree>
    <p:extLst>
      <p:ext uri="{BB962C8B-B14F-4D97-AF65-F5344CB8AC3E}">
        <p14:creationId xmlns:p14="http://schemas.microsoft.com/office/powerpoint/2010/main" val="50900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subTnLst>
                                    <p:audio>
                                      <p:cMediaNode>
                                        <p:cTn display="0" masterRel="sameClick">
                                          <p:stCondLst>
                                            <p:cond evt="begin" delay="0">
                                              <p:tn val="12"/>
                                            </p:cond>
                                          </p:stCondLst>
                                          <p:endCondLst>
                                            <p:cond evt="onStopAudio" delay="0">
                                              <p:tgtEl>
                                                <p:sldTgt/>
                                              </p:tgtEl>
                                            </p:cond>
                                          </p:endCondLst>
                                        </p:cTn>
                                        <p:tgtEl>
                                          <p:sndTgt r:embed="rId4" name="click.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fade">
                                      <p:cBhvr>
                                        <p:cTn id="21" dur="1000"/>
                                        <p:tgtEl>
                                          <p:spTgt spid="22">
                                            <p:txEl>
                                              <p:pRg st="0" end="0"/>
                                            </p:txEl>
                                          </p:spTgt>
                                        </p:tgtEl>
                                      </p:cBhvr>
                                    </p:animEffect>
                                    <p:anim calcmode="lin" valueType="num">
                                      <p:cBhvr>
                                        <p:cTn id="2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click.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xEl>
                                              <p:pRg st="1" end="1"/>
                                            </p:txEl>
                                          </p:spTgt>
                                        </p:tgtEl>
                                        <p:attrNameLst>
                                          <p:attrName>style.visibility</p:attrName>
                                        </p:attrNameLst>
                                      </p:cBhvr>
                                      <p:to>
                                        <p:strVal val="visible"/>
                                      </p:to>
                                    </p:set>
                                    <p:animEffect transition="in" filter="fade">
                                      <p:cBhvr>
                                        <p:cTn id="28" dur="1000"/>
                                        <p:tgtEl>
                                          <p:spTgt spid="22">
                                            <p:txEl>
                                              <p:pRg st="1" end="1"/>
                                            </p:txEl>
                                          </p:spTgt>
                                        </p:tgtEl>
                                      </p:cBhvr>
                                    </p:animEffect>
                                    <p:anim calcmode="lin" valueType="num">
                                      <p:cBhvr>
                                        <p:cTn id="29"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xEl>
                                              <p:pRg st="2" end="2"/>
                                            </p:txEl>
                                          </p:spTgt>
                                        </p:tgtEl>
                                        <p:attrNameLst>
                                          <p:attrName>style.visibility</p:attrName>
                                        </p:attrNameLst>
                                      </p:cBhvr>
                                      <p:to>
                                        <p:strVal val="visible"/>
                                      </p:to>
                                    </p:set>
                                    <p:animEffect transition="in" filter="fade">
                                      <p:cBhvr>
                                        <p:cTn id="35" dur="1000"/>
                                        <p:tgtEl>
                                          <p:spTgt spid="22">
                                            <p:txEl>
                                              <p:pRg st="2" end="2"/>
                                            </p:txEl>
                                          </p:spTgt>
                                        </p:tgtEl>
                                      </p:cBhvr>
                                    </p:animEffect>
                                    <p:anim calcmode="lin" valueType="num">
                                      <p:cBhvr>
                                        <p:cTn id="36"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2">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2">
                                            <p:txEl>
                                              <p:pRg st="3" end="3"/>
                                            </p:txEl>
                                          </p:spTgt>
                                        </p:tgtEl>
                                        <p:attrNameLst>
                                          <p:attrName>style.visibility</p:attrName>
                                        </p:attrNameLst>
                                      </p:cBhvr>
                                      <p:to>
                                        <p:strVal val="visible"/>
                                      </p:to>
                                    </p:set>
                                    <p:animEffect transition="in" filter="fade">
                                      <p:cBhvr>
                                        <p:cTn id="42" dur="1000"/>
                                        <p:tgtEl>
                                          <p:spTgt spid="22">
                                            <p:txEl>
                                              <p:pRg st="3" end="3"/>
                                            </p:txEl>
                                          </p:spTgt>
                                        </p:tgtEl>
                                      </p:cBhvr>
                                    </p:animEffect>
                                    <p:anim calcmode="lin" valueType="num">
                                      <p:cBhvr>
                                        <p:cTn id="43"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22">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2">
                                            <p:txEl>
                                              <p:pRg st="4" end="4"/>
                                            </p:txEl>
                                          </p:spTgt>
                                        </p:tgtEl>
                                        <p:attrNameLst>
                                          <p:attrName>style.visibility</p:attrName>
                                        </p:attrNameLst>
                                      </p:cBhvr>
                                      <p:to>
                                        <p:strVal val="visible"/>
                                      </p:to>
                                    </p:set>
                                    <p:animEffect transition="in" filter="fade">
                                      <p:cBhvr>
                                        <p:cTn id="49" dur="1000"/>
                                        <p:tgtEl>
                                          <p:spTgt spid="22">
                                            <p:txEl>
                                              <p:pRg st="4" end="4"/>
                                            </p:txEl>
                                          </p:spTgt>
                                        </p:tgtEl>
                                      </p:cBhvr>
                                    </p:animEffect>
                                    <p:anim calcmode="lin" valueType="num">
                                      <p:cBhvr>
                                        <p:cTn id="50"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22">
                                            <p:txEl>
                                              <p:pRg st="4" end="4"/>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2">
                                            <p:txEl>
                                              <p:pRg st="5" end="5"/>
                                            </p:txEl>
                                          </p:spTgt>
                                        </p:tgtEl>
                                        <p:attrNameLst>
                                          <p:attrName>style.visibility</p:attrName>
                                        </p:attrNameLst>
                                      </p:cBhvr>
                                      <p:to>
                                        <p:strVal val="visible"/>
                                      </p:to>
                                    </p:set>
                                    <p:animEffect transition="in" filter="fade">
                                      <p:cBhvr>
                                        <p:cTn id="56" dur="1000"/>
                                        <p:tgtEl>
                                          <p:spTgt spid="22">
                                            <p:txEl>
                                              <p:pRg st="5" end="5"/>
                                            </p:txEl>
                                          </p:spTgt>
                                        </p:tgtEl>
                                      </p:cBhvr>
                                    </p:animEffect>
                                    <p:anim calcmode="lin" valueType="num">
                                      <p:cBhvr>
                                        <p:cTn id="57"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22">
                                            <p:txEl>
                                              <p:pRg st="5" end="5"/>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2">
                                            <p:txEl>
                                              <p:pRg st="6" end="6"/>
                                            </p:txEl>
                                          </p:spTgt>
                                        </p:tgtEl>
                                        <p:attrNameLst>
                                          <p:attrName>style.visibility</p:attrName>
                                        </p:attrNameLst>
                                      </p:cBhvr>
                                      <p:to>
                                        <p:strVal val="visible"/>
                                      </p:to>
                                    </p:set>
                                    <p:animEffect transition="in" filter="fade">
                                      <p:cBhvr>
                                        <p:cTn id="63" dur="1000"/>
                                        <p:tgtEl>
                                          <p:spTgt spid="22">
                                            <p:txEl>
                                              <p:pRg st="6" end="6"/>
                                            </p:txEl>
                                          </p:spTgt>
                                        </p:tgtEl>
                                      </p:cBhvr>
                                    </p:animEffect>
                                    <p:anim calcmode="lin" valueType="num">
                                      <p:cBhvr>
                                        <p:cTn id="64"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6" end="6"/>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click.wav"/>
                                        </p:tgtEl>
                                      </p:cMediaNode>
                                    </p:audio>
                                  </p:sub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2">
                                            <p:txEl>
                                              <p:pRg st="7" end="7"/>
                                            </p:txEl>
                                          </p:spTgt>
                                        </p:tgtEl>
                                        <p:attrNameLst>
                                          <p:attrName>style.visibility</p:attrName>
                                        </p:attrNameLst>
                                      </p:cBhvr>
                                      <p:to>
                                        <p:strVal val="visible"/>
                                      </p:to>
                                    </p:set>
                                    <p:animEffect transition="in" filter="fade">
                                      <p:cBhvr>
                                        <p:cTn id="70" dur="1000"/>
                                        <p:tgtEl>
                                          <p:spTgt spid="22">
                                            <p:txEl>
                                              <p:pRg st="7" end="7"/>
                                            </p:txEl>
                                          </p:spTgt>
                                        </p:tgtEl>
                                      </p:cBhvr>
                                    </p:animEffect>
                                    <p:anim calcmode="lin" valueType="num">
                                      <p:cBhvr>
                                        <p:cTn id="71"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22">
                                            <p:txEl>
                                              <p:pRg st="7" end="7"/>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2">
                                            <p:txEl>
                                              <p:pRg st="8" end="8"/>
                                            </p:txEl>
                                          </p:spTgt>
                                        </p:tgtEl>
                                        <p:attrNameLst>
                                          <p:attrName>style.visibility</p:attrName>
                                        </p:attrNameLst>
                                      </p:cBhvr>
                                      <p:to>
                                        <p:strVal val="visible"/>
                                      </p:to>
                                    </p:set>
                                    <p:animEffect transition="in" filter="fade">
                                      <p:cBhvr>
                                        <p:cTn id="77" dur="1000"/>
                                        <p:tgtEl>
                                          <p:spTgt spid="22">
                                            <p:txEl>
                                              <p:pRg st="8" end="8"/>
                                            </p:txEl>
                                          </p:spTgt>
                                        </p:tgtEl>
                                      </p:cBhvr>
                                    </p:animEffect>
                                    <p:anim calcmode="lin" valueType="num">
                                      <p:cBhvr>
                                        <p:cTn id="78" dur="10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8" end="8"/>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click.wav"/>
                                        </p:tgtEl>
                                      </p:cMediaNode>
                                    </p:audio>
                                  </p:sub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2">
                                            <p:txEl>
                                              <p:pRg st="9" end="9"/>
                                            </p:txEl>
                                          </p:spTgt>
                                        </p:tgtEl>
                                        <p:attrNameLst>
                                          <p:attrName>style.visibility</p:attrName>
                                        </p:attrNameLst>
                                      </p:cBhvr>
                                      <p:to>
                                        <p:strVal val="visible"/>
                                      </p:to>
                                    </p:set>
                                    <p:animEffect transition="in" filter="fade">
                                      <p:cBhvr>
                                        <p:cTn id="84" dur="1000"/>
                                        <p:tgtEl>
                                          <p:spTgt spid="22">
                                            <p:txEl>
                                              <p:pRg st="9" end="9"/>
                                            </p:txEl>
                                          </p:spTgt>
                                        </p:tgtEl>
                                      </p:cBhvr>
                                    </p:animEffect>
                                    <p:anim calcmode="lin" valueType="num">
                                      <p:cBhvr>
                                        <p:cTn id="85" dur="1000" fill="hold"/>
                                        <p:tgtEl>
                                          <p:spTgt spid="22">
                                            <p:txEl>
                                              <p:pRg st="9" end="9"/>
                                            </p:txEl>
                                          </p:spTgt>
                                        </p:tgtEl>
                                        <p:attrNameLst>
                                          <p:attrName>ppt_x</p:attrName>
                                        </p:attrNameLst>
                                      </p:cBhvr>
                                      <p:tavLst>
                                        <p:tav tm="0">
                                          <p:val>
                                            <p:strVal val="#ppt_x"/>
                                          </p:val>
                                        </p:tav>
                                        <p:tav tm="100000">
                                          <p:val>
                                            <p:strVal val="#ppt_x"/>
                                          </p:val>
                                        </p:tav>
                                      </p:tavLst>
                                    </p:anim>
                                    <p:anim calcmode="lin" valueType="num">
                                      <p:cBhvr>
                                        <p:cTn id="86" dur="1000" fill="hold"/>
                                        <p:tgtEl>
                                          <p:spTgt spid="22">
                                            <p:txEl>
                                              <p:pRg st="9" end="9"/>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animBg="1"/>
    </p:bldLst>
  </p:timing>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5023</TotalTime>
  <Words>2684</Words>
  <Application>Microsoft Office PowerPoint</Application>
  <PresentationFormat>On-screen Show (4:3)</PresentationFormat>
  <Paragraphs>323</Paragraphs>
  <Slides>46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Century Gothic</vt:lpstr>
      <vt:lpstr>Sakkal Majalla</vt:lpstr>
      <vt:lpstr>Times New Roman</vt:lpstr>
      <vt:lpstr>Wingdings</vt:lpstr>
      <vt:lpstr>Presentation2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التقويم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سوق التأمين في مملكة البحرين</dc:title>
  <dc:creator>Amina Alseddiqi</dc:creator>
  <cp:lastModifiedBy>Abdulhadi Ahmed Ali Alnatei</cp:lastModifiedBy>
  <cp:revision>722</cp:revision>
  <dcterms:created xsi:type="dcterms:W3CDTF">2020-03-03T05:49:03Z</dcterms:created>
  <dcterms:modified xsi:type="dcterms:W3CDTF">2021-01-24T06:20:44Z</dcterms:modified>
</cp:coreProperties>
</file>