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332" r:id="rId5"/>
    <p:sldId id="333" r:id="rId6"/>
    <p:sldId id="335" r:id="rId7"/>
    <p:sldId id="336" r:id="rId8"/>
    <p:sldId id="337" r:id="rId9"/>
    <p:sldId id="338" r:id="rId10"/>
    <p:sldId id="339" r:id="rId11"/>
    <p:sldId id="353" r:id="rId12"/>
    <p:sldId id="352" r:id="rId13"/>
    <p:sldId id="350" r:id="rId14"/>
    <p:sldId id="354" r:id="rId15"/>
    <p:sldId id="355" r:id="rId16"/>
    <p:sldId id="342" r:id="rId17"/>
    <p:sldId id="347" r:id="rId18"/>
    <p:sldId id="348" r:id="rId19"/>
    <p:sldId id="356" r:id="rId20"/>
    <p:sldId id="33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18753-8A42-4B23-9E12-41D77084988F}" type="datetimeFigureOut">
              <a:rPr lang="en-US" smtClean="0"/>
              <a:t>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F87A2-627E-4037-B053-47B07FDDB5D9}" type="slidenum">
              <a:rPr lang="en-US" smtClean="0"/>
              <a:t>‹#›</a:t>
            </a:fld>
            <a:endParaRPr lang="en-US"/>
          </a:p>
        </p:txBody>
      </p:sp>
    </p:spTree>
    <p:extLst>
      <p:ext uri="{BB962C8B-B14F-4D97-AF65-F5344CB8AC3E}">
        <p14:creationId xmlns:p14="http://schemas.microsoft.com/office/powerpoint/2010/main" val="326763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E04FD0-EE4A-4C48-BD1D-3C85686BE93E}" type="slidenum">
              <a:rPr lang="en-GB" smtClean="0"/>
              <a:t>1</a:t>
            </a:fld>
            <a:endParaRPr lang="en-GB"/>
          </a:p>
        </p:txBody>
      </p:sp>
    </p:spTree>
    <p:extLst>
      <p:ext uri="{BB962C8B-B14F-4D97-AF65-F5344CB8AC3E}">
        <p14:creationId xmlns:p14="http://schemas.microsoft.com/office/powerpoint/2010/main" val="134526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26852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60969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70495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13923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81935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5961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2771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0840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5661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03049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86065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656582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2.bp.blogspot.com/-iID_bKEUkSY/URM5VBaYndI/AAAAAAAAAA0/2zNMmyOnb98/s1600/bank.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2.bp.blogspot.com/-iID_bKEUkSY/URM5VBaYndI/AAAAAAAAAA0/2zNMmyOnb98/s1600/bank.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ewstudent.co.uk/wp-content/uploads/2012/07/7360273.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2.bp.blogspot.com/-iID_bKEUkSY/URM5VBaYndI/AAAAAAAAAA0/2zNMmyOnb98/s1600/bank.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ccountingcoach.com/terms/B/bank-statement.html" TargetMode="External"/><Relationship Id="rId2" Type="http://schemas.openxmlformats.org/officeDocument/2006/relationships/hyperlink" Target="http://www.accountingcoach.com/terms/G/general-ledger-account.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2.bp.blogspot.com/-iID_bKEUkSY/URM5VBaYndI/AAAAAAAAAA0/2zNMmyOnb98/s1600/bank.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accountingcoach.com/terms/I/interest-earned.html" TargetMode="External"/><Relationship Id="rId3" Type="http://schemas.openxmlformats.org/officeDocument/2006/relationships/hyperlink" Target="http://www.accountingcoach.com/terms/O/outstanding-checks.html" TargetMode="External"/><Relationship Id="rId7" Type="http://schemas.openxmlformats.org/officeDocument/2006/relationships/hyperlink" Target="http://www.accountingcoach.com/terms/C/check-printing-charges.html" TargetMode="External"/><Relationship Id="rId2" Type="http://schemas.openxmlformats.org/officeDocument/2006/relationships/hyperlink" Target="http://www.accountingcoach.com/terms/D/deposits-in-transit.html" TargetMode="External"/><Relationship Id="rId1" Type="http://schemas.openxmlformats.org/officeDocument/2006/relationships/slideLayout" Target="../slideLayouts/slideLayout2.xml"/><Relationship Id="rId6" Type="http://schemas.openxmlformats.org/officeDocument/2006/relationships/hyperlink" Target="http://www.accountingcoach.com/terms/N/not-sufficient-funds-check.html" TargetMode="External"/><Relationship Id="rId11" Type="http://schemas.openxmlformats.org/officeDocument/2006/relationships/image" Target="../media/image2.png"/><Relationship Id="rId5" Type="http://schemas.openxmlformats.org/officeDocument/2006/relationships/hyperlink" Target="http://www.accountingcoach.com/terms/B/bank-service-charge-expense.html" TargetMode="External"/><Relationship Id="rId10" Type="http://schemas.openxmlformats.org/officeDocument/2006/relationships/image" Target="../media/image3.jpeg"/><Relationship Id="rId4" Type="http://schemas.openxmlformats.org/officeDocument/2006/relationships/hyperlink" Target="http://www.accountingcoach.com/terms/B/bank-errors.html" TargetMode="External"/><Relationship Id="rId9" Type="http://schemas.openxmlformats.org/officeDocument/2006/relationships/hyperlink" Target="http://www.accountingcoach.com/terms/N/notes-receivabl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2.bp.blogspot.com/-iID_bKEUkSY/URM5VBaYndI/AAAAAAAAAA0/2zNMmyOnb98/s1600/bank.jp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ccountingcoach.com/terms/B/bank-errors.html"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2.bp.blogspot.com/-iID_bKEUkSY/URM5VBaYndI/AAAAAAAAAA0/2zNMmyOnb98/s1600/bank.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descr="Image result for bahrain emblem">
            <a:extLst>
              <a:ext uri="{FF2B5EF4-FFF2-40B4-BE49-F238E27FC236}">
                <a16:creationId xmlns="" xmlns:a16="http://schemas.microsoft.com/office/drawing/2014/main" id="{A7B754D7-1CC4-4B0B-B38E-C52E4ED20633}"/>
              </a:ext>
            </a:extLst>
          </p:cNvPr>
          <p:cNvSpPr>
            <a:spLocks noChangeAspect="1" noChangeArrowheads="1"/>
          </p:cNvSpPr>
          <p:nvPr/>
        </p:nvSpPr>
        <p:spPr bwMode="auto">
          <a:xfrm>
            <a:off x="1640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9" name="Picture 8"/>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754981" y="620688"/>
            <a:ext cx="8185853" cy="1224136"/>
          </a:xfrm>
          <a:prstGeom prst="rect">
            <a:avLst/>
          </a:prstGeom>
          <a:ln>
            <a:noFill/>
          </a:ln>
          <a:effectLst>
            <a:outerShdw blurRad="292100" dist="139700" dir="2700000" algn="tl" rotWithShape="0">
              <a:srgbClr val="333333">
                <a:alpha val="65000"/>
              </a:srgbClr>
            </a:outerShdw>
          </a:effectLst>
        </p:spPr>
      </p:pic>
      <p:graphicFrame>
        <p:nvGraphicFramePr>
          <p:cNvPr id="13" name="Table 8">
            <a:extLst>
              <a:ext uri="{FF2B5EF4-FFF2-40B4-BE49-F238E27FC236}">
                <a16:creationId xmlns="" xmlns:a16="http://schemas.microsoft.com/office/drawing/2014/main" id="{C257F836-2B8D-4385-833E-440ED69B98AF}"/>
              </a:ext>
            </a:extLst>
          </p:cNvPr>
          <p:cNvGraphicFramePr>
            <a:graphicFrameLocks noGrp="1"/>
          </p:cNvGraphicFramePr>
          <p:nvPr>
            <p:extLst>
              <p:ext uri="{D42A27DB-BD31-4B8C-83A1-F6EECF244321}">
                <p14:modId xmlns:p14="http://schemas.microsoft.com/office/powerpoint/2010/main" val="1734101189"/>
              </p:ext>
            </p:extLst>
          </p:nvPr>
        </p:nvGraphicFramePr>
        <p:xfrm>
          <a:off x="1754980" y="2266084"/>
          <a:ext cx="8831453" cy="4005287"/>
        </p:xfrm>
        <a:graphic>
          <a:graphicData uri="http://schemas.openxmlformats.org/drawingml/2006/table">
            <a:tbl>
              <a:tblPr firstRow="1" bandRow="1">
                <a:tableStyleId>{22838BEF-8BB2-4498-84A7-C5851F593DF1}</a:tableStyleId>
              </a:tblPr>
              <a:tblGrid>
                <a:gridCol w="1760378">
                  <a:extLst>
                    <a:ext uri="{9D8B030D-6E8A-4147-A177-3AD203B41FA5}">
                      <a16:colId xmlns="" xmlns:a16="http://schemas.microsoft.com/office/drawing/2014/main" val="1153488245"/>
                    </a:ext>
                  </a:extLst>
                </a:gridCol>
                <a:gridCol w="7071075">
                  <a:extLst>
                    <a:ext uri="{9D8B030D-6E8A-4147-A177-3AD203B41FA5}">
                      <a16:colId xmlns="" xmlns:a16="http://schemas.microsoft.com/office/drawing/2014/main" val="2424581035"/>
                    </a:ext>
                  </a:extLst>
                </a:gridCol>
              </a:tblGrid>
              <a:tr h="1153207">
                <a:tc gridSpan="2">
                  <a:txBody>
                    <a:bodyPr/>
                    <a:lstStyle/>
                    <a:p>
                      <a:pPr algn="ctr"/>
                      <a:r>
                        <a:rPr lang="en-US" sz="2400" dirty="0">
                          <a:latin typeface="Arial" panose="020B0604020202020204" pitchFamily="34" charset="0"/>
                          <a:cs typeface="Arial" panose="020B0604020202020204" pitchFamily="34" charset="0"/>
                        </a:rPr>
                        <a:t>Commercial Subjects Group </a:t>
                      </a:r>
                    </a:p>
                    <a:p>
                      <a:pPr algn="ctr"/>
                      <a:r>
                        <a:rPr lang="en-US" sz="2400" dirty="0">
                          <a:latin typeface="Arial" panose="020B0604020202020204" pitchFamily="34" charset="0"/>
                          <a:cs typeface="Arial" panose="020B0604020202020204" pitchFamily="34" charset="0"/>
                        </a:rPr>
                        <a:t>Level </a:t>
                      </a:r>
                      <a:r>
                        <a:rPr lang="en-US" sz="2400" dirty="0" smtClean="0">
                          <a:latin typeface="Arial" panose="020B0604020202020204" pitchFamily="34" charset="0"/>
                          <a:cs typeface="Arial" panose="020B0604020202020204" pitchFamily="34" charset="0"/>
                        </a:rPr>
                        <a:t>3</a:t>
                      </a:r>
                      <a:endParaRPr lang="en-GB" sz="2400"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hMerge="1">
                  <a:txBody>
                    <a:bodyPr/>
                    <a:lstStyle/>
                    <a:p>
                      <a:endParaRPr lang="en-GB" dirty="0"/>
                    </a:p>
                  </a:txBody>
                  <a:tcPr/>
                </a:tc>
                <a:extLst>
                  <a:ext uri="{0D108BD9-81ED-4DB2-BD59-A6C34878D82A}">
                    <a16:rowId xmlns="" xmlns:a16="http://schemas.microsoft.com/office/drawing/2014/main" val="3128585072"/>
                  </a:ext>
                </a:extLst>
              </a:tr>
              <a:tr h="8802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Subject</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a:solidFill>
                            <a:srgbClr val="002060"/>
                          </a:solidFill>
                          <a:latin typeface="Arial" panose="020B0604020202020204" pitchFamily="34" charset="0"/>
                          <a:cs typeface="Arial" panose="020B0604020202020204" pitchFamily="34" charset="0"/>
                        </a:rPr>
                        <a:t>Accounting </a:t>
                      </a:r>
                      <a:r>
                        <a:rPr lang="en-US" sz="2400" b="1" dirty="0" smtClean="0">
                          <a:solidFill>
                            <a:srgbClr val="002060"/>
                          </a:solidFill>
                          <a:latin typeface="Arial" panose="020B0604020202020204" pitchFamily="34" charset="0"/>
                          <a:cs typeface="Arial" panose="020B0604020202020204" pitchFamily="34" charset="0"/>
                        </a:rPr>
                        <a:t>(3)  –</a:t>
                      </a:r>
                    </a:p>
                    <a:p>
                      <a:pPr algn="ctr"/>
                      <a:r>
                        <a:rPr lang="en-US" sz="2400" b="1" dirty="0" smtClean="0">
                          <a:solidFill>
                            <a:srgbClr val="002060"/>
                          </a:solidFill>
                          <a:latin typeface="Arial" panose="020B0604020202020204" pitchFamily="34" charset="0"/>
                          <a:cs typeface="Arial" panose="020B0604020202020204" pitchFamily="34" charset="0"/>
                        </a:rPr>
                        <a:t> </a:t>
                      </a:r>
                      <a:r>
                        <a:rPr lang="ar-SA" sz="2400" b="1" dirty="0" smtClean="0">
                          <a:solidFill>
                            <a:srgbClr val="002060"/>
                          </a:solidFill>
                          <a:latin typeface="Arial" panose="020B0604020202020204" pitchFamily="34" charset="0"/>
                          <a:cs typeface="Arial" panose="020B0604020202020204" pitchFamily="34" charset="0"/>
                        </a:rPr>
                        <a:t>محا213</a:t>
                      </a:r>
                      <a:r>
                        <a:rPr lang="ar-SA" sz="2400" b="1" baseline="0" dirty="0" smtClean="0">
                          <a:solidFill>
                            <a:srgbClr val="002060"/>
                          </a:solidFill>
                          <a:latin typeface="Arial" panose="020B0604020202020204" pitchFamily="34" charset="0"/>
                          <a:cs typeface="Arial" panose="020B0604020202020204" pitchFamily="34" charset="0"/>
                        </a:rPr>
                        <a:t> - 806</a:t>
                      </a:r>
                      <a:endParaRPr lang="en-GB" sz="2400" b="1" dirty="0">
                        <a:solidFill>
                          <a:srgbClr val="002060"/>
                        </a:solidFill>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 xmlns:a16="http://schemas.microsoft.com/office/drawing/2014/main" val="4090189103"/>
                  </a:ext>
                </a:extLst>
              </a:tr>
              <a:tr h="783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panose="020B0604020202020204" pitchFamily="34" charset="0"/>
                          <a:cs typeface="Arial" panose="020B0604020202020204" pitchFamily="34" charset="0"/>
                        </a:rPr>
                        <a:t>Unit</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smtClean="0">
                          <a:latin typeface="Arial" panose="020B0604020202020204" pitchFamily="34" charset="0"/>
                          <a:cs typeface="Arial" panose="020B0604020202020204" pitchFamily="34" charset="0"/>
                        </a:rPr>
                        <a:t>Unit</a:t>
                      </a:r>
                      <a:r>
                        <a:rPr lang="en-US" sz="2400" b="1" baseline="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3</a:t>
                      </a:r>
                      <a:endParaRPr lang="en-GB" sz="2400" b="1" dirty="0" smtClean="0">
                        <a:latin typeface="Arial" panose="020B0604020202020204" pitchFamily="34" charset="0"/>
                        <a:cs typeface="Arial" panose="020B0604020202020204" pitchFamily="34" charset="0"/>
                      </a:endParaRPr>
                    </a:p>
                  </a:txBody>
                  <a:tcPr anchor="ctr">
                    <a:cell3D prstMaterial="dkEdge">
                      <a:bevel prst="relaxedInset"/>
                      <a:lightRig rig="flood" dir="t"/>
                    </a:cell3D>
                  </a:tcPr>
                </a:tc>
                <a:extLst>
                  <a:ext uri="{0D108BD9-81ED-4DB2-BD59-A6C34878D82A}">
                    <a16:rowId xmlns="" xmlns:a16="http://schemas.microsoft.com/office/drawing/2014/main" val="4244890864"/>
                  </a:ext>
                </a:extLst>
              </a:tr>
              <a:tr h="880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Title</a:t>
                      </a:r>
                      <a:endParaRPr lang="en-GB" sz="2400" b="1" dirty="0">
                        <a:latin typeface="Arial" panose="020B0604020202020204" pitchFamily="34" charset="0"/>
                        <a:cs typeface="Arial" panose="020B0604020202020204" pitchFamily="34" charset="0"/>
                      </a:endParaRPr>
                    </a:p>
                  </a:txBody>
                  <a:tcPr anchor="ctr">
                    <a:cell3D prstMaterial="dkEdge">
                      <a:bevel prst="relaxedInset"/>
                      <a:lightRig rig="flood" dir="t"/>
                    </a:cell3D>
                  </a:tcPr>
                </a:tc>
                <a:tc>
                  <a:txBody>
                    <a:bodyPr/>
                    <a:lstStyle/>
                    <a:p>
                      <a:pPr algn="ctr"/>
                      <a:r>
                        <a:rPr lang="en-US" sz="2400" b="1" dirty="0" smtClean="0">
                          <a:solidFill>
                            <a:srgbClr val="FF0000"/>
                          </a:solidFill>
                        </a:rPr>
                        <a:t>Cash and Internal Control – </a:t>
                      </a:r>
                    </a:p>
                    <a:p>
                      <a:pPr algn="ctr"/>
                      <a:r>
                        <a:rPr lang="en-US" sz="2400" b="1" dirty="0" smtClean="0">
                          <a:solidFill>
                            <a:srgbClr val="FF0000"/>
                          </a:solidFill>
                        </a:rPr>
                        <a:t>Bank Reconciliation and Adjusted</a:t>
                      </a:r>
                      <a:r>
                        <a:rPr lang="en-US" sz="2400" b="1" baseline="0" dirty="0" smtClean="0">
                          <a:solidFill>
                            <a:srgbClr val="FF0000"/>
                          </a:solidFill>
                        </a:rPr>
                        <a:t> Entries</a:t>
                      </a:r>
                    </a:p>
                    <a:p>
                      <a:pPr algn="ctr"/>
                      <a:r>
                        <a:rPr lang="en-US" sz="2400" b="1" baseline="0" dirty="0" smtClean="0">
                          <a:solidFill>
                            <a:srgbClr val="002060"/>
                          </a:solidFill>
                          <a:effectLst>
                            <a:outerShdw blurRad="38100" dist="38100" dir="2700000" algn="tl">
                              <a:srgbClr val="000000">
                                <a:alpha val="43137"/>
                              </a:srgbClr>
                            </a:outerShdw>
                          </a:effectLst>
                        </a:rPr>
                        <a:t>With Errors</a:t>
                      </a:r>
                      <a:endParaRPr lang="en-US" sz="2400" b="1" dirty="0">
                        <a:solidFill>
                          <a:srgbClr val="002060"/>
                        </a:solidFill>
                        <a:effectLst>
                          <a:outerShdw blurRad="38100" dist="38100" dir="2700000" algn="tl">
                            <a:srgbClr val="000000">
                              <a:alpha val="43137"/>
                            </a:srgbClr>
                          </a:outerShdw>
                        </a:effectLst>
                      </a:endParaRPr>
                    </a:p>
                  </a:txBody>
                  <a:tcPr anchor="ctr">
                    <a:cell3D prstMaterial="dkEdge">
                      <a:bevel prst="relaxedInset"/>
                      <a:lightRig rig="flood" dir="t"/>
                    </a:cell3D>
                  </a:tcPr>
                </a:tc>
                <a:extLst>
                  <a:ext uri="{0D108BD9-81ED-4DB2-BD59-A6C34878D82A}">
                    <a16:rowId xmlns="" xmlns:a16="http://schemas.microsoft.com/office/drawing/2014/main" val="4216000624"/>
                  </a:ext>
                </a:extLst>
              </a:tr>
            </a:tbl>
          </a:graphicData>
        </a:graphic>
      </p:graphicFrame>
      <p:grpSp>
        <p:nvGrpSpPr>
          <p:cNvPr id="10" name="Group 9"/>
          <p:cNvGrpSpPr/>
          <p:nvPr/>
        </p:nvGrpSpPr>
        <p:grpSpPr>
          <a:xfrm>
            <a:off x="0" y="6498164"/>
            <a:ext cx="12192000" cy="384957"/>
            <a:chOff x="0" y="6498164"/>
            <a:chExt cx="12192000" cy="384957"/>
          </a:xfrm>
        </p:grpSpPr>
        <p:cxnSp>
          <p:nvCxnSpPr>
            <p:cNvPr id="11" name="Straight Connector 10"/>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44814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5759"/>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9" name="Group 8"/>
          <p:cNvGrpSpPr/>
          <p:nvPr/>
        </p:nvGrpSpPr>
        <p:grpSpPr>
          <a:xfrm>
            <a:off x="127866" y="455455"/>
            <a:ext cx="3285036" cy="646025"/>
            <a:chOff x="272539" y="1012529"/>
            <a:chExt cx="4520386" cy="816537"/>
          </a:xfrm>
        </p:grpSpPr>
        <p:sp>
          <p:nvSpPr>
            <p:cNvPr id="10"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11" name="Rectangle 6"/>
            <p:cNvSpPr/>
            <p:nvPr/>
          </p:nvSpPr>
          <p:spPr>
            <a:xfrm>
              <a:off x="1282873" y="1096946"/>
              <a:ext cx="2882841" cy="661319"/>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 1: </a:t>
              </a:r>
              <a:endPar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2" name="Shape 631"/>
            <p:cNvGrpSpPr/>
            <p:nvPr/>
          </p:nvGrpSpPr>
          <p:grpSpPr>
            <a:xfrm>
              <a:off x="460278" y="1121179"/>
              <a:ext cx="783227" cy="707887"/>
              <a:chOff x="5961125" y="1623900"/>
              <a:chExt cx="427450" cy="448175"/>
            </a:xfrm>
          </p:grpSpPr>
          <p:sp>
            <p:nvSpPr>
              <p:cNvPr id="13"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pic>
        <p:nvPicPr>
          <p:cNvPr id="23" name="Picture 22" descr="http://2.bp.blogspot.com/-iID_bKEUkSY/URM5VBaYndI/AAAAAAAAAA0/2zNMmyOnb98/s200/bank.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899432" y="2824357"/>
            <a:ext cx="3292568" cy="3294067"/>
          </a:xfrm>
          <a:prstGeom prst="rect">
            <a:avLst/>
          </a:prstGeom>
          <a:noFill/>
        </p:spPr>
      </p:pic>
      <p:sp>
        <p:nvSpPr>
          <p:cNvPr id="2" name="Rectangle 1"/>
          <p:cNvSpPr/>
          <p:nvPr/>
        </p:nvSpPr>
        <p:spPr>
          <a:xfrm>
            <a:off x="127866" y="1198360"/>
            <a:ext cx="8037340" cy="41620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lnSpc>
                <a:spcPct val="130000"/>
              </a:lnSpc>
              <a:spcAft>
                <a:spcPts val="0"/>
              </a:spcAft>
            </a:pPr>
            <a:r>
              <a:rPr lang="en-US" b="1" dirty="0">
                <a:latin typeface="Arial" panose="020B0604020202020204" pitchFamily="34" charset="0"/>
                <a:ea typeface="Calibri" panose="020F0502020204030204" pitchFamily="34" charset="0"/>
              </a:rPr>
              <a:t>The following information for </a:t>
            </a:r>
            <a:r>
              <a:rPr lang="en-US" b="1" dirty="0" err="1">
                <a:latin typeface="Arial" panose="020B0604020202020204" pitchFamily="34" charset="0"/>
                <a:ea typeface="Calibri" panose="020F0502020204030204" pitchFamily="34" charset="0"/>
              </a:rPr>
              <a:t>Hayfa</a:t>
            </a:r>
            <a:r>
              <a:rPr lang="en-US" b="1" dirty="0">
                <a:latin typeface="Arial" panose="020B0604020202020204" pitchFamily="34" charset="0"/>
                <a:ea typeface="Calibri" panose="020F0502020204030204" pitchFamily="34" charset="0"/>
              </a:rPr>
              <a:t> Est.is shown on March 31, 2020:</a:t>
            </a:r>
            <a:endParaRPr lang="en-US" sz="1600" b="1" dirty="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68516721"/>
              </p:ext>
            </p:extLst>
          </p:nvPr>
        </p:nvGraphicFramePr>
        <p:xfrm>
          <a:off x="264299" y="1678173"/>
          <a:ext cx="8556826" cy="3566160"/>
        </p:xfrm>
        <a:graphic>
          <a:graphicData uri="http://schemas.openxmlformats.org/drawingml/2006/table">
            <a:tbl>
              <a:tblPr>
                <a:tableStyleId>{5C22544A-7EE6-4342-B048-85BDC9FD1C3A}</a:tableStyleId>
              </a:tblPr>
              <a:tblGrid>
                <a:gridCol w="7506670"/>
                <a:gridCol w="1050156"/>
              </a:tblGrid>
              <a:tr h="0">
                <a:tc>
                  <a:txBody>
                    <a:bodyPr/>
                    <a:lstStyle/>
                    <a:p>
                      <a:pPr algn="justLow">
                        <a:lnSpc>
                          <a:spcPct val="130000"/>
                        </a:lnSpc>
                        <a:spcAft>
                          <a:spcPts val="0"/>
                        </a:spcAft>
                      </a:pPr>
                      <a:r>
                        <a:rPr lang="en-US" sz="1800" b="1" dirty="0">
                          <a:effectLst/>
                          <a:latin typeface="Arial" panose="020B0604020202020204" pitchFamily="34" charset="0"/>
                          <a:cs typeface="Arial" panose="020B0604020202020204" pitchFamily="34" charset="0"/>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r>
                        <a:rPr lang="en-US" sz="1800" b="1" dirty="0">
                          <a:effectLst/>
                          <a:latin typeface="Arial" panose="020B0604020202020204" pitchFamily="34" charset="0"/>
                          <a:cs typeface="Arial" panose="020B0604020202020204" pitchFamily="34" charset="0"/>
                        </a:rPr>
                        <a:t>BD</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0"/>
                        </a:spcAft>
                      </a:pPr>
                      <a:r>
                        <a:rPr lang="en-US" sz="1800" b="1" dirty="0">
                          <a:effectLst/>
                          <a:latin typeface="Arial" panose="020B0604020202020204" pitchFamily="34" charset="0"/>
                          <a:cs typeface="Arial" panose="020B0604020202020204" pitchFamily="34" charset="0"/>
                        </a:rPr>
                        <a:t>Cash  per books</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800" b="1" dirty="0">
                          <a:effectLst/>
                          <a:latin typeface="Arial" panose="020B0604020202020204" pitchFamily="34" charset="0"/>
                          <a:cs typeface="Arial" panose="020B0604020202020204" pitchFamily="34" charset="0"/>
                        </a:rPr>
                        <a:t>447</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800"/>
                        </a:spcAft>
                      </a:pPr>
                      <a:r>
                        <a:rPr lang="en-US" sz="1800" b="1" dirty="0">
                          <a:effectLst/>
                          <a:latin typeface="Arial" panose="020B0604020202020204" pitchFamily="34" charset="0"/>
                          <a:cs typeface="Arial" panose="020B0604020202020204" pitchFamily="34" charset="0"/>
                        </a:rPr>
                        <a:t>Balance per bank statement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800" b="1" dirty="0">
                          <a:effectLst/>
                          <a:latin typeface="Arial" panose="020B0604020202020204" pitchFamily="34" charset="0"/>
                          <a:cs typeface="Arial" panose="020B0604020202020204" pitchFamily="34" charset="0"/>
                        </a:rPr>
                        <a:t>100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800"/>
                        </a:spcAft>
                      </a:pPr>
                      <a:r>
                        <a:rPr lang="en-US" sz="1800" b="1" dirty="0" err="1">
                          <a:effectLst/>
                          <a:latin typeface="Arial" panose="020B0604020202020204" pitchFamily="34" charset="0"/>
                          <a:cs typeface="Arial" panose="020B0604020202020204" pitchFamily="34" charset="0"/>
                        </a:rPr>
                        <a:t>Unpresented</a:t>
                      </a:r>
                      <a:r>
                        <a:rPr lang="en-US" sz="1800" b="1" dirty="0">
                          <a:effectLst/>
                          <a:latin typeface="Arial" panose="020B0604020202020204" pitchFamily="34" charset="0"/>
                          <a:cs typeface="Arial" panose="020B0604020202020204" pitchFamily="34" charset="0"/>
                        </a:rPr>
                        <a:t> checks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800" b="1" dirty="0">
                          <a:effectLst/>
                          <a:latin typeface="Arial" panose="020B0604020202020204" pitchFamily="34" charset="0"/>
                          <a:cs typeface="Arial" panose="020B0604020202020204" pitchFamily="34" charset="0"/>
                        </a:rPr>
                        <a:t>79</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800"/>
                        </a:spcAft>
                      </a:pPr>
                      <a:r>
                        <a:rPr lang="en-US" sz="1800" b="1" dirty="0">
                          <a:effectLst/>
                          <a:latin typeface="Arial" panose="020B0604020202020204" pitchFamily="34" charset="0"/>
                          <a:cs typeface="Arial" panose="020B0604020202020204" pitchFamily="34" charset="0"/>
                        </a:rPr>
                        <a:t>Deposits not entered by the bank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800" b="1" dirty="0">
                          <a:effectLst/>
                          <a:latin typeface="Arial" panose="020B0604020202020204" pitchFamily="34" charset="0"/>
                          <a:cs typeface="Arial" panose="020B0604020202020204" pitchFamily="34" charset="0"/>
                        </a:rPr>
                        <a:t>546</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800"/>
                        </a:spcAft>
                      </a:pPr>
                      <a:r>
                        <a:rPr lang="en-US" sz="1800" b="1" dirty="0">
                          <a:effectLst/>
                          <a:latin typeface="Arial" panose="020B0604020202020204" pitchFamily="34" charset="0"/>
                          <a:cs typeface="Arial" panose="020B0604020202020204" pitchFamily="34" charset="0"/>
                        </a:rPr>
                        <a:t>Dividend received by the bank not entered in cash book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800" b="1" dirty="0">
                          <a:effectLst/>
                          <a:latin typeface="Arial" panose="020B0604020202020204" pitchFamily="34" charset="0"/>
                          <a:cs typeface="Arial" panose="020B0604020202020204" pitchFamily="34" charset="0"/>
                        </a:rPr>
                        <a:t>50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800"/>
                        </a:spcAft>
                      </a:pPr>
                      <a:r>
                        <a:rPr lang="en-US" sz="1800" b="1" dirty="0">
                          <a:effectLst/>
                          <a:latin typeface="Arial" panose="020B0604020202020204" pitchFamily="34" charset="0"/>
                          <a:cs typeface="Arial" panose="020B0604020202020204" pitchFamily="34" charset="0"/>
                        </a:rPr>
                        <a:t>Check drawn for BD672 for buying furniture entered in books as</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800" b="1" dirty="0">
                          <a:effectLst/>
                          <a:latin typeface="Arial" panose="020B0604020202020204" pitchFamily="34" charset="0"/>
                          <a:cs typeface="Arial" panose="020B0604020202020204" pitchFamily="34" charset="0"/>
                        </a:rPr>
                        <a:t>762</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800"/>
                        </a:spcAft>
                      </a:pPr>
                      <a:r>
                        <a:rPr lang="en-US" sz="1800" b="1" dirty="0">
                          <a:effectLst/>
                          <a:latin typeface="Arial" panose="020B0604020202020204" pitchFamily="34" charset="0"/>
                          <a:cs typeface="Arial" panose="020B0604020202020204" pitchFamily="34" charset="0"/>
                        </a:rPr>
                        <a:t>Bank charges not entered in books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800" b="1" dirty="0">
                          <a:effectLst/>
                          <a:latin typeface="Arial" panose="020B0604020202020204" pitchFamily="34" charset="0"/>
                          <a:cs typeface="Arial" panose="020B0604020202020204" pitchFamily="34" charset="0"/>
                        </a:rPr>
                        <a:t>27</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800"/>
                        </a:spcAft>
                      </a:pPr>
                      <a:r>
                        <a:rPr lang="en-US" sz="1800" b="1" dirty="0">
                          <a:effectLst/>
                          <a:latin typeface="Arial" panose="020B0604020202020204" pitchFamily="34" charset="0"/>
                          <a:cs typeface="Arial" panose="020B0604020202020204" pitchFamily="34" charset="0"/>
                        </a:rPr>
                        <a:t>Check returned “refer to drawer” not entered in books</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800" b="1" dirty="0">
                          <a:effectLst/>
                          <a:latin typeface="Arial" panose="020B0604020202020204" pitchFamily="34" charset="0"/>
                          <a:cs typeface="Arial" panose="020B0604020202020204" pitchFamily="34" charset="0"/>
                        </a:rPr>
                        <a:t>83</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800"/>
                        </a:spcAft>
                      </a:pPr>
                      <a:r>
                        <a:rPr lang="en-US" sz="1800" b="1" dirty="0" smtClean="0">
                          <a:effectLst/>
                          <a:latin typeface="Arial" panose="020B0604020202020204" pitchFamily="34" charset="0"/>
                          <a:ea typeface="+mn-ea"/>
                          <a:cs typeface="Arial" panose="020B0604020202020204" pitchFamily="34" charset="0"/>
                        </a:rPr>
                        <a:t>Collected</a:t>
                      </a:r>
                      <a:r>
                        <a:rPr lang="en-US" sz="1800" b="1" baseline="0" dirty="0" smtClean="0">
                          <a:effectLst/>
                          <a:latin typeface="Arial" panose="020B0604020202020204" pitchFamily="34" charset="0"/>
                          <a:ea typeface="+mn-ea"/>
                          <a:cs typeface="Arial" panose="020B0604020202020204" pitchFamily="34" charset="0"/>
                        </a:rPr>
                        <a:t> Notes BD98 by the bank less collection fees BD8</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800" b="1" dirty="0">
                          <a:effectLst/>
                          <a:latin typeface="Arial" panose="020B0604020202020204" pitchFamily="34" charset="0"/>
                          <a:cs typeface="Arial" panose="020B0604020202020204" pitchFamily="34" charset="0"/>
                        </a:rPr>
                        <a:t>90</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bl>
          </a:graphicData>
        </a:graphic>
      </p:graphicFrame>
      <p:sp>
        <p:nvSpPr>
          <p:cNvPr id="8" name="Rectangle 7"/>
          <p:cNvSpPr/>
          <p:nvPr/>
        </p:nvSpPr>
        <p:spPr>
          <a:xfrm>
            <a:off x="327965" y="5328789"/>
            <a:ext cx="9311345" cy="10895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30000"/>
              </a:lnSpc>
              <a:spcAft>
                <a:spcPts val="0"/>
              </a:spcAft>
            </a:pPr>
            <a:r>
              <a:rPr lang="en-US" b="1" u="sng" dirty="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US"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30000"/>
              </a:lnSpc>
              <a:spcAft>
                <a:spcPts val="0"/>
              </a:spcAft>
              <a:buFont typeface="+mj-lt"/>
              <a:buAutoNum type="arabicPeriod"/>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Prepare the Bank Reconciliation.</a:t>
            </a: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1000"/>
              </a:spcAft>
              <a:buFont typeface="+mj-lt"/>
              <a:buAutoNum type="arabicPeriod"/>
              <a:tabLst>
                <a:tab pos="457200" algn="l"/>
              </a:tabLst>
            </a:pPr>
            <a:r>
              <a:rPr lang="en-US" b="1" dirty="0">
                <a:latin typeface="Arial" panose="020B0604020202020204" pitchFamily="34" charset="0"/>
                <a:ea typeface="Calibri" panose="020F0502020204030204" pitchFamily="34" charset="0"/>
                <a:cs typeface="Arial" panose="020B0604020202020204" pitchFamily="34" charset="0"/>
              </a:rPr>
              <a:t>Prepare Journal entries necessary to reconcile the cash account balances.</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1" name="Group 20"/>
          <p:cNvGrpSpPr/>
          <p:nvPr/>
        </p:nvGrpSpPr>
        <p:grpSpPr>
          <a:xfrm>
            <a:off x="0" y="6498164"/>
            <a:ext cx="12192000" cy="384957"/>
            <a:chOff x="0" y="6498164"/>
            <a:chExt cx="12192000" cy="384957"/>
          </a:xfrm>
        </p:grpSpPr>
        <p:cxnSp>
          <p:nvCxnSpPr>
            <p:cNvPr id="22" name="Straight Connector 21"/>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701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5759"/>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9" name="Group 8"/>
          <p:cNvGrpSpPr/>
          <p:nvPr/>
        </p:nvGrpSpPr>
        <p:grpSpPr>
          <a:xfrm>
            <a:off x="127866" y="455455"/>
            <a:ext cx="3599411" cy="646025"/>
            <a:chOff x="272539" y="1012529"/>
            <a:chExt cx="4609618" cy="816537"/>
          </a:xfrm>
        </p:grpSpPr>
        <p:sp>
          <p:nvSpPr>
            <p:cNvPr id="10"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11" name="Rectangle 6"/>
            <p:cNvSpPr/>
            <p:nvPr/>
          </p:nvSpPr>
          <p:spPr>
            <a:xfrm>
              <a:off x="1282871" y="1096946"/>
              <a:ext cx="3599286" cy="505715"/>
            </a:xfrm>
            <a:prstGeom prst="rect">
              <a:avLst/>
            </a:prstGeom>
          </p:spPr>
          <p:txBody>
            <a:bodyPr wrap="square">
              <a:spAutoFit/>
            </a:bodyPr>
            <a:lstStyle/>
            <a:p>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 1: Solution </a:t>
              </a:r>
              <a:endParaRPr lang="en-US" sz="2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2" name="Shape 631"/>
            <p:cNvGrpSpPr/>
            <p:nvPr/>
          </p:nvGrpSpPr>
          <p:grpSpPr>
            <a:xfrm>
              <a:off x="460278" y="1121179"/>
              <a:ext cx="783227" cy="707887"/>
              <a:chOff x="5961125" y="1623900"/>
              <a:chExt cx="427450" cy="448175"/>
            </a:xfrm>
          </p:grpSpPr>
          <p:sp>
            <p:nvSpPr>
              <p:cNvPr id="13"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 name="Rectangle 1"/>
          <p:cNvSpPr/>
          <p:nvPr/>
        </p:nvSpPr>
        <p:spPr>
          <a:xfrm>
            <a:off x="127867" y="1240691"/>
            <a:ext cx="4109282" cy="57246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lnSpc>
                <a:spcPct val="130000"/>
              </a:lnSpc>
              <a:spcAft>
                <a:spcPts val="0"/>
              </a:spcAft>
            </a:pPr>
            <a:r>
              <a:rPr lang="en-US" sz="1200" b="1" dirty="0">
                <a:latin typeface="Arial" panose="020B0604020202020204" pitchFamily="34" charset="0"/>
                <a:ea typeface="Calibri" panose="020F0502020204030204" pitchFamily="34" charset="0"/>
              </a:rPr>
              <a:t>The following information for </a:t>
            </a:r>
            <a:r>
              <a:rPr lang="en-US" sz="1200" b="1" dirty="0" err="1">
                <a:latin typeface="Arial" panose="020B0604020202020204" pitchFamily="34" charset="0"/>
                <a:ea typeface="Calibri" panose="020F0502020204030204" pitchFamily="34" charset="0"/>
              </a:rPr>
              <a:t>Hayfa</a:t>
            </a:r>
            <a:r>
              <a:rPr lang="en-US" sz="1200" b="1" dirty="0">
                <a:latin typeface="Arial" panose="020B0604020202020204" pitchFamily="34" charset="0"/>
                <a:ea typeface="Calibri" panose="020F0502020204030204" pitchFamily="34" charset="0"/>
              </a:rPr>
              <a:t> Est.is shown on March 31, 2020:</a:t>
            </a:r>
            <a:endParaRPr lang="en-US" sz="1200" b="1" dirty="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48617845"/>
              </p:ext>
            </p:extLst>
          </p:nvPr>
        </p:nvGraphicFramePr>
        <p:xfrm>
          <a:off x="66517" y="1952366"/>
          <a:ext cx="4273663" cy="3328416"/>
        </p:xfrm>
        <a:graphic>
          <a:graphicData uri="http://schemas.openxmlformats.org/drawingml/2006/table">
            <a:tbl>
              <a:tblPr>
                <a:tableStyleId>{5C22544A-7EE6-4342-B048-85BDC9FD1C3A}</a:tableStyleId>
              </a:tblPr>
              <a:tblGrid>
                <a:gridCol w="3666145"/>
                <a:gridCol w="607518"/>
              </a:tblGrid>
              <a:tr h="0">
                <a:tc>
                  <a:txBody>
                    <a:bodyPr/>
                    <a:lstStyle/>
                    <a:p>
                      <a:pPr algn="justLow">
                        <a:lnSpc>
                          <a:spcPct val="130000"/>
                        </a:lnSpc>
                        <a:spcAft>
                          <a:spcPts val="0"/>
                        </a:spcAft>
                      </a:pPr>
                      <a:r>
                        <a:rPr lang="en-US" sz="1200" b="1" dirty="0">
                          <a:effectLst/>
                          <a:latin typeface="Arial" panose="020B0604020202020204" pitchFamily="34" charset="0"/>
                          <a:cs typeface="Arial" panose="020B0604020202020204" pitchFamily="34" charset="0"/>
                        </a:rPr>
                        <a:t>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0"/>
                        </a:spcAft>
                      </a:pPr>
                      <a:r>
                        <a:rPr lang="en-US" sz="1200" b="1" dirty="0">
                          <a:effectLst/>
                          <a:latin typeface="Arial" panose="020B0604020202020204" pitchFamily="34" charset="0"/>
                          <a:cs typeface="Arial" panose="020B0604020202020204" pitchFamily="34" charset="0"/>
                        </a:rPr>
                        <a:t>BD</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0"/>
                        </a:spcAft>
                      </a:pPr>
                      <a:r>
                        <a:rPr lang="en-US" sz="1200" b="1" dirty="0">
                          <a:effectLst/>
                          <a:latin typeface="Arial" panose="020B0604020202020204" pitchFamily="34" charset="0"/>
                          <a:cs typeface="Arial" panose="020B0604020202020204" pitchFamily="34" charset="0"/>
                        </a:rPr>
                        <a:t>Cash  per books</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200" b="1" dirty="0">
                          <a:effectLst/>
                          <a:latin typeface="Arial" panose="020B0604020202020204" pitchFamily="34" charset="0"/>
                          <a:cs typeface="Arial" panose="020B0604020202020204" pitchFamily="34" charset="0"/>
                        </a:rPr>
                        <a:t>447</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800"/>
                        </a:spcAft>
                      </a:pPr>
                      <a:r>
                        <a:rPr lang="en-US" sz="1200" b="1" dirty="0">
                          <a:effectLst/>
                          <a:latin typeface="Arial" panose="020B0604020202020204" pitchFamily="34" charset="0"/>
                          <a:cs typeface="Arial" panose="020B0604020202020204" pitchFamily="34" charset="0"/>
                        </a:rPr>
                        <a:t>Balance per bank statement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200" b="1" dirty="0">
                          <a:effectLst/>
                          <a:latin typeface="Arial" panose="020B0604020202020204" pitchFamily="34" charset="0"/>
                          <a:cs typeface="Arial" panose="020B0604020202020204" pitchFamily="34" charset="0"/>
                        </a:rPr>
                        <a:t>100</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800"/>
                        </a:spcAft>
                      </a:pPr>
                      <a:r>
                        <a:rPr lang="en-US" sz="1200" b="1" dirty="0" err="1">
                          <a:effectLst/>
                          <a:latin typeface="Arial" panose="020B0604020202020204" pitchFamily="34" charset="0"/>
                          <a:cs typeface="Arial" panose="020B0604020202020204" pitchFamily="34" charset="0"/>
                        </a:rPr>
                        <a:t>Unpresented</a:t>
                      </a:r>
                      <a:r>
                        <a:rPr lang="en-US" sz="1200" b="1" dirty="0">
                          <a:effectLst/>
                          <a:latin typeface="Arial" panose="020B0604020202020204" pitchFamily="34" charset="0"/>
                          <a:cs typeface="Arial" panose="020B0604020202020204" pitchFamily="34" charset="0"/>
                        </a:rPr>
                        <a:t> checks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200" b="1" dirty="0">
                          <a:effectLst/>
                          <a:latin typeface="Arial" panose="020B0604020202020204" pitchFamily="34" charset="0"/>
                          <a:cs typeface="Arial" panose="020B0604020202020204" pitchFamily="34" charset="0"/>
                        </a:rPr>
                        <a:t>79</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800"/>
                        </a:spcAft>
                      </a:pPr>
                      <a:r>
                        <a:rPr lang="en-US" sz="1200" b="1" dirty="0">
                          <a:effectLst/>
                          <a:latin typeface="Arial" panose="020B0604020202020204" pitchFamily="34" charset="0"/>
                          <a:cs typeface="Arial" panose="020B0604020202020204" pitchFamily="34" charset="0"/>
                        </a:rPr>
                        <a:t>Deposits not entered by the bank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200" b="1" dirty="0">
                          <a:effectLst/>
                          <a:latin typeface="Arial" panose="020B0604020202020204" pitchFamily="34" charset="0"/>
                          <a:cs typeface="Arial" panose="020B0604020202020204" pitchFamily="34" charset="0"/>
                        </a:rPr>
                        <a:t>546</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800"/>
                        </a:spcAft>
                      </a:pPr>
                      <a:r>
                        <a:rPr lang="en-US" sz="1200" b="1" dirty="0">
                          <a:effectLst/>
                          <a:latin typeface="Arial" panose="020B0604020202020204" pitchFamily="34" charset="0"/>
                          <a:cs typeface="Arial" panose="020B0604020202020204" pitchFamily="34" charset="0"/>
                        </a:rPr>
                        <a:t>Dividend received by the bank not entered in cash book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200" b="1" dirty="0">
                          <a:effectLst/>
                          <a:latin typeface="Arial" panose="020B0604020202020204" pitchFamily="34" charset="0"/>
                          <a:cs typeface="Arial" panose="020B0604020202020204" pitchFamily="34" charset="0"/>
                        </a:rPr>
                        <a:t>50</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800"/>
                        </a:spcAft>
                      </a:pPr>
                      <a:r>
                        <a:rPr lang="en-US" sz="1200" b="1" dirty="0">
                          <a:effectLst/>
                          <a:latin typeface="Arial" panose="020B0604020202020204" pitchFamily="34" charset="0"/>
                          <a:cs typeface="Arial" panose="020B0604020202020204" pitchFamily="34" charset="0"/>
                        </a:rPr>
                        <a:t>Check drawn for BD672 for buying furniture entered in books as</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200" b="1" dirty="0">
                          <a:effectLst/>
                          <a:latin typeface="Arial" panose="020B0604020202020204" pitchFamily="34" charset="0"/>
                          <a:cs typeface="Arial" panose="020B0604020202020204" pitchFamily="34" charset="0"/>
                        </a:rPr>
                        <a:t>762</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800"/>
                        </a:spcAft>
                      </a:pPr>
                      <a:r>
                        <a:rPr lang="en-US" sz="1200" b="1" dirty="0">
                          <a:effectLst/>
                          <a:latin typeface="Arial" panose="020B0604020202020204" pitchFamily="34" charset="0"/>
                          <a:cs typeface="Arial" panose="020B0604020202020204" pitchFamily="34" charset="0"/>
                        </a:rPr>
                        <a:t>Bank charges not entered in books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200" b="1" dirty="0">
                          <a:effectLst/>
                          <a:latin typeface="Arial" panose="020B0604020202020204" pitchFamily="34" charset="0"/>
                          <a:cs typeface="Arial" panose="020B0604020202020204" pitchFamily="34" charset="0"/>
                        </a:rPr>
                        <a:t>27</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800"/>
                        </a:spcAft>
                      </a:pPr>
                      <a:r>
                        <a:rPr lang="en-US" sz="1200" b="1" dirty="0">
                          <a:effectLst/>
                          <a:latin typeface="Arial" panose="020B0604020202020204" pitchFamily="34" charset="0"/>
                          <a:cs typeface="Arial" panose="020B0604020202020204" pitchFamily="34" charset="0"/>
                        </a:rPr>
                        <a:t>Check returned “refer to drawer” not entered in books</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200" b="1" dirty="0">
                          <a:effectLst/>
                          <a:latin typeface="Arial" panose="020B0604020202020204" pitchFamily="34" charset="0"/>
                          <a:cs typeface="Arial" panose="020B0604020202020204" pitchFamily="34" charset="0"/>
                        </a:rPr>
                        <a:t>83</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0">
                <a:tc>
                  <a:txBody>
                    <a:bodyPr/>
                    <a:lstStyle/>
                    <a:p>
                      <a:pPr>
                        <a:lnSpc>
                          <a:spcPct val="130000"/>
                        </a:lnSpc>
                        <a:spcAft>
                          <a:spcPts val="800"/>
                        </a:spcAft>
                      </a:pPr>
                      <a:r>
                        <a:rPr lang="en-US" sz="1200" b="1" dirty="0" smtClean="0">
                          <a:effectLst/>
                          <a:latin typeface="Arial" panose="020B0604020202020204" pitchFamily="34" charset="0"/>
                          <a:ea typeface="+mn-ea"/>
                          <a:cs typeface="Arial" panose="020B0604020202020204" pitchFamily="34" charset="0"/>
                        </a:rPr>
                        <a:t>Collected</a:t>
                      </a:r>
                      <a:r>
                        <a:rPr lang="en-US" sz="1200" b="1" baseline="0" dirty="0" smtClean="0">
                          <a:effectLst/>
                          <a:latin typeface="Arial" panose="020B0604020202020204" pitchFamily="34" charset="0"/>
                          <a:ea typeface="+mn-ea"/>
                          <a:cs typeface="Arial" panose="020B0604020202020204" pitchFamily="34" charset="0"/>
                        </a:rPr>
                        <a:t> Notes BD98 by the bank less collection fees BD8</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60000"/>
                        <a:lumOff val="40000"/>
                      </a:schemeClr>
                    </a:solidFill>
                  </a:tcPr>
                </a:tc>
                <a:tc>
                  <a:txBody>
                    <a:bodyPr/>
                    <a:lstStyle/>
                    <a:p>
                      <a:pPr algn="ctr">
                        <a:lnSpc>
                          <a:spcPct val="130000"/>
                        </a:lnSpc>
                        <a:spcAft>
                          <a:spcPts val="800"/>
                        </a:spcAft>
                      </a:pPr>
                      <a:r>
                        <a:rPr lang="en-US" sz="1200" b="1" dirty="0">
                          <a:effectLst/>
                          <a:latin typeface="Arial" panose="020B0604020202020204" pitchFamily="34" charset="0"/>
                          <a:cs typeface="Arial" panose="020B0604020202020204" pitchFamily="34" charset="0"/>
                        </a:rPr>
                        <a:t>90</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bl>
          </a:graphicData>
        </a:graphic>
      </p:graphicFrame>
      <p:sp>
        <p:nvSpPr>
          <p:cNvPr id="8" name="Rectangle 7"/>
          <p:cNvSpPr/>
          <p:nvPr/>
        </p:nvSpPr>
        <p:spPr>
          <a:xfrm>
            <a:off x="0" y="5388217"/>
            <a:ext cx="4789295" cy="94179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30000"/>
              </a:lnSpc>
              <a:spcAft>
                <a:spcPts val="0"/>
              </a:spcAft>
            </a:pPr>
            <a:r>
              <a:rPr lang="en-US" sz="1200" b="1" u="sng" dirty="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US" sz="12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30000"/>
              </a:lnSpc>
              <a:spcAft>
                <a:spcPts val="0"/>
              </a:spcAft>
              <a:buFont typeface="+mj-lt"/>
              <a:buAutoNum type="arabicPeriod"/>
              <a:tabLst>
                <a:tab pos="457200" algn="l"/>
              </a:tabLst>
            </a:pPr>
            <a:r>
              <a:rPr lang="en-US" sz="1200" b="1" dirty="0">
                <a:latin typeface="Arial" panose="020B0604020202020204" pitchFamily="34" charset="0"/>
                <a:ea typeface="Calibri" panose="020F0502020204030204" pitchFamily="34" charset="0"/>
                <a:cs typeface="Arial" panose="020B0604020202020204" pitchFamily="34" charset="0"/>
              </a:rPr>
              <a:t>Prepare the Bank Reconciliation.</a:t>
            </a:r>
            <a:endParaRPr lang="en-US" sz="12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spcAft>
                <a:spcPts val="1000"/>
              </a:spcAft>
              <a:buFont typeface="+mj-lt"/>
              <a:buAutoNum type="arabicPeriod"/>
              <a:tabLst>
                <a:tab pos="457200" algn="l"/>
              </a:tabLst>
            </a:pPr>
            <a:r>
              <a:rPr lang="en-US" sz="1200" b="1" dirty="0">
                <a:latin typeface="Arial" panose="020B0604020202020204" pitchFamily="34" charset="0"/>
                <a:ea typeface="Calibri" panose="020F0502020204030204" pitchFamily="34" charset="0"/>
                <a:cs typeface="Arial" panose="020B0604020202020204" pitchFamily="34" charset="0"/>
              </a:rPr>
              <a:t>Prepare Journal entries necessary to reconcile the cash account balances.</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Rectangle 20"/>
          <p:cNvSpPr/>
          <p:nvPr/>
        </p:nvSpPr>
        <p:spPr>
          <a:xfrm>
            <a:off x="6697010" y="792534"/>
            <a:ext cx="3060879" cy="738664"/>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algn="ctr"/>
            <a:r>
              <a:rPr lang="en-US" sz="1400" b="1" dirty="0" err="1">
                <a:latin typeface="Arial" panose="020B0604020202020204" pitchFamily="34" charset="0"/>
                <a:ea typeface="Calibri" panose="020F0502020204030204" pitchFamily="34" charset="0"/>
              </a:rPr>
              <a:t>Hayfa</a:t>
            </a:r>
            <a:r>
              <a:rPr lang="en-US" sz="1400" b="1" dirty="0">
                <a:latin typeface="Arial" panose="020B0604020202020204" pitchFamily="34" charset="0"/>
                <a:ea typeface="Calibri" panose="020F0502020204030204" pitchFamily="34" charset="0"/>
              </a:rPr>
              <a:t> </a:t>
            </a:r>
            <a:r>
              <a:rPr lang="en-US" sz="1400" b="1" dirty="0" err="1" smtClean="0">
                <a:latin typeface="Arial" panose="020B0604020202020204" pitchFamily="34" charset="0"/>
                <a:ea typeface="Calibri" panose="020F0502020204030204" pitchFamily="34" charset="0"/>
              </a:rPr>
              <a:t>Est</a:t>
            </a:r>
            <a:r>
              <a:rPr lang="en-US" sz="1400" b="1" dirty="0" smtClean="0">
                <a:latin typeface="Arial" panose="020B0604020202020204" pitchFamily="34" charset="0"/>
                <a:ea typeface="Calibri" panose="020F0502020204030204" pitchFamily="34" charset="0"/>
              </a:rPr>
              <a:t>,</a:t>
            </a:r>
          </a:p>
          <a:p>
            <a:pPr marL="457200" algn="ctr"/>
            <a:r>
              <a:rPr lang="en-US" sz="1400" b="1"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en-US" sz="1400" b="1" dirty="0">
                <a:latin typeface="Arial" panose="020B0604020202020204" pitchFamily="34" charset="0"/>
                <a:ea typeface="Calibri" panose="020F0502020204030204" pitchFamily="34" charset="0"/>
                <a:cs typeface="Arial" panose="020B0604020202020204" pitchFamily="34" charset="0"/>
              </a:rPr>
              <a:t>Bank </a:t>
            </a:r>
            <a:r>
              <a:rPr lang="en-US" sz="1400" b="1" dirty="0" smtClean="0">
                <a:latin typeface="Arial" panose="020B0604020202020204" pitchFamily="34" charset="0"/>
                <a:ea typeface="Calibri" panose="020F0502020204030204" pitchFamily="34" charset="0"/>
                <a:cs typeface="Arial" panose="020B0604020202020204" pitchFamily="34" charset="0"/>
              </a:rPr>
              <a:t>Reconciliation</a:t>
            </a:r>
          </a:p>
          <a:p>
            <a:pPr marL="457200" algn="ctr"/>
            <a:r>
              <a:rPr lang="en-US" sz="1400" b="1" dirty="0">
                <a:latin typeface="Arial" panose="020B0604020202020204" pitchFamily="34" charset="0"/>
                <a:ea typeface="Calibri" panose="020F0502020204030204" pitchFamily="34" charset="0"/>
              </a:rPr>
              <a:t>March 31, 2020</a:t>
            </a:r>
            <a:endParaRPr lang="en-US" sz="1200" dirty="0">
              <a:effectLst/>
              <a:latin typeface="Times New Roman" panose="02020603050405020304" pitchFamily="18" charset="0"/>
              <a:ea typeface="Times New Roman" panose="02020603050405020304"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327535929"/>
              </p:ext>
            </p:extLst>
          </p:nvPr>
        </p:nvGraphicFramePr>
        <p:xfrm>
          <a:off x="4417455" y="1813155"/>
          <a:ext cx="7665156" cy="3484127"/>
        </p:xfrm>
        <a:graphic>
          <a:graphicData uri="http://schemas.openxmlformats.org/drawingml/2006/table">
            <a:tbl>
              <a:tblPr firstRow="1" firstCol="1" bandRow="1">
                <a:tableStyleId>{5940675A-B579-460E-94D1-54222C63F5DA}</a:tableStyleId>
              </a:tblPr>
              <a:tblGrid>
                <a:gridCol w="2369711"/>
                <a:gridCol w="695459"/>
                <a:gridCol w="595800"/>
                <a:gridCol w="2855738"/>
                <a:gridCol w="579550"/>
                <a:gridCol w="568898"/>
              </a:tblGrid>
              <a:tr h="517937">
                <a:tc>
                  <a:txBody>
                    <a:bodyPr/>
                    <a:lstStyle/>
                    <a:p>
                      <a:pPr marL="0" marR="0" indent="0" algn="l" defTabSz="914400" rtl="1" eaLnBrk="1" fontAlgn="auto" latinLnBrk="0" hangingPunct="1">
                        <a:lnSpc>
                          <a:spcPct val="100000"/>
                        </a:lnSpc>
                        <a:spcBef>
                          <a:spcPts val="0"/>
                        </a:spcBef>
                        <a:spcAft>
                          <a:spcPts val="1000"/>
                        </a:spcAft>
                        <a:buClrTx/>
                        <a:buSzTx/>
                        <a:buFontTx/>
                        <a:buNone/>
                        <a:tabLst/>
                        <a:defRPr/>
                      </a:pPr>
                      <a:r>
                        <a:rPr lang="en-US" sz="1400" b="1" dirty="0" smtClean="0">
                          <a:solidFill>
                            <a:srgbClr val="002060"/>
                          </a:solidFill>
                          <a:effectLst/>
                          <a:latin typeface="Arial" panose="020B0604020202020204" pitchFamily="34" charset="0"/>
                          <a:cs typeface="Arial" panose="020B0604020202020204" pitchFamily="34" charset="0"/>
                        </a:rPr>
                        <a:t>Balance per bank statement </a:t>
                      </a:r>
                      <a:endParaRPr lang="en-US" sz="14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a:solidFill>
                            <a:srgbClr val="002060"/>
                          </a:solidFill>
                          <a:effectLst/>
                          <a:latin typeface="Arial" panose="020B0604020202020204" pitchFamily="34" charset="0"/>
                          <a:cs typeface="Arial" panose="020B0604020202020204" pitchFamily="34" charset="0"/>
                        </a:rPr>
                        <a:t> </a:t>
                      </a:r>
                      <a:r>
                        <a:rPr lang="en-US" sz="1400" b="1" dirty="0" smtClean="0">
                          <a:solidFill>
                            <a:srgbClr val="002060"/>
                          </a:solidFill>
                          <a:effectLst/>
                          <a:latin typeface="Arial" panose="020B0604020202020204" pitchFamily="34" charset="0"/>
                          <a:cs typeface="Arial" panose="020B0604020202020204" pitchFamily="34" charset="0"/>
                        </a:rPr>
                        <a:t>100</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nSpc>
                          <a:spcPct val="130000"/>
                        </a:lnSpc>
                        <a:spcAft>
                          <a:spcPts val="0"/>
                        </a:spcAft>
                      </a:pPr>
                      <a:r>
                        <a:rPr lang="en-US" sz="1400" b="1" dirty="0">
                          <a:solidFill>
                            <a:srgbClr val="002060"/>
                          </a:solidFill>
                          <a:effectLst/>
                          <a:latin typeface="Arial" panose="020B0604020202020204" pitchFamily="34" charset="0"/>
                          <a:cs typeface="Arial" panose="020B0604020202020204" pitchFamily="34" charset="0"/>
                        </a:rPr>
                        <a:t>Cash  per books</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lnSpc>
                          <a:spcPct val="130000"/>
                        </a:lnSpc>
                        <a:spcAft>
                          <a:spcPts val="800"/>
                        </a:spcAft>
                      </a:pPr>
                      <a:r>
                        <a:rPr lang="en-US" sz="1400" b="1" dirty="0">
                          <a:solidFill>
                            <a:srgbClr val="002060"/>
                          </a:solidFill>
                          <a:effectLst/>
                          <a:latin typeface="Arial" panose="020B0604020202020204" pitchFamily="34" charset="0"/>
                          <a:cs typeface="Arial" panose="020B0604020202020204" pitchFamily="34" charset="0"/>
                        </a:rPr>
                        <a:t>447</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83692">
                <a:tc>
                  <a:txBody>
                    <a:bodyPr/>
                    <a:lstStyle/>
                    <a:p>
                      <a:pPr algn="l" rtl="1">
                        <a:spcAft>
                          <a:spcPts val="1000"/>
                        </a:spcAft>
                      </a:pPr>
                      <a:r>
                        <a:rPr lang="en-US" sz="1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Add:</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Add:</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306763">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Deposits in Transit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smtClean="0">
                          <a:effectLst/>
                          <a:latin typeface="Arial" panose="020B0604020202020204" pitchFamily="34" charset="0"/>
                          <a:cs typeface="Arial" panose="020B0604020202020204" pitchFamily="34" charset="0"/>
                        </a:rPr>
                        <a:t>546</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646</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Dividend received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50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517937">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marL="0" marR="0" indent="0" algn="l" defTabSz="914400" rtl="1" eaLnBrk="1" fontAlgn="auto" latinLnBrk="0" hangingPunct="1">
                        <a:lnSpc>
                          <a:spcPct val="100000"/>
                        </a:lnSpc>
                        <a:spcBef>
                          <a:spcPts val="0"/>
                        </a:spcBef>
                        <a:spcAft>
                          <a:spcPts val="1000"/>
                        </a:spcAft>
                        <a:buClrTx/>
                        <a:buSzTx/>
                        <a:buFontTx/>
                        <a:buNone/>
                        <a:tabLst/>
                        <a:defRPr/>
                      </a:pP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400" b="1" dirty="0" smtClean="0">
                          <a:effectLst/>
                          <a:latin typeface="Arial" panose="020B0604020202020204" pitchFamily="34" charset="0"/>
                          <a:ea typeface="+mn-ea"/>
                          <a:cs typeface="Arial" panose="020B0604020202020204" pitchFamily="34" charset="0"/>
                        </a:rPr>
                        <a:t>Collected</a:t>
                      </a:r>
                      <a:r>
                        <a:rPr lang="en-US" sz="1400" b="1" baseline="0" dirty="0" smtClean="0">
                          <a:effectLst/>
                          <a:latin typeface="Arial" panose="020B0604020202020204" pitchFamily="34" charset="0"/>
                          <a:ea typeface="+mn-ea"/>
                          <a:cs typeface="Arial" panose="020B0604020202020204" pitchFamily="34" charset="0"/>
                        </a:rPr>
                        <a:t> Notes BD98 by the bank less collection fees BD8 </a:t>
                      </a:r>
                      <a:endParaRPr lang="en-US" sz="12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90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306763">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r>
                        <a:rPr lang="en-US" sz="1400" b="1" dirty="0" smtClean="0">
                          <a:solidFill>
                            <a:srgbClr val="C00000"/>
                          </a:solidFill>
                          <a:effectLst/>
                          <a:latin typeface="Arial" panose="020B0604020202020204" pitchFamily="34" charset="0"/>
                          <a:cs typeface="Arial" panose="020B0604020202020204" pitchFamily="34" charset="0"/>
                        </a:rPr>
                        <a:t>Less:</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0"/>
                        </a:spcAft>
                      </a:pP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    Error </a:t>
                      </a:r>
                      <a:r>
                        <a:rPr lang="en-US" sz="1400" b="1" dirty="0" smtClean="0">
                          <a:effectLst/>
                          <a:latin typeface="Arial" panose="020B0604020202020204" pitchFamily="34" charset="0"/>
                          <a:cs typeface="Arial" panose="020B0604020202020204" pitchFamily="34" charset="0"/>
                        </a:rPr>
                        <a:t>for buying furniture </a:t>
                      </a: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90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677</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306763">
                <a:tc>
                  <a:txBody>
                    <a:bodyPr/>
                    <a:lstStyle/>
                    <a:p>
                      <a:pPr marL="0" marR="0" indent="0" algn="l" defTabSz="914400" rtl="1" eaLnBrk="1" fontAlgn="auto" latinLnBrk="0" hangingPunct="1">
                        <a:lnSpc>
                          <a:spcPct val="100000"/>
                        </a:lnSpc>
                        <a:spcBef>
                          <a:spcPts val="0"/>
                        </a:spcBef>
                        <a:spcAft>
                          <a:spcPts val="1000"/>
                        </a:spcAft>
                        <a:buClrTx/>
                        <a:buSzTx/>
                        <a:buFontTx/>
                        <a:buNone/>
                        <a:tabLst/>
                        <a:defRPr/>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a:t>
                      </a:r>
                      <a:r>
                        <a:rPr lang="en-US" sz="1400" b="1" dirty="0" err="1" smtClean="0">
                          <a:effectLst/>
                          <a:latin typeface="Arial" panose="020B0604020202020204" pitchFamily="34" charset="0"/>
                          <a:cs typeface="Arial" panose="020B0604020202020204" pitchFamily="34" charset="0"/>
                        </a:rPr>
                        <a:t>Unpresented</a:t>
                      </a:r>
                      <a:r>
                        <a:rPr lang="en-US" sz="1400" b="1" dirty="0" smtClean="0">
                          <a:effectLst/>
                          <a:latin typeface="Arial" panose="020B0604020202020204" pitchFamily="34" charset="0"/>
                          <a:cs typeface="Arial" panose="020B0604020202020204" pitchFamily="34" charset="0"/>
                        </a:rPr>
                        <a:t> checks </a:t>
                      </a:r>
                      <a:endParaRPr lang="en-US" sz="12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79</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r>
                        <a:rPr lang="en-US" sz="1400" b="1" dirty="0" smtClean="0">
                          <a:solidFill>
                            <a:srgbClr val="C00000"/>
                          </a:solidFill>
                          <a:effectLst/>
                          <a:latin typeface="Arial" panose="020B0604020202020204" pitchFamily="34" charset="0"/>
                          <a:cs typeface="Arial" panose="020B0604020202020204" pitchFamily="34" charset="0"/>
                        </a:rPr>
                        <a:t>Less:</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368445">
                <a:tc>
                  <a:txBody>
                    <a:bodyPr/>
                    <a:lstStyle/>
                    <a:p>
                      <a:pPr algn="l" rtl="1">
                        <a:spcAft>
                          <a:spcPts val="100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Bank charges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27</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357890">
                <a:tc>
                  <a:txBody>
                    <a:bodyPr/>
                    <a:lstStyle/>
                    <a:p>
                      <a:pPr algn="l" rtl="1">
                        <a:spcAft>
                          <a:spcPts val="0"/>
                        </a:spcAft>
                      </a:pP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smtClean="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Check returned (NSF check)</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83</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110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517937">
                <a:tc>
                  <a:txBody>
                    <a:bodyPr/>
                    <a:lstStyle/>
                    <a:p>
                      <a:pPr marL="0" marR="0" indent="0" algn="ctr" defTabSz="914400" rtl="1" eaLnBrk="1" fontAlgn="auto" latinLnBrk="0" hangingPunct="1">
                        <a:lnSpc>
                          <a:spcPct val="100000"/>
                        </a:lnSpc>
                        <a:spcBef>
                          <a:spcPts val="0"/>
                        </a:spcBef>
                        <a:spcAft>
                          <a:spcPts val="1000"/>
                        </a:spcAft>
                        <a:buClrTx/>
                        <a:buSzTx/>
                        <a:buFontTx/>
                        <a:buNone/>
                        <a:tabLst/>
                        <a:defRPr/>
                      </a:pPr>
                      <a:r>
                        <a:rPr lang="en-US" sz="1400" b="1" dirty="0" smtClean="0">
                          <a:solidFill>
                            <a:srgbClr val="FF0000"/>
                          </a:solidFill>
                          <a:effectLst/>
                          <a:latin typeface="Arial" panose="020B0604020202020204" pitchFamily="34" charset="0"/>
                          <a:cs typeface="Arial" panose="020B0604020202020204" pitchFamily="34" charset="0"/>
                        </a:rPr>
                        <a:t>Adjusted Bank Statement Balance</a:t>
                      </a:r>
                      <a:endParaRPr lang="en-US" sz="14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a:solidFill>
                            <a:srgbClr val="FF0000"/>
                          </a:solidFill>
                          <a:effectLst/>
                          <a:latin typeface="Arial" panose="020B0604020202020204" pitchFamily="34" charset="0"/>
                          <a:cs typeface="Arial" panose="020B0604020202020204" pitchFamily="34" charset="0"/>
                        </a:rPr>
                        <a:t> </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4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567</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marL="0" marR="0" indent="0" algn="ctr" defTabSz="914400" rtl="1" eaLnBrk="1" fontAlgn="auto" latinLnBrk="0" hangingPunct="1">
                        <a:lnSpc>
                          <a:spcPct val="100000"/>
                        </a:lnSpc>
                        <a:spcBef>
                          <a:spcPts val="0"/>
                        </a:spcBef>
                        <a:spcAft>
                          <a:spcPts val="1000"/>
                        </a:spcAft>
                        <a:buClrTx/>
                        <a:buSzTx/>
                        <a:buFontTx/>
                        <a:buNone/>
                        <a:tabLst/>
                        <a:defRPr/>
                      </a:pPr>
                      <a:r>
                        <a:rPr lang="en-US" sz="1400" b="1" dirty="0" smtClean="0">
                          <a:solidFill>
                            <a:srgbClr val="FF0000"/>
                          </a:solidFill>
                          <a:effectLst/>
                          <a:latin typeface="Arial" panose="020B0604020202020204" pitchFamily="34" charset="0"/>
                          <a:cs typeface="Arial" panose="020B0604020202020204" pitchFamily="34" charset="0"/>
                        </a:rPr>
                        <a:t>Adjusted Book Balance</a:t>
                      </a:r>
                      <a:endParaRPr lang="en-US" sz="14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a:solidFill>
                            <a:srgbClr val="FF0000"/>
                          </a:solidFill>
                          <a:effectLst/>
                          <a:latin typeface="Arial" panose="020B0604020202020204" pitchFamily="34" charset="0"/>
                          <a:cs typeface="Arial" panose="020B0604020202020204" pitchFamily="34" charset="0"/>
                        </a:rPr>
                        <a:t> </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4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567</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bl>
          </a:graphicData>
        </a:graphic>
      </p:graphicFrame>
      <p:pic>
        <p:nvPicPr>
          <p:cNvPr id="26" name="Picture 25" descr="http://2.bp.blogspot.com/-iID_bKEUkSY/URM5VBaYndI/AAAAAAAAAA0/2zNMmyOnb98/s200/bank.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227449" y="5297283"/>
            <a:ext cx="4310130" cy="1493949"/>
          </a:xfrm>
          <a:prstGeom prst="rect">
            <a:avLst/>
          </a:prstGeom>
          <a:noFill/>
        </p:spPr>
      </p:pic>
      <p:grpSp>
        <p:nvGrpSpPr>
          <p:cNvPr id="23" name="Group 22"/>
          <p:cNvGrpSpPr/>
          <p:nvPr/>
        </p:nvGrpSpPr>
        <p:grpSpPr>
          <a:xfrm>
            <a:off x="0" y="6498164"/>
            <a:ext cx="12192000" cy="384957"/>
            <a:chOff x="0" y="6498164"/>
            <a:chExt cx="12192000" cy="384957"/>
          </a:xfrm>
        </p:grpSpPr>
        <p:cxnSp>
          <p:nvCxnSpPr>
            <p:cNvPr id="24" name="Straight Connector 2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949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5759"/>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5" name="Group 4"/>
          <p:cNvGrpSpPr/>
          <p:nvPr/>
        </p:nvGrpSpPr>
        <p:grpSpPr>
          <a:xfrm>
            <a:off x="0" y="6560622"/>
            <a:ext cx="12192000" cy="276999"/>
            <a:chOff x="0" y="6560622"/>
            <a:chExt cx="12192000" cy="276999"/>
          </a:xfrm>
        </p:grpSpPr>
        <p:sp>
          <p:nvSpPr>
            <p:cNvPr id="6" name="TextBox 5"/>
            <p:cNvSpPr txBox="1"/>
            <p:nvPr/>
          </p:nvSpPr>
          <p:spPr>
            <a:xfrm>
              <a:off x="5224611" y="6560622"/>
              <a:ext cx="6858000"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defTabSz="685800" rtl="1">
                <a:defRPr/>
              </a:pPr>
              <a:r>
                <a:rPr lang="ar-BH" sz="1200" dirty="0">
                  <a:solidFill>
                    <a:prstClr val="black"/>
                  </a:solidFill>
                  <a:latin typeface="Calibri" panose="020F0502020204030204"/>
                  <a:cs typeface="Arial" panose="020B0604020202020204" pitchFamily="34" charset="0"/>
                </a:rPr>
                <a:t>وزارة التربية والتعليم – 2020م</a:t>
              </a:r>
              <a:endParaRPr lang="en-US" sz="1200" dirty="0">
                <a:solidFill>
                  <a:prstClr val="black"/>
                </a:solidFill>
                <a:latin typeface="Calibri" panose="020F0502020204030204"/>
              </a:endParaRPr>
            </a:p>
          </p:txBody>
        </p:sp>
        <p:cxnSp>
          <p:nvCxnSpPr>
            <p:cNvPr id="7" name="Straight Connector 6"/>
            <p:cNvCxnSpPr/>
            <p:nvPr/>
          </p:nvCxnSpPr>
          <p:spPr>
            <a:xfrm>
              <a:off x="0" y="6560622"/>
              <a:ext cx="12192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564737" y="1851141"/>
            <a:ext cx="3060879" cy="830997"/>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algn="ctr"/>
            <a:r>
              <a:rPr lang="en-US" sz="1600" b="1" dirty="0" err="1">
                <a:latin typeface="Arial" panose="020B0604020202020204" pitchFamily="34" charset="0"/>
                <a:ea typeface="Calibri" panose="020F0502020204030204" pitchFamily="34" charset="0"/>
              </a:rPr>
              <a:t>Hayfa</a:t>
            </a:r>
            <a:r>
              <a:rPr lang="en-US" sz="1600" b="1" dirty="0">
                <a:latin typeface="Arial" panose="020B0604020202020204" pitchFamily="34" charset="0"/>
                <a:ea typeface="Calibri" panose="020F0502020204030204" pitchFamily="34" charset="0"/>
              </a:rPr>
              <a:t> </a:t>
            </a:r>
            <a:r>
              <a:rPr lang="en-US" sz="1600" b="1" dirty="0" err="1" smtClean="0">
                <a:latin typeface="Arial" panose="020B0604020202020204" pitchFamily="34" charset="0"/>
                <a:ea typeface="Calibri" panose="020F0502020204030204" pitchFamily="34" charset="0"/>
              </a:rPr>
              <a:t>Est</a:t>
            </a:r>
            <a:r>
              <a:rPr lang="en-US" sz="1600" b="1" dirty="0" smtClean="0">
                <a:latin typeface="Arial" panose="020B0604020202020204" pitchFamily="34" charset="0"/>
                <a:ea typeface="Calibri" panose="020F0502020204030204" pitchFamily="34" charset="0"/>
              </a:rPr>
              <a:t>,</a:t>
            </a:r>
          </a:p>
          <a:p>
            <a:pPr marL="457200" algn="ctr"/>
            <a:r>
              <a:rPr lang="en-US" sz="1600" b="1"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en-US" sz="1600" b="1" dirty="0">
                <a:latin typeface="Arial" panose="020B0604020202020204" pitchFamily="34" charset="0"/>
                <a:ea typeface="Calibri" panose="020F0502020204030204" pitchFamily="34" charset="0"/>
                <a:cs typeface="Arial" panose="020B0604020202020204" pitchFamily="34" charset="0"/>
              </a:rPr>
              <a:t>Bank </a:t>
            </a:r>
            <a:r>
              <a:rPr lang="en-US" sz="1600" b="1" dirty="0" smtClean="0">
                <a:latin typeface="Arial" panose="020B0604020202020204" pitchFamily="34" charset="0"/>
                <a:ea typeface="Calibri" panose="020F0502020204030204" pitchFamily="34" charset="0"/>
                <a:cs typeface="Arial" panose="020B0604020202020204" pitchFamily="34" charset="0"/>
              </a:rPr>
              <a:t>Reconciliation</a:t>
            </a:r>
          </a:p>
          <a:p>
            <a:pPr marL="457200" algn="ctr"/>
            <a:r>
              <a:rPr lang="en-US" sz="1600" b="1" dirty="0">
                <a:latin typeface="Arial" panose="020B0604020202020204" pitchFamily="34" charset="0"/>
                <a:ea typeface="Calibri" panose="020F0502020204030204" pitchFamily="34" charset="0"/>
              </a:rPr>
              <a:t>March 31, 2020</a:t>
            </a:r>
            <a:endParaRPr lang="en-US" sz="1400" dirty="0">
              <a:effectLst/>
              <a:latin typeface="Times New Roman" panose="02020603050405020304" pitchFamily="18" charset="0"/>
              <a:ea typeface="Times New Roman" panose="02020603050405020304"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2907581162"/>
              </p:ext>
            </p:extLst>
          </p:nvPr>
        </p:nvGraphicFramePr>
        <p:xfrm>
          <a:off x="0" y="2858490"/>
          <a:ext cx="5061400" cy="3392394"/>
        </p:xfrm>
        <a:graphic>
          <a:graphicData uri="http://schemas.openxmlformats.org/drawingml/2006/table">
            <a:tbl>
              <a:tblPr firstRow="1" firstCol="1" bandRow="1">
                <a:tableStyleId>{5940675A-B579-460E-94D1-54222C63F5DA}</a:tableStyleId>
              </a:tblPr>
              <a:tblGrid>
                <a:gridCol w="1404177"/>
                <a:gridCol w="439792"/>
                <a:gridCol w="405073"/>
                <a:gridCol w="1874905"/>
                <a:gridCol w="462939"/>
                <a:gridCol w="474514"/>
              </a:tblGrid>
              <a:tr h="360028">
                <a:tc>
                  <a:txBody>
                    <a:bodyPr/>
                    <a:lstStyle/>
                    <a:p>
                      <a:pPr marL="0" marR="0" indent="0" algn="l" defTabSz="914400" rtl="1" eaLnBrk="1" fontAlgn="auto" latinLnBrk="0" hangingPunct="1">
                        <a:lnSpc>
                          <a:spcPct val="100000"/>
                        </a:lnSpc>
                        <a:spcBef>
                          <a:spcPts val="0"/>
                        </a:spcBef>
                        <a:spcAft>
                          <a:spcPts val="1000"/>
                        </a:spcAft>
                        <a:buClrTx/>
                        <a:buSzTx/>
                        <a:buFontTx/>
                        <a:buNone/>
                        <a:tabLst/>
                        <a:defRPr/>
                      </a:pPr>
                      <a:r>
                        <a:rPr lang="en-US" sz="1200" b="1" dirty="0" smtClean="0">
                          <a:solidFill>
                            <a:srgbClr val="002060"/>
                          </a:solidFill>
                          <a:effectLst/>
                          <a:latin typeface="Arial" panose="020B0604020202020204" pitchFamily="34" charset="0"/>
                          <a:cs typeface="Arial" panose="020B0604020202020204" pitchFamily="34" charset="0"/>
                        </a:rPr>
                        <a:t>Balance per bank statement </a:t>
                      </a:r>
                      <a:endParaRPr lang="en-US" sz="12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200" b="1" dirty="0">
                          <a:solidFill>
                            <a:srgbClr val="002060"/>
                          </a:solidFill>
                          <a:effectLst/>
                          <a:latin typeface="Arial" panose="020B0604020202020204" pitchFamily="34" charset="0"/>
                          <a:cs typeface="Arial" panose="020B0604020202020204" pitchFamily="34" charset="0"/>
                        </a:rPr>
                        <a:t> </a:t>
                      </a:r>
                      <a:r>
                        <a:rPr lang="en-US" sz="1200" b="1" dirty="0" smtClean="0">
                          <a:solidFill>
                            <a:srgbClr val="002060"/>
                          </a:solidFill>
                          <a:effectLst/>
                          <a:latin typeface="Arial" panose="020B0604020202020204" pitchFamily="34" charset="0"/>
                          <a:cs typeface="Arial" panose="020B0604020202020204" pitchFamily="34" charset="0"/>
                        </a:rPr>
                        <a:t>100</a:t>
                      </a:r>
                      <a:endParaRPr lang="en-US" sz="1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nSpc>
                          <a:spcPct val="130000"/>
                        </a:lnSpc>
                        <a:spcAft>
                          <a:spcPts val="0"/>
                        </a:spcAft>
                      </a:pPr>
                      <a:r>
                        <a:rPr lang="en-US" sz="1200" b="1" dirty="0">
                          <a:solidFill>
                            <a:srgbClr val="002060"/>
                          </a:solidFill>
                          <a:effectLst/>
                          <a:latin typeface="Arial" panose="020B0604020202020204" pitchFamily="34" charset="0"/>
                          <a:cs typeface="Arial" panose="020B0604020202020204" pitchFamily="34" charset="0"/>
                        </a:rPr>
                        <a:t>Cash  per books</a:t>
                      </a:r>
                      <a:endParaRPr lang="en-US" sz="1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lnSpc>
                          <a:spcPct val="130000"/>
                        </a:lnSpc>
                        <a:spcAft>
                          <a:spcPts val="800"/>
                        </a:spcAft>
                      </a:pPr>
                      <a:r>
                        <a:rPr lang="en-US" sz="1200" b="1" dirty="0">
                          <a:solidFill>
                            <a:srgbClr val="002060"/>
                          </a:solidFill>
                          <a:effectLst/>
                          <a:latin typeface="Arial" panose="020B0604020202020204" pitchFamily="34" charset="0"/>
                          <a:cs typeface="Arial" panose="020B0604020202020204" pitchFamily="34" charset="0"/>
                        </a:rPr>
                        <a:t>447</a:t>
                      </a:r>
                      <a:endParaRPr lang="en-US" sz="1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02855">
                <a:tc>
                  <a:txBody>
                    <a:bodyPr/>
                    <a:lstStyle/>
                    <a:p>
                      <a:pPr algn="l" rtl="1">
                        <a:spcAft>
                          <a:spcPts val="1000"/>
                        </a:spcAft>
                      </a:pPr>
                      <a:r>
                        <a:rPr lang="en-US" sz="12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Add:</a:t>
                      </a:r>
                      <a:endParaRPr lang="en-US" sz="1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2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2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Add:</a:t>
                      </a:r>
                      <a:endParaRPr lang="en-US" sz="1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200" b="1">
                          <a:effectLst/>
                          <a:latin typeface="Arial" panose="020B0604020202020204" pitchFamily="34" charset="0"/>
                          <a:cs typeface="Arial" panose="020B0604020202020204" pitchFamily="34" charset="0"/>
                        </a:rPr>
                        <a:t> </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2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19352">
                <a:tc>
                  <a:txBody>
                    <a:bodyPr/>
                    <a:lstStyle/>
                    <a:p>
                      <a:pPr algn="l" rtl="1">
                        <a:spcAft>
                          <a:spcPts val="1000"/>
                        </a:spcAft>
                      </a:pPr>
                      <a:r>
                        <a:rPr lang="en-US" sz="1200" b="1" dirty="0">
                          <a:effectLst/>
                          <a:latin typeface="Arial" panose="020B0604020202020204" pitchFamily="34" charset="0"/>
                          <a:cs typeface="Arial" panose="020B0604020202020204" pitchFamily="34" charset="0"/>
                        </a:rPr>
                        <a:t>       </a:t>
                      </a:r>
                      <a:r>
                        <a:rPr lang="en-US" sz="1200" b="1" dirty="0" smtClean="0">
                          <a:effectLst/>
                          <a:latin typeface="Arial" panose="020B0604020202020204" pitchFamily="34" charset="0"/>
                          <a:cs typeface="Arial" panose="020B0604020202020204" pitchFamily="34" charset="0"/>
                        </a:rPr>
                        <a:t>Deposits in Transit</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200" b="1" dirty="0" smtClean="0">
                          <a:effectLst/>
                          <a:latin typeface="Arial" panose="020B0604020202020204" pitchFamily="34" charset="0"/>
                          <a:cs typeface="Arial" panose="020B0604020202020204" pitchFamily="34" charset="0"/>
                        </a:rPr>
                        <a:t>546</a:t>
                      </a:r>
                      <a:r>
                        <a:rPr lang="en-US" sz="12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200" b="1" dirty="0" smtClean="0">
                          <a:effectLst/>
                          <a:latin typeface="Arial" panose="020B0604020202020204" pitchFamily="34" charset="0"/>
                          <a:ea typeface="Times New Roman" panose="02020603050405020304" pitchFamily="18" charset="0"/>
                          <a:cs typeface="Arial" panose="020B0604020202020204" pitchFamily="34" charset="0"/>
                        </a:rPr>
                        <a:t>646</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200" b="1" dirty="0">
                          <a:effectLst/>
                          <a:latin typeface="Arial" panose="020B0604020202020204" pitchFamily="34" charset="0"/>
                          <a:cs typeface="Arial" panose="020B0604020202020204" pitchFamily="34" charset="0"/>
                        </a:rPr>
                        <a:t> </a:t>
                      </a:r>
                      <a:r>
                        <a:rPr lang="en-US" sz="1200" b="1" dirty="0" smtClean="0">
                          <a:effectLst/>
                          <a:latin typeface="Arial" panose="020B0604020202020204" pitchFamily="34" charset="0"/>
                          <a:cs typeface="Arial" panose="020B0604020202020204" pitchFamily="34" charset="0"/>
                        </a:rPr>
                        <a:t>  Dividend received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200" b="1" dirty="0" smtClean="0">
                          <a:effectLst/>
                          <a:latin typeface="Arial" panose="020B0604020202020204" pitchFamily="34" charset="0"/>
                          <a:ea typeface="Times New Roman" panose="02020603050405020304" pitchFamily="18" charset="0"/>
                          <a:cs typeface="Arial" panose="020B0604020202020204" pitchFamily="34" charset="0"/>
                        </a:rPr>
                        <a:t>50</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2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498617">
                <a:tc>
                  <a:txBody>
                    <a:bodyPr/>
                    <a:lstStyle/>
                    <a:p>
                      <a:pPr algn="l" rtl="1">
                        <a:spcAft>
                          <a:spcPts val="1000"/>
                        </a:spcAft>
                      </a:pPr>
                      <a:r>
                        <a:rPr lang="en-US" sz="12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200" b="1">
                          <a:effectLst/>
                          <a:latin typeface="Arial" panose="020B0604020202020204" pitchFamily="34" charset="0"/>
                          <a:cs typeface="Arial" panose="020B0604020202020204" pitchFamily="34" charset="0"/>
                        </a:rPr>
                        <a:t> </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200" b="1" dirty="0">
                          <a:effectLst/>
                          <a:latin typeface="Arial" panose="020B0604020202020204" pitchFamily="34" charset="0"/>
                          <a:cs typeface="Arial" panose="020B0604020202020204" pitchFamily="34" charset="0"/>
                        </a:rPr>
                        <a:t> </a:t>
                      </a:r>
                      <a:r>
                        <a:rPr lang="en-US" sz="1200" b="1" dirty="0" smtClean="0">
                          <a:effectLst/>
                          <a:latin typeface="Arial" panose="020B0604020202020204" pitchFamily="34" charset="0"/>
                          <a:cs typeface="Arial" panose="020B0604020202020204" pitchFamily="34" charset="0"/>
                        </a:rPr>
                        <a:t>-</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marL="0" marR="0" indent="0" algn="l" defTabSz="914400" rtl="1" eaLnBrk="1" fontAlgn="auto" latinLnBrk="0" hangingPunct="1">
                        <a:lnSpc>
                          <a:spcPct val="100000"/>
                        </a:lnSpc>
                        <a:spcBef>
                          <a:spcPts val="0"/>
                        </a:spcBef>
                        <a:spcAft>
                          <a:spcPts val="1000"/>
                        </a:spcAft>
                        <a:buClrTx/>
                        <a:buSzTx/>
                        <a:buFontTx/>
                        <a:buNone/>
                        <a:tabLst/>
                        <a:defRPr/>
                      </a:pPr>
                      <a:r>
                        <a:rPr lang="en-US" sz="1200" b="1"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200" b="1" dirty="0" smtClean="0">
                          <a:effectLst/>
                          <a:latin typeface="Arial" panose="020B0604020202020204" pitchFamily="34" charset="0"/>
                          <a:ea typeface="+mn-ea"/>
                          <a:cs typeface="Arial" panose="020B0604020202020204" pitchFamily="34" charset="0"/>
                        </a:rPr>
                        <a:t>Collected</a:t>
                      </a:r>
                      <a:r>
                        <a:rPr lang="en-US" sz="1200" b="1" baseline="0" dirty="0" smtClean="0">
                          <a:effectLst/>
                          <a:latin typeface="Arial" panose="020B0604020202020204" pitchFamily="34" charset="0"/>
                          <a:ea typeface="+mn-ea"/>
                          <a:cs typeface="Arial" panose="020B0604020202020204" pitchFamily="34" charset="0"/>
                        </a:rPr>
                        <a:t> Notes  BD98 by the bank less collection fees BD8 </a:t>
                      </a:r>
                      <a:endParaRPr lang="en-US" sz="11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200" b="1" dirty="0" smtClean="0">
                          <a:effectLst/>
                          <a:latin typeface="Arial" panose="020B0604020202020204" pitchFamily="34" charset="0"/>
                          <a:ea typeface="Times New Roman" panose="02020603050405020304" pitchFamily="18" charset="0"/>
                          <a:cs typeface="Arial" panose="020B0604020202020204" pitchFamily="34" charset="0"/>
                        </a:rPr>
                        <a:t>90</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2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19352">
                <a:tc>
                  <a:txBody>
                    <a:bodyPr/>
                    <a:lstStyle/>
                    <a:p>
                      <a:pPr algn="l" rtl="1">
                        <a:spcAft>
                          <a:spcPts val="1000"/>
                        </a:spcAft>
                      </a:pPr>
                      <a:r>
                        <a:rPr lang="en-US" sz="1200" b="1" dirty="0">
                          <a:effectLst/>
                          <a:latin typeface="Arial" panose="020B0604020202020204" pitchFamily="34" charset="0"/>
                          <a:cs typeface="Arial" panose="020B0604020202020204" pitchFamily="34" charset="0"/>
                        </a:rPr>
                        <a:t> </a:t>
                      </a:r>
                      <a:r>
                        <a:rPr lang="en-US" sz="1200" b="1" dirty="0" smtClean="0">
                          <a:solidFill>
                            <a:srgbClr val="C00000"/>
                          </a:solidFill>
                          <a:effectLst/>
                          <a:latin typeface="Arial" panose="020B0604020202020204" pitchFamily="34" charset="0"/>
                          <a:cs typeface="Arial" panose="020B0604020202020204" pitchFamily="34" charset="0"/>
                        </a:rPr>
                        <a:t>Less:</a:t>
                      </a:r>
                      <a:endParaRPr lang="en-US" sz="1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2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2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0"/>
                        </a:spcAft>
                      </a:pPr>
                      <a:r>
                        <a:rPr lang="en-US" sz="1200" b="1" dirty="0" smtClean="0">
                          <a:effectLst/>
                          <a:latin typeface="Arial" panose="020B0604020202020204" pitchFamily="34" charset="0"/>
                          <a:ea typeface="Times New Roman" panose="02020603050405020304" pitchFamily="18" charset="0"/>
                          <a:cs typeface="Arial" panose="020B0604020202020204" pitchFamily="34" charset="0"/>
                        </a:rPr>
                        <a:t>    Error </a:t>
                      </a:r>
                      <a:r>
                        <a:rPr lang="en-US" sz="1200" b="1" dirty="0" smtClean="0">
                          <a:effectLst/>
                          <a:latin typeface="Arial" panose="020B0604020202020204" pitchFamily="34" charset="0"/>
                          <a:cs typeface="Arial" panose="020B0604020202020204" pitchFamily="34" charset="0"/>
                        </a:rPr>
                        <a:t>for buying furniture </a:t>
                      </a:r>
                      <a:r>
                        <a:rPr lang="en-US" sz="1200"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200" b="1" dirty="0">
                          <a:effectLst/>
                          <a:latin typeface="Arial" panose="020B0604020202020204" pitchFamily="34" charset="0"/>
                          <a:cs typeface="Arial" panose="020B0604020202020204" pitchFamily="34" charset="0"/>
                        </a:rPr>
                        <a:t> </a:t>
                      </a:r>
                      <a:r>
                        <a:rPr lang="en-US" sz="1200" b="1" dirty="0" smtClean="0">
                          <a:effectLst/>
                          <a:latin typeface="Arial" panose="020B0604020202020204" pitchFamily="34" charset="0"/>
                          <a:cs typeface="Arial" panose="020B0604020202020204" pitchFamily="34" charset="0"/>
                        </a:rPr>
                        <a:t> 90</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200" b="1" dirty="0" smtClean="0">
                          <a:effectLst/>
                          <a:latin typeface="Arial" panose="020B0604020202020204" pitchFamily="34" charset="0"/>
                          <a:ea typeface="Times New Roman" panose="02020603050405020304" pitchFamily="18" charset="0"/>
                          <a:cs typeface="Arial" panose="020B0604020202020204" pitchFamily="34" charset="0"/>
                        </a:rPr>
                        <a:t>677</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19352">
                <a:tc>
                  <a:txBody>
                    <a:bodyPr/>
                    <a:lstStyle/>
                    <a:p>
                      <a:pPr marL="0" marR="0" indent="0" algn="l" defTabSz="914400" rtl="1" eaLnBrk="1" fontAlgn="auto" latinLnBrk="0" hangingPunct="1">
                        <a:lnSpc>
                          <a:spcPct val="100000"/>
                        </a:lnSpc>
                        <a:spcBef>
                          <a:spcPts val="0"/>
                        </a:spcBef>
                        <a:spcAft>
                          <a:spcPts val="1000"/>
                        </a:spcAft>
                        <a:buClrTx/>
                        <a:buSzTx/>
                        <a:buFontTx/>
                        <a:buNone/>
                        <a:tabLst/>
                        <a:defRPr/>
                      </a:pPr>
                      <a:r>
                        <a:rPr lang="en-US" sz="1200" b="1" dirty="0">
                          <a:effectLst/>
                          <a:latin typeface="Arial" panose="020B0604020202020204" pitchFamily="34" charset="0"/>
                          <a:cs typeface="Arial" panose="020B0604020202020204" pitchFamily="34" charset="0"/>
                        </a:rPr>
                        <a:t> </a:t>
                      </a:r>
                      <a:r>
                        <a:rPr lang="en-US" sz="1200" b="1" dirty="0" smtClean="0">
                          <a:effectLst/>
                          <a:latin typeface="Arial" panose="020B0604020202020204" pitchFamily="34" charset="0"/>
                          <a:cs typeface="Arial" panose="020B0604020202020204" pitchFamily="34" charset="0"/>
                        </a:rPr>
                        <a:t> </a:t>
                      </a:r>
                      <a:r>
                        <a:rPr lang="en-US" sz="1200" b="1" dirty="0" err="1" smtClean="0">
                          <a:effectLst/>
                          <a:latin typeface="Arial" panose="020B0604020202020204" pitchFamily="34" charset="0"/>
                          <a:cs typeface="Arial" panose="020B0604020202020204" pitchFamily="34" charset="0"/>
                        </a:rPr>
                        <a:t>Unpresented</a:t>
                      </a:r>
                      <a:r>
                        <a:rPr lang="en-US" sz="1200" b="1" dirty="0" smtClean="0">
                          <a:effectLst/>
                          <a:latin typeface="Arial" panose="020B0604020202020204" pitchFamily="34" charset="0"/>
                          <a:cs typeface="Arial" panose="020B0604020202020204" pitchFamily="34" charset="0"/>
                        </a:rPr>
                        <a:t> checks </a:t>
                      </a:r>
                      <a:endParaRPr lang="en-US" sz="11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200" b="1">
                          <a:effectLst/>
                          <a:latin typeface="Arial" panose="020B0604020202020204" pitchFamily="34" charset="0"/>
                          <a:cs typeface="Arial" panose="020B0604020202020204" pitchFamily="34" charset="0"/>
                        </a:rPr>
                        <a:t> </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200" b="1" dirty="0">
                          <a:effectLst/>
                          <a:latin typeface="Arial" panose="020B0604020202020204" pitchFamily="34" charset="0"/>
                          <a:cs typeface="Arial" panose="020B0604020202020204" pitchFamily="34" charset="0"/>
                        </a:rPr>
                        <a:t> </a:t>
                      </a:r>
                      <a:r>
                        <a:rPr lang="en-US" sz="1200" b="1" dirty="0" smtClean="0">
                          <a:effectLst/>
                          <a:latin typeface="Arial" panose="020B0604020202020204" pitchFamily="34" charset="0"/>
                          <a:cs typeface="Arial" panose="020B0604020202020204" pitchFamily="34" charset="0"/>
                        </a:rPr>
                        <a:t>79</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200" b="1" dirty="0">
                          <a:effectLst/>
                          <a:latin typeface="Arial" panose="020B0604020202020204" pitchFamily="34" charset="0"/>
                          <a:cs typeface="Arial" panose="020B0604020202020204" pitchFamily="34" charset="0"/>
                        </a:rPr>
                        <a:t> </a:t>
                      </a:r>
                      <a:r>
                        <a:rPr lang="en-US" sz="1200" b="1" dirty="0" smtClean="0">
                          <a:solidFill>
                            <a:srgbClr val="C00000"/>
                          </a:solidFill>
                          <a:effectLst/>
                          <a:latin typeface="Arial" panose="020B0604020202020204" pitchFamily="34" charset="0"/>
                          <a:cs typeface="Arial" panose="020B0604020202020204" pitchFamily="34" charset="0"/>
                        </a:rPr>
                        <a:t>Less:</a:t>
                      </a:r>
                      <a:endParaRPr lang="en-US" sz="1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63459">
                <a:tc>
                  <a:txBody>
                    <a:bodyPr/>
                    <a:lstStyle/>
                    <a:p>
                      <a:pPr algn="l" rtl="1">
                        <a:spcAft>
                          <a:spcPts val="1000"/>
                        </a:spcAft>
                      </a:pP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200" b="1">
                          <a:effectLst/>
                          <a:latin typeface="Arial" panose="020B0604020202020204" pitchFamily="34" charset="0"/>
                          <a:cs typeface="Arial" panose="020B0604020202020204" pitchFamily="34" charset="0"/>
                        </a:rPr>
                        <a:t> </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200" b="1" dirty="0">
                          <a:effectLst/>
                          <a:latin typeface="Arial" panose="020B0604020202020204" pitchFamily="34" charset="0"/>
                          <a:cs typeface="Arial" panose="020B0604020202020204" pitchFamily="34" charset="0"/>
                        </a:rPr>
                        <a:t> </a:t>
                      </a:r>
                      <a:r>
                        <a:rPr lang="en-US" sz="1200" b="1" dirty="0" smtClean="0">
                          <a:effectLst/>
                          <a:latin typeface="Arial" panose="020B0604020202020204" pitchFamily="34" charset="0"/>
                          <a:cs typeface="Arial" panose="020B0604020202020204" pitchFamily="34" charset="0"/>
                        </a:rPr>
                        <a:t>  Bank charges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200" b="1" dirty="0">
                          <a:effectLst/>
                          <a:latin typeface="Arial" panose="020B0604020202020204" pitchFamily="34" charset="0"/>
                          <a:cs typeface="Arial" panose="020B0604020202020204" pitchFamily="34" charset="0"/>
                        </a:rPr>
                        <a:t> </a:t>
                      </a:r>
                      <a:r>
                        <a:rPr lang="en-US" sz="1200" b="1" dirty="0" smtClean="0">
                          <a:effectLst/>
                          <a:latin typeface="Arial" panose="020B0604020202020204" pitchFamily="34" charset="0"/>
                          <a:cs typeface="Arial" panose="020B0604020202020204" pitchFamily="34" charset="0"/>
                        </a:rPr>
                        <a:t>27</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200" b="1" dirty="0">
                          <a:effectLst/>
                          <a:latin typeface="Arial" panose="020B0604020202020204" pitchFamily="34" charset="0"/>
                          <a:cs typeface="Arial" panose="020B0604020202020204" pitchFamily="34" charset="0"/>
                        </a:rPr>
                        <a:t> </a:t>
                      </a:r>
                      <a:r>
                        <a:rPr lang="en-US" sz="1200" b="1" dirty="0" smtClean="0">
                          <a:effectLst/>
                          <a:latin typeface="Arial" panose="020B0604020202020204" pitchFamily="34" charset="0"/>
                          <a:cs typeface="Arial" panose="020B0604020202020204" pitchFamily="34" charset="0"/>
                        </a:rPr>
                        <a:t>-</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332412">
                <a:tc>
                  <a:txBody>
                    <a:bodyPr/>
                    <a:lstStyle/>
                    <a:p>
                      <a:pPr algn="l" rtl="1">
                        <a:spcAft>
                          <a:spcPts val="0"/>
                        </a:spcAft>
                      </a:pPr>
                      <a:r>
                        <a:rPr lang="en-US" sz="1200" b="1" dirty="0" smtClean="0">
                          <a:effectLst/>
                          <a:latin typeface="Arial" panose="020B0604020202020204" pitchFamily="34" charset="0"/>
                          <a:ea typeface="Times New Roman" panose="02020603050405020304" pitchFamily="18"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200" b="1" dirty="0" smtClean="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2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l" rtl="1">
                        <a:spcAft>
                          <a:spcPts val="1000"/>
                        </a:spcAft>
                      </a:pPr>
                      <a:r>
                        <a:rPr lang="en-US" sz="12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b="1" dirty="0" smtClean="0">
                          <a:effectLst/>
                          <a:latin typeface="Arial" panose="020B0604020202020204" pitchFamily="34" charset="0"/>
                          <a:cs typeface="Arial" panose="020B0604020202020204" pitchFamily="34" charset="0"/>
                        </a:rPr>
                        <a:t>Check returned (NSF check)</a:t>
                      </a:r>
                      <a:endParaRPr lang="en-US" sz="1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200" b="1" dirty="0">
                          <a:effectLst/>
                          <a:latin typeface="Arial" panose="020B0604020202020204" pitchFamily="34" charset="0"/>
                          <a:cs typeface="Arial" panose="020B0604020202020204" pitchFamily="34" charset="0"/>
                        </a:rPr>
                        <a:t> </a:t>
                      </a:r>
                      <a:r>
                        <a:rPr lang="en-US" sz="1200" b="1" dirty="0" smtClean="0">
                          <a:effectLst/>
                          <a:latin typeface="Arial" panose="020B0604020202020204" pitchFamily="34" charset="0"/>
                          <a:cs typeface="Arial" panose="020B0604020202020204" pitchFamily="34" charset="0"/>
                        </a:rPr>
                        <a:t>83</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200" b="1" dirty="0" smtClean="0">
                          <a:effectLst/>
                          <a:latin typeface="Arial" panose="020B0604020202020204" pitchFamily="34" charset="0"/>
                          <a:ea typeface="Times New Roman" panose="02020603050405020304" pitchFamily="18" charset="0"/>
                          <a:cs typeface="Arial" panose="020B0604020202020204" pitchFamily="34" charset="0"/>
                        </a:rPr>
                        <a:t>110</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360028">
                <a:tc>
                  <a:txBody>
                    <a:bodyPr/>
                    <a:lstStyle/>
                    <a:p>
                      <a:pPr marL="0" marR="0" indent="0" algn="ctr" defTabSz="914400" rtl="1" eaLnBrk="1" fontAlgn="auto" latinLnBrk="0" hangingPunct="1">
                        <a:lnSpc>
                          <a:spcPct val="100000"/>
                        </a:lnSpc>
                        <a:spcBef>
                          <a:spcPts val="0"/>
                        </a:spcBef>
                        <a:spcAft>
                          <a:spcPts val="1000"/>
                        </a:spcAft>
                        <a:buClrTx/>
                        <a:buSzTx/>
                        <a:buFontTx/>
                        <a:buNone/>
                        <a:tabLst/>
                        <a:defRPr/>
                      </a:pPr>
                      <a:r>
                        <a:rPr lang="en-US" sz="1200" b="1" dirty="0" smtClean="0">
                          <a:solidFill>
                            <a:srgbClr val="FF0000"/>
                          </a:solidFill>
                          <a:effectLst/>
                          <a:latin typeface="Arial" panose="020B0604020202020204" pitchFamily="34" charset="0"/>
                          <a:cs typeface="Arial" panose="020B0604020202020204" pitchFamily="34" charset="0"/>
                        </a:rPr>
                        <a:t>Adjusted Bank Statement Balance</a:t>
                      </a:r>
                      <a:endParaRPr lang="en-US"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200" b="1" dirty="0">
                          <a:solidFill>
                            <a:srgbClr val="FF0000"/>
                          </a:solidFill>
                          <a:effectLst/>
                          <a:latin typeface="Arial" panose="020B0604020202020204" pitchFamily="34" charset="0"/>
                          <a:cs typeface="Arial" panose="020B0604020202020204" pitchFamily="34" charset="0"/>
                        </a:rPr>
                        <a:t> </a:t>
                      </a:r>
                      <a:endParaRPr lang="en-US"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algn="ctr" rtl="1">
                        <a:spcAft>
                          <a:spcPts val="1000"/>
                        </a:spcAft>
                      </a:pPr>
                      <a:r>
                        <a:rPr lang="en-US"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567</a:t>
                      </a:r>
                      <a:endParaRPr lang="en-US"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rgbClr val="FFFF00"/>
                    </a:solidFill>
                  </a:tcPr>
                </a:tc>
                <a:tc>
                  <a:txBody>
                    <a:bodyPr/>
                    <a:lstStyle/>
                    <a:p>
                      <a:pPr marL="0" marR="0" indent="0" algn="ctr" defTabSz="914400" rtl="1" eaLnBrk="1" fontAlgn="auto" latinLnBrk="0" hangingPunct="1">
                        <a:lnSpc>
                          <a:spcPct val="100000"/>
                        </a:lnSpc>
                        <a:spcBef>
                          <a:spcPts val="0"/>
                        </a:spcBef>
                        <a:spcAft>
                          <a:spcPts val="1000"/>
                        </a:spcAft>
                        <a:buClrTx/>
                        <a:buSzTx/>
                        <a:buFontTx/>
                        <a:buNone/>
                        <a:tabLst/>
                        <a:defRPr/>
                      </a:pPr>
                      <a:r>
                        <a:rPr lang="en-US" sz="1200" b="1" dirty="0" smtClean="0">
                          <a:solidFill>
                            <a:srgbClr val="FF0000"/>
                          </a:solidFill>
                          <a:effectLst/>
                          <a:latin typeface="Arial" panose="020B0604020202020204" pitchFamily="34" charset="0"/>
                          <a:cs typeface="Arial" panose="020B0604020202020204" pitchFamily="34" charset="0"/>
                        </a:rPr>
                        <a:t>Adjusted Book Balance</a:t>
                      </a:r>
                      <a:endParaRPr lang="en-US"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200" b="1" dirty="0">
                          <a:solidFill>
                            <a:srgbClr val="FF0000"/>
                          </a:solidFill>
                          <a:effectLst/>
                          <a:latin typeface="Arial" panose="020B0604020202020204" pitchFamily="34" charset="0"/>
                          <a:cs typeface="Arial" panose="020B0604020202020204" pitchFamily="34" charset="0"/>
                        </a:rPr>
                        <a:t> </a:t>
                      </a:r>
                      <a:endParaRPr lang="en-US"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rtl="1">
                        <a:spcAft>
                          <a:spcPts val="1000"/>
                        </a:spcAft>
                      </a:pPr>
                      <a:r>
                        <a:rPr lang="en-US" sz="12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567</a:t>
                      </a:r>
                      <a:endParaRPr lang="en-US" sz="1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bl>
          </a:graphicData>
        </a:graphic>
      </p:graphicFrame>
      <p:sp>
        <p:nvSpPr>
          <p:cNvPr id="24" name="Rectangle 23"/>
          <p:cNvSpPr/>
          <p:nvPr/>
        </p:nvSpPr>
        <p:spPr>
          <a:xfrm>
            <a:off x="6660520" y="2208357"/>
            <a:ext cx="2726027" cy="338554"/>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algn="ctr"/>
            <a:r>
              <a:rPr lang="en-US" sz="1600" b="1" dirty="0" smtClean="0">
                <a:effectLst/>
                <a:latin typeface="Arial" panose="020B0604020202020204" pitchFamily="34" charset="0"/>
                <a:ea typeface="Times New Roman" panose="02020603050405020304" pitchFamily="18" charset="0"/>
                <a:cs typeface="Arial" panose="020B0604020202020204" pitchFamily="34" charset="0"/>
              </a:rPr>
              <a:t>2- Adjusted Entries</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0" y="490885"/>
            <a:ext cx="3599411" cy="420308"/>
            <a:chOff x="272539" y="1012529"/>
            <a:chExt cx="4609618" cy="816537"/>
          </a:xfrm>
        </p:grpSpPr>
        <p:sp>
          <p:nvSpPr>
            <p:cNvPr id="27"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28" name="Rectangle 6"/>
            <p:cNvSpPr/>
            <p:nvPr/>
          </p:nvSpPr>
          <p:spPr>
            <a:xfrm>
              <a:off x="1282871" y="1096946"/>
              <a:ext cx="3599286" cy="505715"/>
            </a:xfrm>
            <a:prstGeom prst="rect">
              <a:avLst/>
            </a:prstGeom>
          </p:spPr>
          <p:txBody>
            <a:bodyPr wrap="square">
              <a:spAutoFit/>
            </a:bodyPr>
            <a:lstStyle/>
            <a:p>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 1: Solution </a:t>
              </a:r>
              <a:endParaRPr lang="en-US" sz="2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9" name="Shape 631"/>
            <p:cNvGrpSpPr/>
            <p:nvPr/>
          </p:nvGrpSpPr>
          <p:grpSpPr>
            <a:xfrm>
              <a:off x="460278" y="1121179"/>
              <a:ext cx="783227" cy="707887"/>
              <a:chOff x="5961125" y="1623900"/>
              <a:chExt cx="427450" cy="448175"/>
            </a:xfrm>
          </p:grpSpPr>
          <p:sp>
            <p:nvSpPr>
              <p:cNvPr id="3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aphicFrame>
        <p:nvGraphicFramePr>
          <p:cNvPr id="20" name="Table 19"/>
          <p:cNvGraphicFramePr>
            <a:graphicFrameLocks noGrp="1"/>
          </p:cNvGraphicFramePr>
          <p:nvPr>
            <p:extLst>
              <p:ext uri="{D42A27DB-BD31-4B8C-83A1-F6EECF244321}">
                <p14:modId xmlns:p14="http://schemas.microsoft.com/office/powerpoint/2010/main" val="2505456828"/>
              </p:ext>
            </p:extLst>
          </p:nvPr>
        </p:nvGraphicFramePr>
        <p:xfrm>
          <a:off x="5224611" y="2871817"/>
          <a:ext cx="6857998" cy="3365740"/>
        </p:xfrm>
        <a:graphic>
          <a:graphicData uri="http://schemas.openxmlformats.org/drawingml/2006/table">
            <a:tbl>
              <a:tblPr firstRow="1" firstCol="1" bandRow="1">
                <a:tableStyleId>{5940675A-B579-460E-94D1-54222C63F5DA}</a:tableStyleId>
              </a:tblPr>
              <a:tblGrid>
                <a:gridCol w="1107939"/>
                <a:gridCol w="3828753"/>
                <a:gridCol w="960653"/>
                <a:gridCol w="960653"/>
              </a:tblGrid>
              <a:tr h="673148">
                <a:tc>
                  <a:txBody>
                    <a:bodyPr/>
                    <a:lstStyle/>
                    <a:p>
                      <a:pPr algn="ctr">
                        <a:spcAft>
                          <a:spcPts val="0"/>
                        </a:spcAft>
                      </a:pPr>
                      <a:r>
                        <a:rPr lang="en-US" sz="1400" b="1" dirty="0">
                          <a:effectLst/>
                          <a:latin typeface="Arial" panose="020B0604020202020204" pitchFamily="34" charset="0"/>
                          <a:cs typeface="Arial" panose="020B0604020202020204" pitchFamily="34" charset="0"/>
                        </a:rPr>
                        <a:t>Date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Explanation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Debit</a:t>
                      </a:r>
                    </a:p>
                    <a:p>
                      <a:pPr algn="ctr">
                        <a:spcAft>
                          <a:spcPts val="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Credit</a:t>
                      </a:r>
                    </a:p>
                    <a:p>
                      <a:pPr algn="ctr">
                        <a:spcAft>
                          <a:spcPts val="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336574">
                <a:tc>
                  <a:txBody>
                    <a:bodyPr/>
                    <a:lstStyle/>
                    <a:p>
                      <a:pPr algn="ctr">
                        <a:spcAft>
                          <a:spcPts val="0"/>
                        </a:spcAft>
                      </a:pPr>
                      <a:r>
                        <a:rPr lang="en-US" sz="1400" b="1" dirty="0" smtClean="0">
                          <a:latin typeface="Arial" panose="020B0604020202020204" pitchFamily="34" charset="0"/>
                          <a:ea typeface="Calibri" panose="020F0502020204030204" pitchFamily="34" charset="0"/>
                        </a:rPr>
                        <a:t>March 31</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230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r>
              <a:tr h="336574">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GB" sz="1400" b="1" kern="1200" dirty="0" smtClean="0">
                          <a:solidFill>
                            <a:schemeClr val="tx1"/>
                          </a:solidFill>
                          <a:effectLst/>
                          <a:latin typeface="Arial" panose="020B0604020202020204" pitchFamily="34" charset="0"/>
                          <a:ea typeface="+mn-ea"/>
                          <a:cs typeface="Arial" panose="020B0604020202020204" pitchFamily="34" charset="0"/>
                        </a:rPr>
                        <a:t>Collection Expense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8</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r>
              <a:tr h="336574">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effectLst/>
                          <a:latin typeface="Arial" panose="020B0604020202020204" pitchFamily="34" charset="0"/>
                          <a:cs typeface="Arial" panose="020B0604020202020204" pitchFamily="34" charset="0"/>
                        </a:rPr>
                        <a:t>Dividend Revenue (Earned)</a:t>
                      </a: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50</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r>
              <a:tr h="336574">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Notes Receivable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98</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r>
              <a:tr h="336574">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smtClean="0">
                          <a:effectLst/>
                          <a:latin typeface="Arial" panose="020B0604020202020204" pitchFamily="34" charset="0"/>
                          <a:cs typeface="Arial" panose="020B0604020202020204" pitchFamily="34" charset="0"/>
                        </a:rPr>
                        <a:t>              Furniture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90</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r>
              <a:tr h="336574">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latin typeface="Arial" panose="020B0604020202020204" pitchFamily="34" charset="0"/>
                          <a:ea typeface="Calibri" panose="020F0502020204030204" pitchFamily="34" charset="0"/>
                        </a:rPr>
                        <a:t>March 31</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 </a:t>
                      </a:r>
                      <a:r>
                        <a:rPr lang="en-GB" sz="1400" b="1" kern="1200" dirty="0" smtClean="0">
                          <a:solidFill>
                            <a:schemeClr val="tx1"/>
                          </a:solidFill>
                          <a:effectLst/>
                          <a:latin typeface="Arial" panose="020B0604020202020204" pitchFamily="34" charset="0"/>
                          <a:ea typeface="+mn-ea"/>
                          <a:cs typeface="Arial" panose="020B0604020202020204" pitchFamily="34" charset="0"/>
                        </a:rPr>
                        <a:t>Miscellaneous Expense </a:t>
                      </a:r>
                      <a:r>
                        <a:rPr lang="en-GB" sz="1400" b="1" kern="1200" dirty="0" smtClean="0">
                          <a:solidFill>
                            <a:srgbClr val="FF0000"/>
                          </a:solidFill>
                          <a:effectLst/>
                          <a:latin typeface="Arial" panose="020B0604020202020204" pitchFamily="34" charset="0"/>
                          <a:ea typeface="+mn-ea"/>
                          <a:cs typeface="Arial" panose="020B0604020202020204" pitchFamily="34" charset="0"/>
                        </a:rPr>
                        <a:t>( Service</a:t>
                      </a:r>
                      <a:r>
                        <a:rPr lang="en-GB" sz="1400" b="1" kern="1200" baseline="0" dirty="0" smtClean="0">
                          <a:solidFill>
                            <a:srgbClr val="FF0000"/>
                          </a:solidFill>
                          <a:effectLst/>
                          <a:latin typeface="Arial" panose="020B0604020202020204" pitchFamily="34" charset="0"/>
                          <a:ea typeface="+mn-ea"/>
                          <a:cs typeface="Arial" panose="020B0604020202020204" pitchFamily="34" charset="0"/>
                        </a:rPr>
                        <a:t> charge)</a:t>
                      </a:r>
                      <a:endParaRPr lang="en-US" sz="14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27</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r>
              <a:tr h="336574">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Account Receivable </a:t>
                      </a:r>
                      <a:r>
                        <a:rPr lang="en-US" sz="1400" b="1" dirty="0" smtClean="0">
                          <a:solidFill>
                            <a:srgbClr val="FF0000"/>
                          </a:solidFill>
                          <a:effectLst/>
                          <a:latin typeface="Arial" panose="020B0604020202020204" pitchFamily="34" charset="0"/>
                          <a:cs typeface="Arial" panose="020B0604020202020204" pitchFamily="34" charset="0"/>
                        </a:rPr>
                        <a:t>(NSF</a:t>
                      </a:r>
                      <a:r>
                        <a:rPr lang="en-US" sz="1400" b="1" baseline="0" dirty="0" smtClean="0">
                          <a:solidFill>
                            <a:srgbClr val="FF0000"/>
                          </a:solidFill>
                          <a:effectLst/>
                          <a:latin typeface="Arial" panose="020B0604020202020204" pitchFamily="34" charset="0"/>
                          <a:cs typeface="Arial" panose="020B0604020202020204" pitchFamily="34" charset="0"/>
                        </a:rPr>
                        <a:t> Checks)</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83</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r>
              <a:tr h="336574">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110</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40000"/>
                        <a:lumOff val="60000"/>
                      </a:schemeClr>
                    </a:solidFill>
                  </a:tcPr>
                </a:tc>
              </a:tr>
            </a:tbl>
          </a:graphicData>
        </a:graphic>
      </p:graphicFrame>
      <p:pic>
        <p:nvPicPr>
          <p:cNvPr id="37" name="Picture 36" descr="http://www.newstudent.co.uk/wp-content/uploads/2012/07/7360273-300x197.jpg">
            <a:hlinkClick r:id="rId2"/>
          </p:cNvPr>
          <p:cNvPicPr/>
          <p:nvPr/>
        </p:nvPicPr>
        <p:blipFill>
          <a:blip r:embed="rId3"/>
          <a:stretch>
            <a:fillRect/>
          </a:stretch>
        </p:blipFill>
        <p:spPr bwMode="auto">
          <a:xfrm>
            <a:off x="4030877" y="650534"/>
            <a:ext cx="3322474" cy="1424980"/>
          </a:xfrm>
          <a:prstGeom prst="rect">
            <a:avLst/>
          </a:prstGeom>
          <a:ln>
            <a:noFill/>
          </a:ln>
          <a:effectLst>
            <a:outerShdw blurRad="292100" dist="139700" dir="2700000" algn="tl" rotWithShape="0">
              <a:srgbClr val="333333">
                <a:alpha val="65000"/>
              </a:srgbClr>
            </a:outerShdw>
          </a:effectLst>
        </p:spPr>
      </p:pic>
      <p:cxnSp>
        <p:nvCxnSpPr>
          <p:cNvPr id="38" name="Straight Arrow Connector 37"/>
          <p:cNvCxnSpPr/>
          <p:nvPr/>
        </p:nvCxnSpPr>
        <p:spPr>
          <a:xfrm>
            <a:off x="4520485" y="3928056"/>
            <a:ext cx="2588653" cy="55379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40" name="Straight Arrow Connector 39"/>
          <p:cNvCxnSpPr/>
          <p:nvPr/>
        </p:nvCxnSpPr>
        <p:spPr>
          <a:xfrm>
            <a:off x="4056845" y="5293217"/>
            <a:ext cx="2382592" cy="27045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940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anim calcmode="lin" valueType="num">
                                      <p:cBhvr>
                                        <p:cTn id="57" dur="1000" fill="hold"/>
                                        <p:tgtEl>
                                          <p:spTgt spid="40"/>
                                        </p:tgtEl>
                                        <p:attrNameLst>
                                          <p:attrName>ppt_x</p:attrName>
                                        </p:attrNameLst>
                                      </p:cBhvr>
                                      <p:tavLst>
                                        <p:tav tm="0">
                                          <p:val>
                                            <p:strVal val="#ppt_x"/>
                                          </p:val>
                                        </p:tav>
                                        <p:tav tm="100000">
                                          <p:val>
                                            <p:strVal val="#ppt_x"/>
                                          </p:val>
                                        </p:tav>
                                      </p:tavLst>
                                    </p:anim>
                                    <p:anim calcmode="lin" valueType="num">
                                      <p:cBhvr>
                                        <p:cTn id="5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27866" y="429697"/>
            <a:ext cx="3285036" cy="599064"/>
            <a:chOff x="272539" y="1012529"/>
            <a:chExt cx="4520386" cy="816537"/>
          </a:xfrm>
        </p:grpSpPr>
        <p:sp>
          <p:nvSpPr>
            <p:cNvPr id="7"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8" name="Rectangle 6"/>
            <p:cNvSpPr/>
            <p:nvPr/>
          </p:nvSpPr>
          <p:spPr>
            <a:xfrm>
              <a:off x="1282873" y="1096946"/>
              <a:ext cx="2882841" cy="661319"/>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1: </a:t>
              </a:r>
              <a:endPar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3" name="Rectangle 2"/>
          <p:cNvSpPr/>
          <p:nvPr/>
        </p:nvSpPr>
        <p:spPr>
          <a:xfrm>
            <a:off x="127866" y="1057674"/>
            <a:ext cx="3211135" cy="369332"/>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spcAft>
                <a:spcPts val="0"/>
              </a:spcAft>
            </a:pPr>
            <a:r>
              <a:rPr lang="en-US" b="1" u="sng" dirty="0">
                <a:solidFill>
                  <a:srgbClr val="C00000"/>
                </a:solidFill>
                <a:latin typeface="Arial" panose="020B0604020202020204" pitchFamily="34" charset="0"/>
                <a:ea typeface="Calibri" panose="020F0502020204030204" pitchFamily="34" charset="0"/>
              </a:rPr>
              <a:t>Exercise </a:t>
            </a:r>
            <a:r>
              <a:rPr lang="en-US" b="1" u="sng" dirty="0" smtClean="0">
                <a:solidFill>
                  <a:srgbClr val="C00000"/>
                </a:solidFill>
                <a:latin typeface="Arial" panose="020B0604020202020204" pitchFamily="34" charset="0"/>
                <a:ea typeface="Calibri" panose="020F0502020204030204" pitchFamily="34" charset="0"/>
              </a:rPr>
              <a:t>(5)- WB. Page 101:</a:t>
            </a:r>
            <a:endParaRPr lang="en-US" sz="1600" dirty="0">
              <a:solidFill>
                <a:srgbClr val="C00000"/>
              </a:solidFill>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127866" y="5541231"/>
            <a:ext cx="8614790" cy="830997"/>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Low">
              <a:spcAft>
                <a:spcPts val="0"/>
              </a:spcAft>
            </a:pPr>
            <a:r>
              <a:rPr lang="en-US" sz="16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US" sz="16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Low">
              <a:spcAft>
                <a:spcPts val="0"/>
              </a:spcAft>
            </a:pPr>
            <a:r>
              <a:rPr lang="en-US" sz="1600" b="1" dirty="0" smtClean="0">
                <a:latin typeface="Arial" panose="020B0604020202020204" pitchFamily="34" charset="0"/>
                <a:ea typeface="Calibri" panose="020F0502020204030204" pitchFamily="34" charset="0"/>
                <a:cs typeface="Arial" panose="020B0604020202020204" pitchFamily="34" charset="0"/>
              </a:rPr>
              <a:t>1- Prepare </a:t>
            </a:r>
            <a:r>
              <a:rPr lang="en-US" sz="1600" b="1" dirty="0">
                <a:latin typeface="Arial" panose="020B0604020202020204" pitchFamily="34" charset="0"/>
                <a:ea typeface="Calibri" panose="020F0502020204030204" pitchFamily="34" charset="0"/>
                <a:cs typeface="Arial" panose="020B0604020202020204" pitchFamily="34" charset="0"/>
              </a:rPr>
              <a:t>the Bank </a:t>
            </a:r>
            <a:r>
              <a:rPr lang="en-US" sz="1600" b="1" dirty="0" smtClean="0">
                <a:latin typeface="Arial" panose="020B0604020202020204" pitchFamily="34" charset="0"/>
                <a:ea typeface="Calibri" panose="020F0502020204030204" pitchFamily="34" charset="0"/>
                <a:cs typeface="Arial" panose="020B0604020202020204" pitchFamily="34" charset="0"/>
              </a:rPr>
              <a:t>Reconciliation.</a:t>
            </a:r>
          </a:p>
          <a:p>
            <a:pPr algn="justLow"/>
            <a:r>
              <a:rPr lang="en-US" sz="1600" b="1" dirty="0" smtClean="0">
                <a:latin typeface="Arial" panose="020B0604020202020204" pitchFamily="34" charset="0"/>
                <a:ea typeface="Calibri" panose="020F0502020204030204" pitchFamily="34" charset="0"/>
                <a:cs typeface="Arial" panose="020B0604020202020204" pitchFamily="34" charset="0"/>
              </a:rPr>
              <a:t>2- </a:t>
            </a:r>
            <a:r>
              <a:rPr lang="en-US" sz="1600" b="1" dirty="0">
                <a:latin typeface="Arial" panose="020B0604020202020204" pitchFamily="34" charset="0"/>
                <a:ea typeface="Calibri" panose="020F0502020204030204" pitchFamily="34" charset="0"/>
                <a:cs typeface="Arial" panose="020B0604020202020204" pitchFamily="34" charset="0"/>
              </a:rPr>
              <a:t>Prepare Journal entries necessary to reconcile the cash account balances</a:t>
            </a:r>
            <a:r>
              <a:rPr lang="en-US" sz="1600" b="1" dirty="0" smtClean="0">
                <a:latin typeface="Arial" panose="020B0604020202020204" pitchFamily="34" charset="0"/>
                <a:ea typeface="Calibri" panose="020F0502020204030204" pitchFamily="34" charset="0"/>
                <a:cs typeface="Arial" panose="020B0604020202020204" pitchFamily="34" charset="0"/>
              </a:rPr>
              <a:t>. </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1" name="Picture 20" descr="http://2.bp.blogspot.com/-iID_bKEUkSY/URM5VBaYndI/AAAAAAAAAA0/2zNMmyOnb98/s200/bank.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653611" y="2377995"/>
            <a:ext cx="3285104" cy="2886238"/>
          </a:xfrm>
          <a:prstGeom prst="rect">
            <a:avLst/>
          </a:prstGeom>
          <a:noFill/>
        </p:spPr>
      </p:pic>
      <p:sp>
        <p:nvSpPr>
          <p:cNvPr id="22" name="Rectangle 21"/>
          <p:cNvSpPr/>
          <p:nvPr/>
        </p:nvSpPr>
        <p:spPr>
          <a:xfrm>
            <a:off x="127866" y="1416250"/>
            <a:ext cx="8086756" cy="7003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lnSpc>
                <a:spcPct val="130000"/>
              </a:lnSpc>
              <a:spcAft>
                <a:spcPts val="800"/>
              </a:spcAft>
            </a:pPr>
            <a:r>
              <a:rPr lang="en-US" sz="1600" b="1" dirty="0">
                <a:latin typeface="Arial" panose="020B0604020202020204" pitchFamily="34" charset="0"/>
                <a:ea typeface="Calibri" panose="020F0502020204030204" pitchFamily="34" charset="0"/>
              </a:rPr>
              <a:t>Mariam Company is preparing bank reconciliation on June 30, 2020. The following facts are determined:</a:t>
            </a:r>
            <a:endParaRPr lang="en-US" sz="1400" b="1" dirty="0">
              <a:effectLst/>
              <a:latin typeface="Times New Roman" panose="02020603050405020304" pitchFamily="18" charset="0"/>
              <a:ea typeface="Times New Roman" panose="02020603050405020304" pitchFamily="18"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2061935951"/>
              </p:ext>
            </p:extLst>
          </p:nvPr>
        </p:nvGraphicFramePr>
        <p:xfrm>
          <a:off x="177871" y="2153356"/>
          <a:ext cx="8254182" cy="3391984"/>
        </p:xfrm>
        <a:graphic>
          <a:graphicData uri="http://schemas.openxmlformats.org/drawingml/2006/table">
            <a:tbl>
              <a:tblPr>
                <a:tableStyleId>{5C22544A-7EE6-4342-B048-85BDC9FD1C3A}</a:tableStyleId>
              </a:tblPr>
              <a:tblGrid>
                <a:gridCol w="7048247"/>
                <a:gridCol w="1205935"/>
              </a:tblGrid>
              <a:tr h="0">
                <a:tc>
                  <a:txBody>
                    <a:bodyPr/>
                    <a:lstStyle/>
                    <a:p>
                      <a:pPr algn="justLow">
                        <a:lnSpc>
                          <a:spcPct val="107000"/>
                        </a:lnSpc>
                        <a:spcAft>
                          <a:spcPts val="0"/>
                        </a:spcAft>
                      </a:pPr>
                      <a:r>
                        <a:rPr lang="en-US" sz="16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0"/>
                        </a:spcAft>
                      </a:pPr>
                      <a:r>
                        <a:rPr lang="en-US" sz="16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4">
                        <a:lumMod val="75000"/>
                      </a:schemeClr>
                    </a:solidFill>
                  </a:tcPr>
                </a:tc>
              </a:tr>
              <a:tr h="0">
                <a:tc>
                  <a:txBody>
                    <a:bodyPr/>
                    <a:lstStyle/>
                    <a:p>
                      <a:pPr>
                        <a:lnSpc>
                          <a:spcPct val="107000"/>
                        </a:lnSpc>
                        <a:spcAft>
                          <a:spcPts val="0"/>
                        </a:spcAft>
                      </a:pPr>
                      <a:r>
                        <a:rPr lang="en-US" sz="1600" b="1" dirty="0">
                          <a:effectLst/>
                          <a:latin typeface="Arial" panose="020B0604020202020204" pitchFamily="34" charset="0"/>
                          <a:cs typeface="Arial" panose="020B0604020202020204" pitchFamily="34" charset="0"/>
                        </a:rPr>
                        <a:t>Balance in cash account, June 30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600" b="1" dirty="0">
                          <a:effectLst/>
                          <a:latin typeface="Arial" panose="020B0604020202020204" pitchFamily="34" charset="0"/>
                          <a:cs typeface="Arial" panose="020B0604020202020204" pitchFamily="34" charset="0"/>
                        </a:rPr>
                        <a:t>1,575</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0">
                <a:tc>
                  <a:txBody>
                    <a:bodyPr/>
                    <a:lstStyle/>
                    <a:p>
                      <a:pPr>
                        <a:lnSpc>
                          <a:spcPct val="107000"/>
                        </a:lnSpc>
                        <a:spcAft>
                          <a:spcPts val="800"/>
                        </a:spcAft>
                      </a:pPr>
                      <a:r>
                        <a:rPr lang="en-US" sz="1600" b="1" dirty="0">
                          <a:effectLst/>
                          <a:latin typeface="Arial" panose="020B0604020202020204" pitchFamily="34" charset="0"/>
                          <a:cs typeface="Arial" panose="020B0604020202020204" pitchFamily="34" charset="0"/>
                        </a:rPr>
                        <a:t>Cash balance from the bank statement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600" b="1" dirty="0">
                          <a:effectLst/>
                          <a:latin typeface="Arial" panose="020B0604020202020204" pitchFamily="34" charset="0"/>
                          <a:cs typeface="Arial" panose="020B0604020202020204" pitchFamily="34" charset="0"/>
                        </a:rPr>
                        <a:t>1,542</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0">
                <a:tc>
                  <a:txBody>
                    <a:bodyPr/>
                    <a:lstStyle/>
                    <a:p>
                      <a:pPr>
                        <a:lnSpc>
                          <a:spcPct val="107000"/>
                        </a:lnSpc>
                        <a:spcAft>
                          <a:spcPts val="800"/>
                        </a:spcAft>
                      </a:pPr>
                      <a:r>
                        <a:rPr lang="en-US" sz="1600" b="1" dirty="0">
                          <a:effectLst/>
                          <a:latin typeface="Arial" panose="020B0604020202020204" pitchFamily="34" charset="0"/>
                          <a:cs typeface="Arial" panose="020B0604020202020204" pitchFamily="34" charset="0"/>
                        </a:rPr>
                        <a:t>Outstanding checks: No.165</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600" b="1" dirty="0">
                          <a:effectLst/>
                          <a:latin typeface="Arial" panose="020B0604020202020204" pitchFamily="34" charset="0"/>
                          <a:cs typeface="Arial" panose="020B0604020202020204" pitchFamily="34" charset="0"/>
                        </a:rPr>
                        <a:t>130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0">
                <a:tc>
                  <a:txBody>
                    <a:bodyPr/>
                    <a:lstStyle/>
                    <a:p>
                      <a:pPr>
                        <a:lnSpc>
                          <a:spcPct val="107000"/>
                        </a:lnSpc>
                        <a:spcAft>
                          <a:spcPts val="800"/>
                        </a:spcAft>
                      </a:pPr>
                      <a:r>
                        <a:rPr lang="en-US" sz="1600" b="1" dirty="0">
                          <a:effectLst/>
                          <a:latin typeface="Arial" panose="020B0604020202020204" pitchFamily="34" charset="0"/>
                          <a:cs typeface="Arial" panose="020B0604020202020204" pitchFamily="34" charset="0"/>
                        </a:rPr>
                        <a:t>                                  No.168</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600" b="1" dirty="0">
                          <a:effectLst/>
                          <a:latin typeface="Arial" panose="020B0604020202020204" pitchFamily="34" charset="0"/>
                          <a:cs typeface="Arial" panose="020B0604020202020204" pitchFamily="34" charset="0"/>
                        </a:rPr>
                        <a:t>80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0">
                <a:tc>
                  <a:txBody>
                    <a:bodyPr/>
                    <a:lstStyle/>
                    <a:p>
                      <a:pPr>
                        <a:lnSpc>
                          <a:spcPct val="107000"/>
                        </a:lnSpc>
                        <a:spcAft>
                          <a:spcPts val="800"/>
                        </a:spcAft>
                      </a:pPr>
                      <a:r>
                        <a:rPr lang="en-US" sz="1600" b="1" dirty="0">
                          <a:effectLst/>
                          <a:latin typeface="Arial" panose="020B0604020202020204" pitchFamily="34" charset="0"/>
                          <a:cs typeface="Arial" panose="020B0604020202020204" pitchFamily="34" charset="0"/>
                        </a:rPr>
                        <a:t>Deposits in transit, June 30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600" b="1" dirty="0">
                          <a:effectLst/>
                          <a:latin typeface="Arial" panose="020B0604020202020204" pitchFamily="34" charset="0"/>
                          <a:cs typeface="Arial" panose="020B0604020202020204" pitchFamily="34" charset="0"/>
                        </a:rPr>
                        <a:t>272</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0">
                <a:tc>
                  <a:txBody>
                    <a:bodyPr/>
                    <a:lstStyle/>
                    <a:p>
                      <a:pPr>
                        <a:lnSpc>
                          <a:spcPct val="107000"/>
                        </a:lnSpc>
                        <a:spcAft>
                          <a:spcPts val="800"/>
                        </a:spcAft>
                      </a:pPr>
                      <a:r>
                        <a:rPr lang="en-US" sz="1600" b="1" dirty="0">
                          <a:effectLst/>
                          <a:latin typeface="Arial" panose="020B0604020202020204" pitchFamily="34" charset="0"/>
                          <a:cs typeface="Arial" panose="020B0604020202020204" pitchFamily="34" charset="0"/>
                        </a:rPr>
                        <a:t>Bank service charge unrecorded by the company</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600" b="1" dirty="0">
                          <a:effectLst/>
                          <a:latin typeface="Arial" panose="020B0604020202020204" pitchFamily="34" charset="0"/>
                          <a:cs typeface="Arial" panose="020B0604020202020204" pitchFamily="34" charset="0"/>
                        </a:rPr>
                        <a:t>10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0">
                <a:tc>
                  <a:txBody>
                    <a:bodyPr/>
                    <a:lstStyle/>
                    <a:p>
                      <a:pPr>
                        <a:lnSpc>
                          <a:spcPct val="107000"/>
                        </a:lnSpc>
                        <a:spcAft>
                          <a:spcPts val="800"/>
                        </a:spcAft>
                      </a:pPr>
                      <a:r>
                        <a:rPr lang="en-US" sz="1600" b="1" dirty="0">
                          <a:effectLst/>
                          <a:latin typeface="Arial" panose="020B0604020202020204" pitchFamily="34" charset="0"/>
                          <a:cs typeface="Arial" panose="020B0604020202020204" pitchFamily="34" charset="0"/>
                        </a:rPr>
                        <a:t>NSF check from Dana unrecorded by the company</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600" b="1" dirty="0">
                          <a:effectLst/>
                          <a:latin typeface="Arial" panose="020B0604020202020204" pitchFamily="34" charset="0"/>
                          <a:cs typeface="Arial" panose="020B0604020202020204" pitchFamily="34" charset="0"/>
                        </a:rPr>
                        <a:t>112</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0">
                <a:tc>
                  <a:txBody>
                    <a:bodyPr/>
                    <a:lstStyle/>
                    <a:p>
                      <a:pPr>
                        <a:lnSpc>
                          <a:spcPct val="107000"/>
                        </a:lnSpc>
                        <a:spcAft>
                          <a:spcPts val="800"/>
                        </a:spcAft>
                      </a:pPr>
                      <a:r>
                        <a:rPr lang="en-US" sz="1600" b="1" dirty="0">
                          <a:effectLst/>
                          <a:latin typeface="Arial" panose="020B0604020202020204" pitchFamily="34" charset="0"/>
                          <a:cs typeface="Arial" panose="020B0604020202020204" pitchFamily="34" charset="0"/>
                        </a:rPr>
                        <a:t>Note of BD180 collected by the bank, plus interest of BD10 and less collection fees of BD12 (unrecorded by the company)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600" b="1" dirty="0">
                          <a:effectLst/>
                          <a:latin typeface="Arial" panose="020B0604020202020204" pitchFamily="34" charset="0"/>
                          <a:cs typeface="Arial" panose="020B0604020202020204" pitchFamily="34" charset="0"/>
                        </a:rPr>
                        <a:t>178</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0">
                <a:tc>
                  <a:txBody>
                    <a:bodyPr/>
                    <a:lstStyle/>
                    <a:p>
                      <a:pPr>
                        <a:lnSpc>
                          <a:spcPct val="107000"/>
                        </a:lnSpc>
                        <a:spcAft>
                          <a:spcPts val="800"/>
                        </a:spcAft>
                      </a:pPr>
                      <a:r>
                        <a:rPr lang="en-US" sz="1600" b="1" dirty="0">
                          <a:effectLst/>
                          <a:latin typeface="Arial" panose="020B0604020202020204" pitchFamily="34" charset="0"/>
                          <a:cs typeface="Arial" panose="020B0604020202020204" pitchFamily="34" charset="0"/>
                        </a:rPr>
                        <a:t>The bank recorded a deposit of BD242 as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600" b="1" dirty="0">
                          <a:effectLst/>
                          <a:latin typeface="Arial" panose="020B0604020202020204" pitchFamily="34" charset="0"/>
                          <a:cs typeface="Arial" panose="020B0604020202020204" pitchFamily="34" charset="0"/>
                        </a:rPr>
                        <a:t>224</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0">
                <a:tc>
                  <a:txBody>
                    <a:bodyPr/>
                    <a:lstStyle/>
                    <a:p>
                      <a:pPr>
                        <a:lnSpc>
                          <a:spcPct val="107000"/>
                        </a:lnSpc>
                        <a:spcAft>
                          <a:spcPts val="800"/>
                        </a:spcAft>
                      </a:pPr>
                      <a:r>
                        <a:rPr lang="en-US" sz="1600" b="1" dirty="0">
                          <a:effectLst/>
                          <a:latin typeface="Arial" panose="020B0604020202020204" pitchFamily="34" charset="0"/>
                          <a:cs typeface="Arial" panose="020B0604020202020204" pitchFamily="34" charset="0"/>
                        </a:rPr>
                        <a:t>The company recorded an issued check of BD132 for the purchase of supplies as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600" b="1" dirty="0">
                          <a:effectLst/>
                          <a:latin typeface="Arial" panose="020B0604020202020204" pitchFamily="34" charset="0"/>
                          <a:cs typeface="Arial" panose="020B0604020202020204" pitchFamily="34" charset="0"/>
                        </a:rPr>
                        <a:t>123</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bl>
          </a:graphicData>
        </a:graphic>
      </p:graphicFrame>
      <p:grpSp>
        <p:nvGrpSpPr>
          <p:cNvPr id="24" name="Group 23"/>
          <p:cNvGrpSpPr/>
          <p:nvPr/>
        </p:nvGrpSpPr>
        <p:grpSpPr>
          <a:xfrm>
            <a:off x="0" y="6498164"/>
            <a:ext cx="12192000" cy="384957"/>
            <a:chOff x="0" y="6498164"/>
            <a:chExt cx="12192000" cy="384957"/>
          </a:xfrm>
        </p:grpSpPr>
        <p:cxnSp>
          <p:nvCxnSpPr>
            <p:cNvPr id="25" name="Straight Connector 24"/>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520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27866" y="429697"/>
            <a:ext cx="3285036" cy="646025"/>
            <a:chOff x="272539" y="1012529"/>
            <a:chExt cx="4520386" cy="816537"/>
          </a:xfrm>
        </p:grpSpPr>
        <p:sp>
          <p:nvSpPr>
            <p:cNvPr id="7"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8" name="Rectangle 6"/>
            <p:cNvSpPr/>
            <p:nvPr/>
          </p:nvSpPr>
          <p:spPr>
            <a:xfrm>
              <a:off x="1221196" y="1227476"/>
              <a:ext cx="3439033" cy="505715"/>
            </a:xfrm>
            <a:prstGeom prst="rect">
              <a:avLst/>
            </a:prstGeom>
          </p:spPr>
          <p:txBody>
            <a:bodyPr wrap="square">
              <a:spAutoFit/>
            </a:bodyPr>
            <a:lstStyle/>
            <a:p>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1: Solution </a:t>
              </a:r>
              <a:endParaRPr lang="en-US" sz="2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3" name="Rectangle 2"/>
          <p:cNvSpPr/>
          <p:nvPr/>
        </p:nvSpPr>
        <p:spPr>
          <a:xfrm>
            <a:off x="171196" y="1168054"/>
            <a:ext cx="3198376" cy="369332"/>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spcAft>
                <a:spcPts val="0"/>
              </a:spcAft>
            </a:pPr>
            <a:r>
              <a:rPr lang="en-US" b="1" u="sng" dirty="0">
                <a:latin typeface="Arial" panose="020B0604020202020204" pitchFamily="34" charset="0"/>
                <a:ea typeface="Calibri" panose="020F0502020204030204" pitchFamily="34" charset="0"/>
              </a:rPr>
              <a:t>Exercise </a:t>
            </a:r>
            <a:r>
              <a:rPr lang="en-US" b="1" u="sng" dirty="0" smtClean="0">
                <a:latin typeface="Arial" panose="020B0604020202020204" pitchFamily="34" charset="0"/>
                <a:ea typeface="Calibri" panose="020F0502020204030204" pitchFamily="34" charset="0"/>
              </a:rPr>
              <a:t>(5)- WB. Page 110:</a:t>
            </a:r>
            <a:endParaRPr lang="en-US" sz="1600" dirty="0">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69910" y="5637293"/>
            <a:ext cx="4424817" cy="830997"/>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Low">
              <a:spcAft>
                <a:spcPts val="0"/>
              </a:spcAft>
            </a:pPr>
            <a:r>
              <a:rPr lang="en-US" sz="12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US" sz="12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Low">
              <a:spcAft>
                <a:spcPts val="0"/>
              </a:spcAft>
            </a:pPr>
            <a:r>
              <a:rPr lang="en-US" sz="1200" b="1" dirty="0" smtClean="0">
                <a:latin typeface="Arial" panose="020B0604020202020204" pitchFamily="34" charset="0"/>
                <a:ea typeface="Calibri" panose="020F0502020204030204" pitchFamily="34" charset="0"/>
                <a:cs typeface="Arial" panose="020B0604020202020204" pitchFamily="34" charset="0"/>
              </a:rPr>
              <a:t>1- Prepare </a:t>
            </a:r>
            <a:r>
              <a:rPr lang="en-US" sz="1200" b="1" dirty="0">
                <a:latin typeface="Arial" panose="020B0604020202020204" pitchFamily="34" charset="0"/>
                <a:ea typeface="Calibri" panose="020F0502020204030204" pitchFamily="34" charset="0"/>
                <a:cs typeface="Arial" panose="020B0604020202020204" pitchFamily="34" charset="0"/>
              </a:rPr>
              <a:t>the Bank </a:t>
            </a:r>
            <a:r>
              <a:rPr lang="en-US" sz="1200" b="1" dirty="0" smtClean="0">
                <a:latin typeface="Arial" panose="020B0604020202020204" pitchFamily="34" charset="0"/>
                <a:ea typeface="Calibri" panose="020F0502020204030204" pitchFamily="34" charset="0"/>
                <a:cs typeface="Arial" panose="020B0604020202020204" pitchFamily="34" charset="0"/>
              </a:rPr>
              <a:t>Reconciliation</a:t>
            </a:r>
          </a:p>
          <a:p>
            <a:pPr algn="justLow"/>
            <a:r>
              <a:rPr lang="en-US" sz="1200" b="1" dirty="0">
                <a:latin typeface="Arial" panose="020B0604020202020204" pitchFamily="34" charset="0"/>
                <a:ea typeface="Calibri" panose="020F0502020204030204" pitchFamily="34" charset="0"/>
                <a:cs typeface="Arial" panose="020B0604020202020204" pitchFamily="34" charset="0"/>
              </a:rPr>
              <a:t>2- Prepare Journal entries necessary to reconcile the cash account balances. </a:t>
            </a:r>
            <a:r>
              <a:rPr lang="en-US" sz="1200" b="1" dirty="0" smtClean="0">
                <a:latin typeface="Arial" panose="020B0604020202020204" pitchFamily="34" charset="0"/>
                <a:ea typeface="Calibri" panose="020F050202020403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Rectangle 21"/>
          <p:cNvSpPr/>
          <p:nvPr/>
        </p:nvSpPr>
        <p:spPr>
          <a:xfrm>
            <a:off x="5281877" y="999701"/>
            <a:ext cx="4842703" cy="738664"/>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spcAft>
                <a:spcPts val="0"/>
              </a:spcAft>
            </a:pPr>
            <a:r>
              <a:rPr lang="en-US" sz="1400" dirty="0" smtClean="0">
                <a:latin typeface="Arial" panose="020B0604020202020204" pitchFamily="34" charset="0"/>
                <a:ea typeface="Calibri" panose="020F0502020204030204" pitchFamily="34" charset="0"/>
                <a:cs typeface="Arial" panose="020B0604020202020204" pitchFamily="34" charset="0"/>
              </a:rPr>
              <a:t>…………………………….</a:t>
            </a:r>
            <a:endParaRPr lang="en-US" sz="1400" dirty="0">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US" sz="1400" b="1" dirty="0" smtClean="0">
                <a:latin typeface="Arial" panose="020B0604020202020204" pitchFamily="34" charset="0"/>
                <a:ea typeface="Calibri" panose="020F0502020204030204" pitchFamily="34" charset="0"/>
                <a:cs typeface="Arial" panose="020B0604020202020204" pitchFamily="34" charset="0"/>
              </a:rPr>
              <a:t> </a:t>
            </a:r>
            <a:r>
              <a:rPr lang="en-US" sz="1400" b="1" dirty="0">
                <a:latin typeface="Arial" panose="020B0604020202020204" pitchFamily="34" charset="0"/>
                <a:ea typeface="Calibri" panose="020F0502020204030204" pitchFamily="34" charset="0"/>
                <a:cs typeface="Arial" panose="020B0604020202020204" pitchFamily="34" charset="0"/>
              </a:rPr>
              <a:t>Bank Reconciliation </a:t>
            </a:r>
            <a:endParaRPr lang="en-US" sz="1400" dirty="0">
              <a:latin typeface="Arial" panose="020B0604020202020204" pitchFamily="34" charset="0"/>
              <a:cs typeface="Arial" panose="020B0604020202020204" pitchFamily="34" charset="0"/>
            </a:endParaRPr>
          </a:p>
          <a:p>
            <a:pPr algn="ctr">
              <a:spcAft>
                <a:spcPts val="0"/>
              </a:spcAft>
            </a:pPr>
            <a:r>
              <a:rPr lang="en-US" sz="1400" dirty="0">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489313056"/>
              </p:ext>
            </p:extLst>
          </p:nvPr>
        </p:nvGraphicFramePr>
        <p:xfrm>
          <a:off x="4635724" y="1801262"/>
          <a:ext cx="7173533" cy="2359386"/>
        </p:xfrm>
        <a:graphic>
          <a:graphicData uri="http://schemas.openxmlformats.org/drawingml/2006/table">
            <a:tbl>
              <a:tblPr firstRow="1" firstCol="1" bandRow="1">
                <a:tableStyleId>{5940675A-B579-460E-94D1-54222C63F5DA}</a:tableStyleId>
              </a:tblPr>
              <a:tblGrid>
                <a:gridCol w="1852918"/>
                <a:gridCol w="836471"/>
                <a:gridCol w="873924"/>
                <a:gridCol w="1860211"/>
                <a:gridCol w="861440"/>
                <a:gridCol w="888569"/>
              </a:tblGrid>
              <a:tr h="233643">
                <a:tc>
                  <a:txBody>
                    <a:bodyPr/>
                    <a:lstStyle/>
                    <a:p>
                      <a:pPr algn="l">
                        <a:spcAft>
                          <a:spcPts val="0"/>
                        </a:spcAft>
                      </a:pPr>
                      <a:r>
                        <a:rPr lang="en-US" sz="1400" b="1" dirty="0">
                          <a:solidFill>
                            <a:srgbClr val="002060"/>
                          </a:solidFill>
                          <a:effectLst/>
                        </a:rPr>
                        <a: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solidFill>
                            <a:srgbClr val="002060"/>
                          </a:solidFill>
                          <a:effectLst/>
                        </a:rPr>
                        <a: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solidFill>
                            <a:srgbClr val="002060"/>
                          </a:solidFill>
                          <a:effectLst/>
                        </a:rPr>
                        <a:t> </a:t>
                      </a:r>
                      <a:endParaRPr lang="en-US" sz="1200" b="1">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solidFill>
                            <a:srgbClr val="002060"/>
                          </a:solidFill>
                          <a:effectLst/>
                        </a:rPr>
                        <a: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solidFill>
                            <a:srgbClr val="002060"/>
                          </a:solidFill>
                          <a:effectLst/>
                        </a:rPr>
                        <a:t> </a:t>
                      </a:r>
                      <a:endParaRPr lang="en-US" sz="1200" b="1"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effectLst/>
                        </a:rPr>
                        <a:t> </a:t>
                      </a:r>
                      <a:endParaRPr lang="en-US" sz="1200" b="1" dirty="0" smtClean="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45121">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33643">
                <a:tc>
                  <a:txBody>
                    <a:bodyPr/>
                    <a:lstStyle/>
                    <a:p>
                      <a:pPr algn="l">
                        <a:spcAft>
                          <a:spcPts val="0"/>
                        </a:spcAft>
                      </a:pPr>
                      <a:r>
                        <a:rPr lang="en-US" sz="1400" b="1" dirty="0">
                          <a:effectLst/>
                        </a:rPr>
                        <a:t> </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33643">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33643">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33643">
                <a:tc>
                  <a:txBody>
                    <a:bodyPr/>
                    <a:lstStyle/>
                    <a:p>
                      <a:pPr algn="l">
                        <a:spcAft>
                          <a:spcPts val="0"/>
                        </a:spcAft>
                      </a:pPr>
                      <a:r>
                        <a:rPr lang="en-US" sz="1400" b="1" dirty="0">
                          <a:effectLst/>
                        </a:rPr>
                        <a:t> </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33643">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33643">
                <a:tc>
                  <a:txBody>
                    <a:bodyPr/>
                    <a:lstStyle/>
                    <a:p>
                      <a:pPr algn="ctr">
                        <a:spcAft>
                          <a:spcPts val="0"/>
                        </a:spcAft>
                      </a:pP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45121">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33643">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rPr>
                        <a:t> </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rPr>
                        <a:t> </a:t>
                      </a:r>
                      <a:endParaRPr lang="en-US" sz="12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bl>
          </a:graphicData>
        </a:graphic>
      </p:graphicFrame>
      <p:sp>
        <p:nvSpPr>
          <p:cNvPr id="24" name="Rectangle 23"/>
          <p:cNvSpPr/>
          <p:nvPr/>
        </p:nvSpPr>
        <p:spPr>
          <a:xfrm>
            <a:off x="7030216" y="4274126"/>
            <a:ext cx="2726027" cy="307777"/>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algn="ct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2- Adjusted Entries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322431206"/>
              </p:ext>
            </p:extLst>
          </p:nvPr>
        </p:nvGraphicFramePr>
        <p:xfrm>
          <a:off x="4829070" y="4654757"/>
          <a:ext cx="6980187" cy="1774648"/>
        </p:xfrm>
        <a:graphic>
          <a:graphicData uri="http://schemas.openxmlformats.org/drawingml/2006/table">
            <a:tbl>
              <a:tblPr firstRow="1" firstCol="1" bandRow="1">
                <a:tableStyleId>{5940675A-B579-460E-94D1-54222C63F5DA}</a:tableStyleId>
              </a:tblPr>
              <a:tblGrid>
                <a:gridCol w="923030"/>
                <a:gridCol w="4207118"/>
                <a:gridCol w="895001"/>
                <a:gridCol w="955038"/>
              </a:tblGrid>
              <a:tr h="507043">
                <a:tc>
                  <a:txBody>
                    <a:bodyPr/>
                    <a:lstStyle/>
                    <a:p>
                      <a:pPr algn="ctr">
                        <a:spcAft>
                          <a:spcPts val="0"/>
                        </a:spcAft>
                      </a:pPr>
                      <a:r>
                        <a:rPr lang="en-US" sz="1400" b="1" dirty="0">
                          <a:effectLst/>
                          <a:latin typeface="Arial" panose="020B0604020202020204" pitchFamily="34" charset="0"/>
                          <a:cs typeface="Arial" panose="020B0604020202020204" pitchFamily="34" charset="0"/>
                        </a:rPr>
                        <a:t>Date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Explanation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Debit</a:t>
                      </a:r>
                    </a:p>
                    <a:p>
                      <a:pPr algn="ctr">
                        <a:spcAft>
                          <a:spcPts val="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Credit</a:t>
                      </a:r>
                    </a:p>
                    <a:p>
                      <a:pPr algn="ctr">
                        <a:spcAft>
                          <a:spcPts val="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2">
                        <a:lumMod val="40000"/>
                        <a:lumOff val="60000"/>
                      </a:schemeClr>
                    </a:solidFill>
                  </a:tcPr>
                </a:tc>
              </a:tr>
              <a:tr h="253521">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253521">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1">
                        <a:lumMod val="60000"/>
                        <a:lumOff val="40000"/>
                      </a:schemeClr>
                    </a:solidFill>
                  </a:tcPr>
                </a:tc>
              </a:tr>
              <a:tr h="2535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 </a:t>
                      </a:r>
                      <a:endParaRPr lang="en-US" sz="1100" b="1"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253521">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l">
                        <a:spcAft>
                          <a:spcPts val="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r h="253521">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40000"/>
                        <a:lumOff val="60000"/>
                      </a:schemeClr>
                    </a:solidFill>
                  </a:tcPr>
                </a:tc>
              </a:tr>
            </a:tbl>
          </a:graphicData>
        </a:graphic>
      </p:graphicFrame>
      <p:sp>
        <p:nvSpPr>
          <p:cNvPr id="26" name="Rectangle 25"/>
          <p:cNvSpPr/>
          <p:nvPr/>
        </p:nvSpPr>
        <p:spPr>
          <a:xfrm>
            <a:off x="69910" y="1573239"/>
            <a:ext cx="4366861" cy="57246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lnSpc>
                <a:spcPct val="130000"/>
              </a:lnSpc>
              <a:spcAft>
                <a:spcPts val="800"/>
              </a:spcAft>
            </a:pPr>
            <a:r>
              <a:rPr lang="en-US" sz="1200" b="1" dirty="0">
                <a:latin typeface="Arial" panose="020B0604020202020204" pitchFamily="34" charset="0"/>
                <a:ea typeface="Calibri" panose="020F0502020204030204" pitchFamily="34" charset="0"/>
              </a:rPr>
              <a:t>Mariam Company is preparing bank reconciliation on June 30, 2020. The following facts are determined:</a:t>
            </a:r>
            <a:endParaRPr lang="en-US" sz="1100" b="1" dirty="0">
              <a:effectLst/>
              <a:latin typeface="Times New Roman" panose="02020603050405020304" pitchFamily="18" charset="0"/>
              <a:ea typeface="Times New Roman" panose="02020603050405020304"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3761360173"/>
              </p:ext>
            </p:extLst>
          </p:nvPr>
        </p:nvGraphicFramePr>
        <p:xfrm>
          <a:off x="0" y="2145703"/>
          <a:ext cx="4436771" cy="3314940"/>
        </p:xfrm>
        <a:graphic>
          <a:graphicData uri="http://schemas.openxmlformats.org/drawingml/2006/table">
            <a:tbl>
              <a:tblPr>
                <a:tableStyleId>{5C22544A-7EE6-4342-B048-85BDC9FD1C3A}</a:tableStyleId>
              </a:tblPr>
              <a:tblGrid>
                <a:gridCol w="3788559"/>
                <a:gridCol w="648212"/>
              </a:tblGrid>
              <a:tr h="220996">
                <a:tc>
                  <a:txBody>
                    <a:bodyPr/>
                    <a:lstStyle/>
                    <a:p>
                      <a:pPr algn="justLow">
                        <a:lnSpc>
                          <a:spcPct val="107000"/>
                        </a:lnSpc>
                        <a:spcAft>
                          <a:spcPts val="0"/>
                        </a:spcAft>
                      </a:pPr>
                      <a:r>
                        <a:rPr lang="en-US" sz="1200" b="1" dirty="0">
                          <a:effectLst/>
                          <a:latin typeface="Arial" panose="020B0604020202020204" pitchFamily="34" charset="0"/>
                          <a:cs typeface="Arial" panose="020B0604020202020204" pitchFamily="34" charset="0"/>
                        </a:rPr>
                        <a:t>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0"/>
                        </a:spcAft>
                      </a:pPr>
                      <a:r>
                        <a:rPr lang="en-US" sz="1200" b="1" dirty="0">
                          <a:effectLst/>
                          <a:latin typeface="Arial" panose="020B0604020202020204" pitchFamily="34" charset="0"/>
                          <a:cs typeface="Arial" panose="020B0604020202020204" pitchFamily="34" charset="0"/>
                        </a:rPr>
                        <a:t>BD</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4">
                        <a:lumMod val="75000"/>
                      </a:schemeClr>
                    </a:solidFill>
                  </a:tcPr>
                </a:tc>
              </a:tr>
              <a:tr h="220996">
                <a:tc>
                  <a:txBody>
                    <a:bodyPr/>
                    <a:lstStyle/>
                    <a:p>
                      <a:pPr>
                        <a:lnSpc>
                          <a:spcPct val="107000"/>
                        </a:lnSpc>
                        <a:spcAft>
                          <a:spcPts val="0"/>
                        </a:spcAft>
                      </a:pPr>
                      <a:r>
                        <a:rPr lang="en-US" sz="1200" b="1" dirty="0">
                          <a:effectLst/>
                          <a:latin typeface="Arial" panose="020B0604020202020204" pitchFamily="34" charset="0"/>
                          <a:cs typeface="Arial" panose="020B0604020202020204" pitchFamily="34" charset="0"/>
                        </a:rPr>
                        <a:t>Balance in cash account, June 30</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1,575</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220996">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Cash balance from the bank statement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1,542</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220996">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Outstanding checks: No.165</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130</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220996">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                                  No.168</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80</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220996">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Deposits in transit, June 30</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272</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220996">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Bank service charge unrecorded by the company</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10</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441992">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NSF check from Dana unrecorded by the company</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112</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662988">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Note of BD180 collected by the bank, plus interest of BD10 and less collection fees of BD12 (unrecorded by the company)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178</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220996">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The bank recorded a deposit of BD242 as</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224</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441992">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The company recorded an issued check of BD132 for the purchase of supplies as</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123</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bl>
          </a:graphicData>
        </a:graphic>
      </p:graphicFrame>
      <p:grpSp>
        <p:nvGrpSpPr>
          <p:cNvPr id="28" name="Group 27"/>
          <p:cNvGrpSpPr/>
          <p:nvPr/>
        </p:nvGrpSpPr>
        <p:grpSpPr>
          <a:xfrm>
            <a:off x="0" y="6498164"/>
            <a:ext cx="12192000" cy="384957"/>
            <a:chOff x="0" y="6498164"/>
            <a:chExt cx="12192000" cy="384957"/>
          </a:xfrm>
        </p:grpSpPr>
        <p:cxnSp>
          <p:nvCxnSpPr>
            <p:cNvPr id="29" name="Straight Connector 28"/>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ectangle 29"/>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702" y="421131"/>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769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4" grpId="0" animBg="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27866" y="429697"/>
            <a:ext cx="3285036" cy="646025"/>
            <a:chOff x="272539" y="1012529"/>
            <a:chExt cx="4520386" cy="816537"/>
          </a:xfrm>
        </p:grpSpPr>
        <p:sp>
          <p:nvSpPr>
            <p:cNvPr id="7"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8" name="Rectangle 6"/>
            <p:cNvSpPr/>
            <p:nvPr/>
          </p:nvSpPr>
          <p:spPr>
            <a:xfrm>
              <a:off x="1221196" y="1227476"/>
              <a:ext cx="3439033" cy="505715"/>
            </a:xfrm>
            <a:prstGeom prst="rect">
              <a:avLst/>
            </a:prstGeom>
          </p:spPr>
          <p:txBody>
            <a:bodyPr wrap="square">
              <a:spAutoFit/>
            </a:bodyPr>
            <a:lstStyle/>
            <a:p>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1: Solution </a:t>
              </a:r>
              <a:endParaRPr lang="en-US" sz="2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3" name="Rectangle 2"/>
          <p:cNvSpPr/>
          <p:nvPr/>
        </p:nvSpPr>
        <p:spPr>
          <a:xfrm>
            <a:off x="118094" y="1168054"/>
            <a:ext cx="3198376" cy="369332"/>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spcAft>
                <a:spcPts val="0"/>
              </a:spcAft>
            </a:pPr>
            <a:r>
              <a:rPr lang="en-US" b="1" u="sng" dirty="0">
                <a:latin typeface="Arial" panose="020B0604020202020204" pitchFamily="34" charset="0"/>
                <a:ea typeface="Calibri" panose="020F0502020204030204" pitchFamily="34" charset="0"/>
              </a:rPr>
              <a:t>Exercise </a:t>
            </a:r>
            <a:r>
              <a:rPr lang="en-US" b="1" u="sng" dirty="0" smtClean="0">
                <a:latin typeface="Arial" panose="020B0604020202020204" pitchFamily="34" charset="0"/>
                <a:ea typeface="Calibri" panose="020F0502020204030204" pitchFamily="34" charset="0"/>
              </a:rPr>
              <a:t>(5)- WB. Page 110:</a:t>
            </a:r>
            <a:endParaRPr lang="en-US" sz="1600" dirty="0">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69910" y="5637293"/>
            <a:ext cx="4424817" cy="830997"/>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Low">
              <a:spcAft>
                <a:spcPts val="0"/>
              </a:spcAft>
            </a:pPr>
            <a:r>
              <a:rPr lang="en-US" sz="12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Required:</a:t>
            </a:r>
            <a:endParaRPr lang="en-US" sz="12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Low">
              <a:spcAft>
                <a:spcPts val="0"/>
              </a:spcAft>
            </a:pPr>
            <a:r>
              <a:rPr lang="en-US" sz="1200" b="1" dirty="0" smtClean="0">
                <a:latin typeface="Arial" panose="020B0604020202020204" pitchFamily="34" charset="0"/>
                <a:ea typeface="Calibri" panose="020F0502020204030204" pitchFamily="34" charset="0"/>
                <a:cs typeface="Arial" panose="020B0604020202020204" pitchFamily="34" charset="0"/>
              </a:rPr>
              <a:t>1- Prepare </a:t>
            </a:r>
            <a:r>
              <a:rPr lang="en-US" sz="1200" b="1" dirty="0">
                <a:latin typeface="Arial" panose="020B0604020202020204" pitchFamily="34" charset="0"/>
                <a:ea typeface="Calibri" panose="020F0502020204030204" pitchFamily="34" charset="0"/>
                <a:cs typeface="Arial" panose="020B0604020202020204" pitchFamily="34" charset="0"/>
              </a:rPr>
              <a:t>the Bank </a:t>
            </a:r>
            <a:r>
              <a:rPr lang="en-US" sz="1200" b="1" dirty="0" smtClean="0">
                <a:latin typeface="Arial" panose="020B0604020202020204" pitchFamily="34" charset="0"/>
                <a:ea typeface="Calibri" panose="020F0502020204030204" pitchFamily="34" charset="0"/>
                <a:cs typeface="Arial" panose="020B0604020202020204" pitchFamily="34" charset="0"/>
              </a:rPr>
              <a:t>Reconciliation.</a:t>
            </a:r>
          </a:p>
          <a:p>
            <a:pPr algn="justLow"/>
            <a:r>
              <a:rPr lang="en-US" sz="1200" b="1" dirty="0">
                <a:latin typeface="Arial" panose="020B0604020202020204" pitchFamily="34" charset="0"/>
                <a:ea typeface="Calibri" panose="020F0502020204030204" pitchFamily="34" charset="0"/>
                <a:cs typeface="Arial" panose="020B0604020202020204" pitchFamily="34" charset="0"/>
              </a:rPr>
              <a:t>2- Prepare Journal entries necessary to reconcile the cash account balances. </a:t>
            </a:r>
            <a:r>
              <a:rPr lang="en-US" sz="1200" b="1" dirty="0" smtClean="0">
                <a:latin typeface="Arial" panose="020B0604020202020204" pitchFamily="34" charset="0"/>
                <a:ea typeface="Calibri" panose="020F0502020204030204" pitchFamily="34"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Rectangle 21"/>
          <p:cNvSpPr/>
          <p:nvPr/>
        </p:nvSpPr>
        <p:spPr>
          <a:xfrm>
            <a:off x="6741471" y="1203907"/>
            <a:ext cx="3014772" cy="738664"/>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spcAft>
                <a:spcPts val="0"/>
              </a:spcAft>
            </a:pPr>
            <a:r>
              <a:rPr lang="en-US" sz="1400" b="1" dirty="0">
                <a:latin typeface="Arial" panose="020B0604020202020204" pitchFamily="34" charset="0"/>
                <a:ea typeface="Calibri" panose="020F0502020204030204" pitchFamily="34" charset="0"/>
              </a:rPr>
              <a:t>Mariam </a:t>
            </a:r>
            <a:r>
              <a:rPr lang="en-US" sz="1400" b="1" dirty="0" smtClean="0">
                <a:latin typeface="Arial" panose="020B0604020202020204" pitchFamily="34" charset="0"/>
                <a:ea typeface="Calibri" panose="020F0502020204030204" pitchFamily="34" charset="0"/>
              </a:rPr>
              <a:t>Company</a:t>
            </a:r>
          </a:p>
          <a:p>
            <a:pPr algn="ctr">
              <a:spcAft>
                <a:spcPts val="0"/>
              </a:spcAft>
            </a:pPr>
            <a:r>
              <a:rPr lang="en-US" sz="1400" b="1" dirty="0" smtClean="0">
                <a:latin typeface="Arial" panose="020B0604020202020204" pitchFamily="34" charset="0"/>
                <a:ea typeface="Calibri" panose="020F0502020204030204" pitchFamily="34" charset="0"/>
                <a:cs typeface="Arial" panose="020B0604020202020204" pitchFamily="34" charset="0"/>
              </a:rPr>
              <a:t>1- </a:t>
            </a:r>
            <a:r>
              <a:rPr lang="en-US" sz="1400" b="1" dirty="0">
                <a:latin typeface="Arial" panose="020B0604020202020204" pitchFamily="34" charset="0"/>
                <a:ea typeface="Calibri" panose="020F0502020204030204" pitchFamily="34" charset="0"/>
                <a:cs typeface="Arial" panose="020B0604020202020204" pitchFamily="34" charset="0"/>
              </a:rPr>
              <a:t>Bank Reconciliation </a:t>
            </a:r>
            <a:endParaRPr lang="en-US" sz="1400" dirty="0">
              <a:latin typeface="Arial" panose="020B0604020202020204" pitchFamily="34" charset="0"/>
              <a:cs typeface="Arial" panose="020B0604020202020204" pitchFamily="34" charset="0"/>
            </a:endParaRPr>
          </a:p>
          <a:p>
            <a:pPr algn="ctr">
              <a:spcAft>
                <a:spcPts val="0"/>
              </a:spcAft>
            </a:pPr>
            <a:r>
              <a:rPr lang="en-US" sz="1400" b="1" dirty="0">
                <a:latin typeface="Arial" panose="020B0604020202020204" pitchFamily="34" charset="0"/>
                <a:ea typeface="Calibri" panose="020F0502020204030204" pitchFamily="34" charset="0"/>
              </a:rPr>
              <a:t>June 30, 2020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3139061905"/>
              </p:ext>
            </p:extLst>
          </p:nvPr>
        </p:nvGraphicFramePr>
        <p:xfrm>
          <a:off x="4732904" y="2082787"/>
          <a:ext cx="7459096" cy="4385503"/>
        </p:xfrm>
        <a:graphic>
          <a:graphicData uri="http://schemas.openxmlformats.org/drawingml/2006/table">
            <a:tbl>
              <a:tblPr firstRow="1" firstCol="1" bandRow="1">
                <a:tableStyleId>{5940675A-B579-460E-94D1-54222C63F5DA}</a:tableStyleId>
              </a:tblPr>
              <a:tblGrid>
                <a:gridCol w="2240924"/>
                <a:gridCol w="682581"/>
                <a:gridCol w="781656"/>
                <a:gridCol w="2322152"/>
                <a:gridCol w="695459"/>
                <a:gridCol w="736324"/>
              </a:tblGrid>
              <a:tr h="424208">
                <a:tc>
                  <a:txBody>
                    <a:bodyPr/>
                    <a:lstStyle/>
                    <a:p>
                      <a:pPr algn="l">
                        <a:spcAft>
                          <a:spcPts val="0"/>
                        </a:spcAft>
                      </a:pPr>
                      <a:r>
                        <a:rPr lang="en-US" sz="1400" b="1" dirty="0">
                          <a:solidFill>
                            <a:srgbClr val="002060"/>
                          </a:solidFill>
                          <a:effectLst/>
                          <a:latin typeface="Arial" panose="020B0604020202020204" pitchFamily="34" charset="0"/>
                          <a:cs typeface="Arial" panose="020B0604020202020204" pitchFamily="34" charset="0"/>
                        </a:rPr>
                        <a:t> </a:t>
                      </a:r>
                      <a:r>
                        <a:rPr lang="en-US" sz="1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cash per bank statement </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solidFill>
                            <a:srgbClr val="002060"/>
                          </a:solidFill>
                          <a:effectLst/>
                          <a:latin typeface="Arial" panose="020B0604020202020204" pitchFamily="34" charset="0"/>
                          <a:cs typeface="Arial" panose="020B0604020202020204" pitchFamily="34" charset="0"/>
                        </a:rPr>
                        <a:t>1,542</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solidFill>
                            <a:srgbClr val="002060"/>
                          </a:solidFill>
                          <a:effectLst/>
                          <a:latin typeface="Arial" panose="020B0604020202020204" pitchFamily="34" charset="0"/>
                          <a:cs typeface="Arial" panose="020B0604020202020204" pitchFamily="34" charset="0"/>
                        </a:rPr>
                        <a:t> </a:t>
                      </a:r>
                      <a:endParaRPr lang="en-US" sz="14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solidFill>
                            <a:srgbClr val="002060"/>
                          </a:solidFill>
                          <a:effectLst/>
                          <a:latin typeface="Arial" panose="020B0604020202020204" pitchFamily="34" charset="0"/>
                          <a:cs typeface="Arial" panose="020B0604020202020204" pitchFamily="34" charset="0"/>
                        </a:rPr>
                        <a:t> </a:t>
                      </a:r>
                      <a:r>
                        <a:rPr lang="en-US" sz="1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cash per the cash account </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smtClean="0">
                          <a:solidFill>
                            <a:srgbClr val="002060"/>
                          </a:solidFill>
                          <a:effectLst/>
                          <a:latin typeface="Arial" panose="020B0604020202020204" pitchFamily="34" charset="0"/>
                          <a:cs typeface="Arial" panose="020B0604020202020204" pitchFamily="34" charset="0"/>
                        </a:rPr>
                        <a:t>1,575</a:t>
                      </a:r>
                      <a:r>
                        <a:rPr lang="en-US" sz="1400" b="1" dirty="0">
                          <a:solidFill>
                            <a:srgbClr val="002060"/>
                          </a:solidFill>
                          <a:effectLst/>
                          <a:latin typeface="Arial" panose="020B0604020202020204" pitchFamily="34" charset="0"/>
                          <a:cs typeface="Arial" panose="020B0604020202020204" pitchFamily="34" charset="0"/>
                        </a:rPr>
                        <a:t> </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35556">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solidFill>
                            <a:srgbClr val="C00000"/>
                          </a:solidFill>
                          <a:effectLst/>
                          <a:latin typeface="Arial" panose="020B0604020202020204" pitchFamily="34" charset="0"/>
                          <a:cs typeface="Arial" panose="020B0604020202020204" pitchFamily="34" charset="0"/>
                        </a:rPr>
                        <a:t>Add:</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solidFill>
                            <a:srgbClr val="C00000"/>
                          </a:solidFill>
                          <a:effectLst/>
                          <a:latin typeface="Arial" panose="020B0604020202020204" pitchFamily="34" charset="0"/>
                          <a:cs typeface="Arial" panose="020B0604020202020204" pitchFamily="34" charset="0"/>
                        </a:rPr>
                        <a:t>Add:</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990409">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baseline="0" dirty="0" smtClean="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a:t>
                      </a:r>
                      <a:r>
                        <a:rPr lang="en-US" sz="1400" b="1" dirty="0" smtClean="0">
                          <a:latin typeface="Arial" panose="020B0604020202020204" pitchFamily="34" charset="0"/>
                          <a:ea typeface="Calibri" panose="020F0502020204030204" pitchFamily="34" charset="0"/>
                          <a:cs typeface="Arial" panose="020B0604020202020204" pitchFamily="34" charset="0"/>
                        </a:rPr>
                        <a:t>Deposits</a:t>
                      </a:r>
                      <a:r>
                        <a:rPr lang="en-US" sz="1400" b="1" baseline="0" dirty="0" smtClean="0">
                          <a:latin typeface="Arial" panose="020B0604020202020204" pitchFamily="34" charset="0"/>
                          <a:ea typeface="Calibri" panose="020F0502020204030204" pitchFamily="34" charset="0"/>
                          <a:cs typeface="Arial" panose="020B0604020202020204" pitchFamily="34" charset="0"/>
                        </a:rPr>
                        <a:t> in transit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latin typeface="Arial" panose="020B0604020202020204" pitchFamily="34" charset="0"/>
                          <a:ea typeface="Calibri" panose="020F0502020204030204" pitchFamily="34" charset="0"/>
                          <a:cs typeface="Arial" panose="020B0604020202020204" pitchFamily="34" charset="0"/>
                        </a:rPr>
                        <a:t>272</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smtClean="0">
                          <a:effectLst/>
                          <a:latin typeface="Arial" panose="020B0604020202020204" pitchFamily="34" charset="0"/>
                          <a:cs typeface="Arial" panose="020B0604020202020204" pitchFamily="34" charset="0"/>
                        </a:rPr>
                        <a:t>Note of BD180 collected by the bank, plus interest of BD10 and less collection fees of BD12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178</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smtClean="0">
                          <a:solidFill>
                            <a:srgbClr val="C00000"/>
                          </a:solidFill>
                          <a:effectLst/>
                          <a:latin typeface="Arial" panose="020B0604020202020204" pitchFamily="34" charset="0"/>
                          <a:cs typeface="Arial" panose="020B0604020202020204" pitchFamily="34" charset="0"/>
                        </a:rPr>
                        <a:t>1753</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35556">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Error of Deposits</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18</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solidFill>
                            <a:srgbClr val="C00000"/>
                          </a:solidFill>
                          <a:effectLst/>
                          <a:latin typeface="Arial" panose="020B0604020202020204" pitchFamily="34" charset="0"/>
                          <a:cs typeface="Arial" panose="020B0604020202020204" pitchFamily="34" charset="0"/>
                        </a:rPr>
                        <a:t>1,832</a:t>
                      </a:r>
                      <a:r>
                        <a:rPr lang="en-US" sz="1400" b="1" dirty="0">
                          <a:solidFill>
                            <a:srgbClr val="C00000"/>
                          </a:solidFill>
                          <a:effectLst/>
                          <a:latin typeface="Arial" panose="020B0604020202020204" pitchFamily="34" charset="0"/>
                          <a:cs typeface="Arial" panose="020B0604020202020204" pitchFamily="34" charset="0"/>
                        </a:rPr>
                        <a:t> </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35556">
                <a:tc>
                  <a:txBody>
                    <a:bodyPr/>
                    <a:lstStyle/>
                    <a:p>
                      <a:pPr algn="l">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35556">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solidFill>
                            <a:srgbClr val="C00000"/>
                          </a:solidFill>
                          <a:effectLst/>
                          <a:latin typeface="Arial" panose="020B0604020202020204" pitchFamily="34" charset="0"/>
                          <a:cs typeface="Arial" panose="020B0604020202020204" pitchFamily="34" charset="0"/>
                        </a:rPr>
                        <a:t>Less:</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solidFill>
                            <a:srgbClr val="C00000"/>
                          </a:solidFill>
                          <a:effectLst/>
                          <a:latin typeface="Arial" panose="020B0604020202020204" pitchFamily="34" charset="0"/>
                          <a:cs typeface="Arial" panose="020B0604020202020204" pitchFamily="34" charset="0"/>
                        </a:rPr>
                        <a:t>Less: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495205">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a:t>
                      </a:r>
                      <a:r>
                        <a:rPr lang="en-US" sz="1400" b="1" dirty="0" smtClean="0">
                          <a:latin typeface="Arial" panose="020B0604020202020204" pitchFamily="34" charset="0"/>
                          <a:ea typeface="Calibri" panose="020F0502020204030204" pitchFamily="34" charset="0"/>
                          <a:cs typeface="Arial" panose="020B0604020202020204" pitchFamily="34" charset="0"/>
                        </a:rPr>
                        <a:t>Outstanding checks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baseline="0" dirty="0" smtClean="0">
                          <a:effectLst/>
                          <a:latin typeface="Arial" panose="020B0604020202020204" pitchFamily="34" charset="0"/>
                          <a:cs typeface="Arial" panose="020B0604020202020204" pitchFamily="34" charset="0"/>
                        </a:rPr>
                        <a:t>  Error </a:t>
                      </a:r>
                      <a:r>
                        <a:rPr lang="en-US" sz="1400" b="1" dirty="0" smtClean="0">
                          <a:effectLst/>
                          <a:latin typeface="Arial" panose="020B0604020202020204" pitchFamily="34" charset="0"/>
                          <a:cs typeface="Arial" panose="020B0604020202020204" pitchFamily="34" charset="0"/>
                        </a:rPr>
                        <a:t>issued check</a:t>
                      </a:r>
                      <a:r>
                        <a:rPr lang="en-US" sz="1400" b="1" baseline="0" dirty="0" smtClean="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purchase of supplies  </a:t>
                      </a:r>
                      <a:r>
                        <a:rPr lang="en-US" sz="1400" b="1" baseline="0" dirty="0" smtClean="0">
                          <a:effectLst/>
                          <a:latin typeface="Arial" panose="020B0604020202020204" pitchFamily="34" charset="0"/>
                          <a:cs typeface="Arial" panose="020B0604020202020204" pitchFamily="34" charset="0"/>
                        </a:rPr>
                        <a:t> </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9</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35556">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latin typeface="Arial" panose="020B0604020202020204" pitchFamily="34" charset="0"/>
                          <a:ea typeface="Calibri" panose="020F0502020204030204" pitchFamily="34" charset="0"/>
                          <a:cs typeface="Arial" panose="020B0604020202020204" pitchFamily="34" charset="0"/>
                        </a:rPr>
                        <a:t>No.165</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130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Bank </a:t>
                      </a:r>
                      <a:r>
                        <a:rPr lang="en-US" sz="1400" b="1" dirty="0" smtClean="0">
                          <a:latin typeface="Arial" panose="020B0604020202020204" pitchFamily="34" charset="0"/>
                          <a:ea typeface="Calibri" panose="020F0502020204030204" pitchFamily="34" charset="0"/>
                          <a:cs typeface="Arial" panose="020B0604020202020204" pitchFamily="34" charset="0"/>
                        </a:rPr>
                        <a:t>Service charges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10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35556">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latin typeface="Arial" panose="020B0604020202020204" pitchFamily="34" charset="0"/>
                          <a:ea typeface="Calibri" panose="020F0502020204030204" pitchFamily="34" charset="0"/>
                          <a:cs typeface="Arial" panose="020B0604020202020204" pitchFamily="34" charset="0"/>
                        </a:rPr>
                        <a:t>No.168</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80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210</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a:t>
                      </a:r>
                      <a:r>
                        <a:rPr lang="en-US" sz="1400" b="1" dirty="0" smtClean="0">
                          <a:latin typeface="Arial" panose="020B0604020202020204" pitchFamily="34" charset="0"/>
                          <a:ea typeface="Calibri" panose="020F0502020204030204" pitchFamily="34" charset="0"/>
                          <a:cs typeface="Arial" panose="020B0604020202020204" pitchFamily="34" charset="0"/>
                        </a:rPr>
                        <a:t>NSF check</a:t>
                      </a:r>
                      <a:r>
                        <a:rPr lang="en-US" sz="1400" b="1" dirty="0" smtClean="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112</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smtClean="0">
                          <a:solidFill>
                            <a:srgbClr val="C00000"/>
                          </a:solidFill>
                          <a:effectLst/>
                          <a:latin typeface="Arial" panose="020B0604020202020204" pitchFamily="34" charset="0"/>
                          <a:cs typeface="Arial" panose="020B0604020202020204" pitchFamily="34" charset="0"/>
                        </a:rPr>
                        <a:t>131</a:t>
                      </a:r>
                      <a:r>
                        <a:rPr lang="en-US" sz="1400" b="1" dirty="0">
                          <a:solidFill>
                            <a:srgbClr val="C00000"/>
                          </a:solidFill>
                          <a:effectLst/>
                          <a:latin typeface="Arial" panose="020B0604020202020204" pitchFamily="34" charset="0"/>
                          <a:cs typeface="Arial" panose="020B0604020202020204" pitchFamily="34" charset="0"/>
                        </a:rPr>
                        <a:t> </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459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effectLst/>
                          <a:latin typeface="Arial" panose="020B0604020202020204" pitchFamily="34" charset="0"/>
                          <a:cs typeface="Arial" panose="020B0604020202020204" pitchFamily="34" charset="0"/>
                        </a:rPr>
                        <a:t> </a:t>
                      </a:r>
                      <a:r>
                        <a:rPr lang="en-US" sz="1400" b="1" dirty="0" smtClean="0">
                          <a:solidFill>
                            <a:srgbClr val="C00000"/>
                          </a:solidFill>
                          <a:effectLst/>
                          <a:latin typeface="Arial" panose="020B0604020202020204" pitchFamily="34" charset="0"/>
                          <a:cs typeface="Arial" panose="020B0604020202020204" pitchFamily="34" charset="0"/>
                        </a:rPr>
                        <a:t>Adjusted Bank Statement Balance</a:t>
                      </a:r>
                      <a:endParaRPr lang="en-US" sz="1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solidFill>
                            <a:srgbClr val="C00000"/>
                          </a:solidFill>
                          <a:effectLst/>
                          <a:latin typeface="Arial" panose="020B0604020202020204" pitchFamily="34" charset="0"/>
                          <a:cs typeface="Arial" panose="020B0604020202020204" pitchFamily="34" charset="0"/>
                        </a:rPr>
                        <a:t> </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1,622</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effectLst/>
                          <a:latin typeface="Arial" panose="020B0604020202020204" pitchFamily="34" charset="0"/>
                          <a:cs typeface="Arial" panose="020B0604020202020204" pitchFamily="34" charset="0"/>
                        </a:rPr>
                        <a:t> </a:t>
                      </a:r>
                      <a:r>
                        <a:rPr lang="en-US" sz="1400" b="1" dirty="0" smtClean="0">
                          <a:solidFill>
                            <a:srgbClr val="C00000"/>
                          </a:solidFill>
                          <a:effectLst/>
                          <a:latin typeface="Arial" panose="020B0604020202020204" pitchFamily="34" charset="0"/>
                          <a:cs typeface="Arial" panose="020B0604020202020204" pitchFamily="34" charset="0"/>
                        </a:rPr>
                        <a:t>Adjusted Book Balance</a:t>
                      </a:r>
                      <a:endParaRPr lang="en-US" sz="1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solidFill>
                            <a:srgbClr val="C00000"/>
                          </a:solidFill>
                          <a:effectLst/>
                          <a:latin typeface="Arial" panose="020B0604020202020204" pitchFamily="34" charset="0"/>
                          <a:cs typeface="Arial" panose="020B0604020202020204" pitchFamily="34" charset="0"/>
                        </a:rPr>
                        <a:t> </a:t>
                      </a:r>
                      <a:endParaRPr lang="en-US" sz="1400" b="1">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smtClean="0">
                          <a:solidFill>
                            <a:srgbClr val="C00000"/>
                          </a:solidFill>
                          <a:effectLst/>
                          <a:latin typeface="Arial" panose="020B0604020202020204" pitchFamily="34" charset="0"/>
                          <a:cs typeface="Arial" panose="020B0604020202020204" pitchFamily="34" charset="0"/>
                        </a:rPr>
                        <a:t>1,622</a:t>
                      </a:r>
                      <a:r>
                        <a:rPr lang="en-US" sz="1400" b="1" dirty="0">
                          <a:solidFill>
                            <a:srgbClr val="C00000"/>
                          </a:solidFill>
                          <a:effectLst/>
                          <a:latin typeface="Arial" panose="020B0604020202020204" pitchFamily="34" charset="0"/>
                          <a:cs typeface="Arial" panose="020B0604020202020204" pitchFamily="34" charset="0"/>
                        </a:rPr>
                        <a:t> </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977384420"/>
              </p:ext>
            </p:extLst>
          </p:nvPr>
        </p:nvGraphicFramePr>
        <p:xfrm>
          <a:off x="0" y="2271662"/>
          <a:ext cx="4436771" cy="3314940"/>
        </p:xfrm>
        <a:graphic>
          <a:graphicData uri="http://schemas.openxmlformats.org/drawingml/2006/table">
            <a:tbl>
              <a:tblPr>
                <a:tableStyleId>{5C22544A-7EE6-4342-B048-85BDC9FD1C3A}</a:tableStyleId>
              </a:tblPr>
              <a:tblGrid>
                <a:gridCol w="3788559"/>
                <a:gridCol w="648212"/>
              </a:tblGrid>
              <a:tr h="220996">
                <a:tc>
                  <a:txBody>
                    <a:bodyPr/>
                    <a:lstStyle/>
                    <a:p>
                      <a:pPr algn="justLow">
                        <a:lnSpc>
                          <a:spcPct val="107000"/>
                        </a:lnSpc>
                        <a:spcAft>
                          <a:spcPts val="0"/>
                        </a:spcAft>
                      </a:pPr>
                      <a:r>
                        <a:rPr lang="en-US" sz="1200" b="1" dirty="0">
                          <a:effectLst/>
                          <a:latin typeface="Arial" panose="020B0604020202020204" pitchFamily="34" charset="0"/>
                          <a:cs typeface="Arial" panose="020B0604020202020204" pitchFamily="34" charset="0"/>
                        </a:rPr>
                        <a:t>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0"/>
                        </a:spcAft>
                      </a:pPr>
                      <a:r>
                        <a:rPr lang="en-US" sz="1200" b="1" dirty="0">
                          <a:effectLst/>
                          <a:latin typeface="Arial" panose="020B0604020202020204" pitchFamily="34" charset="0"/>
                          <a:cs typeface="Arial" panose="020B0604020202020204" pitchFamily="34" charset="0"/>
                        </a:rPr>
                        <a:t>BD</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cell3D prstMaterial="dkEdge">
                      <a:bevel prst="relaxedInset"/>
                      <a:lightRig rig="flood" dir="t"/>
                    </a:cell3D>
                    <a:solidFill>
                      <a:schemeClr val="accent4">
                        <a:lumMod val="75000"/>
                      </a:schemeClr>
                    </a:solidFill>
                  </a:tcPr>
                </a:tc>
              </a:tr>
              <a:tr h="220996">
                <a:tc>
                  <a:txBody>
                    <a:bodyPr/>
                    <a:lstStyle/>
                    <a:p>
                      <a:pPr>
                        <a:lnSpc>
                          <a:spcPct val="107000"/>
                        </a:lnSpc>
                        <a:spcAft>
                          <a:spcPts val="0"/>
                        </a:spcAft>
                      </a:pPr>
                      <a:r>
                        <a:rPr lang="en-US" sz="1200" b="1" dirty="0">
                          <a:effectLst/>
                          <a:latin typeface="Arial" panose="020B0604020202020204" pitchFamily="34" charset="0"/>
                          <a:cs typeface="Arial" panose="020B0604020202020204" pitchFamily="34" charset="0"/>
                        </a:rPr>
                        <a:t>Balance in cash account, June 30</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1,575</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220996">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Cash balance from the bank statement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1,542</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220996">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Outstanding checks: No.165</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130</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220996">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                                  No.168</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80</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220996">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Deposits in transit, June 30</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272</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220996">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Bank service charge unrecorded by the company</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10</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441992">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NSF check from Dana unrecorded by the company</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112</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662988">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Note of BD180 collected by the bank, plus interest of BD10 and less collection fees of BD12 (unrecorded by the company) </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178</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220996">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The bank recorded a deposit of BD242 as</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224</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r h="441992">
                <a:tc>
                  <a:txBody>
                    <a:bodyPr/>
                    <a:lstStyle/>
                    <a:p>
                      <a:pPr>
                        <a:lnSpc>
                          <a:spcPct val="107000"/>
                        </a:lnSpc>
                        <a:spcAft>
                          <a:spcPts val="800"/>
                        </a:spcAft>
                      </a:pPr>
                      <a:r>
                        <a:rPr lang="en-US" sz="1200" b="1" dirty="0">
                          <a:effectLst/>
                          <a:latin typeface="Arial" panose="020B0604020202020204" pitchFamily="34" charset="0"/>
                          <a:cs typeface="Arial" panose="020B0604020202020204" pitchFamily="34" charset="0"/>
                        </a:rPr>
                        <a:t>The company recorded an issued check of BD132 for the purchase of supplies as</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lnSpc>
                          <a:spcPct val="107000"/>
                        </a:lnSpc>
                        <a:spcAft>
                          <a:spcPts val="800"/>
                        </a:spcAft>
                      </a:pPr>
                      <a:r>
                        <a:rPr lang="en-US" sz="1200" b="1" dirty="0">
                          <a:effectLst/>
                          <a:latin typeface="Arial" panose="020B0604020202020204" pitchFamily="34" charset="0"/>
                          <a:cs typeface="Arial" panose="020B0604020202020204" pitchFamily="34" charset="0"/>
                        </a:rPr>
                        <a:t>123</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75000"/>
                      </a:schemeClr>
                    </a:solidFill>
                  </a:tcPr>
                </a:tc>
              </a:tr>
            </a:tbl>
          </a:graphicData>
        </a:graphic>
      </p:graphicFrame>
      <p:sp>
        <p:nvSpPr>
          <p:cNvPr id="27" name="Rectangle 26"/>
          <p:cNvSpPr/>
          <p:nvPr/>
        </p:nvSpPr>
        <p:spPr>
          <a:xfrm>
            <a:off x="69910" y="1573239"/>
            <a:ext cx="4366861" cy="57246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Low">
              <a:lnSpc>
                <a:spcPct val="130000"/>
              </a:lnSpc>
              <a:spcAft>
                <a:spcPts val="800"/>
              </a:spcAft>
            </a:pPr>
            <a:r>
              <a:rPr lang="en-US" sz="1200" b="1" dirty="0">
                <a:latin typeface="Arial" panose="020B0604020202020204" pitchFamily="34" charset="0"/>
                <a:ea typeface="Calibri" panose="020F0502020204030204" pitchFamily="34" charset="0"/>
              </a:rPr>
              <a:t>Mariam Company is preparing bank reconciliation on June 30, 2020. The following facts are determined:</a:t>
            </a:r>
            <a:endParaRPr lang="en-US" sz="1100" b="1" dirty="0">
              <a:effectLst/>
              <a:latin typeface="Times New Roman" panose="02020603050405020304" pitchFamily="18" charset="0"/>
              <a:ea typeface="Times New Roman" panose="02020603050405020304" pitchFamily="18" charset="0"/>
            </a:endParaRPr>
          </a:p>
        </p:txBody>
      </p:sp>
      <p:grpSp>
        <p:nvGrpSpPr>
          <p:cNvPr id="24" name="Group 23"/>
          <p:cNvGrpSpPr/>
          <p:nvPr/>
        </p:nvGrpSpPr>
        <p:grpSpPr>
          <a:xfrm>
            <a:off x="0" y="6498164"/>
            <a:ext cx="12192000" cy="384957"/>
            <a:chOff x="0" y="6498164"/>
            <a:chExt cx="12192000" cy="384957"/>
          </a:xfrm>
        </p:grpSpPr>
        <p:cxnSp>
          <p:nvCxnSpPr>
            <p:cNvPr id="25" name="Straight Connector 24"/>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426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22"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9389" y="0"/>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27866" y="429698"/>
            <a:ext cx="3285036" cy="497582"/>
            <a:chOff x="272539" y="1012529"/>
            <a:chExt cx="4520386" cy="816537"/>
          </a:xfrm>
        </p:grpSpPr>
        <p:sp>
          <p:nvSpPr>
            <p:cNvPr id="7" name="مستطيل مستدير الزوايا 13"/>
            <p:cNvSpPr/>
            <p:nvPr/>
          </p:nvSpPr>
          <p:spPr>
            <a:xfrm>
              <a:off x="272539" y="1012529"/>
              <a:ext cx="4520386" cy="816537"/>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8" name="Rectangle 6"/>
            <p:cNvSpPr/>
            <p:nvPr/>
          </p:nvSpPr>
          <p:spPr>
            <a:xfrm>
              <a:off x="1221196" y="1227476"/>
              <a:ext cx="3439033" cy="505715"/>
            </a:xfrm>
            <a:prstGeom prst="rect">
              <a:avLst/>
            </a:prstGeom>
          </p:spPr>
          <p:txBody>
            <a:bodyPr wrap="square">
              <a:spAutoFit/>
            </a:bodyPr>
            <a:lstStyle/>
            <a:p>
              <a:r>
                <a:rPr lang="en-US"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 1: Solution </a:t>
              </a:r>
              <a:endParaRPr lang="en-US" sz="2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22" name="Rectangle 21"/>
          <p:cNvSpPr/>
          <p:nvPr/>
        </p:nvSpPr>
        <p:spPr>
          <a:xfrm>
            <a:off x="4247963" y="335739"/>
            <a:ext cx="3014772" cy="738664"/>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spcAft>
                <a:spcPts val="0"/>
              </a:spcAft>
            </a:pPr>
            <a:r>
              <a:rPr lang="en-US" sz="1400" b="1" dirty="0">
                <a:latin typeface="Arial" panose="020B0604020202020204" pitchFamily="34" charset="0"/>
                <a:ea typeface="Calibri" panose="020F0502020204030204" pitchFamily="34" charset="0"/>
              </a:rPr>
              <a:t>Mariam </a:t>
            </a:r>
            <a:r>
              <a:rPr lang="en-US" sz="1400" b="1" dirty="0" smtClean="0">
                <a:latin typeface="Arial" panose="020B0604020202020204" pitchFamily="34" charset="0"/>
                <a:ea typeface="Calibri" panose="020F0502020204030204" pitchFamily="34" charset="0"/>
              </a:rPr>
              <a:t>Company</a:t>
            </a:r>
          </a:p>
          <a:p>
            <a:pPr algn="ctr">
              <a:spcAft>
                <a:spcPts val="0"/>
              </a:spcAft>
            </a:pPr>
            <a:r>
              <a:rPr lang="en-US" sz="1400" b="1" dirty="0" smtClean="0">
                <a:latin typeface="Arial" panose="020B0604020202020204" pitchFamily="34" charset="0"/>
                <a:ea typeface="Calibri" panose="020F0502020204030204" pitchFamily="34" charset="0"/>
                <a:cs typeface="Arial" panose="020B0604020202020204" pitchFamily="34" charset="0"/>
              </a:rPr>
              <a:t>1- </a:t>
            </a:r>
            <a:r>
              <a:rPr lang="en-US" sz="1400" b="1" dirty="0">
                <a:latin typeface="Arial" panose="020B0604020202020204" pitchFamily="34" charset="0"/>
                <a:ea typeface="Calibri" panose="020F0502020204030204" pitchFamily="34" charset="0"/>
                <a:cs typeface="Arial" panose="020B0604020202020204" pitchFamily="34" charset="0"/>
              </a:rPr>
              <a:t>Bank Reconciliation </a:t>
            </a:r>
            <a:endParaRPr lang="en-US" sz="1400" dirty="0">
              <a:latin typeface="Arial" panose="020B0604020202020204" pitchFamily="34" charset="0"/>
              <a:cs typeface="Arial" panose="020B0604020202020204" pitchFamily="34" charset="0"/>
            </a:endParaRPr>
          </a:p>
          <a:p>
            <a:pPr algn="ctr">
              <a:spcAft>
                <a:spcPts val="0"/>
              </a:spcAft>
            </a:pPr>
            <a:r>
              <a:rPr lang="en-US" sz="1400" b="1" dirty="0">
                <a:latin typeface="Arial" panose="020B0604020202020204" pitchFamily="34" charset="0"/>
                <a:ea typeface="Calibri" panose="020F0502020204030204" pitchFamily="34" charset="0"/>
              </a:rPr>
              <a:t>June 30, 2020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44792868"/>
              </p:ext>
            </p:extLst>
          </p:nvPr>
        </p:nvGraphicFramePr>
        <p:xfrm>
          <a:off x="212784" y="1074403"/>
          <a:ext cx="9665312" cy="2989688"/>
        </p:xfrm>
        <a:graphic>
          <a:graphicData uri="http://schemas.openxmlformats.org/drawingml/2006/table">
            <a:tbl>
              <a:tblPr firstRow="1" firstCol="1" bandRow="1">
                <a:tableStyleId>{5940675A-B579-460E-94D1-54222C63F5DA}</a:tableStyleId>
              </a:tblPr>
              <a:tblGrid>
                <a:gridCol w="2638603"/>
                <a:gridCol w="743723"/>
                <a:gridCol w="678100"/>
                <a:gridCol w="3631119"/>
                <a:gridCol w="1020730"/>
                <a:gridCol w="953037"/>
              </a:tblGrid>
              <a:tr h="216008">
                <a:tc>
                  <a:txBody>
                    <a:bodyPr/>
                    <a:lstStyle/>
                    <a:p>
                      <a:pPr algn="l">
                        <a:spcAft>
                          <a:spcPts val="0"/>
                        </a:spcAft>
                      </a:pPr>
                      <a:r>
                        <a:rPr lang="en-US" sz="1400" b="1" dirty="0">
                          <a:solidFill>
                            <a:srgbClr val="002060"/>
                          </a:solidFill>
                          <a:effectLst/>
                          <a:latin typeface="Arial" panose="020B0604020202020204" pitchFamily="34" charset="0"/>
                          <a:cs typeface="Arial" panose="020B0604020202020204" pitchFamily="34" charset="0"/>
                        </a:rPr>
                        <a:t> </a:t>
                      </a:r>
                      <a:r>
                        <a:rPr lang="en-US" sz="1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cash per bank statement </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solidFill>
                            <a:srgbClr val="002060"/>
                          </a:solidFill>
                          <a:effectLst/>
                          <a:latin typeface="Arial" panose="020B0604020202020204" pitchFamily="34" charset="0"/>
                          <a:cs typeface="Arial" panose="020B0604020202020204" pitchFamily="34" charset="0"/>
                        </a:rPr>
                        <a:t>1,542</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solidFill>
                            <a:srgbClr val="002060"/>
                          </a:solidFill>
                          <a:effectLst/>
                          <a:latin typeface="Arial" panose="020B0604020202020204" pitchFamily="34" charset="0"/>
                          <a:cs typeface="Arial" panose="020B0604020202020204" pitchFamily="34" charset="0"/>
                        </a:rPr>
                        <a:t> </a:t>
                      </a:r>
                      <a:endParaRPr lang="en-US" sz="14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solidFill>
                            <a:srgbClr val="002060"/>
                          </a:solidFill>
                          <a:effectLst/>
                          <a:latin typeface="Arial" panose="020B0604020202020204" pitchFamily="34" charset="0"/>
                          <a:cs typeface="Arial" panose="020B0604020202020204" pitchFamily="34" charset="0"/>
                        </a:rPr>
                        <a:t> </a:t>
                      </a:r>
                      <a:r>
                        <a:rPr lang="en-US" sz="1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cash per the cash account </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smtClean="0">
                          <a:solidFill>
                            <a:srgbClr val="002060"/>
                          </a:solidFill>
                          <a:effectLst/>
                          <a:latin typeface="Arial" panose="020B0604020202020204" pitchFamily="34" charset="0"/>
                          <a:cs typeface="Arial" panose="020B0604020202020204" pitchFamily="34" charset="0"/>
                        </a:rPr>
                        <a:t>1,575</a:t>
                      </a:r>
                      <a:r>
                        <a:rPr lang="en-US" sz="1400" b="1" dirty="0">
                          <a:solidFill>
                            <a:srgbClr val="002060"/>
                          </a:solidFill>
                          <a:effectLst/>
                          <a:latin typeface="Arial" panose="020B0604020202020204" pitchFamily="34" charset="0"/>
                          <a:cs typeface="Arial" panose="020B0604020202020204" pitchFamily="34" charset="0"/>
                        </a:rPr>
                        <a:t> </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01622">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solidFill>
                            <a:srgbClr val="C00000"/>
                          </a:solidFill>
                          <a:effectLst/>
                          <a:latin typeface="Arial" panose="020B0604020202020204" pitchFamily="34" charset="0"/>
                          <a:cs typeface="Arial" panose="020B0604020202020204" pitchFamily="34" charset="0"/>
                        </a:rPr>
                        <a:t>Add:</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solidFill>
                            <a:srgbClr val="C00000"/>
                          </a:solidFill>
                          <a:effectLst/>
                          <a:latin typeface="Arial" panose="020B0604020202020204" pitchFamily="34" charset="0"/>
                          <a:cs typeface="Arial" panose="020B0604020202020204" pitchFamily="34" charset="0"/>
                        </a:rPr>
                        <a:t>Add:</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602204">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baseline="0" dirty="0" smtClean="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a:t>
                      </a:r>
                      <a:r>
                        <a:rPr lang="en-US" sz="1400" b="1" dirty="0" smtClean="0">
                          <a:latin typeface="Arial" panose="020B0604020202020204" pitchFamily="34" charset="0"/>
                          <a:ea typeface="Calibri" panose="020F0502020204030204" pitchFamily="34" charset="0"/>
                          <a:cs typeface="Arial" panose="020B0604020202020204" pitchFamily="34" charset="0"/>
                        </a:rPr>
                        <a:t>Deposits</a:t>
                      </a:r>
                      <a:r>
                        <a:rPr lang="en-US" sz="1400" b="1" baseline="0" dirty="0" smtClean="0">
                          <a:latin typeface="Arial" panose="020B0604020202020204" pitchFamily="34" charset="0"/>
                          <a:ea typeface="Calibri" panose="020F0502020204030204" pitchFamily="34" charset="0"/>
                          <a:cs typeface="Arial" panose="020B0604020202020204" pitchFamily="34" charset="0"/>
                        </a:rPr>
                        <a:t> in transit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latin typeface="Arial" panose="020B0604020202020204" pitchFamily="34" charset="0"/>
                          <a:ea typeface="Calibri" panose="020F0502020204030204" pitchFamily="34" charset="0"/>
                          <a:cs typeface="Arial" panose="020B0604020202020204" pitchFamily="34" charset="0"/>
                        </a:rPr>
                        <a:t>272</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smtClean="0">
                          <a:effectLst/>
                          <a:latin typeface="Arial" panose="020B0604020202020204" pitchFamily="34" charset="0"/>
                          <a:cs typeface="Arial" panose="020B0604020202020204" pitchFamily="34" charset="0"/>
                        </a:rPr>
                        <a:t>Note of BD180 collected by the bank, plus interest of BD10 and less collection fees of BD12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178</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smtClean="0">
                          <a:solidFill>
                            <a:srgbClr val="C00000"/>
                          </a:solidFill>
                          <a:effectLst/>
                          <a:latin typeface="Arial" panose="020B0604020202020204" pitchFamily="34" charset="0"/>
                          <a:cs typeface="Arial" panose="020B0604020202020204" pitchFamily="34" charset="0"/>
                        </a:rPr>
                        <a:t>1753</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01622">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Error of Deposits</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18</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solidFill>
                            <a:srgbClr val="C00000"/>
                          </a:solidFill>
                          <a:effectLst/>
                          <a:latin typeface="Arial" panose="020B0604020202020204" pitchFamily="34" charset="0"/>
                          <a:cs typeface="Arial" panose="020B0604020202020204" pitchFamily="34" charset="0"/>
                        </a:rPr>
                        <a:t>1,832</a:t>
                      </a:r>
                      <a:r>
                        <a:rPr lang="en-US" sz="1400" b="1" dirty="0">
                          <a:solidFill>
                            <a:srgbClr val="C00000"/>
                          </a:solidFill>
                          <a:effectLst/>
                          <a:latin typeface="Arial" panose="020B0604020202020204" pitchFamily="34" charset="0"/>
                          <a:cs typeface="Arial" panose="020B0604020202020204" pitchFamily="34" charset="0"/>
                        </a:rPr>
                        <a:t> </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01622">
                <a:tc>
                  <a:txBody>
                    <a:bodyPr/>
                    <a:lstStyle/>
                    <a:p>
                      <a:pPr algn="l">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01622">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solidFill>
                            <a:srgbClr val="C00000"/>
                          </a:solidFill>
                          <a:effectLst/>
                          <a:latin typeface="Arial" panose="020B0604020202020204" pitchFamily="34" charset="0"/>
                          <a:cs typeface="Arial" panose="020B0604020202020204" pitchFamily="34" charset="0"/>
                        </a:rPr>
                        <a:t>Less:</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solidFill>
                            <a:srgbClr val="C00000"/>
                          </a:solidFill>
                          <a:effectLst/>
                          <a:latin typeface="Arial" panose="020B0604020202020204" pitchFamily="34" charset="0"/>
                          <a:cs typeface="Arial" panose="020B0604020202020204" pitchFamily="34" charset="0"/>
                        </a:rPr>
                        <a:t>Less: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01102">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a:t>
                      </a:r>
                      <a:r>
                        <a:rPr lang="en-US" sz="1400" b="1" dirty="0" smtClean="0">
                          <a:latin typeface="Arial" panose="020B0604020202020204" pitchFamily="34" charset="0"/>
                          <a:ea typeface="Calibri" panose="020F0502020204030204" pitchFamily="34" charset="0"/>
                          <a:cs typeface="Arial" panose="020B0604020202020204" pitchFamily="34" charset="0"/>
                        </a:rPr>
                        <a:t>Outstanding checks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baseline="0" dirty="0" smtClean="0">
                          <a:effectLst/>
                          <a:latin typeface="Arial" panose="020B0604020202020204" pitchFamily="34" charset="0"/>
                          <a:cs typeface="Arial" panose="020B0604020202020204" pitchFamily="34" charset="0"/>
                        </a:rPr>
                        <a:t>  Error </a:t>
                      </a:r>
                      <a:r>
                        <a:rPr lang="en-US" sz="1400" b="1" dirty="0" smtClean="0">
                          <a:effectLst/>
                          <a:latin typeface="Arial" panose="020B0604020202020204" pitchFamily="34" charset="0"/>
                          <a:cs typeface="Arial" panose="020B0604020202020204" pitchFamily="34" charset="0"/>
                        </a:rPr>
                        <a:t>issued check</a:t>
                      </a:r>
                      <a:r>
                        <a:rPr lang="en-US" sz="1400" b="1" baseline="0" dirty="0" smtClean="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purchase of supplies  </a:t>
                      </a:r>
                      <a:r>
                        <a:rPr lang="en-US" sz="1400" b="1" baseline="0" dirty="0" smtClean="0">
                          <a:effectLst/>
                          <a:latin typeface="Arial" panose="020B0604020202020204" pitchFamily="34" charset="0"/>
                          <a:cs typeface="Arial" panose="020B0604020202020204" pitchFamily="34" charset="0"/>
                        </a:rPr>
                        <a:t> </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9</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01622">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latin typeface="Arial" panose="020B0604020202020204" pitchFamily="34" charset="0"/>
                          <a:ea typeface="Calibri" panose="020F0502020204030204" pitchFamily="34" charset="0"/>
                          <a:cs typeface="Arial" panose="020B0604020202020204" pitchFamily="34" charset="0"/>
                        </a:rPr>
                        <a:t>No.165</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130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Bank </a:t>
                      </a:r>
                      <a:r>
                        <a:rPr lang="en-US" sz="1400" b="1" dirty="0" smtClean="0">
                          <a:latin typeface="Arial" panose="020B0604020202020204" pitchFamily="34" charset="0"/>
                          <a:ea typeface="Calibri" panose="020F0502020204030204" pitchFamily="34" charset="0"/>
                          <a:cs typeface="Arial" panose="020B0604020202020204" pitchFamily="34" charset="0"/>
                        </a:rPr>
                        <a:t>Service charges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10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201622">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latin typeface="Arial" panose="020B0604020202020204" pitchFamily="34" charset="0"/>
                          <a:ea typeface="Calibri" panose="020F0502020204030204" pitchFamily="34" charset="0"/>
                          <a:cs typeface="Arial" panose="020B0604020202020204" pitchFamily="34" charset="0"/>
                        </a:rPr>
                        <a:t>No.168</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80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210</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a:t>
                      </a:r>
                      <a:r>
                        <a:rPr lang="en-US" sz="1400" b="1" dirty="0" smtClean="0">
                          <a:latin typeface="Arial" panose="020B0604020202020204" pitchFamily="34" charset="0"/>
                          <a:ea typeface="Calibri" panose="020F0502020204030204" pitchFamily="34" charset="0"/>
                          <a:cs typeface="Arial" panose="020B0604020202020204" pitchFamily="34" charset="0"/>
                        </a:rPr>
                        <a:t>NSF check</a:t>
                      </a:r>
                      <a:r>
                        <a:rPr lang="en-US" sz="1400" b="1" dirty="0" smtClean="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112</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smtClean="0">
                          <a:solidFill>
                            <a:srgbClr val="C00000"/>
                          </a:solidFill>
                          <a:effectLst/>
                          <a:latin typeface="Arial" panose="020B0604020202020204" pitchFamily="34" charset="0"/>
                          <a:cs typeface="Arial" panose="020B0604020202020204" pitchFamily="34" charset="0"/>
                        </a:rPr>
                        <a:t>131</a:t>
                      </a:r>
                      <a:r>
                        <a:rPr lang="en-US" sz="1400" b="1" dirty="0">
                          <a:solidFill>
                            <a:srgbClr val="C00000"/>
                          </a:solidFill>
                          <a:effectLst/>
                          <a:latin typeface="Arial" panose="020B0604020202020204" pitchFamily="34" charset="0"/>
                          <a:cs typeface="Arial" panose="020B0604020202020204" pitchFamily="34" charset="0"/>
                        </a:rPr>
                        <a:t> </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r h="301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effectLst/>
                          <a:latin typeface="Arial" panose="020B0604020202020204" pitchFamily="34" charset="0"/>
                          <a:cs typeface="Arial" panose="020B0604020202020204" pitchFamily="34" charset="0"/>
                        </a:rPr>
                        <a:t> </a:t>
                      </a:r>
                      <a:r>
                        <a:rPr lang="en-US" sz="1400" b="1" dirty="0" smtClean="0">
                          <a:solidFill>
                            <a:srgbClr val="C00000"/>
                          </a:solidFill>
                          <a:effectLst/>
                          <a:latin typeface="Arial" panose="020B0604020202020204" pitchFamily="34" charset="0"/>
                          <a:cs typeface="Arial" panose="020B0604020202020204" pitchFamily="34" charset="0"/>
                        </a:rPr>
                        <a:t>Adjusted Bank Statement Balance</a:t>
                      </a:r>
                      <a:endParaRPr lang="en-US" sz="1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solidFill>
                            <a:srgbClr val="C00000"/>
                          </a:solidFill>
                          <a:effectLst/>
                          <a:latin typeface="Arial" panose="020B0604020202020204" pitchFamily="34" charset="0"/>
                          <a:cs typeface="Arial" panose="020B0604020202020204" pitchFamily="34" charset="0"/>
                        </a:rPr>
                        <a:t> </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1,622</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effectLst/>
                          <a:latin typeface="Arial" panose="020B0604020202020204" pitchFamily="34" charset="0"/>
                          <a:cs typeface="Arial" panose="020B0604020202020204" pitchFamily="34" charset="0"/>
                        </a:rPr>
                        <a:t> </a:t>
                      </a:r>
                      <a:r>
                        <a:rPr lang="en-US" sz="1400" b="1" dirty="0" smtClean="0">
                          <a:solidFill>
                            <a:srgbClr val="C00000"/>
                          </a:solidFill>
                          <a:effectLst/>
                          <a:latin typeface="Arial" panose="020B0604020202020204" pitchFamily="34" charset="0"/>
                          <a:cs typeface="Arial" panose="020B0604020202020204" pitchFamily="34" charset="0"/>
                        </a:rPr>
                        <a:t>Adjusted Book Balance</a:t>
                      </a:r>
                      <a:endParaRPr lang="en-US" sz="14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a:solidFill>
                            <a:srgbClr val="C00000"/>
                          </a:solidFill>
                          <a:effectLst/>
                          <a:latin typeface="Arial" panose="020B0604020202020204" pitchFamily="34" charset="0"/>
                          <a:cs typeface="Arial" panose="020B0604020202020204" pitchFamily="34" charset="0"/>
                        </a:rPr>
                        <a:t> </a:t>
                      </a:r>
                      <a:endParaRPr lang="en-US" sz="1400" b="1">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c>
                  <a:txBody>
                    <a:bodyPr/>
                    <a:lstStyle/>
                    <a:p>
                      <a:pPr algn="ctr">
                        <a:spcAft>
                          <a:spcPts val="0"/>
                        </a:spcAft>
                      </a:pPr>
                      <a:r>
                        <a:rPr lang="en-US" sz="1400" b="1" dirty="0" smtClean="0">
                          <a:solidFill>
                            <a:srgbClr val="C00000"/>
                          </a:solidFill>
                          <a:effectLst/>
                          <a:latin typeface="Arial" panose="020B0604020202020204" pitchFamily="34" charset="0"/>
                          <a:cs typeface="Arial" panose="020B0604020202020204" pitchFamily="34" charset="0"/>
                        </a:rPr>
                        <a:t>1,622</a:t>
                      </a:r>
                      <a:r>
                        <a:rPr lang="en-US" sz="1400" b="1" dirty="0">
                          <a:solidFill>
                            <a:srgbClr val="C00000"/>
                          </a:solidFill>
                          <a:effectLst/>
                          <a:latin typeface="Arial" panose="020B0604020202020204" pitchFamily="34" charset="0"/>
                          <a:cs typeface="Arial" panose="020B0604020202020204" pitchFamily="34" charset="0"/>
                        </a:rPr>
                        <a:t> </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20000"/>
                        <a:lumOff val="80000"/>
                      </a:schemeClr>
                    </a:solid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376646639"/>
              </p:ext>
            </p:extLst>
          </p:nvPr>
        </p:nvGraphicFramePr>
        <p:xfrm>
          <a:off x="1098890" y="4266436"/>
          <a:ext cx="8173899" cy="2231728"/>
        </p:xfrm>
        <a:graphic>
          <a:graphicData uri="http://schemas.openxmlformats.org/drawingml/2006/table">
            <a:tbl>
              <a:tblPr firstRow="1" firstCol="1" bandRow="1">
                <a:tableStyleId>{5940675A-B579-460E-94D1-54222C63F5DA}</a:tableStyleId>
              </a:tblPr>
              <a:tblGrid>
                <a:gridCol w="1320529"/>
                <a:gridCol w="4563408"/>
                <a:gridCol w="1144981"/>
                <a:gridCol w="1144981"/>
              </a:tblGrid>
              <a:tr h="446344">
                <a:tc>
                  <a:txBody>
                    <a:bodyPr/>
                    <a:lstStyle/>
                    <a:p>
                      <a:pPr algn="ctr">
                        <a:spcAft>
                          <a:spcPts val="0"/>
                        </a:spcAft>
                      </a:pPr>
                      <a:r>
                        <a:rPr lang="en-US" sz="1400" b="1" dirty="0">
                          <a:effectLst/>
                          <a:latin typeface="Arial" panose="020B0604020202020204" pitchFamily="34" charset="0"/>
                          <a:cs typeface="Arial" panose="020B0604020202020204" pitchFamily="34" charset="0"/>
                        </a:rPr>
                        <a:t>Date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Explanation</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Debit</a:t>
                      </a:r>
                    </a:p>
                    <a:p>
                      <a:pPr algn="ctr">
                        <a:spcAft>
                          <a:spcPts val="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Credit</a:t>
                      </a:r>
                    </a:p>
                    <a:p>
                      <a:pPr algn="ctr">
                        <a:spcAft>
                          <a:spcPts val="0"/>
                        </a:spcAft>
                      </a:pPr>
                      <a:r>
                        <a:rPr lang="en-US" sz="1400" b="1" dirty="0">
                          <a:effectLst/>
                          <a:latin typeface="Arial" panose="020B0604020202020204" pitchFamily="34" charset="0"/>
                          <a:cs typeface="Arial" panose="020B0604020202020204" pitchFamily="34" charset="0"/>
                        </a:rPr>
                        <a:t>(BD)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6">
                        <a:lumMod val="60000"/>
                        <a:lumOff val="40000"/>
                      </a:schemeClr>
                    </a:solidFill>
                  </a:tcPr>
                </a:tc>
              </a:tr>
              <a:tr h="2231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anose="020B0604020202020204" pitchFamily="34" charset="0"/>
                          <a:ea typeface="Calibri" panose="020F0502020204030204" pitchFamily="34" charset="0"/>
                        </a:rPr>
                        <a:t>June 30</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178</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r>
              <a:tr h="223173">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GB" sz="1400" b="1" kern="1200" dirty="0" smtClean="0">
                          <a:solidFill>
                            <a:schemeClr val="tx1"/>
                          </a:solidFill>
                          <a:effectLst/>
                          <a:latin typeface="Arial" panose="020B0604020202020204" pitchFamily="34" charset="0"/>
                          <a:ea typeface="+mn-ea"/>
                          <a:cs typeface="Arial" panose="020B0604020202020204" pitchFamily="34" charset="0"/>
                        </a:rPr>
                        <a:t>Collection Expense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12</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r>
              <a:tr h="223173">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effectLst/>
                          <a:latin typeface="Arial" panose="020B0604020202020204" pitchFamily="34" charset="0"/>
                          <a:cs typeface="Arial" panose="020B0604020202020204" pitchFamily="34" charset="0"/>
                        </a:rPr>
                        <a:t>Interest</a:t>
                      </a:r>
                      <a:r>
                        <a:rPr lang="en-US" sz="1400" b="1" baseline="0" dirty="0" smtClean="0">
                          <a:effectLst/>
                          <a:latin typeface="Arial" panose="020B0604020202020204" pitchFamily="34" charset="0"/>
                          <a:cs typeface="Arial" panose="020B0604020202020204" pitchFamily="34" charset="0"/>
                        </a:rPr>
                        <a:t> Earned</a:t>
                      </a: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10</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r>
              <a:tr h="223173">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Notes Receivable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c>
                  <a:txBody>
                    <a:bodyPr/>
                    <a:lstStyle/>
                    <a:p>
                      <a:pPr algn="ctr">
                        <a:spcAft>
                          <a:spcPts val="0"/>
                        </a:spcAft>
                      </a:pP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180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accent4">
                        <a:lumMod val="20000"/>
                        <a:lumOff val="80000"/>
                      </a:schemeClr>
                    </a:solidFill>
                  </a:tcPr>
                </a:tc>
              </a:tr>
              <a:tr h="223173">
                <a:tc>
                  <a:txBody>
                    <a:bodyPr/>
                    <a:lstStyle/>
                    <a:p>
                      <a:pPr algn="ctr">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l">
                        <a:spcAft>
                          <a:spcPts val="0"/>
                        </a:spcAft>
                      </a:pPr>
                      <a:r>
                        <a:rPr lang="en-US" sz="1400" b="1" dirty="0" smtClean="0">
                          <a:effectLst/>
                          <a:latin typeface="Arial" panose="020B0604020202020204" pitchFamily="34" charset="0"/>
                          <a:cs typeface="Arial" panose="020B0604020202020204" pitchFamily="34" charset="0"/>
                        </a:rPr>
                        <a:t> Supplies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9</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231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 </a:t>
                      </a:r>
                      <a:r>
                        <a:rPr lang="en-US" sz="1400" b="1" dirty="0" smtClean="0">
                          <a:latin typeface="Arial" panose="020B0604020202020204" pitchFamily="34" charset="0"/>
                          <a:ea typeface="Calibri" panose="020F0502020204030204" pitchFamily="34" charset="0"/>
                        </a:rPr>
                        <a:t>June 30</a:t>
                      </a:r>
                      <a:r>
                        <a:rPr lang="en-US" sz="1400" b="1" dirty="0" smtClean="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 </a:t>
                      </a:r>
                      <a:r>
                        <a:rPr lang="en-GB" sz="1400" b="1" kern="1200" dirty="0" smtClean="0">
                          <a:solidFill>
                            <a:schemeClr val="tx1"/>
                          </a:solidFill>
                          <a:effectLst/>
                          <a:latin typeface="Arial" panose="020B0604020202020204" pitchFamily="34" charset="0"/>
                          <a:ea typeface="+mn-ea"/>
                          <a:cs typeface="Arial" panose="020B0604020202020204" pitchFamily="34" charset="0"/>
                        </a:rPr>
                        <a:t>Miscellaneous Expense </a:t>
                      </a:r>
                      <a:r>
                        <a:rPr lang="en-GB" sz="1400" b="1" kern="1200" dirty="0" smtClean="0">
                          <a:solidFill>
                            <a:srgbClr val="FF0000"/>
                          </a:solidFill>
                          <a:effectLst/>
                          <a:latin typeface="Arial" panose="020B0604020202020204" pitchFamily="34" charset="0"/>
                          <a:ea typeface="+mn-ea"/>
                          <a:cs typeface="Arial" panose="020B0604020202020204" pitchFamily="34" charset="0"/>
                        </a:rPr>
                        <a:t>( Service</a:t>
                      </a:r>
                      <a:r>
                        <a:rPr lang="en-GB" sz="1400" b="1" kern="1200" baseline="0" dirty="0" smtClean="0">
                          <a:solidFill>
                            <a:srgbClr val="FF0000"/>
                          </a:solidFill>
                          <a:effectLst/>
                          <a:latin typeface="Arial" panose="020B0604020202020204" pitchFamily="34" charset="0"/>
                          <a:ea typeface="+mn-ea"/>
                          <a:cs typeface="Arial" panose="020B0604020202020204" pitchFamily="34" charset="0"/>
                        </a:rPr>
                        <a:t> charge)</a:t>
                      </a:r>
                      <a:endParaRPr lang="en-US" sz="1400" b="1"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10</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23173">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l">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Account Receivable </a:t>
                      </a:r>
                      <a:r>
                        <a:rPr lang="en-US" sz="1400" b="1" dirty="0" smtClean="0">
                          <a:solidFill>
                            <a:srgbClr val="FF0000"/>
                          </a:solidFill>
                          <a:effectLst/>
                          <a:latin typeface="Arial" panose="020B0604020202020204" pitchFamily="34" charset="0"/>
                          <a:cs typeface="Arial" panose="020B0604020202020204" pitchFamily="34" charset="0"/>
                        </a:rPr>
                        <a:t>(NSF</a:t>
                      </a:r>
                      <a:r>
                        <a:rPr lang="en-US" sz="1400" b="1" baseline="0" dirty="0" smtClean="0">
                          <a:solidFill>
                            <a:srgbClr val="FF0000"/>
                          </a:solidFill>
                          <a:effectLst/>
                          <a:latin typeface="Arial" panose="020B0604020202020204" pitchFamily="34" charset="0"/>
                          <a:cs typeface="Arial" panose="020B0604020202020204" pitchFamily="34" charset="0"/>
                        </a:rPr>
                        <a:t> Checks)</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112</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r h="223173">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   Cash</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c>
                  <a:txBody>
                    <a:bodyPr/>
                    <a:lstStyle/>
                    <a:p>
                      <a:pPr algn="ctr">
                        <a:spcAft>
                          <a:spcPts val="0"/>
                        </a:spcAft>
                      </a:pPr>
                      <a:r>
                        <a:rPr lang="en-US" sz="1400" b="1" dirty="0" smtClean="0">
                          <a:effectLst/>
                          <a:latin typeface="Arial" panose="020B0604020202020204" pitchFamily="34" charset="0"/>
                          <a:cs typeface="Arial" panose="020B0604020202020204" pitchFamily="34" charset="0"/>
                        </a:rPr>
                        <a:t>131</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cell3D prstMaterial="dkEdge">
                      <a:bevel prst="relaxedInset"/>
                      <a:lightRig rig="flood" dir="t"/>
                    </a:cell3D>
                    <a:solidFill>
                      <a:schemeClr val="bg2">
                        <a:lumMod val="90000"/>
                      </a:schemeClr>
                    </a:solidFill>
                  </a:tcPr>
                </a:tc>
              </a:tr>
            </a:tbl>
          </a:graphicData>
        </a:graphic>
      </p:graphicFrame>
      <p:sp>
        <p:nvSpPr>
          <p:cNvPr id="25" name="Rectangle 24"/>
          <p:cNvSpPr/>
          <p:nvPr/>
        </p:nvSpPr>
        <p:spPr>
          <a:xfrm>
            <a:off x="3799266" y="3952154"/>
            <a:ext cx="2726027" cy="307777"/>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algn="ctr"/>
            <a:r>
              <a:rPr lang="en-US" sz="1400" b="1" dirty="0" smtClean="0">
                <a:effectLst/>
                <a:latin typeface="Arial" panose="020B0604020202020204" pitchFamily="34" charset="0"/>
                <a:ea typeface="Times New Roman" panose="02020603050405020304" pitchFamily="18" charset="0"/>
                <a:cs typeface="Arial" panose="020B0604020202020204" pitchFamily="34" charset="0"/>
              </a:rPr>
              <a:t>2- Adjusted Entries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4" name="Straight Arrow Connector 3"/>
          <p:cNvCxnSpPr/>
          <p:nvPr/>
        </p:nvCxnSpPr>
        <p:spPr>
          <a:xfrm flipH="1">
            <a:off x="7521262" y="1854452"/>
            <a:ext cx="940159" cy="28077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H="1">
            <a:off x="8461421" y="3567448"/>
            <a:ext cx="1010512" cy="27768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26" name="Group 25"/>
          <p:cNvGrpSpPr/>
          <p:nvPr/>
        </p:nvGrpSpPr>
        <p:grpSpPr>
          <a:xfrm>
            <a:off x="0" y="6498164"/>
            <a:ext cx="12192000" cy="384957"/>
            <a:chOff x="0" y="6498164"/>
            <a:chExt cx="12192000" cy="384957"/>
          </a:xfrm>
        </p:grpSpPr>
        <p:cxnSp>
          <p:nvCxnSpPr>
            <p:cNvPr id="27" name="Straight Connector 2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060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637" y="696092"/>
            <a:ext cx="6374224" cy="905370"/>
            <a:chOff x="195942" y="625507"/>
            <a:chExt cx="6374224" cy="905370"/>
          </a:xfrm>
        </p:grpSpPr>
        <p:sp>
          <p:nvSpPr>
            <p:cNvPr id="5" name="مستطيل مستدير الزوايا 13"/>
            <p:cNvSpPr/>
            <p:nvPr/>
          </p:nvSpPr>
          <p:spPr>
            <a:xfrm>
              <a:off x="195942" y="625507"/>
              <a:ext cx="6374224" cy="90537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7" name="Rectangle 6"/>
            <p:cNvSpPr/>
            <p:nvPr/>
          </p:nvSpPr>
          <p:spPr>
            <a:xfrm>
              <a:off x="841071" y="662806"/>
              <a:ext cx="4143442" cy="707886"/>
            </a:xfrm>
            <a:prstGeom prst="rect">
              <a:avLst/>
            </a:prstGeom>
          </p:spPr>
          <p:txBody>
            <a:bodyPr wrap="none">
              <a:spAutoFit/>
            </a:bodyPr>
            <a:lstStyle/>
            <a:p>
              <a:pPr algn="ctr"/>
              <a:r>
                <a:rPr lang="en-US" sz="4000" b="1" dirty="0" smtClean="0">
                  <a:ln w="9525">
                    <a:noFill/>
                    <a:prstDash val="solid"/>
                  </a:ln>
                  <a:solidFill>
                    <a:srgbClr val="FFFF00"/>
                  </a:solidFill>
                  <a:latin typeface="Arial Black" panose="020B0A04020102020204" pitchFamily="34" charset="0"/>
                  <a:cs typeface="PT Bold Heading" panose="02010400000000000000" pitchFamily="2" charset="-78"/>
                </a:rPr>
                <a:t>End of Lesson</a:t>
              </a:r>
              <a:endParaRPr lang="en-US" sz="40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sp>
        <p:nvSpPr>
          <p:cNvPr id="8" name="Rectangular Callout 7"/>
          <p:cNvSpPr/>
          <p:nvPr/>
        </p:nvSpPr>
        <p:spPr>
          <a:xfrm>
            <a:off x="535577" y="4549019"/>
            <a:ext cx="6034589" cy="1630316"/>
          </a:xfrm>
          <a:prstGeom prst="wedgeRectCallout">
            <a:avLst>
              <a:gd name="adj1" fmla="val 85697"/>
              <a:gd name="adj2" fmla="val -16236"/>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r"/>
            <a:r>
              <a:rPr lang="ar-BH" sz="2000" b="1" u="sng" dirty="0">
                <a:solidFill>
                  <a:srgbClr val="FF0000"/>
                </a:solidFill>
                <a:latin typeface="Arial" panose="020B0604020202020204" pitchFamily="34" charset="0"/>
                <a:cs typeface="Arial" panose="020B0604020202020204" pitchFamily="34" charset="0"/>
              </a:rPr>
              <a:t>لمزيد من المعلومات:</a:t>
            </a:r>
            <a:endParaRPr lang="en-US" sz="2000" b="1" dirty="0">
              <a:solidFill>
                <a:srgbClr val="FF0000"/>
              </a:solidFill>
              <a:latin typeface="Arial" panose="020B0604020202020204" pitchFamily="34" charset="0"/>
              <a:cs typeface="Arial" panose="020B0604020202020204" pitchFamily="34" charset="0"/>
            </a:endParaRPr>
          </a:p>
          <a:p>
            <a:endParaRPr lang="en-US" sz="2000" b="1" dirty="0">
              <a:solidFill>
                <a:srgbClr val="FF0000"/>
              </a:solidFill>
              <a:latin typeface="Arial" panose="020B0604020202020204" pitchFamily="34" charset="0"/>
              <a:cs typeface="Arial" panose="020B0604020202020204" pitchFamily="34" charset="0"/>
            </a:endParaRPr>
          </a:p>
          <a:p>
            <a:pPr algn="r"/>
            <a:r>
              <a:rPr lang="en-US" sz="2000" b="1" dirty="0">
                <a:solidFill>
                  <a:srgbClr val="FF0000"/>
                </a:solidFill>
                <a:latin typeface="Arial" panose="020B0604020202020204" pitchFamily="34" charset="0"/>
                <a:cs typeface="Arial" panose="020B0604020202020204" pitchFamily="34" charset="0"/>
              </a:rPr>
              <a:t>www.Edunet.com</a:t>
            </a:r>
            <a:r>
              <a:rPr lang="ar-BH" sz="2000" b="1" dirty="0">
                <a:solidFill>
                  <a:schemeClr val="tx1"/>
                </a:solidFill>
                <a:latin typeface="Arial" panose="020B0604020202020204" pitchFamily="34" charset="0"/>
                <a:cs typeface="Arial" panose="020B0604020202020204" pitchFamily="34" charset="0"/>
              </a:rPr>
              <a:t>1- زيارة البوابة التعليمية </a:t>
            </a:r>
            <a:endParaRPr lang="en-US" sz="2000" b="1" dirty="0">
              <a:solidFill>
                <a:schemeClr val="tx1"/>
              </a:solidFill>
              <a:latin typeface="Arial" panose="020B0604020202020204" pitchFamily="34" charset="0"/>
              <a:cs typeface="Arial" panose="020B0604020202020204" pitchFamily="34" charset="0"/>
            </a:endParaRPr>
          </a:p>
          <a:p>
            <a:pPr algn="r"/>
            <a:r>
              <a:rPr lang="ar-BH" sz="2000" b="1" dirty="0">
                <a:solidFill>
                  <a:schemeClr val="tx1"/>
                </a:solidFill>
                <a:latin typeface="Arial" panose="020B0604020202020204" pitchFamily="34" charset="0"/>
                <a:cs typeface="Arial" panose="020B0604020202020204" pitchFamily="34" charset="0"/>
              </a:rPr>
              <a:t>2- حل أسئلة وأنشطة الكتاب المدرسي.</a:t>
            </a:r>
            <a:endParaRPr lang="en-US" sz="2000" b="1" dirty="0">
              <a:solidFill>
                <a:schemeClr val="tx1"/>
              </a:solidFill>
              <a:latin typeface="Arial" panose="020B0604020202020204" pitchFamily="34" charset="0"/>
              <a:cs typeface="Arial" panose="020B0604020202020204" pitchFamily="34" charset="0"/>
            </a:endParaRPr>
          </a:p>
          <a:p>
            <a:pPr algn="ctr"/>
            <a:endParaRPr lang="en-GB" sz="1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 xmlns:a16="http://schemas.microsoft.com/office/drawing/2014/main" id="{DD41B4E8-A5E3-4108-8CE7-CD9102958ABF}"/>
              </a:ext>
            </a:extLst>
          </p:cNvPr>
          <p:cNvPicPr>
            <a:picLocks noChangeAspect="1"/>
          </p:cNvPicPr>
          <p:nvPr/>
        </p:nvPicPr>
        <p:blipFill rotWithShape="1">
          <a:blip r:embed="rId2"/>
          <a:srcRect l="71278" t="8769" r="3248" b="83713"/>
          <a:stretch/>
        </p:blipFill>
        <p:spPr>
          <a:xfrm>
            <a:off x="9144000" y="4699092"/>
            <a:ext cx="2257085" cy="1210132"/>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237400" y="1900335"/>
            <a:ext cx="10297518" cy="222330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r>
              <a:rPr lang="en-US" sz="2800" b="1" dirty="0">
                <a:solidFill>
                  <a:schemeClr val="accent2">
                    <a:lumMod val="60000"/>
                    <a:lumOff val="40000"/>
                  </a:schemeClr>
                </a:solidFill>
                <a:latin typeface="Arial" panose="020B0604020202020204" pitchFamily="34" charset="0"/>
                <a:cs typeface="Arial" panose="020B0604020202020204" pitchFamily="34" charset="0"/>
              </a:rPr>
              <a:t>The student should be achieved the objectives</a:t>
            </a:r>
            <a:r>
              <a:rPr lang="en-US" sz="2800" b="1" dirty="0" smtClean="0">
                <a:solidFill>
                  <a:schemeClr val="accent2">
                    <a:lumMod val="60000"/>
                    <a:lumOff val="40000"/>
                  </a:schemeClr>
                </a:solidFill>
                <a:latin typeface="Arial" panose="020B0604020202020204" pitchFamily="34" charset="0"/>
                <a:cs typeface="Arial" panose="020B0604020202020204" pitchFamily="34" charset="0"/>
              </a:rPr>
              <a:t>:</a:t>
            </a:r>
          </a:p>
          <a:p>
            <a:endParaRPr lang="en-US" sz="2800" b="1" dirty="0">
              <a:solidFill>
                <a:srgbClr val="002060"/>
              </a:solidFill>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1- prepare a bank </a:t>
            </a:r>
            <a:r>
              <a:rPr lang="en-GB" sz="2800" b="1" dirty="0" smtClean="0">
                <a:latin typeface="Arial" panose="020B0604020202020204" pitchFamily="34" charset="0"/>
                <a:cs typeface="Arial" panose="020B0604020202020204" pitchFamily="34" charset="0"/>
              </a:rPr>
              <a:t>reconciliation with errors.</a:t>
            </a:r>
            <a:endParaRPr lang="en-GB" sz="2800" b="1"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2- </a:t>
            </a:r>
            <a:r>
              <a:rPr lang="en-GB" sz="2800" b="1" dirty="0"/>
              <a:t>prepare the necessary journal entries to adjust the cash balance</a:t>
            </a:r>
            <a:endParaRPr lang="en-US" sz="2800" b="1" dirty="0">
              <a:latin typeface="Arial" panose="020B0604020202020204" pitchFamily="34" charset="0"/>
              <a:cs typeface="Arial" panose="020B0604020202020204" pitchFamily="34" charset="0"/>
            </a:endParaRPr>
          </a:p>
        </p:txBody>
      </p:sp>
      <p:sp>
        <p:nvSpPr>
          <p:cNvPr id="16"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5" name="Group 14"/>
          <p:cNvGrpSpPr/>
          <p:nvPr/>
        </p:nvGrpSpPr>
        <p:grpSpPr>
          <a:xfrm>
            <a:off x="0" y="6498164"/>
            <a:ext cx="12192000" cy="384957"/>
            <a:chOff x="0" y="6498164"/>
            <a:chExt cx="12192000" cy="384957"/>
          </a:xfrm>
        </p:grpSpPr>
        <p:cxnSp>
          <p:nvCxnSpPr>
            <p:cNvPr id="17" name="Straight Connector 16"/>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0984" y="472853"/>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444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grpSp>
        <p:nvGrpSpPr>
          <p:cNvPr id="14" name="Group 13"/>
          <p:cNvGrpSpPr/>
          <p:nvPr/>
        </p:nvGrpSpPr>
        <p:grpSpPr>
          <a:xfrm>
            <a:off x="182386" y="665236"/>
            <a:ext cx="8153400" cy="872365"/>
            <a:chOff x="272538" y="1012529"/>
            <a:chExt cx="8153400" cy="1080000"/>
          </a:xfrm>
        </p:grpSpPr>
        <p:sp>
          <p:nvSpPr>
            <p:cNvPr id="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4" name="Rectangle 6"/>
            <p:cNvSpPr/>
            <p:nvPr/>
          </p:nvSpPr>
          <p:spPr>
            <a:xfrm>
              <a:off x="1431245" y="1101428"/>
              <a:ext cx="5805820" cy="707886"/>
            </a:xfrm>
            <a:prstGeom prst="rect">
              <a:avLst/>
            </a:prstGeom>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Learning Objectives</a:t>
              </a:r>
            </a:p>
          </p:txBody>
        </p:sp>
        <p:grpSp>
          <p:nvGrpSpPr>
            <p:cNvPr id="5" name="Shape 631"/>
            <p:cNvGrpSpPr/>
            <p:nvPr/>
          </p:nvGrpSpPr>
          <p:grpSpPr>
            <a:xfrm>
              <a:off x="460278" y="1121179"/>
              <a:ext cx="783227" cy="707887"/>
              <a:chOff x="5961125" y="1623900"/>
              <a:chExt cx="427450" cy="448175"/>
            </a:xfrm>
          </p:grpSpPr>
          <p:sp>
            <p:nvSpPr>
              <p:cNvPr id="7"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8"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9" name="Title 1"/>
          <p:cNvSpPr txBox="1">
            <a:spLocks/>
          </p:cNvSpPr>
          <p:nvPr/>
        </p:nvSpPr>
        <p:spPr>
          <a:xfrm>
            <a:off x="327552" y="1973329"/>
            <a:ext cx="8316417" cy="7152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algn="ctr" rtl="1" eaLnBrk="1" latinLnBrk="0" hangingPunct="1">
              <a:spcBef>
                <a:spcPct val="0"/>
              </a:spcBef>
              <a:buNone/>
              <a:defRPr kumimoji="0" sz="3300" kern="1200">
                <a:solidFill>
                  <a:schemeClr val="accent3">
                    <a:shade val="75000"/>
                  </a:schemeClr>
                </a:solidFill>
                <a:latin typeface="+mj-lt"/>
                <a:ea typeface="+mj-ea"/>
                <a:cs typeface="+mj-cs"/>
              </a:defRPr>
            </a:lvl1pPr>
          </a:lstStyle>
          <a:p>
            <a:pPr lvl="0" algn="l" eaLnBrk="0" fontAlgn="base" hangingPunct="0">
              <a:spcBef>
                <a:spcPts val="600"/>
              </a:spcBef>
              <a:spcAft>
                <a:spcPct val="0"/>
              </a:spcAft>
              <a:buClrTx/>
            </a:pPr>
            <a:r>
              <a:rPr lang="en-US" sz="2400" b="1" dirty="0">
                <a:solidFill>
                  <a:schemeClr val="tx1"/>
                </a:solidFill>
                <a:latin typeface="Arial" panose="020B0604020202020204" pitchFamily="34" charset="0"/>
                <a:ea typeface="Calibri" pitchFamily="34" charset="0"/>
                <a:cs typeface="Arial" panose="020B0604020202020204" pitchFamily="34" charset="0"/>
              </a:rPr>
              <a:t>By the end of this lesson, the student should be able to:</a:t>
            </a:r>
          </a:p>
        </p:txBody>
      </p:sp>
      <p:sp>
        <p:nvSpPr>
          <p:cNvPr id="2" name="Rectangle 1"/>
          <p:cNvSpPr/>
          <p:nvPr/>
        </p:nvSpPr>
        <p:spPr>
          <a:xfrm>
            <a:off x="327552" y="2939150"/>
            <a:ext cx="10297518" cy="138094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r>
              <a:rPr lang="en-GB" sz="2800" b="1" dirty="0" smtClean="0">
                <a:latin typeface="Arial" panose="020B0604020202020204" pitchFamily="34" charset="0"/>
                <a:cs typeface="Arial" panose="020B0604020202020204" pitchFamily="34" charset="0"/>
              </a:rPr>
              <a:t>1- </a:t>
            </a:r>
            <a:r>
              <a:rPr lang="en-GB" sz="2800" b="1" dirty="0">
                <a:latin typeface="Arial" panose="020B0604020202020204" pitchFamily="34" charset="0"/>
                <a:cs typeface="Arial" panose="020B0604020202020204" pitchFamily="34" charset="0"/>
              </a:rPr>
              <a:t>prepare a bank </a:t>
            </a:r>
            <a:r>
              <a:rPr lang="en-GB" sz="2800" b="1" dirty="0" smtClean="0">
                <a:latin typeface="Arial" panose="020B0604020202020204" pitchFamily="34" charset="0"/>
                <a:cs typeface="Arial" panose="020B0604020202020204" pitchFamily="34" charset="0"/>
              </a:rPr>
              <a:t>reconciliation with errors.</a:t>
            </a:r>
          </a:p>
          <a:p>
            <a:r>
              <a:rPr lang="en-GB" sz="2800" b="1" dirty="0" smtClean="0">
                <a:latin typeface="Arial" panose="020B0604020202020204" pitchFamily="34" charset="0"/>
                <a:cs typeface="Arial" panose="020B0604020202020204" pitchFamily="34" charset="0"/>
              </a:rPr>
              <a:t>2- </a:t>
            </a:r>
            <a:r>
              <a:rPr lang="en-GB" sz="2800" b="1" dirty="0"/>
              <a:t>prepare the necessary journal entries to adjust the cash balance</a:t>
            </a:r>
            <a:endParaRPr lang="en-US" sz="2800" b="1" dirty="0">
              <a:latin typeface="Arial" panose="020B0604020202020204" pitchFamily="34" charset="0"/>
              <a:cs typeface="Arial" panose="020B0604020202020204" pitchFamily="34" charset="0"/>
            </a:endParaRPr>
          </a:p>
        </p:txBody>
      </p:sp>
      <p:pic>
        <p:nvPicPr>
          <p:cNvPr id="22" name="Picture 21" descr="http://www.worldlistmania.com/wp-content/uploads/2012/03/Banking.jpg"/>
          <p:cNvPicPr/>
          <p:nvPr/>
        </p:nvPicPr>
        <p:blipFill>
          <a:blip r:embed="rId3">
            <a:extLst>
              <a:ext uri="{28A0092B-C50C-407E-A947-70E740481C1C}">
                <a14:useLocalDpi xmlns:a14="http://schemas.microsoft.com/office/drawing/2010/main" val="0"/>
              </a:ext>
            </a:extLst>
          </a:blip>
          <a:srcRect/>
          <a:stretch>
            <a:fillRect/>
          </a:stretch>
        </p:blipFill>
        <p:spPr bwMode="auto">
          <a:xfrm>
            <a:off x="8064403" y="4548629"/>
            <a:ext cx="3744854" cy="1906857"/>
          </a:xfrm>
          <a:prstGeom prst="rect">
            <a:avLst/>
          </a:prstGeom>
          <a:ln>
            <a:noFill/>
          </a:ln>
          <a:effectLst>
            <a:outerShdw blurRad="292100" dist="139700" dir="2700000" algn="tl" rotWithShape="0">
              <a:srgbClr val="333333">
                <a:alpha val="65000"/>
              </a:srgbClr>
            </a:outerShdw>
          </a:effectLst>
        </p:spPr>
      </p:pic>
      <p:sp>
        <p:nvSpPr>
          <p:cNvPr id="23"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4" name="Group 23"/>
          <p:cNvGrpSpPr/>
          <p:nvPr/>
        </p:nvGrpSpPr>
        <p:grpSpPr>
          <a:xfrm>
            <a:off x="0" y="6498164"/>
            <a:ext cx="12192000" cy="384957"/>
            <a:chOff x="0" y="6498164"/>
            <a:chExt cx="12192000" cy="384957"/>
          </a:xfrm>
        </p:grpSpPr>
        <p:cxnSp>
          <p:nvCxnSpPr>
            <p:cNvPr id="25" name="Straight Connector 24"/>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83923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6369" y="1718116"/>
            <a:ext cx="10462797" cy="1631216"/>
          </a:xfrm>
          <a:prstGeom prst="rect">
            <a:avLst/>
          </a:prstGeom>
          <a:solidFill>
            <a:schemeClr val="accent6">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r>
              <a:rPr lang="en-US" sz="2000" b="1" dirty="0">
                <a:latin typeface="Arial" panose="020B0604020202020204" pitchFamily="34" charset="0"/>
                <a:cs typeface="Arial" panose="020B0604020202020204" pitchFamily="34" charset="0"/>
              </a:rPr>
              <a:t>A company's </a:t>
            </a:r>
            <a:r>
              <a:rPr lang="en-US" sz="2000" b="1" dirty="0">
                <a:latin typeface="Arial" panose="020B0604020202020204" pitchFamily="34" charset="0"/>
                <a:cs typeface="Arial" panose="020B0604020202020204" pitchFamily="34" charset="0"/>
                <a:hlinkClick r:id="rId2"/>
              </a:rPr>
              <a:t>general ledger account</a:t>
            </a:r>
            <a:r>
              <a:rPr lang="en-US" sz="2000" b="1" dirty="0">
                <a:latin typeface="Arial" panose="020B0604020202020204" pitchFamily="34" charset="0"/>
                <a:cs typeface="Arial" panose="020B0604020202020204" pitchFamily="34" charset="0"/>
              </a:rPr>
              <a:t> – Cash contains a record of the transactions (checks written, receipts from customers, etc.) that involve its checking account.  The bank also creates a record of the company's checking account when it processes the company's checks, deposits, service charges, and other items. Soon after each month ends, the bank usually mails a </a:t>
            </a:r>
            <a:r>
              <a:rPr lang="en-US" sz="2000" b="1" dirty="0">
                <a:latin typeface="Arial" panose="020B0604020202020204" pitchFamily="34" charset="0"/>
                <a:cs typeface="Arial" panose="020B0604020202020204" pitchFamily="34" charset="0"/>
                <a:hlinkClick r:id="rId3"/>
              </a:rPr>
              <a:t>bank statement</a:t>
            </a:r>
            <a:r>
              <a:rPr lang="en-US" sz="2000" b="1" dirty="0">
                <a:latin typeface="Arial" panose="020B0604020202020204" pitchFamily="34" charset="0"/>
                <a:cs typeface="Arial" panose="020B0604020202020204" pitchFamily="34" charset="0"/>
              </a:rPr>
              <a:t> to the company.</a:t>
            </a:r>
          </a:p>
        </p:txBody>
      </p:sp>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 y="390883"/>
            <a:ext cx="9285668" cy="854471"/>
            <a:chOff x="272539" y="1012529"/>
            <a:chExt cx="7116951" cy="1080000"/>
          </a:xfrm>
        </p:grpSpPr>
        <p:sp>
          <p:nvSpPr>
            <p:cNvPr id="7" name="مستطيل مستدير الزوايا 13"/>
            <p:cNvSpPr/>
            <p:nvPr/>
          </p:nvSpPr>
          <p:spPr>
            <a:xfrm>
              <a:off x="272539" y="1012529"/>
              <a:ext cx="7116951"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8" name="Rectangle 6"/>
            <p:cNvSpPr/>
            <p:nvPr/>
          </p:nvSpPr>
          <p:spPr>
            <a:xfrm>
              <a:off x="1282873" y="1096946"/>
              <a:ext cx="5940105" cy="894725"/>
            </a:xfrm>
            <a:prstGeom prst="rect">
              <a:avLst/>
            </a:prstGeom>
          </p:spPr>
          <p:txBody>
            <a:bodyPr wrap="square">
              <a:spAutoFit/>
            </a:bodyPr>
            <a:lstStyle/>
            <a:p>
              <a:pPr lvl="0"/>
              <a:r>
                <a:rPr lang="en-GB" sz="2000" b="1" dirty="0" smtClean="0">
                  <a:solidFill>
                    <a:srgbClr val="FFFF00"/>
                  </a:solidFill>
                  <a:latin typeface="Arial" panose="020B0604020202020204" pitchFamily="34" charset="0"/>
                  <a:cs typeface="Arial" panose="020B0604020202020204" pitchFamily="34" charset="0"/>
                </a:rPr>
                <a:t>Explain </a:t>
              </a:r>
              <a:r>
                <a:rPr lang="en-GB" sz="2000" b="1" dirty="0">
                  <a:solidFill>
                    <a:srgbClr val="FFFF00"/>
                  </a:solidFill>
                  <a:latin typeface="Arial" panose="020B0604020202020204" pitchFamily="34" charset="0"/>
                  <a:cs typeface="Arial" panose="020B0604020202020204" pitchFamily="34" charset="0"/>
                </a:rPr>
                <a:t>the factors causing differences between </a:t>
              </a:r>
              <a:r>
                <a:rPr lang="en-GB" sz="2000" b="1" dirty="0" smtClean="0">
                  <a:solidFill>
                    <a:srgbClr val="FFFF00"/>
                  </a:solidFill>
                  <a:latin typeface="Arial" panose="020B0604020202020204" pitchFamily="34" charset="0"/>
                  <a:cs typeface="Arial" panose="020B0604020202020204" pitchFamily="34" charset="0"/>
                </a:rPr>
                <a:t>the </a:t>
              </a:r>
              <a:r>
                <a:rPr lang="en-GB" sz="2000" b="1" dirty="0">
                  <a:solidFill>
                    <a:srgbClr val="FFFF00"/>
                  </a:solidFill>
                  <a:latin typeface="Arial" panose="020B0604020202020204" pitchFamily="34" charset="0"/>
                  <a:cs typeface="Arial" panose="020B0604020202020204" pitchFamily="34" charset="0"/>
                </a:rPr>
                <a:t>bank statement balance and the cash balance in </a:t>
              </a:r>
              <a:r>
                <a:rPr lang="en-GB" sz="2000" b="1" dirty="0" smtClean="0">
                  <a:solidFill>
                    <a:srgbClr val="FFFF00"/>
                  </a:solidFill>
                  <a:latin typeface="Arial" panose="020B0604020202020204" pitchFamily="34" charset="0"/>
                  <a:cs typeface="Arial" panose="020B0604020202020204" pitchFamily="34" charset="0"/>
                </a:rPr>
                <a:t>business </a:t>
              </a:r>
              <a:r>
                <a:rPr lang="en-GB" sz="2000" b="1" dirty="0">
                  <a:solidFill>
                    <a:srgbClr val="FFFF00"/>
                  </a:solidFill>
                  <a:latin typeface="Arial" panose="020B0604020202020204" pitchFamily="34" charset="0"/>
                  <a:cs typeface="Arial" panose="020B0604020202020204" pitchFamily="34" charset="0"/>
                </a:rPr>
                <a:t>records.</a:t>
              </a: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7" name="Rectangle 16"/>
          <p:cNvSpPr/>
          <p:nvPr/>
        </p:nvSpPr>
        <p:spPr>
          <a:xfrm>
            <a:off x="2743670" y="3822095"/>
            <a:ext cx="10510951" cy="1200329"/>
          </a:xfrm>
          <a:prstGeom prst="rect">
            <a:avLst/>
          </a:prstGeom>
          <a:solidFill>
            <a:schemeClr val="accent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Bank Statement</a:t>
            </a:r>
          </a:p>
          <a:p>
            <a:r>
              <a:rPr lang="en-US" sz="2400" b="1" dirty="0">
                <a:latin typeface="Arial" panose="020B0604020202020204" pitchFamily="34" charset="0"/>
                <a:cs typeface="Arial" panose="020B0604020202020204" pitchFamily="34" charset="0"/>
              </a:rPr>
              <a:t>The bank statement lists the activity in the bank account during the recent month as well as the balance in the bank account.</a:t>
            </a:r>
          </a:p>
        </p:txBody>
      </p:sp>
      <p:grpSp>
        <p:nvGrpSpPr>
          <p:cNvPr id="21" name="Group 20"/>
          <p:cNvGrpSpPr/>
          <p:nvPr/>
        </p:nvGrpSpPr>
        <p:grpSpPr>
          <a:xfrm>
            <a:off x="0" y="6498164"/>
            <a:ext cx="12192000" cy="384957"/>
            <a:chOff x="0" y="6498164"/>
            <a:chExt cx="12192000" cy="384957"/>
          </a:xfrm>
        </p:grpSpPr>
        <p:cxnSp>
          <p:nvCxnSpPr>
            <p:cNvPr id="22" name="Straight Connector 21"/>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6626" y="387333"/>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9054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0" y="1174681"/>
            <a:ext cx="9620518" cy="345325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lnSpc>
                <a:spcPct val="130000"/>
              </a:lnSpc>
              <a:spcAft>
                <a:spcPts val="1000"/>
              </a:spcAft>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When </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the company receives its bank statement, the company should verify that the amounts on the bank statement are consistent or compatible with the amounts in the company's Cash account in its general ledger and vice versa.  This process of confirming the amounts is referred to </a:t>
            </a:r>
            <a:r>
              <a:rPr lang="en-US" sz="24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as reconciling the bank statement, bank statement reconciliation, bank reconciliation, or doing a "bank rec."</a:t>
            </a: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411048" y="5027894"/>
            <a:ext cx="11067247" cy="15327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nSpc>
                <a:spcPct val="130000"/>
              </a:lnSpc>
              <a:spcAft>
                <a:spcPts val="1200"/>
              </a:spcAft>
            </a:pPr>
            <a:r>
              <a:rPr lang="en-US" sz="2400" b="1" dirty="0">
                <a:solidFill>
                  <a:srgbClr val="002060"/>
                </a:solidFill>
                <a:latin typeface="Arial" panose="020B0604020202020204" pitchFamily="34" charset="0"/>
                <a:ea typeface="Times New Roman" panose="02020603050405020304" pitchFamily="18" charset="0"/>
                <a:cs typeface="Arial" panose="020B0604020202020204" pitchFamily="34" charset="0"/>
              </a:rPr>
              <a:t>The benefit of reconciling the bank statement is to show that the amount of cash reported by the company (company’s books) is consistent with the amount of cash shown in the bank’s records</a:t>
            </a:r>
            <a:endParaRPr lang="en-US" sz="2400" b="1" dirty="0">
              <a:solidFill>
                <a:srgbClr val="002060"/>
              </a:solidFill>
              <a:latin typeface="Arial" panose="020B0604020202020204" pitchFamily="34" charset="0"/>
              <a:cs typeface="Arial" panose="020B0604020202020204" pitchFamily="34" charset="0"/>
            </a:endParaRPr>
          </a:p>
        </p:txBody>
      </p:sp>
      <p:pic>
        <p:nvPicPr>
          <p:cNvPr id="21" name="Picture 20" descr="http://2.bp.blogspot.com/-iID_bKEUkSY/URM5VBaYndI/AAAAAAAAAA0/2zNMmyOnb98/s200/bank.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620518" y="3515463"/>
            <a:ext cx="2726028" cy="1941195"/>
          </a:xfrm>
          <a:prstGeom prst="rect">
            <a:avLst/>
          </a:prstGeom>
          <a:noFill/>
        </p:spPr>
      </p:pic>
      <p:grpSp>
        <p:nvGrpSpPr>
          <p:cNvPr id="22" name="Group 21"/>
          <p:cNvGrpSpPr/>
          <p:nvPr/>
        </p:nvGrpSpPr>
        <p:grpSpPr>
          <a:xfrm>
            <a:off x="114986" y="390036"/>
            <a:ext cx="5564598" cy="846095"/>
            <a:chOff x="272538" y="1012529"/>
            <a:chExt cx="8153400" cy="1080000"/>
          </a:xfrm>
        </p:grpSpPr>
        <p:sp>
          <p:nvSpPr>
            <p:cNvPr id="23"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4" name="Rectangle 6"/>
            <p:cNvSpPr/>
            <p:nvPr/>
          </p:nvSpPr>
          <p:spPr>
            <a:xfrm>
              <a:off x="1511207" y="1069482"/>
              <a:ext cx="6155918" cy="942869"/>
            </a:xfrm>
            <a:prstGeom prst="rect">
              <a:avLst/>
            </a:prstGeom>
          </p:spPr>
          <p:txBody>
            <a:bodyPr wrap="square">
              <a:spAutoFit/>
            </a:bodyPr>
            <a:lstStyle/>
            <a:p>
              <a:pPr>
                <a:lnSpc>
                  <a:spcPct val="150000"/>
                </a:lnSpc>
                <a:spcAft>
                  <a:spcPts val="0"/>
                </a:spcAft>
              </a:pPr>
              <a:r>
                <a:rPr lang="en-US" sz="28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Bank </a:t>
              </a:r>
              <a:r>
                <a:rPr lang="en-US" sz="2800" b="1" dirty="0">
                  <a:solidFill>
                    <a:srgbClr val="FFFF00"/>
                  </a:solidFill>
                  <a:latin typeface="Arial" panose="020B0604020202020204" pitchFamily="34" charset="0"/>
                  <a:ea typeface="Times New Roman" panose="02020603050405020304" pitchFamily="18" charset="0"/>
                  <a:cs typeface="Arial" panose="020B0604020202020204" pitchFamily="34" charset="0"/>
                </a:rPr>
                <a:t>Reconciliation </a:t>
              </a:r>
            </a:p>
          </p:txBody>
        </p:sp>
        <p:grpSp>
          <p:nvGrpSpPr>
            <p:cNvPr id="25" name="Shape 631"/>
            <p:cNvGrpSpPr/>
            <p:nvPr/>
          </p:nvGrpSpPr>
          <p:grpSpPr>
            <a:xfrm>
              <a:off x="460278" y="1121179"/>
              <a:ext cx="783227" cy="707887"/>
              <a:chOff x="5961125" y="1623900"/>
              <a:chExt cx="427450" cy="448175"/>
            </a:xfrm>
          </p:grpSpPr>
          <p:sp>
            <p:nvSpPr>
              <p:cNvPr id="26"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33" name="Group 32"/>
          <p:cNvGrpSpPr/>
          <p:nvPr/>
        </p:nvGrpSpPr>
        <p:grpSpPr>
          <a:xfrm>
            <a:off x="0" y="6498164"/>
            <a:ext cx="12192000" cy="384957"/>
            <a:chOff x="0" y="6498164"/>
            <a:chExt cx="12192000" cy="384957"/>
          </a:xfrm>
        </p:grpSpPr>
        <p:cxnSp>
          <p:nvCxnSpPr>
            <p:cNvPr id="34" name="Straight Connector 3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714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71373" y="1591027"/>
            <a:ext cx="11055575" cy="193899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400" b="1" dirty="0" smtClean="0">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rPr>
              <a:t>The </a:t>
            </a:r>
            <a:r>
              <a:rPr lang="en-US" sz="2400" b="1" dirty="0">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rPr>
              <a:t>balance of a checking account reported on the bank statement rarely equals the balance in the depositor’s accounting records.  This is usually due to information that one party has and that the other does not.  This means we must reconcile the two balances and explain or account for any differences between them.</a:t>
            </a:r>
            <a:endParaRPr lang="en-US" sz="2400" b="1" dirty="0">
              <a:solidFill>
                <a:schemeClr val="tx2">
                  <a:lumMod val="50000"/>
                </a:schemeClr>
              </a:solidFill>
              <a:latin typeface="Arial" panose="020B0604020202020204" pitchFamily="34" charset="0"/>
              <a:cs typeface="Arial" panose="020B0604020202020204" pitchFamily="34" charset="0"/>
            </a:endParaRPr>
          </a:p>
        </p:txBody>
      </p:sp>
      <p:pic>
        <p:nvPicPr>
          <p:cNvPr id="7" name="Picture 6" descr="http://www.bookkeeping-financial-accounting-resources.com/images/bank-reconciliation.jpg"/>
          <p:cNvPicPr/>
          <p:nvPr/>
        </p:nvPicPr>
        <p:blipFill>
          <a:blip r:embed="rId2">
            <a:extLst>
              <a:ext uri="{28A0092B-C50C-407E-A947-70E740481C1C}">
                <a14:useLocalDpi xmlns:a14="http://schemas.microsoft.com/office/drawing/2010/main" val="0"/>
              </a:ext>
            </a:extLst>
          </a:blip>
          <a:srcRect/>
          <a:stretch>
            <a:fillRect/>
          </a:stretch>
        </p:blipFill>
        <p:spPr bwMode="auto">
          <a:xfrm>
            <a:off x="4211392" y="3530019"/>
            <a:ext cx="7418781" cy="286048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8" name="Group 7"/>
          <p:cNvGrpSpPr/>
          <p:nvPr/>
        </p:nvGrpSpPr>
        <p:grpSpPr>
          <a:xfrm>
            <a:off x="127865" y="455455"/>
            <a:ext cx="6556270" cy="854471"/>
            <a:chOff x="272538" y="1012529"/>
            <a:chExt cx="8341140" cy="1080000"/>
          </a:xfrm>
        </p:grpSpPr>
        <p:sp>
          <p:nvSpPr>
            <p:cNvPr id="9"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0" name="Rectangle 6"/>
            <p:cNvSpPr/>
            <p:nvPr/>
          </p:nvSpPr>
          <p:spPr>
            <a:xfrm>
              <a:off x="1282872" y="1096946"/>
              <a:ext cx="7330806" cy="832728"/>
            </a:xfrm>
            <a:prstGeom prst="rect">
              <a:avLst/>
            </a:prstGeom>
          </p:spPr>
          <p:txBody>
            <a:bodyPr wrap="square">
              <a:spAutoFit/>
            </a:bodyPr>
            <a:lstStyle/>
            <a:p>
              <a:pPr>
                <a:lnSpc>
                  <a:spcPct val="150000"/>
                </a:lnSpc>
                <a:spcAft>
                  <a:spcPts val="0"/>
                </a:spcAft>
              </a:pPr>
              <a:r>
                <a:rPr lang="en-US" sz="2800" b="1" dirty="0">
                  <a:solidFill>
                    <a:srgbClr val="FFFF00"/>
                  </a:solidFill>
                  <a:latin typeface="Arial" panose="020B0604020202020204" pitchFamily="34" charset="0"/>
                  <a:ea typeface="Times New Roman" panose="02020603050405020304" pitchFamily="18" charset="0"/>
                  <a:cs typeface="Arial" panose="020B0604020202020204" pitchFamily="34" charset="0"/>
                </a:rPr>
                <a:t>Purpose of Bank Reconciliation </a:t>
              </a:r>
            </a:p>
          </p:txBody>
        </p:sp>
        <p:grpSp>
          <p:nvGrpSpPr>
            <p:cNvPr id="11" name="Shape 631"/>
            <p:cNvGrpSpPr/>
            <p:nvPr/>
          </p:nvGrpSpPr>
          <p:grpSpPr>
            <a:xfrm>
              <a:off x="460278" y="1121179"/>
              <a:ext cx="783227" cy="707887"/>
              <a:chOff x="5961125" y="1623900"/>
              <a:chExt cx="427450" cy="448175"/>
            </a:xfrm>
          </p:grpSpPr>
          <p:sp>
            <p:nvSpPr>
              <p:cNvPr id="12"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22" name="Group 21"/>
          <p:cNvGrpSpPr/>
          <p:nvPr/>
        </p:nvGrpSpPr>
        <p:grpSpPr>
          <a:xfrm>
            <a:off x="0" y="6498164"/>
            <a:ext cx="12192000" cy="384957"/>
            <a:chOff x="0" y="6498164"/>
            <a:chExt cx="12192000" cy="384957"/>
          </a:xfrm>
        </p:grpSpPr>
        <p:cxnSp>
          <p:nvCxnSpPr>
            <p:cNvPr id="23" name="Straight Connector 2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529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127865" y="455455"/>
            <a:ext cx="6375966" cy="854471"/>
            <a:chOff x="272538" y="1012529"/>
            <a:chExt cx="8341140" cy="1080000"/>
          </a:xfrm>
        </p:grpSpPr>
        <p:sp>
          <p:nvSpPr>
            <p:cNvPr id="7"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8" name="Rectangle 6"/>
            <p:cNvSpPr/>
            <p:nvPr/>
          </p:nvSpPr>
          <p:spPr>
            <a:xfrm>
              <a:off x="1282872" y="1096946"/>
              <a:ext cx="7330806" cy="661319"/>
            </a:xfrm>
            <a:prstGeom prst="rect">
              <a:avLst/>
            </a:prstGeom>
          </p:spPr>
          <p:txBody>
            <a:bodyPr wrap="square">
              <a:spAutoFit/>
            </a:bodyPr>
            <a:lstStyle/>
            <a:p>
              <a:r>
                <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Bank Reconciliation Process</a:t>
              </a:r>
              <a:endPar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9" name="Shape 631"/>
            <p:cNvGrpSpPr/>
            <p:nvPr/>
          </p:nvGrpSpPr>
          <p:grpSpPr>
            <a:xfrm>
              <a:off x="460278" y="1121179"/>
              <a:ext cx="783227" cy="707887"/>
              <a:chOff x="5961125" y="1623900"/>
              <a:chExt cx="427450" cy="448175"/>
            </a:xfrm>
          </p:grpSpPr>
          <p:sp>
            <p:nvSpPr>
              <p:cNvPr id="10"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7" name="AutoShape 182"/>
          <p:cNvSpPr>
            <a:spLocks noChangeArrowheads="1"/>
          </p:cNvSpPr>
          <p:nvPr/>
        </p:nvSpPr>
        <p:spPr bwMode="auto">
          <a:xfrm>
            <a:off x="184435" y="1427520"/>
            <a:ext cx="6464278" cy="612775"/>
          </a:xfrm>
          <a:prstGeom prst="plaque">
            <a:avLst>
              <a:gd name="adj" fmla="val 16667"/>
            </a:avLst>
          </a:prstGeom>
          <a:gradFill rotWithShape="0">
            <a:gsLst>
              <a:gs pos="0">
                <a:srgbClr val="C2D69B"/>
              </a:gs>
              <a:gs pos="50000">
                <a:srgbClr val="EAF1DD"/>
              </a:gs>
              <a:gs pos="100000">
                <a:srgbClr val="C2D69B"/>
              </a:gs>
            </a:gsLst>
            <a:lin ang="189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upright="1">
            <a:noAutofit/>
          </a:bodyPr>
          <a:lstStyle/>
          <a:p>
            <a:pPr algn="ctr">
              <a:spcAft>
                <a:spcPts val="0"/>
              </a:spcAft>
            </a:pPr>
            <a:r>
              <a:rPr lang="en-GB" sz="20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1: Adjusting the Balance per Bank Statement</a:t>
            </a:r>
            <a:endParaRPr lang="en-US" sz="1600">
              <a:effectLst/>
              <a:latin typeface="Times New Roman" panose="02020603050405020304" pitchFamily="18" charset="0"/>
              <a:ea typeface="Times New Roman" panose="02020603050405020304" pitchFamily="18" charset="0"/>
            </a:endParaRPr>
          </a:p>
        </p:txBody>
      </p:sp>
      <p:sp>
        <p:nvSpPr>
          <p:cNvPr id="2" name="Rectangle 1"/>
          <p:cNvSpPr/>
          <p:nvPr/>
        </p:nvSpPr>
        <p:spPr>
          <a:xfrm>
            <a:off x="359566" y="2176837"/>
            <a:ext cx="2595647"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Low">
              <a:spcAft>
                <a:spcPts val="0"/>
              </a:spcAft>
            </a:pPr>
            <a:r>
              <a:rPr lang="en-US" b="1" u="sng" dirty="0">
                <a:latin typeface="Arial" panose="020B0604020202020204" pitchFamily="34" charset="0"/>
                <a:ea typeface="Times New Roman" panose="02020603050405020304" pitchFamily="18" charset="0"/>
                <a:cs typeface="Arial" panose="020B0604020202020204" pitchFamily="34" charset="0"/>
              </a:rPr>
              <a:t>(1) </a:t>
            </a:r>
            <a:r>
              <a:rPr lang="en-US" b="1" dirty="0">
                <a:latin typeface="Arial" panose="020B0604020202020204" pitchFamily="34" charset="0"/>
                <a:ea typeface="Times New Roman" panose="02020603050405020304" pitchFamily="18" charset="0"/>
                <a:cs typeface="Arial" panose="020B0604020202020204" pitchFamily="34" charset="0"/>
                <a:hlinkClick r:id="rId2"/>
              </a:rPr>
              <a:t>Deposits in Transit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357535" y="2546169"/>
            <a:ext cx="2775119"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lnSpc>
                <a:spcPct val="130000"/>
              </a:lnSpc>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(2)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3"/>
              </a:rPr>
              <a:t>Outstanding Checks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387597" y="2945119"/>
            <a:ext cx="6096000"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just">
              <a:lnSpc>
                <a:spcPct val="130000"/>
              </a:lnSpc>
              <a:spcAft>
                <a:spcPts val="0"/>
              </a:spcAft>
            </a:pPr>
            <a:r>
              <a:rPr lang="en-US" b="1" u="sng"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3)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4"/>
              </a:rPr>
              <a:t>Bank Errors</a:t>
            </a: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AutoShape 185"/>
          <p:cNvSpPr>
            <a:spLocks noChangeArrowheads="1"/>
          </p:cNvSpPr>
          <p:nvPr/>
        </p:nvSpPr>
        <p:spPr bwMode="auto">
          <a:xfrm>
            <a:off x="184435" y="3391750"/>
            <a:ext cx="6577614" cy="612775"/>
          </a:xfrm>
          <a:prstGeom prst="plaque">
            <a:avLst>
              <a:gd name="adj" fmla="val 16667"/>
            </a:avLst>
          </a:prstGeom>
          <a:gradFill rotWithShape="0">
            <a:gsLst>
              <a:gs pos="0">
                <a:srgbClr val="92CDDC"/>
              </a:gs>
              <a:gs pos="50000">
                <a:srgbClr val="DAEEF3"/>
              </a:gs>
              <a:gs pos="100000">
                <a:srgbClr val="92CDDC"/>
              </a:gs>
            </a:gsLst>
            <a:lin ang="189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45720" rIns="91440" bIns="45720" anchor="t" anchorCtr="0" upright="1">
            <a:noAutofit/>
          </a:bodyPr>
          <a:lstStyle/>
          <a:p>
            <a:pPr algn="ctr">
              <a:spcAft>
                <a:spcPts val="0"/>
              </a:spcAft>
            </a:pPr>
            <a:r>
              <a:rPr lang="en-GB" sz="2000" b="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2: Adjusting the Balance per Company’s Book</a:t>
            </a:r>
            <a:endParaRPr lang="en-US" sz="1600">
              <a:effectLst/>
              <a:latin typeface="Times New Roman" panose="02020603050405020304" pitchFamily="18" charset="0"/>
              <a:ea typeface="Times New Roman" panose="02020603050405020304" pitchFamily="18" charset="0"/>
            </a:endParaRPr>
          </a:p>
        </p:txBody>
      </p:sp>
      <p:sp>
        <p:nvSpPr>
          <p:cNvPr id="25" name="Rectangle 24"/>
          <p:cNvSpPr/>
          <p:nvPr/>
        </p:nvSpPr>
        <p:spPr>
          <a:xfrm>
            <a:off x="232500" y="4041288"/>
            <a:ext cx="3025187"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spcAft>
                <a:spcPts val="0"/>
              </a:spcAft>
            </a:pPr>
            <a:r>
              <a:rPr lang="en-US" b="1" u="sng"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u="sng"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a:t>
            </a: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5"/>
              </a:rPr>
              <a:t>Bank Service Charges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6" name="Rectangle 25"/>
          <p:cNvSpPr/>
          <p:nvPr/>
        </p:nvSpPr>
        <p:spPr>
          <a:xfrm>
            <a:off x="232500" y="4285162"/>
            <a:ext cx="1710725"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lnSpc>
                <a:spcPct val="130000"/>
              </a:lnSpc>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(2)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6"/>
              </a:rPr>
              <a:t>NSF check</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7" name="Rectangle 26"/>
          <p:cNvSpPr/>
          <p:nvPr/>
        </p:nvSpPr>
        <p:spPr>
          <a:xfrm>
            <a:off x="224462" y="4678513"/>
            <a:ext cx="3211135" cy="3693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(3)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7"/>
              </a:rPr>
              <a:t>Check Printing Charges</a:t>
            </a:r>
            <a:r>
              <a:rPr lang="en-US" u="sng" dirty="0">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8" name="Rectangle 27"/>
          <p:cNvSpPr/>
          <p:nvPr/>
        </p:nvSpPr>
        <p:spPr>
          <a:xfrm>
            <a:off x="224462" y="5026398"/>
            <a:ext cx="2210862"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lnSpc>
                <a:spcPct val="130000"/>
              </a:lnSpc>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(4)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8"/>
              </a:rPr>
              <a:t>Interest Earned</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9" name="Rectangle 28"/>
          <p:cNvSpPr/>
          <p:nvPr/>
        </p:nvSpPr>
        <p:spPr>
          <a:xfrm>
            <a:off x="184435" y="5429784"/>
            <a:ext cx="2505814"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lnSpc>
                <a:spcPct val="130000"/>
              </a:lnSpc>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(5) </a:t>
            </a:r>
            <a:r>
              <a:rPr lang="en-US"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9"/>
              </a:rPr>
              <a:t>Notes Receivable</a:t>
            </a: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endParaRPr lang="en-US"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0" name="Rectangle 29"/>
          <p:cNvSpPr/>
          <p:nvPr/>
        </p:nvSpPr>
        <p:spPr>
          <a:xfrm>
            <a:off x="211410" y="5831192"/>
            <a:ext cx="2403222" cy="4524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gn="just">
              <a:lnSpc>
                <a:spcPct val="130000"/>
              </a:lnSpc>
              <a:spcAft>
                <a:spcPts val="0"/>
              </a:spcAft>
            </a:pPr>
            <a:r>
              <a:rPr lang="en-US"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(6) Company Errors</a:t>
            </a:r>
            <a:r>
              <a:rPr lang="en-US" dirty="0">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1" name="Picture 30" descr="http://www.worldlistmania.com/wp-content/uploads/2012/03/Banking.jpg"/>
          <p:cNvPicPr/>
          <p:nvPr/>
        </p:nvPicPr>
        <p:blipFill>
          <a:blip r:embed="rId10">
            <a:extLst>
              <a:ext uri="{28A0092B-C50C-407E-A947-70E740481C1C}">
                <a14:useLocalDpi xmlns:a14="http://schemas.microsoft.com/office/drawing/2010/main" val="0"/>
              </a:ext>
            </a:extLst>
          </a:blip>
          <a:srcRect/>
          <a:stretch>
            <a:fillRect/>
          </a:stretch>
        </p:blipFill>
        <p:spPr bwMode="auto">
          <a:xfrm>
            <a:off x="7405353" y="3077267"/>
            <a:ext cx="4018208" cy="2435589"/>
          </a:xfrm>
          <a:prstGeom prst="rect">
            <a:avLst/>
          </a:prstGeom>
          <a:ln>
            <a:noFill/>
          </a:ln>
          <a:effectLst>
            <a:outerShdw blurRad="292100" dist="139700" dir="2700000" algn="tl" rotWithShape="0">
              <a:srgbClr val="333333">
                <a:alpha val="65000"/>
              </a:srgbClr>
            </a:outerShdw>
          </a:effectLst>
        </p:spPr>
      </p:pic>
      <p:grpSp>
        <p:nvGrpSpPr>
          <p:cNvPr id="32" name="Group 31"/>
          <p:cNvGrpSpPr/>
          <p:nvPr/>
        </p:nvGrpSpPr>
        <p:grpSpPr>
          <a:xfrm>
            <a:off x="0" y="6498164"/>
            <a:ext cx="12192000" cy="384957"/>
            <a:chOff x="0" y="6498164"/>
            <a:chExt cx="12192000" cy="384957"/>
          </a:xfrm>
        </p:grpSpPr>
        <p:cxnSp>
          <p:nvCxnSpPr>
            <p:cNvPr id="33" name="Straight Connector 3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3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5" name="Picture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009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000"/>
                                        <p:tgtEl>
                                          <p:spTgt spid="29"/>
                                        </p:tgtEl>
                                      </p:cBhvr>
                                    </p:animEffect>
                                    <p:anim calcmode="lin" valueType="num">
                                      <p:cBhvr>
                                        <p:cTn id="78" dur="1000" fill="hold"/>
                                        <p:tgtEl>
                                          <p:spTgt spid="29"/>
                                        </p:tgtEl>
                                        <p:attrNameLst>
                                          <p:attrName>ppt_x</p:attrName>
                                        </p:attrNameLst>
                                      </p:cBhvr>
                                      <p:tavLst>
                                        <p:tav tm="0">
                                          <p:val>
                                            <p:strVal val="#ppt_x"/>
                                          </p:val>
                                        </p:tav>
                                        <p:tav tm="100000">
                                          <p:val>
                                            <p:strVal val="#ppt_x"/>
                                          </p:val>
                                        </p:tav>
                                      </p:tavLst>
                                    </p:anim>
                                    <p:anim calcmode="lin" valueType="num">
                                      <p:cBhvr>
                                        <p:cTn id="7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3" grpId="0"/>
      <p:bldP spid="4" grpId="0"/>
      <p:bldP spid="21" grpId="0" animBg="1"/>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759"/>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2865549" y="939590"/>
            <a:ext cx="3006062" cy="86177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sz="1600" b="1" dirty="0">
                <a:latin typeface="Arial" panose="020B0604020202020204" pitchFamily="34" charset="0"/>
                <a:ea typeface="Times New Roman" panose="02020603050405020304" pitchFamily="18" charset="0"/>
                <a:cs typeface="Arial" panose="020B0604020202020204" pitchFamily="34" charset="0"/>
              </a:rPr>
              <a:t>Name of the Business</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ctr"/>
            <a:r>
              <a:rPr lang="en-US" sz="1600" b="1" dirty="0">
                <a:latin typeface="Arial" panose="020B0604020202020204" pitchFamily="34" charset="0"/>
                <a:ea typeface="Times New Roman" panose="02020603050405020304" pitchFamily="18" charset="0"/>
                <a:cs typeface="Arial" panose="020B0604020202020204" pitchFamily="34" charset="0"/>
              </a:rPr>
              <a:t>Bank Reconciliation</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algn="ctr"/>
            <a:r>
              <a:rPr lang="en-US" sz="1600" b="1" dirty="0">
                <a:latin typeface="Arial" panose="020B0604020202020204" pitchFamily="34" charset="0"/>
                <a:ea typeface="Times New Roman" panose="02020603050405020304" pitchFamily="18" charset="0"/>
                <a:cs typeface="Arial" panose="020B0604020202020204" pitchFamily="34" charset="0"/>
              </a:rPr>
              <a:t>Month, Day, Year</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83276724"/>
              </p:ext>
            </p:extLst>
          </p:nvPr>
        </p:nvGraphicFramePr>
        <p:xfrm>
          <a:off x="322080" y="1760374"/>
          <a:ext cx="9311426" cy="4737790"/>
        </p:xfrm>
        <a:graphic>
          <a:graphicData uri="http://schemas.openxmlformats.org/drawingml/2006/table">
            <a:tbl>
              <a:tblPr firstRow="1" firstCol="1" bandRow="1">
                <a:tableStyleId>{5940675A-B579-460E-94D1-54222C63F5DA}</a:tableStyleId>
              </a:tblPr>
              <a:tblGrid>
                <a:gridCol w="3543901"/>
                <a:gridCol w="511511"/>
                <a:gridCol w="565557"/>
                <a:gridCol w="3542936"/>
                <a:gridCol w="540464"/>
                <a:gridCol w="607057"/>
              </a:tblGrid>
              <a:tr h="385155">
                <a:tc>
                  <a:txBody>
                    <a:bodyPr/>
                    <a:lstStyle/>
                    <a:p>
                      <a:pPr algn="l" rtl="1">
                        <a:spcAft>
                          <a:spcPts val="1000"/>
                        </a:spcAft>
                      </a:pPr>
                      <a:r>
                        <a:rPr lang="en-US" sz="1400" b="1" dirty="0">
                          <a:solidFill>
                            <a:srgbClr val="002060"/>
                          </a:solidFill>
                          <a:effectLst/>
                          <a:latin typeface="Arial" panose="020B0604020202020204" pitchFamily="34" charset="0"/>
                          <a:cs typeface="Arial" panose="020B0604020202020204" pitchFamily="34" charset="0"/>
                        </a:rPr>
                        <a:t> Bank Statement Balance       </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dirty="0">
                          <a:solidFill>
                            <a:srgbClr val="002060"/>
                          </a:solidFill>
                          <a:effectLst/>
                          <a:latin typeface="Arial" panose="020B0604020202020204" pitchFamily="34" charset="0"/>
                          <a:cs typeface="Arial" panose="020B0604020202020204" pitchFamily="34" charset="0"/>
                        </a:rPr>
                        <a:t>x</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dirty="0">
                          <a:solidFill>
                            <a:srgbClr val="002060"/>
                          </a:solidFill>
                          <a:effectLst/>
                          <a:latin typeface="Arial" panose="020B0604020202020204" pitchFamily="34" charset="0"/>
                          <a:cs typeface="Arial" panose="020B0604020202020204" pitchFamily="34" charset="0"/>
                        </a:rPr>
                        <a:t> </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dirty="0">
                          <a:solidFill>
                            <a:srgbClr val="002060"/>
                          </a:solidFill>
                          <a:effectLst/>
                          <a:latin typeface="Arial" panose="020B0604020202020204" pitchFamily="34" charset="0"/>
                          <a:cs typeface="Arial" panose="020B0604020202020204" pitchFamily="34" charset="0"/>
                        </a:rPr>
                        <a:t>Book Balance</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solidFill>
                            <a:srgbClr val="002060"/>
                          </a:solidFill>
                          <a:effectLst/>
                          <a:latin typeface="Arial" panose="020B0604020202020204" pitchFamily="34" charset="0"/>
                          <a:cs typeface="Arial" panose="020B0604020202020204" pitchFamily="34" charset="0"/>
                        </a:rPr>
                        <a:t>x</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solidFill>
                            <a:srgbClr val="002060"/>
                          </a:solidFill>
                          <a:effectLst/>
                          <a:latin typeface="Arial" panose="020B0604020202020204" pitchFamily="34" charset="0"/>
                          <a:cs typeface="Arial" panose="020B0604020202020204" pitchFamily="34" charset="0"/>
                        </a:rPr>
                        <a:t> </a:t>
                      </a:r>
                      <a:endParaRPr lang="en-US" sz="1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385155">
                <a:tc>
                  <a:txBody>
                    <a:bodyPr/>
                    <a:lstStyle/>
                    <a:p>
                      <a:pPr algn="l" rtl="1">
                        <a:spcAft>
                          <a:spcPts val="1000"/>
                        </a:spcAft>
                      </a:pPr>
                      <a:r>
                        <a:rPr lang="en-US" sz="1400" b="1" u="sng" dirty="0" smtClean="0">
                          <a:solidFill>
                            <a:srgbClr val="FF0000"/>
                          </a:solidFill>
                          <a:effectLst/>
                          <a:latin typeface="Arial" panose="020B0604020202020204" pitchFamily="34" charset="0"/>
                          <a:cs typeface="Arial" panose="020B0604020202020204" pitchFamily="34" charset="0"/>
                        </a:rPr>
                        <a:t>Add</a:t>
                      </a:r>
                      <a:r>
                        <a:rPr lang="en-US" sz="1400" b="1" dirty="0" smtClean="0">
                          <a:solidFill>
                            <a:srgbClr val="FF0000"/>
                          </a:solidFill>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Deposits in transit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u="sng" dirty="0">
                          <a:solidFill>
                            <a:srgbClr val="FF0000"/>
                          </a:solidFill>
                          <a:effectLst/>
                          <a:latin typeface="Arial" panose="020B0604020202020204" pitchFamily="34" charset="0"/>
                          <a:cs typeface="Arial" panose="020B0604020202020204" pitchFamily="34" charset="0"/>
                        </a:rPr>
                        <a:t>Add: </a:t>
                      </a:r>
                      <a:r>
                        <a:rPr lang="en-US" sz="1400" b="1" dirty="0">
                          <a:effectLst/>
                          <a:latin typeface="Arial" panose="020B0604020202020204" pitchFamily="34" charset="0"/>
                          <a:cs typeface="Arial" panose="020B0604020202020204" pitchFamily="34" charset="0"/>
                        </a:rPr>
                        <a:t>Any items received by the bank:</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Error</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Interest Earned</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Dividends Received</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385155">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dirty="0">
                          <a:effectLst/>
                          <a:latin typeface="Arial" panose="020B0604020202020204" pitchFamily="34" charset="0"/>
                          <a:cs typeface="Arial" panose="020B0604020202020204" pitchFamily="34" charset="0"/>
                        </a:rPr>
                        <a:t>        *  Collection of Accounts </a:t>
                      </a:r>
                      <a:r>
                        <a:rPr lang="en-US" sz="1400" b="1" dirty="0" smtClean="0">
                          <a:effectLst/>
                          <a:latin typeface="Arial" panose="020B0604020202020204" pitchFamily="34" charset="0"/>
                          <a:cs typeface="Arial" panose="020B0604020202020204" pitchFamily="34" charset="0"/>
                        </a:rPr>
                        <a:t>Receivable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Error</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692362">
                <a:tc>
                  <a:txBody>
                    <a:bodyPr/>
                    <a:lstStyle/>
                    <a:p>
                      <a:pPr algn="l" rtl="1">
                        <a:spcAft>
                          <a:spcPts val="1000"/>
                        </a:spcAft>
                      </a:pPr>
                      <a:r>
                        <a:rPr lang="en-US" sz="1400" b="1" u="sng" dirty="0">
                          <a:solidFill>
                            <a:srgbClr val="FF0000"/>
                          </a:solidFill>
                          <a:effectLst/>
                          <a:latin typeface="Arial" panose="020B0604020202020204" pitchFamily="34" charset="0"/>
                          <a:cs typeface="Arial" panose="020B0604020202020204" pitchFamily="34" charset="0"/>
                        </a:rPr>
                        <a:t>Less:  </a:t>
                      </a:r>
                      <a:endParaRPr lang="en-US" sz="1400" b="1" dirty="0">
                        <a:solidFill>
                          <a:srgbClr val="FF0000"/>
                        </a:solidFill>
                        <a:effectLst/>
                        <a:latin typeface="Arial" panose="020B0604020202020204" pitchFamily="34" charset="0"/>
                        <a:cs typeface="Arial" panose="020B0604020202020204" pitchFamily="34" charset="0"/>
                      </a:endParaRPr>
                    </a:p>
                    <a:p>
                      <a:pPr algn="l" rtl="1">
                        <a:spcAft>
                          <a:spcPts val="1000"/>
                        </a:spcAft>
                      </a:pPr>
                      <a:r>
                        <a:rPr lang="en-US" sz="1400" b="1" dirty="0">
                          <a:effectLst/>
                          <a:latin typeface="Arial" panose="020B0604020202020204" pitchFamily="34" charset="0"/>
                          <a:cs typeface="Arial" panose="020B0604020202020204" pitchFamily="34" charset="0"/>
                        </a:rPr>
                        <a:t>Outstanding checks (</a:t>
                      </a:r>
                      <a:r>
                        <a:rPr lang="en-US" sz="1400" b="1" dirty="0" smtClean="0">
                          <a:effectLst/>
                          <a:latin typeface="Arial" panose="020B0604020202020204" pitchFamily="34" charset="0"/>
                          <a:cs typeface="Arial" panose="020B0604020202020204" pitchFamily="34" charset="0"/>
                        </a:rPr>
                        <a:t>Unpresented</a:t>
                      </a:r>
                      <a:r>
                        <a:rPr lang="en-US" sz="1400" b="1" baseline="0" dirty="0" smtClean="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Checks</a:t>
                      </a: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u="sng" dirty="0">
                          <a:solidFill>
                            <a:srgbClr val="FF0000"/>
                          </a:solidFill>
                          <a:effectLst/>
                          <a:latin typeface="Arial" panose="020B0604020202020204" pitchFamily="34" charset="0"/>
                          <a:cs typeface="Arial" panose="020B0604020202020204" pitchFamily="34" charset="0"/>
                        </a:rPr>
                        <a:t>Less</a:t>
                      </a:r>
                      <a:r>
                        <a:rPr lang="en-US" sz="1400" b="1" dirty="0">
                          <a:solidFill>
                            <a:srgbClr val="FF0000"/>
                          </a:solidFill>
                          <a:effectLst/>
                          <a:latin typeface="Arial" panose="020B0604020202020204" pitchFamily="34" charset="0"/>
                          <a:cs typeface="Arial" panose="020B0604020202020204" pitchFamily="34" charset="0"/>
                        </a:rPr>
                        <a:t>:  </a:t>
                      </a:r>
                    </a:p>
                    <a:p>
                      <a:pPr algn="l" rtl="1">
                        <a:spcAft>
                          <a:spcPts val="1000"/>
                        </a:spcAft>
                      </a:pPr>
                      <a:r>
                        <a:rPr lang="en-US" sz="1400" b="1" dirty="0">
                          <a:effectLst/>
                          <a:latin typeface="Arial" panose="020B0604020202020204" pitchFamily="34" charset="0"/>
                          <a:cs typeface="Arial" panose="020B0604020202020204" pitchFamily="34" charset="0"/>
                        </a:rPr>
                        <a:t> Any items paid by the bank:</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385155">
                <a:tc>
                  <a:txBody>
                    <a:bodyPr/>
                    <a:lstStyle/>
                    <a:p>
                      <a:pPr algn="l" rtl="1">
                        <a:spcAft>
                          <a:spcPts val="1000"/>
                        </a:spcAft>
                      </a:pPr>
                      <a:r>
                        <a:rPr lang="en-US" sz="1400" b="1" dirty="0">
                          <a:effectLst/>
                          <a:latin typeface="Arial" panose="020B0604020202020204" pitchFamily="34" charset="0"/>
                          <a:cs typeface="Arial" panose="020B0604020202020204" pitchFamily="34" charset="0"/>
                        </a:rPr>
                        <a:t>          No………………….</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0"/>
                        </a:spcAft>
                      </a:pPr>
                      <a:r>
                        <a:rPr lang="en-US" sz="1400" b="1">
                          <a:effectLst/>
                          <a:latin typeface="Arial" panose="020B0604020202020204" pitchFamily="34" charset="0"/>
                          <a:cs typeface="Arial" panose="020B0604020202020204" pitchFamily="34" charset="0"/>
                        </a:rPr>
                        <a:t>      *  Service Charge – Bank</a:t>
                      </a:r>
                    </a:p>
                    <a:p>
                      <a:pPr algn="l" rtl="1">
                        <a:spcAft>
                          <a:spcPts val="0"/>
                        </a:spcAft>
                      </a:pPr>
                      <a:r>
                        <a:rPr lang="en-US" sz="1400" b="1">
                          <a:effectLst/>
                          <a:latin typeface="Arial" panose="020B0604020202020204" pitchFamily="34" charset="0"/>
                          <a:cs typeface="Arial" panose="020B0604020202020204" pitchFamily="34" charset="0"/>
                        </a:rPr>
                        <a:t>         Charges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r>
                        <a:rPr lang="en-US" sz="1400" b="1" baseline="0" dirty="0" smtClean="0">
                          <a:effectLst/>
                          <a:latin typeface="Arial" panose="020B0604020202020204" pitchFamily="34" charset="0"/>
                          <a:cs typeface="Arial" panose="020B0604020202020204" pitchFamily="34" charset="0"/>
                        </a:rPr>
                        <a:t>   </a:t>
                      </a:r>
                      <a:r>
                        <a:rPr lang="en-US" sz="1400" b="1" dirty="0" smtClean="0">
                          <a:effectLst/>
                          <a:latin typeface="Arial" panose="020B0604020202020204" pitchFamily="34" charset="0"/>
                          <a:cs typeface="Arial" panose="020B0604020202020204" pitchFamily="34" charset="0"/>
                        </a:rPr>
                        <a:t>Error</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NSF Checks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x</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Loan Repayments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  Error</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192578">
                <a:tc>
                  <a:txBody>
                    <a:bodyPr/>
                    <a:lstStyle/>
                    <a:p>
                      <a:pPr algn="l"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4">
                        <a:lumMod val="40000"/>
                        <a:lumOff val="60000"/>
                      </a:schemeClr>
                    </a:solidFill>
                  </a:tcPr>
                </a:tc>
                <a:tc>
                  <a:txBody>
                    <a:bodyPr/>
                    <a:lstStyle/>
                    <a:p>
                      <a:pPr algn="l"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c>
                  <a:txBody>
                    <a:bodyPr/>
                    <a:lstStyle/>
                    <a:p>
                      <a:pPr algn="ctr" rtl="1">
                        <a:spcAft>
                          <a:spcPts val="1000"/>
                        </a:spcAft>
                      </a:pPr>
                      <a:r>
                        <a:rPr lang="en-US" sz="1400" b="1" dirty="0">
                          <a:effectLst/>
                          <a:latin typeface="Arial" panose="020B0604020202020204" pitchFamily="34" charset="0"/>
                          <a:cs typeface="Arial" panose="020B0604020202020204" pitchFamily="34" charset="0"/>
                        </a:rPr>
                        <a:t>x</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6">
                        <a:lumMod val="40000"/>
                        <a:lumOff val="60000"/>
                      </a:schemeClr>
                    </a:solidFill>
                  </a:tcPr>
                </a:tc>
              </a:tr>
              <a:tr h="385155">
                <a:tc>
                  <a:txBody>
                    <a:bodyPr/>
                    <a:lstStyle/>
                    <a:p>
                      <a:pPr algn="ctr" rtl="1">
                        <a:spcAft>
                          <a:spcPts val="1000"/>
                        </a:spcAft>
                      </a:pPr>
                      <a:r>
                        <a:rPr lang="en-US" sz="1400" b="1" dirty="0">
                          <a:solidFill>
                            <a:srgbClr val="C00000"/>
                          </a:solidFill>
                          <a:effectLst/>
                          <a:latin typeface="Arial" panose="020B0604020202020204" pitchFamily="34" charset="0"/>
                          <a:cs typeface="Arial" panose="020B0604020202020204" pitchFamily="34" charset="0"/>
                        </a:rPr>
                        <a:t>Adjusted/corrected/reconciled Bank Balance</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c>
                  <a:txBody>
                    <a:bodyPr/>
                    <a:lstStyle/>
                    <a:p>
                      <a:pPr algn="ctr" rtl="1">
                        <a:spcAft>
                          <a:spcPts val="1000"/>
                        </a:spcAft>
                      </a:pPr>
                      <a:r>
                        <a:rPr lang="en-US" sz="1400" b="1">
                          <a:solidFill>
                            <a:srgbClr val="C00000"/>
                          </a:solidFill>
                          <a:effectLst/>
                          <a:latin typeface="Arial" panose="020B0604020202020204" pitchFamily="34" charset="0"/>
                          <a:cs typeface="Arial" panose="020B0604020202020204" pitchFamily="34" charset="0"/>
                        </a:rPr>
                        <a:t> </a:t>
                      </a:r>
                      <a:endParaRPr lang="en-US" sz="1400" b="1">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c>
                  <a:txBody>
                    <a:bodyPr/>
                    <a:lstStyle/>
                    <a:p>
                      <a:pPr algn="ctr" rtl="1">
                        <a:spcAft>
                          <a:spcPts val="1000"/>
                        </a:spcAft>
                      </a:pPr>
                      <a:r>
                        <a:rPr lang="en-US" sz="1400" b="1" dirty="0">
                          <a:solidFill>
                            <a:srgbClr val="C00000"/>
                          </a:solidFill>
                          <a:effectLst/>
                          <a:latin typeface="Arial" panose="020B0604020202020204" pitchFamily="34" charset="0"/>
                          <a:cs typeface="Arial" panose="020B0604020202020204" pitchFamily="34" charset="0"/>
                        </a:rPr>
                        <a:t>x </a:t>
                      </a:r>
                      <a:r>
                        <a:rPr lang="en-US" sz="1400" b="1" dirty="0" err="1">
                          <a:solidFill>
                            <a:srgbClr val="C00000"/>
                          </a:solidFill>
                          <a:effectLst/>
                          <a:latin typeface="Arial" panose="020B0604020202020204" pitchFamily="34" charset="0"/>
                          <a:cs typeface="Arial" panose="020B0604020202020204" pitchFamily="34" charset="0"/>
                        </a:rPr>
                        <a:t>x</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c>
                  <a:txBody>
                    <a:bodyPr/>
                    <a:lstStyle/>
                    <a:p>
                      <a:pPr algn="ctr" rtl="1">
                        <a:spcAft>
                          <a:spcPts val="1000"/>
                        </a:spcAft>
                      </a:pPr>
                      <a:r>
                        <a:rPr lang="en-US" sz="1400" b="1" dirty="0">
                          <a:solidFill>
                            <a:srgbClr val="C00000"/>
                          </a:solidFill>
                          <a:effectLst/>
                          <a:latin typeface="Arial" panose="020B0604020202020204" pitchFamily="34" charset="0"/>
                          <a:cs typeface="Arial" panose="020B0604020202020204" pitchFamily="34" charset="0"/>
                        </a:rPr>
                        <a:t>Adjusted/corrected/reconciled Cash Balance</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c>
                  <a:txBody>
                    <a:bodyPr/>
                    <a:lstStyle/>
                    <a:p>
                      <a:pPr algn="ctr" rtl="1">
                        <a:spcAft>
                          <a:spcPts val="1000"/>
                        </a:spcAft>
                      </a:pPr>
                      <a:r>
                        <a:rPr lang="en-US" sz="1400" b="1" dirty="0">
                          <a:solidFill>
                            <a:srgbClr val="C00000"/>
                          </a:solidFill>
                          <a:effectLst/>
                          <a:latin typeface="Arial" panose="020B0604020202020204" pitchFamily="34" charset="0"/>
                          <a:cs typeface="Arial" panose="020B0604020202020204" pitchFamily="34" charset="0"/>
                        </a:rPr>
                        <a:t> </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c>
                  <a:txBody>
                    <a:bodyPr/>
                    <a:lstStyle/>
                    <a:p>
                      <a:pPr algn="ctr" rtl="1">
                        <a:spcAft>
                          <a:spcPts val="1000"/>
                        </a:spcAft>
                      </a:pPr>
                      <a:r>
                        <a:rPr lang="en-US" sz="1400" b="1" dirty="0">
                          <a:solidFill>
                            <a:srgbClr val="C00000"/>
                          </a:solidFill>
                          <a:effectLst/>
                          <a:latin typeface="Arial" panose="020B0604020202020204" pitchFamily="34" charset="0"/>
                          <a:cs typeface="Arial" panose="020B0604020202020204" pitchFamily="34" charset="0"/>
                        </a:rPr>
                        <a:t>x </a:t>
                      </a:r>
                      <a:r>
                        <a:rPr lang="en-US" sz="1400" b="1" dirty="0" err="1">
                          <a:solidFill>
                            <a:srgbClr val="C00000"/>
                          </a:solidFill>
                          <a:effectLst/>
                          <a:latin typeface="Arial" panose="020B0604020202020204" pitchFamily="34" charset="0"/>
                          <a:cs typeface="Arial" panose="020B0604020202020204" pitchFamily="34" charset="0"/>
                        </a:rPr>
                        <a:t>x</a:t>
                      </a:r>
                      <a:endParaRPr lang="en-US" sz="1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1900" marR="61900" marT="0" marB="0" anchor="ctr">
                    <a:cell3D prstMaterial="dkEdge">
                      <a:bevel prst="relaxedInset"/>
                      <a:lightRig rig="flood" dir="t"/>
                    </a:cell3D>
                    <a:solidFill>
                      <a:schemeClr val="accent1">
                        <a:lumMod val="40000"/>
                        <a:lumOff val="60000"/>
                      </a:schemeClr>
                    </a:solidFill>
                  </a:tcPr>
                </a:tc>
              </a:tr>
            </a:tbl>
          </a:graphicData>
        </a:graphic>
      </p:graphicFrame>
      <p:pic>
        <p:nvPicPr>
          <p:cNvPr id="12" name="Picture 11" descr="http://2.bp.blogspot.com/-iID_bKEUkSY/URM5VBaYndI/AAAAAAAAAA0/2zNMmyOnb98/s200/bank.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9486089" y="3101184"/>
            <a:ext cx="3065172" cy="1782582"/>
          </a:xfrm>
          <a:prstGeom prst="rect">
            <a:avLst/>
          </a:prstGeom>
          <a:noFill/>
        </p:spPr>
      </p:pic>
      <p:grpSp>
        <p:nvGrpSpPr>
          <p:cNvPr id="13" name="Group 12"/>
          <p:cNvGrpSpPr/>
          <p:nvPr/>
        </p:nvGrpSpPr>
        <p:grpSpPr>
          <a:xfrm>
            <a:off x="0" y="330303"/>
            <a:ext cx="7740203" cy="577844"/>
            <a:chOff x="272537" y="1012529"/>
            <a:chExt cx="8801832" cy="1080000"/>
          </a:xfrm>
        </p:grpSpPr>
        <p:sp>
          <p:nvSpPr>
            <p:cNvPr id="14" name="مستطيل مستدير الزوايا 13"/>
            <p:cNvSpPr/>
            <p:nvPr/>
          </p:nvSpPr>
          <p:spPr>
            <a:xfrm>
              <a:off x="272537" y="1012529"/>
              <a:ext cx="8801832"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15" name="Rectangle 6"/>
            <p:cNvSpPr/>
            <p:nvPr/>
          </p:nvSpPr>
          <p:spPr>
            <a:xfrm>
              <a:off x="1282872" y="1096947"/>
              <a:ext cx="7440009" cy="862860"/>
            </a:xfrm>
            <a:prstGeom prst="rect">
              <a:avLst/>
            </a:prstGeom>
          </p:spPr>
          <p:txBody>
            <a:bodyPr wrap="square">
              <a:spAutoFit/>
            </a:bodyPr>
            <a:lstStyle/>
            <a:p>
              <a:r>
                <a:rPr lang="en-US" sz="2400" b="1" dirty="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Layout of Bank </a:t>
              </a:r>
              <a:r>
                <a:rPr lang="en-US" sz="24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Reconciliation Statement</a:t>
              </a:r>
              <a:endParaRPr lang="en-US" sz="2400" dirty="0">
                <a:solidFill>
                  <a:srgbClr val="FFFF00"/>
                </a:solidFill>
                <a:effectLst>
                  <a:outerShdw blurRad="38100" dist="38100" dir="2700000" algn="tl">
                    <a:srgbClr val="000000">
                      <a:alpha val="43137"/>
                    </a:srgbClr>
                  </a:outerShdw>
                </a:effectLst>
              </a:endParaRPr>
            </a:p>
          </p:txBody>
        </p:sp>
        <p:grpSp>
          <p:nvGrpSpPr>
            <p:cNvPr id="16" name="Shape 631"/>
            <p:cNvGrpSpPr/>
            <p:nvPr/>
          </p:nvGrpSpPr>
          <p:grpSpPr>
            <a:xfrm>
              <a:off x="460278" y="1121179"/>
              <a:ext cx="783227" cy="707887"/>
              <a:chOff x="5961125" y="1623900"/>
              <a:chExt cx="427450" cy="448175"/>
            </a:xfrm>
          </p:grpSpPr>
          <p:sp>
            <p:nvSpPr>
              <p:cNvPr id="17"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27" name="Group 26"/>
          <p:cNvGrpSpPr/>
          <p:nvPr/>
        </p:nvGrpSpPr>
        <p:grpSpPr>
          <a:xfrm>
            <a:off x="0" y="6498164"/>
            <a:ext cx="12192000" cy="384957"/>
            <a:chOff x="0" y="6498164"/>
            <a:chExt cx="12192000" cy="384957"/>
          </a:xfrm>
        </p:grpSpPr>
        <p:cxnSp>
          <p:nvCxnSpPr>
            <p:cNvPr id="28" name="Straight Connector 27"/>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039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7982" y="1378407"/>
            <a:ext cx="9200187" cy="2613023"/>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30000"/>
              </a:lnSpc>
              <a:spcAft>
                <a:spcPts val="0"/>
              </a:spcAft>
            </a:pPr>
            <a:r>
              <a:rPr lang="en-US" sz="20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hlinkClick r:id="rId2"/>
              </a:rPr>
              <a:t>Bank </a:t>
            </a:r>
            <a:r>
              <a:rPr lang="en-US" sz="2000"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2"/>
              </a:rPr>
              <a:t>Errors</a:t>
            </a:r>
            <a:r>
              <a:rPr lang="en-US" sz="2000" b="1" u="sng"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Aft>
                <a:spcPts val="0"/>
              </a:spcAft>
            </a:pPr>
            <a:r>
              <a:rPr lang="en-US" b="1" dirty="0">
                <a:latin typeface="Arial" panose="020B0604020202020204" pitchFamily="34" charset="0"/>
                <a:ea typeface="Times New Roman" panose="02020603050405020304" pitchFamily="18" charset="0"/>
                <a:cs typeface="Arial" panose="020B0604020202020204" pitchFamily="34" charset="0"/>
              </a:rPr>
              <a:t>The mistakes made by the bank which could include the bank recording an incorrect amount, entering an amount that does not belong on a company's bank statement, or omitting an amount from a company's bank statement. The company should notify the bank of its errors. Depending on the error, the correction could </a:t>
            </a:r>
            <a:r>
              <a:rPr lang="en-US" b="1" dirty="0">
                <a:solidFill>
                  <a:srgbClr val="C00000"/>
                </a:solidFill>
                <a:latin typeface="Arial" panose="020B0604020202020204" pitchFamily="34" charset="0"/>
                <a:ea typeface="Times New Roman" panose="02020603050405020304" pitchFamily="18" charset="0"/>
                <a:cs typeface="Arial" panose="020B0604020202020204" pitchFamily="34" charset="0"/>
              </a:rPr>
              <a:t>increase</a:t>
            </a:r>
            <a:r>
              <a:rPr lang="en-US" b="1" dirty="0">
                <a:latin typeface="Arial" panose="020B0604020202020204" pitchFamily="34" charset="0"/>
                <a:ea typeface="Times New Roman" panose="02020603050405020304" pitchFamily="18" charset="0"/>
                <a:cs typeface="Arial" panose="020B0604020202020204" pitchFamily="34" charset="0"/>
              </a:rPr>
              <a:t> or </a:t>
            </a:r>
            <a:r>
              <a:rPr lang="en-US" b="1" dirty="0">
                <a:solidFill>
                  <a:srgbClr val="C00000"/>
                </a:solidFill>
                <a:latin typeface="Arial" panose="020B0604020202020204" pitchFamily="34" charset="0"/>
                <a:ea typeface="Times New Roman" panose="02020603050405020304" pitchFamily="18" charset="0"/>
                <a:cs typeface="Arial" panose="020B0604020202020204" pitchFamily="34" charset="0"/>
              </a:rPr>
              <a:t>decrease</a:t>
            </a:r>
            <a:r>
              <a:rPr lang="en-US" b="1" dirty="0">
                <a:latin typeface="Arial" panose="020B0604020202020204" pitchFamily="34" charset="0"/>
                <a:ea typeface="Times New Roman" panose="02020603050405020304" pitchFamily="18" charset="0"/>
                <a:cs typeface="Arial" panose="020B0604020202020204" pitchFamily="34" charset="0"/>
              </a:rPr>
              <a:t> the balance shown on the </a:t>
            </a:r>
            <a:r>
              <a:rPr lang="en-US" b="1" dirty="0">
                <a:solidFill>
                  <a:srgbClr val="C00000"/>
                </a:solidFill>
                <a:latin typeface="Arial" panose="020B0604020202020204" pitchFamily="34" charset="0"/>
                <a:ea typeface="Times New Roman" panose="02020603050405020304" pitchFamily="18" charset="0"/>
                <a:cs typeface="Arial" panose="020B0604020202020204" pitchFamily="34" charset="0"/>
              </a:rPr>
              <a:t>Bank Statement.  </a:t>
            </a:r>
            <a:r>
              <a:rPr lang="en-US" b="1" dirty="0">
                <a:latin typeface="Arial" panose="020B0604020202020204" pitchFamily="34" charset="0"/>
                <a:ea typeface="Times New Roman" panose="02020603050405020304" pitchFamily="18" charset="0"/>
                <a:cs typeface="Arial" panose="020B0604020202020204" pitchFamily="34" charset="0"/>
              </a:rPr>
              <a:t>Since the company does not make the error, the company's records are not changed.</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359838" y="4130803"/>
            <a:ext cx="9156474" cy="2292935"/>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30000"/>
              </a:lnSpc>
              <a:spcAft>
                <a:spcPts val="0"/>
              </a:spcAft>
            </a:pPr>
            <a:r>
              <a:rPr lang="en-US" sz="2000" b="1" u="sng" dirty="0" smtClean="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Company </a:t>
            </a:r>
            <a:r>
              <a:rPr lang="en-US" sz="2000" b="1" u="sng"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Errors</a:t>
            </a:r>
            <a:r>
              <a:rPr lang="en-US" sz="2000" b="1"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30000"/>
              </a:lnSpc>
              <a:spcAft>
                <a:spcPts val="0"/>
              </a:spcAft>
            </a:pPr>
            <a:r>
              <a:rPr lang="en-US" b="1" dirty="0">
                <a:latin typeface="Arial" panose="020B0604020202020204" pitchFamily="34" charset="0"/>
                <a:ea typeface="Times New Roman" panose="02020603050405020304" pitchFamily="18" charset="0"/>
                <a:cs typeface="Arial" panose="020B0604020202020204" pitchFamily="34" charset="0"/>
              </a:rPr>
              <a:t>in the company's cash account result from the company entering an errors amount, entering a transaction that does not belong to the account, or omitting a transaction that should be in the account. Since the company makes these errors, the correction of the error will be either </a:t>
            </a:r>
            <a:r>
              <a:rPr lang="en-US" b="1" dirty="0">
                <a:solidFill>
                  <a:srgbClr val="C00000"/>
                </a:solidFill>
                <a:latin typeface="Arial" panose="020B0604020202020204" pitchFamily="34" charset="0"/>
                <a:ea typeface="Times New Roman" panose="02020603050405020304" pitchFamily="18" charset="0"/>
                <a:cs typeface="Arial" panose="020B0604020202020204" pitchFamily="34" charset="0"/>
              </a:rPr>
              <a:t>an increase or a decrease </a:t>
            </a:r>
            <a:r>
              <a:rPr lang="en-US" b="1" dirty="0">
                <a:latin typeface="Arial" panose="020B0604020202020204" pitchFamily="34" charset="0"/>
                <a:ea typeface="Times New Roman" panose="02020603050405020304" pitchFamily="18" charset="0"/>
                <a:cs typeface="Arial" panose="020B0604020202020204" pitchFamily="34" charset="0"/>
              </a:rPr>
              <a:t>to the balance in the </a:t>
            </a:r>
            <a:r>
              <a:rPr lang="en-US" b="1" dirty="0">
                <a:solidFill>
                  <a:srgbClr val="C00000"/>
                </a:solidFill>
                <a:latin typeface="Arial" panose="020B0604020202020204" pitchFamily="34" charset="0"/>
                <a:ea typeface="Times New Roman" panose="02020603050405020304" pitchFamily="18" charset="0"/>
                <a:cs typeface="Arial" panose="020B0604020202020204" pitchFamily="34" charset="0"/>
              </a:rPr>
              <a:t>cash account on the company's books</a:t>
            </a:r>
            <a:r>
              <a:rPr lang="en-US" b="1" dirty="0">
                <a:latin typeface="Arial" panose="020B0604020202020204" pitchFamily="34" charset="0"/>
                <a:ea typeface="Times New Roman" panose="02020603050405020304" pitchFamily="18" charset="0"/>
                <a:cs typeface="Arial" panose="020B0604020202020204" pitchFamily="34" charset="0"/>
              </a:rPr>
              <a:t>.</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10" name="Group 9"/>
          <p:cNvGrpSpPr/>
          <p:nvPr/>
        </p:nvGrpSpPr>
        <p:grpSpPr>
          <a:xfrm>
            <a:off x="127865" y="455455"/>
            <a:ext cx="6685059" cy="854471"/>
            <a:chOff x="272538" y="1012529"/>
            <a:chExt cx="8532646" cy="1080000"/>
          </a:xfrm>
        </p:grpSpPr>
        <p:sp>
          <p:nvSpPr>
            <p:cNvPr id="11"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12" name="Rectangle 6"/>
            <p:cNvSpPr/>
            <p:nvPr/>
          </p:nvSpPr>
          <p:spPr>
            <a:xfrm>
              <a:off x="1282872" y="1096946"/>
              <a:ext cx="7522312" cy="661319"/>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Important Information for Errors</a:t>
              </a:r>
              <a:endPar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3" name="Shape 631"/>
            <p:cNvGrpSpPr/>
            <p:nvPr/>
          </p:nvGrpSpPr>
          <p:grpSpPr>
            <a:xfrm>
              <a:off x="460278" y="1121179"/>
              <a:ext cx="783227" cy="707887"/>
              <a:chOff x="5961125" y="1623900"/>
              <a:chExt cx="427450" cy="448175"/>
            </a:xfrm>
          </p:grpSpPr>
          <p:sp>
            <p:nvSpPr>
              <p:cNvPr id="14"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5"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6"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grpSp>
        <p:nvGrpSpPr>
          <p:cNvPr id="21" name="Group 20"/>
          <p:cNvGrpSpPr/>
          <p:nvPr/>
        </p:nvGrpSpPr>
        <p:grpSpPr>
          <a:xfrm>
            <a:off x="0" y="6498164"/>
            <a:ext cx="12192000" cy="384957"/>
            <a:chOff x="0" y="6498164"/>
            <a:chExt cx="12192000" cy="384957"/>
          </a:xfrm>
        </p:grpSpPr>
        <p:cxnSp>
          <p:nvCxnSpPr>
            <p:cNvPr id="22" name="Straight Connector 21"/>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pic>
        <p:nvPicPr>
          <p:cNvPr id="25" name="Picture 24" descr="http://2.bp.blogspot.com/-iID_bKEUkSY/URM5VBaYndI/AAAAAAAAAA0/2zNMmyOnb98/s200/bank.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9516312" y="2709652"/>
            <a:ext cx="3040322" cy="2380316"/>
          </a:xfrm>
          <a:prstGeom prst="rect">
            <a:avLst/>
          </a:prstGeom>
          <a:noFill/>
        </p:spPr>
      </p:pic>
    </p:spTree>
    <p:extLst>
      <p:ext uri="{BB962C8B-B14F-4D97-AF65-F5344CB8AC3E}">
        <p14:creationId xmlns:p14="http://schemas.microsoft.com/office/powerpoint/2010/main" val="360487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7865" y="455455"/>
            <a:ext cx="6685059" cy="854471"/>
            <a:chOff x="272538" y="1012529"/>
            <a:chExt cx="8532646" cy="1080000"/>
          </a:xfrm>
        </p:grpSpPr>
        <p:sp>
          <p:nvSpPr>
            <p:cNvPr id="5" name="مستطيل مستدير الزوايا 13"/>
            <p:cNvSpPr/>
            <p:nvPr/>
          </p:nvSpPr>
          <p:spPr>
            <a:xfrm>
              <a:off x="272538" y="1012529"/>
              <a:ext cx="8153400" cy="1080000"/>
            </a:xfrm>
            <a:prstGeom prst="roundRect">
              <a:avLst>
                <a:gd name="adj" fmla="val 10356"/>
              </a:avLst>
            </a:prstGeom>
            <a:solidFill>
              <a:srgbClr val="3F53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u="sng" dirty="0"/>
            </a:p>
          </p:txBody>
        </p:sp>
        <p:sp>
          <p:nvSpPr>
            <p:cNvPr id="6" name="Rectangle 6"/>
            <p:cNvSpPr/>
            <p:nvPr/>
          </p:nvSpPr>
          <p:spPr>
            <a:xfrm>
              <a:off x="1282872" y="1096946"/>
              <a:ext cx="7522312" cy="661319"/>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Important Information for Errors</a:t>
              </a:r>
              <a:endParaRPr lang="en-US" sz="28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7" name="Shape 631"/>
            <p:cNvGrpSpPr/>
            <p:nvPr/>
          </p:nvGrpSpPr>
          <p:grpSpPr>
            <a:xfrm>
              <a:off x="460278" y="1121179"/>
              <a:ext cx="783227" cy="707887"/>
              <a:chOff x="5961125" y="1623900"/>
              <a:chExt cx="427450" cy="448175"/>
            </a:xfrm>
          </p:grpSpPr>
          <p:sp>
            <p:nvSpPr>
              <p:cNvPr id="8"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3"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4"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sp>
        <p:nvSpPr>
          <p:cNvPr id="15" name="Wave 14"/>
          <p:cNvSpPr/>
          <p:nvPr/>
        </p:nvSpPr>
        <p:spPr>
          <a:xfrm>
            <a:off x="289810" y="1484187"/>
            <a:ext cx="7385997" cy="682580"/>
          </a:xfrm>
          <a:prstGeom prst="wav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Arial" panose="020B0604020202020204" pitchFamily="34" charset="0"/>
                <a:cs typeface="Arial" panose="020B0604020202020204" pitchFamily="34" charset="0"/>
              </a:rPr>
              <a:t>1- Issuance checks for purchases</a:t>
            </a:r>
            <a:r>
              <a:rPr lang="en-US" b="1" dirty="0">
                <a:solidFill>
                  <a:schemeClr val="tx1"/>
                </a:solidFill>
                <a:latin typeface="Arial" panose="020B0604020202020204" pitchFamily="34" charset="0"/>
                <a:cs typeface="Arial" panose="020B0604020202020204" pitchFamily="34" charset="0"/>
              </a:rPr>
              <a:t> </a:t>
            </a:r>
            <a:r>
              <a:rPr lang="en-US" b="1" dirty="0" smtClean="0">
                <a:solidFill>
                  <a:schemeClr val="tx1"/>
                </a:solidFill>
                <a:latin typeface="Arial" panose="020B0604020202020204" pitchFamily="34" charset="0"/>
                <a:cs typeface="Arial" panose="020B0604020202020204" pitchFamily="34" charset="0"/>
              </a:rPr>
              <a:t>or payment to creditors .</a:t>
            </a:r>
            <a:endParaRPr lang="en-US" b="1" dirty="0">
              <a:solidFill>
                <a:schemeClr val="tx1"/>
              </a:solidFill>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743463442"/>
              </p:ext>
            </p:extLst>
          </p:nvPr>
        </p:nvGraphicFramePr>
        <p:xfrm>
          <a:off x="244112" y="2587103"/>
          <a:ext cx="8088519" cy="1112520"/>
        </p:xfrm>
        <a:graphic>
          <a:graphicData uri="http://schemas.openxmlformats.org/drawingml/2006/table">
            <a:tbl>
              <a:tblPr firstRow="1" bandRow="1">
                <a:tableStyleId>{5940675A-B579-460E-94D1-54222C63F5DA}</a:tableStyleId>
              </a:tblPr>
              <a:tblGrid>
                <a:gridCol w="4019856"/>
                <a:gridCol w="1379207"/>
                <a:gridCol w="1270841"/>
                <a:gridCol w="1418615"/>
              </a:tblGrid>
              <a:tr h="370840">
                <a:tc>
                  <a:txBody>
                    <a:bodyPr/>
                    <a:lstStyle/>
                    <a:p>
                      <a:pPr algn="ctr"/>
                      <a:r>
                        <a:rPr lang="en-US" b="1" dirty="0" smtClean="0">
                          <a:latin typeface="Arial" panose="020B0604020202020204" pitchFamily="34" charset="0"/>
                          <a:cs typeface="Arial" panose="020B0604020202020204" pitchFamily="34" charset="0"/>
                        </a:rPr>
                        <a:t>Title</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4">
                        <a:lumMod val="75000"/>
                      </a:schemeClr>
                    </a:solidFill>
                  </a:tcPr>
                </a:tc>
                <a:tc>
                  <a:txBody>
                    <a:bodyPr/>
                    <a:lstStyle/>
                    <a:p>
                      <a:pPr algn="ctr"/>
                      <a:r>
                        <a:rPr lang="en-US" b="1" dirty="0" smtClean="0">
                          <a:latin typeface="Arial" panose="020B0604020202020204" pitchFamily="34" charset="0"/>
                          <a:cs typeface="Arial" panose="020B0604020202020204" pitchFamily="34" charset="0"/>
                        </a:rPr>
                        <a:t>Issuance</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4">
                        <a:lumMod val="75000"/>
                      </a:schemeClr>
                    </a:solidFill>
                  </a:tcPr>
                </a:tc>
                <a:tc>
                  <a:txBody>
                    <a:bodyPr/>
                    <a:lstStyle/>
                    <a:p>
                      <a:pPr algn="ctr"/>
                      <a:r>
                        <a:rPr lang="en-US" b="1" dirty="0" smtClean="0">
                          <a:latin typeface="Arial" panose="020B0604020202020204" pitchFamily="34" charset="0"/>
                          <a:cs typeface="Arial" panose="020B0604020202020204" pitchFamily="34" charset="0"/>
                        </a:rPr>
                        <a:t>Record</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4">
                        <a:lumMod val="75000"/>
                      </a:schemeClr>
                    </a:solidFill>
                  </a:tcPr>
                </a:tc>
                <a:tc>
                  <a:txBody>
                    <a:bodyPr/>
                    <a:lstStyle/>
                    <a:p>
                      <a:pPr algn="ctr"/>
                      <a:r>
                        <a:rPr lang="en-US" b="1" dirty="0" smtClean="0">
                          <a:latin typeface="Arial" panose="020B0604020202020204" pitchFamily="34" charset="0"/>
                          <a:cs typeface="Arial" panose="020B0604020202020204" pitchFamily="34" charset="0"/>
                        </a:rPr>
                        <a:t>Difference</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4">
                        <a:lumMod val="75000"/>
                      </a:schemeClr>
                    </a:solidFill>
                  </a:tcPr>
                </a:tc>
              </a:tr>
              <a:tr h="370840">
                <a:tc>
                  <a:txBody>
                    <a:bodyPr/>
                    <a:lstStyle/>
                    <a:p>
                      <a:pPr algn="l"/>
                      <a:r>
                        <a:rPr lang="en-US" b="1" dirty="0" smtClean="0">
                          <a:latin typeface="Arial" panose="020B0604020202020204" pitchFamily="34" charset="0"/>
                          <a:cs typeface="Arial" panose="020B0604020202020204" pitchFamily="34" charset="0"/>
                        </a:rPr>
                        <a:t>Issuance more</a:t>
                      </a:r>
                      <a:r>
                        <a:rPr lang="en-US" b="1" baseline="0" dirty="0" smtClean="0">
                          <a:latin typeface="Arial" panose="020B0604020202020204" pitchFamily="34" charset="0"/>
                          <a:cs typeface="Arial" panose="020B0604020202020204" pitchFamily="34" charset="0"/>
                        </a:rPr>
                        <a:t> than record</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rgbClr val="FFFF00"/>
                    </a:solidFill>
                  </a:tcPr>
                </a:tc>
                <a:tc>
                  <a:txBody>
                    <a:bodyPr/>
                    <a:lstStyle/>
                    <a:p>
                      <a:pPr algn="ctr"/>
                      <a:r>
                        <a:rPr lang="en-US" b="1" dirty="0" smtClean="0">
                          <a:latin typeface="Arial" panose="020B0604020202020204" pitchFamily="34" charset="0"/>
                          <a:cs typeface="Arial" panose="020B0604020202020204" pitchFamily="34" charset="0"/>
                        </a:rPr>
                        <a:t>281</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rgbClr val="FFFF00"/>
                    </a:solidFill>
                  </a:tcPr>
                </a:tc>
                <a:tc>
                  <a:txBody>
                    <a:bodyPr/>
                    <a:lstStyle/>
                    <a:p>
                      <a:pPr algn="ctr"/>
                      <a:r>
                        <a:rPr lang="en-US" b="1" dirty="0" smtClean="0">
                          <a:latin typeface="Arial" panose="020B0604020202020204" pitchFamily="34" charset="0"/>
                          <a:cs typeface="Arial" panose="020B0604020202020204" pitchFamily="34" charset="0"/>
                        </a:rPr>
                        <a:t>218</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rgbClr val="FFFF00"/>
                    </a:solidFill>
                  </a:tcPr>
                </a:tc>
                <a:tc>
                  <a:txBody>
                    <a:bodyPr/>
                    <a:lstStyle/>
                    <a:p>
                      <a:pPr algn="ctr"/>
                      <a:r>
                        <a:rPr lang="en-US" b="1" dirty="0" smtClean="0">
                          <a:solidFill>
                            <a:srgbClr val="C00000"/>
                          </a:solidFill>
                          <a:latin typeface="Arial" panose="020B0604020202020204" pitchFamily="34" charset="0"/>
                          <a:cs typeface="Arial" panose="020B0604020202020204" pitchFamily="34" charset="0"/>
                        </a:rPr>
                        <a:t>63 (Less)</a:t>
                      </a:r>
                      <a:endParaRPr lang="en-US" b="1" dirty="0">
                        <a:solidFill>
                          <a:srgbClr val="C00000"/>
                        </a:solidFill>
                        <a:latin typeface="Arial" panose="020B0604020202020204" pitchFamily="34" charset="0"/>
                        <a:cs typeface="Arial" panose="020B0604020202020204" pitchFamily="34" charset="0"/>
                      </a:endParaRPr>
                    </a:p>
                  </a:txBody>
                  <a:tcPr anchor="ctr">
                    <a:cell3D prstMaterial="dkEdge">
                      <a:bevel prst="relaxedInset"/>
                      <a:lightRig rig="flood" dir="t"/>
                    </a:cell3D>
                    <a:solidFill>
                      <a:srgbClr val="FFFF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anose="020B0604020202020204" pitchFamily="34" charset="0"/>
                          <a:cs typeface="Arial" panose="020B0604020202020204" pitchFamily="34" charset="0"/>
                        </a:rPr>
                        <a:t>Issuance less</a:t>
                      </a:r>
                      <a:r>
                        <a:rPr lang="en-US" b="1" baseline="0" dirty="0" smtClean="0">
                          <a:latin typeface="Arial" panose="020B0604020202020204" pitchFamily="34" charset="0"/>
                          <a:cs typeface="Arial" panose="020B0604020202020204" pitchFamily="34" charset="0"/>
                        </a:rPr>
                        <a:t> than record</a:t>
                      </a:r>
                      <a:endParaRPr lang="en-US" b="1" dirty="0" smtClean="0">
                        <a:latin typeface="Arial" panose="020B0604020202020204" pitchFamily="34" charset="0"/>
                        <a:cs typeface="Arial" panose="020B0604020202020204" pitchFamily="34" charset="0"/>
                      </a:endParaRPr>
                    </a:p>
                  </a:txBody>
                  <a:tcPr anchor="ctr">
                    <a:cell3D prstMaterial="dkEdge">
                      <a:bevel prst="relaxedInset"/>
                      <a:lightRig rig="flood" dir="t"/>
                    </a:cell3D>
                    <a:solidFill>
                      <a:srgbClr val="FFFF00"/>
                    </a:solidFill>
                  </a:tcPr>
                </a:tc>
                <a:tc>
                  <a:txBody>
                    <a:bodyPr/>
                    <a:lstStyle/>
                    <a:p>
                      <a:pPr algn="ctr"/>
                      <a:r>
                        <a:rPr lang="en-US" b="1" dirty="0" smtClean="0">
                          <a:latin typeface="Arial" panose="020B0604020202020204" pitchFamily="34" charset="0"/>
                          <a:cs typeface="Arial" panose="020B0604020202020204" pitchFamily="34" charset="0"/>
                        </a:rPr>
                        <a:t>19</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rgbClr val="FFFF00"/>
                    </a:solidFill>
                  </a:tcPr>
                </a:tc>
                <a:tc>
                  <a:txBody>
                    <a:bodyPr/>
                    <a:lstStyle/>
                    <a:p>
                      <a:pPr algn="ctr"/>
                      <a:r>
                        <a:rPr lang="en-US" b="1" dirty="0" smtClean="0">
                          <a:latin typeface="Arial" panose="020B0604020202020204" pitchFamily="34" charset="0"/>
                          <a:cs typeface="Arial" panose="020B0604020202020204" pitchFamily="34" charset="0"/>
                        </a:rPr>
                        <a:t>91</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rgbClr val="FFFF00"/>
                    </a:solidFill>
                  </a:tcPr>
                </a:tc>
                <a:tc>
                  <a:txBody>
                    <a:bodyPr/>
                    <a:lstStyle/>
                    <a:p>
                      <a:pPr algn="ctr"/>
                      <a:r>
                        <a:rPr lang="en-US" b="1" dirty="0" smtClean="0">
                          <a:solidFill>
                            <a:srgbClr val="C00000"/>
                          </a:solidFill>
                          <a:latin typeface="Arial" panose="020B0604020202020204" pitchFamily="34" charset="0"/>
                          <a:cs typeface="Arial" panose="020B0604020202020204" pitchFamily="34" charset="0"/>
                        </a:rPr>
                        <a:t>72 (Add)</a:t>
                      </a:r>
                      <a:endParaRPr lang="en-US" b="1" dirty="0">
                        <a:solidFill>
                          <a:srgbClr val="C00000"/>
                        </a:solidFill>
                        <a:latin typeface="Arial" panose="020B0604020202020204" pitchFamily="34" charset="0"/>
                        <a:cs typeface="Arial" panose="020B0604020202020204" pitchFamily="34" charset="0"/>
                      </a:endParaRPr>
                    </a:p>
                  </a:txBody>
                  <a:tcPr anchor="ctr">
                    <a:cell3D prstMaterial="dkEdge">
                      <a:bevel prst="relaxedInset"/>
                      <a:lightRig rig="flood" dir="t"/>
                    </a:cell3D>
                    <a:solidFill>
                      <a:srgbClr val="FFFF00"/>
                    </a:solidFill>
                  </a:tcPr>
                </a:tc>
              </a:tr>
            </a:tbl>
          </a:graphicData>
        </a:graphic>
      </p:graphicFrame>
      <p:pic>
        <p:nvPicPr>
          <p:cNvPr id="18" name="Picture 17" descr="http://www.worldlistmania.com/wp-content/uploads/2012/03/Banking.jpg"/>
          <p:cNvPicPr/>
          <p:nvPr/>
        </p:nvPicPr>
        <p:blipFill>
          <a:blip r:embed="rId2">
            <a:extLst>
              <a:ext uri="{28A0092B-C50C-407E-A947-70E740481C1C}">
                <a14:useLocalDpi xmlns:a14="http://schemas.microsoft.com/office/drawing/2010/main" val="0"/>
              </a:ext>
            </a:extLst>
          </a:blip>
          <a:srcRect/>
          <a:stretch>
            <a:fillRect/>
          </a:stretch>
        </p:blipFill>
        <p:spPr bwMode="auto">
          <a:xfrm>
            <a:off x="9005955" y="3682835"/>
            <a:ext cx="2803302" cy="2435589"/>
          </a:xfrm>
          <a:prstGeom prst="rect">
            <a:avLst/>
          </a:prstGeom>
          <a:ln>
            <a:noFill/>
          </a:ln>
          <a:effectLst>
            <a:outerShdw blurRad="292100" dist="139700" dir="2700000" algn="tl" rotWithShape="0">
              <a:srgbClr val="333333">
                <a:alpha val="65000"/>
              </a:srgbClr>
            </a:outerShdw>
          </a:effectLst>
        </p:spPr>
      </p:pic>
      <p:graphicFrame>
        <p:nvGraphicFramePr>
          <p:cNvPr id="19" name="Table 18"/>
          <p:cNvGraphicFramePr>
            <a:graphicFrameLocks noGrp="1"/>
          </p:cNvGraphicFramePr>
          <p:nvPr>
            <p:extLst>
              <p:ext uri="{D42A27DB-BD31-4B8C-83A1-F6EECF244321}">
                <p14:modId xmlns:p14="http://schemas.microsoft.com/office/powerpoint/2010/main" val="1415664794"/>
              </p:ext>
            </p:extLst>
          </p:nvPr>
        </p:nvGraphicFramePr>
        <p:xfrm>
          <a:off x="274953" y="5147852"/>
          <a:ext cx="8088519" cy="1112520"/>
        </p:xfrm>
        <a:graphic>
          <a:graphicData uri="http://schemas.openxmlformats.org/drawingml/2006/table">
            <a:tbl>
              <a:tblPr firstRow="1" bandRow="1">
                <a:tableStyleId>{5940675A-B579-460E-94D1-54222C63F5DA}</a:tableStyleId>
              </a:tblPr>
              <a:tblGrid>
                <a:gridCol w="4019856"/>
                <a:gridCol w="1379207"/>
                <a:gridCol w="1270841"/>
                <a:gridCol w="1418615"/>
              </a:tblGrid>
              <a:tr h="370840">
                <a:tc>
                  <a:txBody>
                    <a:bodyPr/>
                    <a:lstStyle/>
                    <a:p>
                      <a:pPr algn="ctr"/>
                      <a:r>
                        <a:rPr lang="en-US" b="1" dirty="0" smtClean="0">
                          <a:latin typeface="Arial" panose="020B0604020202020204" pitchFamily="34" charset="0"/>
                          <a:cs typeface="Arial" panose="020B0604020202020204" pitchFamily="34" charset="0"/>
                        </a:rPr>
                        <a:t>Title</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6">
                        <a:lumMod val="75000"/>
                      </a:schemeClr>
                    </a:solidFill>
                  </a:tcPr>
                </a:tc>
                <a:tc>
                  <a:txBody>
                    <a:bodyPr/>
                    <a:lstStyle/>
                    <a:p>
                      <a:pPr algn="ctr"/>
                      <a:r>
                        <a:rPr lang="en-US" b="1" dirty="0" smtClean="0">
                          <a:latin typeface="Arial" panose="020B0604020202020204" pitchFamily="34" charset="0"/>
                          <a:cs typeface="Arial" panose="020B0604020202020204" pitchFamily="34" charset="0"/>
                        </a:rPr>
                        <a:t>Receiving</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6">
                        <a:lumMod val="75000"/>
                      </a:schemeClr>
                    </a:solidFill>
                  </a:tcPr>
                </a:tc>
                <a:tc>
                  <a:txBody>
                    <a:bodyPr/>
                    <a:lstStyle/>
                    <a:p>
                      <a:pPr algn="ctr"/>
                      <a:r>
                        <a:rPr lang="en-US" b="1" dirty="0" smtClean="0">
                          <a:latin typeface="Arial" panose="020B0604020202020204" pitchFamily="34" charset="0"/>
                          <a:cs typeface="Arial" panose="020B0604020202020204" pitchFamily="34" charset="0"/>
                        </a:rPr>
                        <a:t>Record</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6">
                        <a:lumMod val="75000"/>
                      </a:schemeClr>
                    </a:solidFill>
                  </a:tcPr>
                </a:tc>
                <a:tc>
                  <a:txBody>
                    <a:bodyPr/>
                    <a:lstStyle/>
                    <a:p>
                      <a:pPr algn="ctr"/>
                      <a:r>
                        <a:rPr lang="en-US" b="1" dirty="0" smtClean="0">
                          <a:latin typeface="Arial" panose="020B0604020202020204" pitchFamily="34" charset="0"/>
                          <a:cs typeface="Arial" panose="020B0604020202020204" pitchFamily="34" charset="0"/>
                        </a:rPr>
                        <a:t>Difference</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6">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anose="020B0604020202020204" pitchFamily="34" charset="0"/>
                          <a:cs typeface="Arial" panose="020B0604020202020204" pitchFamily="34" charset="0"/>
                        </a:rPr>
                        <a:t>Receiving more</a:t>
                      </a:r>
                      <a:r>
                        <a:rPr lang="en-US" b="1" baseline="0" dirty="0" smtClean="0">
                          <a:latin typeface="Arial" panose="020B0604020202020204" pitchFamily="34" charset="0"/>
                          <a:cs typeface="Arial" panose="020B0604020202020204" pitchFamily="34" charset="0"/>
                        </a:rPr>
                        <a:t> than record</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4">
                        <a:lumMod val="60000"/>
                        <a:lumOff val="40000"/>
                      </a:schemeClr>
                    </a:solidFill>
                  </a:tcPr>
                </a:tc>
                <a:tc>
                  <a:txBody>
                    <a:bodyPr/>
                    <a:lstStyle/>
                    <a:p>
                      <a:pPr algn="ctr"/>
                      <a:r>
                        <a:rPr lang="en-US" b="1" dirty="0" smtClean="0">
                          <a:latin typeface="Arial" panose="020B0604020202020204" pitchFamily="34" charset="0"/>
                          <a:cs typeface="Arial" panose="020B0604020202020204" pitchFamily="34" charset="0"/>
                        </a:rPr>
                        <a:t>281</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4">
                        <a:lumMod val="60000"/>
                        <a:lumOff val="40000"/>
                      </a:schemeClr>
                    </a:solidFill>
                  </a:tcPr>
                </a:tc>
                <a:tc>
                  <a:txBody>
                    <a:bodyPr/>
                    <a:lstStyle/>
                    <a:p>
                      <a:pPr algn="ctr"/>
                      <a:r>
                        <a:rPr lang="en-US" b="1" dirty="0" smtClean="0">
                          <a:latin typeface="Arial" panose="020B0604020202020204" pitchFamily="34" charset="0"/>
                          <a:cs typeface="Arial" panose="020B0604020202020204" pitchFamily="34" charset="0"/>
                        </a:rPr>
                        <a:t>218</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4">
                        <a:lumMod val="60000"/>
                        <a:lumOff val="40000"/>
                      </a:schemeClr>
                    </a:solidFill>
                  </a:tcPr>
                </a:tc>
                <a:tc>
                  <a:txBody>
                    <a:bodyPr/>
                    <a:lstStyle/>
                    <a:p>
                      <a:pPr algn="ctr"/>
                      <a:r>
                        <a:rPr lang="en-US" b="1" dirty="0" smtClean="0">
                          <a:solidFill>
                            <a:srgbClr val="C00000"/>
                          </a:solidFill>
                          <a:latin typeface="Arial" panose="020B0604020202020204" pitchFamily="34" charset="0"/>
                          <a:cs typeface="Arial" panose="020B0604020202020204" pitchFamily="34" charset="0"/>
                        </a:rPr>
                        <a:t>63 (Less)</a:t>
                      </a:r>
                      <a:endParaRPr lang="en-US" b="1" dirty="0">
                        <a:solidFill>
                          <a:srgbClr val="C00000"/>
                        </a:solidFill>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4">
                        <a:lumMod val="60000"/>
                        <a:lumOff val="4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anose="020B0604020202020204" pitchFamily="34" charset="0"/>
                          <a:cs typeface="Arial" panose="020B0604020202020204" pitchFamily="34" charset="0"/>
                        </a:rPr>
                        <a:t>Receiving less</a:t>
                      </a:r>
                      <a:r>
                        <a:rPr lang="en-US" b="1" baseline="0" dirty="0" smtClean="0">
                          <a:latin typeface="Arial" panose="020B0604020202020204" pitchFamily="34" charset="0"/>
                          <a:cs typeface="Arial" panose="020B0604020202020204" pitchFamily="34" charset="0"/>
                        </a:rPr>
                        <a:t> than record</a:t>
                      </a:r>
                      <a:endParaRPr lang="en-US" b="1" dirty="0" smtClean="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4">
                        <a:lumMod val="60000"/>
                        <a:lumOff val="40000"/>
                      </a:schemeClr>
                    </a:solidFill>
                  </a:tcPr>
                </a:tc>
                <a:tc>
                  <a:txBody>
                    <a:bodyPr/>
                    <a:lstStyle/>
                    <a:p>
                      <a:pPr algn="ctr"/>
                      <a:r>
                        <a:rPr lang="en-US" b="1" dirty="0" smtClean="0">
                          <a:latin typeface="Arial" panose="020B0604020202020204" pitchFamily="34" charset="0"/>
                          <a:cs typeface="Arial" panose="020B0604020202020204" pitchFamily="34" charset="0"/>
                        </a:rPr>
                        <a:t>19</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4">
                        <a:lumMod val="60000"/>
                        <a:lumOff val="40000"/>
                      </a:schemeClr>
                    </a:solidFill>
                  </a:tcPr>
                </a:tc>
                <a:tc>
                  <a:txBody>
                    <a:bodyPr/>
                    <a:lstStyle/>
                    <a:p>
                      <a:pPr algn="ctr"/>
                      <a:r>
                        <a:rPr lang="en-US" b="1" dirty="0" smtClean="0">
                          <a:latin typeface="Arial" panose="020B0604020202020204" pitchFamily="34" charset="0"/>
                          <a:cs typeface="Arial" panose="020B0604020202020204" pitchFamily="34" charset="0"/>
                        </a:rPr>
                        <a:t>91</a:t>
                      </a:r>
                      <a:endParaRPr lang="en-US" b="1" dirty="0">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4">
                        <a:lumMod val="60000"/>
                        <a:lumOff val="40000"/>
                      </a:schemeClr>
                    </a:solidFill>
                  </a:tcPr>
                </a:tc>
                <a:tc>
                  <a:txBody>
                    <a:bodyPr/>
                    <a:lstStyle/>
                    <a:p>
                      <a:pPr algn="ctr"/>
                      <a:r>
                        <a:rPr lang="en-US" b="1" dirty="0" smtClean="0">
                          <a:solidFill>
                            <a:srgbClr val="C00000"/>
                          </a:solidFill>
                          <a:latin typeface="Arial" panose="020B0604020202020204" pitchFamily="34" charset="0"/>
                          <a:cs typeface="Arial" panose="020B0604020202020204" pitchFamily="34" charset="0"/>
                        </a:rPr>
                        <a:t>72 (Add)</a:t>
                      </a:r>
                      <a:endParaRPr lang="en-US" b="1" dirty="0">
                        <a:solidFill>
                          <a:srgbClr val="C00000"/>
                        </a:solidFill>
                        <a:latin typeface="Arial" panose="020B0604020202020204" pitchFamily="34" charset="0"/>
                        <a:cs typeface="Arial" panose="020B0604020202020204" pitchFamily="34" charset="0"/>
                      </a:endParaRPr>
                    </a:p>
                  </a:txBody>
                  <a:tcPr anchor="ctr">
                    <a:cell3D prstMaterial="dkEdge">
                      <a:bevel prst="relaxedInset"/>
                      <a:lightRig rig="flood" dir="t"/>
                    </a:cell3D>
                    <a:solidFill>
                      <a:schemeClr val="accent4">
                        <a:lumMod val="60000"/>
                        <a:lumOff val="40000"/>
                      </a:schemeClr>
                    </a:solidFill>
                  </a:tcPr>
                </a:tc>
              </a:tr>
            </a:tbl>
          </a:graphicData>
        </a:graphic>
      </p:graphicFrame>
      <p:sp>
        <p:nvSpPr>
          <p:cNvPr id="20" name="Wave 19"/>
          <p:cNvSpPr/>
          <p:nvPr/>
        </p:nvSpPr>
        <p:spPr>
          <a:xfrm>
            <a:off x="387694" y="4083573"/>
            <a:ext cx="7867663" cy="682580"/>
          </a:xfrm>
          <a:prstGeom prst="wav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Arial" panose="020B0604020202020204" pitchFamily="34" charset="0"/>
                <a:cs typeface="Arial" panose="020B0604020202020204" pitchFamily="34" charset="0"/>
              </a:rPr>
              <a:t>2- Receiving checks for sales ,revenue or receiving from debtors. </a:t>
            </a:r>
            <a:endParaRPr lang="en-US" b="1" dirty="0">
              <a:solidFill>
                <a:schemeClr val="tx1"/>
              </a:solidFill>
              <a:latin typeface="Arial" panose="020B0604020202020204" pitchFamily="34" charset="0"/>
              <a:cs typeface="Arial" panose="020B0604020202020204" pitchFamily="34" charset="0"/>
            </a:endParaRPr>
          </a:p>
        </p:txBody>
      </p:sp>
      <p:sp>
        <p:nvSpPr>
          <p:cNvPr id="21" name="Title 1"/>
          <p:cNvSpPr txBox="1">
            <a:spLocks/>
          </p:cNvSpPr>
          <p:nvPr/>
        </p:nvSpPr>
        <p:spPr>
          <a:xfrm>
            <a:off x="0" y="-1"/>
            <a:ext cx="12192000" cy="324619"/>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200" dirty="0">
              <a:solidFill>
                <a:srgbClr val="002060"/>
              </a:solidFill>
              <a:latin typeface="Arial" panose="020B0604020202020204" pitchFamily="34" charset="0"/>
              <a:cs typeface="Arial" panose="020B0604020202020204" pitchFamily="34" charset="0"/>
            </a:endParaRPr>
          </a:p>
          <a:p>
            <a:r>
              <a:rPr lang="en-US" sz="1200" dirty="0">
                <a:solidFill>
                  <a:srgbClr val="002060"/>
                </a:solidFill>
                <a:latin typeface="Arial" panose="020B0604020202020204" pitchFamily="34" charset="0"/>
                <a:cs typeface="Arial" panose="020B0604020202020204" pitchFamily="34" charset="0"/>
              </a:rPr>
              <a:t>Accounting </a:t>
            </a:r>
            <a:r>
              <a:rPr lang="en-US" sz="1200" dirty="0" smtClean="0">
                <a:solidFill>
                  <a:srgbClr val="002060"/>
                </a:solidFill>
                <a:latin typeface="Arial" panose="020B0604020202020204" pitchFamily="34" charset="0"/>
                <a:cs typeface="Arial" panose="020B0604020202020204" pitchFamily="34" charset="0"/>
              </a:rPr>
              <a:t>3                                                                                                       Bank Reconciliation                                                                                                             Acc</a:t>
            </a:r>
            <a:r>
              <a:rPr lang="en-US" sz="1200" dirty="0">
                <a:solidFill>
                  <a:srgbClr val="002060"/>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213</a:t>
            </a:r>
            <a:r>
              <a:rPr lang="en-US" sz="1100" b="1" dirty="0" smtClean="0">
                <a:solidFill>
                  <a:srgbClr val="002060"/>
                </a:solidFill>
                <a:latin typeface="Arial" panose="020B0604020202020204" pitchFamily="34" charset="0"/>
                <a:cs typeface="Arial" panose="020B0604020202020204" pitchFamily="34" charset="0"/>
              </a:rPr>
              <a:t>  </a:t>
            </a:r>
            <a:r>
              <a:rPr lang="en-US" sz="1050" b="1" dirty="0" smtClean="0">
                <a:solidFill>
                  <a:srgbClr val="002060"/>
                </a:solidFill>
                <a:latin typeface="Arial" panose="020B0604020202020204" pitchFamily="34" charset="0"/>
                <a:cs typeface="Arial" panose="020B0604020202020204" pitchFamily="34" charset="0"/>
              </a:rPr>
              <a:t>             </a:t>
            </a:r>
            <a:r>
              <a:rPr lang="en-US" sz="1000" b="1" dirty="0" smtClean="0">
                <a:solidFill>
                  <a:srgbClr val="002060"/>
                </a:solidFill>
                <a:latin typeface="Arial" panose="020B0604020202020204" pitchFamily="34" charset="0"/>
                <a:cs typeface="Arial" panose="020B0604020202020204" pitchFamily="34" charset="0"/>
              </a:rPr>
              <a:t>                                                       </a:t>
            </a:r>
            <a:endParaRPr lang="en-US" sz="1000" b="1" dirty="0">
              <a:solidFill>
                <a:srgbClr val="002060"/>
              </a:solidFill>
              <a:latin typeface="Arial" panose="020B0604020202020204" pitchFamily="34" charset="0"/>
              <a:cs typeface="Arial" panose="020B0604020202020204" pitchFamily="34" charset="0"/>
            </a:endParaRPr>
          </a:p>
          <a:p>
            <a:r>
              <a:rPr lang="en-US" sz="1000" b="1" dirty="0">
                <a:solidFill>
                  <a:srgbClr val="002060"/>
                </a:solidFill>
                <a:latin typeface="Arial" panose="020B0604020202020204" pitchFamily="34" charset="0"/>
                <a:cs typeface="Arial" panose="020B0604020202020204" pitchFamily="34" charset="0"/>
              </a:rPr>
              <a:t>                                      </a:t>
            </a:r>
            <a:r>
              <a:rPr lang="en-US" sz="1050" b="1" dirty="0">
                <a:solidFill>
                  <a:srgbClr val="002060"/>
                </a:solidFill>
                <a:latin typeface="Arial" panose="020B0604020202020204" pitchFamily="34" charset="0"/>
                <a:cs typeface="Arial" panose="020B0604020202020204" pitchFamily="34" charset="0"/>
              </a:rPr>
              <a:t>             </a:t>
            </a:r>
            <a:endParaRPr lang="ar-BH" sz="1050" b="1" dirty="0">
              <a:solidFill>
                <a:srgbClr val="002060"/>
              </a:solidFill>
              <a:latin typeface="Arial" panose="020B0604020202020204" pitchFamily="34" charset="0"/>
              <a:cs typeface="Arial" panose="020B0604020202020204" pitchFamily="34" charset="0"/>
            </a:endParaRPr>
          </a:p>
        </p:txBody>
      </p:sp>
      <p:grpSp>
        <p:nvGrpSpPr>
          <p:cNvPr id="22" name="Group 21"/>
          <p:cNvGrpSpPr/>
          <p:nvPr/>
        </p:nvGrpSpPr>
        <p:grpSpPr>
          <a:xfrm>
            <a:off x="0" y="6498164"/>
            <a:ext cx="12192000" cy="384957"/>
            <a:chOff x="0" y="6498164"/>
            <a:chExt cx="12192000" cy="384957"/>
          </a:xfrm>
        </p:grpSpPr>
        <p:cxnSp>
          <p:nvCxnSpPr>
            <p:cNvPr id="23" name="Straight Connector 22"/>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590" y="489120"/>
            <a:ext cx="1646183" cy="12680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944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D0ECC278EF474BA7CF514D012F2332" ma:contentTypeVersion="4" ma:contentTypeDescription="Create a new document." ma:contentTypeScope="" ma:versionID="86bff76c2f6298263ec5506cd4d26210">
  <xsd:schema xmlns:xsd="http://www.w3.org/2001/XMLSchema" xmlns:xs="http://www.w3.org/2001/XMLSchema" xmlns:p="http://schemas.microsoft.com/office/2006/metadata/properties" xmlns:ns2="5781d985-d61c-4d45-bcd6-cbed1bbc6d09" xmlns:ns3="eaf68234-7bb1-4e31-b7eb-faab1db653a8" targetNamespace="http://schemas.microsoft.com/office/2006/metadata/properties" ma:root="true" ma:fieldsID="5174c8c2983b045286d3bdf2b969cc76" ns2:_="" ns3:_="">
    <xsd:import namespace="5781d985-d61c-4d45-bcd6-cbed1bbc6d09"/>
    <xsd:import namespace="eaf68234-7bb1-4e31-b7eb-faab1db653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1d985-d61c-4d45-bcd6-cbed1bbc6d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f68234-7bb1-4e31-b7eb-faab1db653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DBCD7C-180E-4851-B4B7-3E395DBB5D80}">
  <ds:schemaRefs>
    <ds:schemaRef ds:uri="http://schemas.microsoft.com/sharepoint/v3/contenttype/forms"/>
  </ds:schemaRefs>
</ds:datastoreItem>
</file>

<file path=customXml/itemProps2.xml><?xml version="1.0" encoding="utf-8"?>
<ds:datastoreItem xmlns:ds="http://schemas.openxmlformats.org/officeDocument/2006/customXml" ds:itemID="{82EC7358-587D-4B28-AC3C-B9F4F9200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81d985-d61c-4d45-bcd6-cbed1bbc6d09"/>
    <ds:schemaRef ds:uri="eaf68234-7bb1-4e31-b7eb-faab1db653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88EC3-28EE-40F2-B7B5-47383ABE82BE}">
  <ds:schemaRefs>
    <ds:schemaRef ds:uri="http://purl.org/dc/elements/1.1/"/>
    <ds:schemaRef ds:uri="http://schemas.microsoft.com/office/2006/metadata/properties"/>
    <ds:schemaRef ds:uri="http://purl.org/dc/terms/"/>
    <ds:schemaRef ds:uri="http://schemas.microsoft.com/office/infopath/2007/PartnerControls"/>
    <ds:schemaRef ds:uri="eaf68234-7bb1-4e31-b7eb-faab1db653a8"/>
    <ds:schemaRef ds:uri="http://schemas.microsoft.com/office/2006/documentManagement/types"/>
    <ds:schemaRef ds:uri="http://schemas.openxmlformats.org/package/2006/metadata/core-properties"/>
    <ds:schemaRef ds:uri="5781d985-d61c-4d45-bcd6-cbed1bbc6d0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Presentation2</Template>
  <TotalTime>1365</TotalTime>
  <Words>1970</Words>
  <Application>Microsoft Office PowerPoint</Application>
  <PresentationFormat>Widescreen</PresentationFormat>
  <Paragraphs>760</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Calibri</vt:lpstr>
      <vt:lpstr>Calibri Light</vt:lpstr>
      <vt:lpstr>PT Bold Heading</vt:lpstr>
      <vt:lpstr>Sakkal Majalla</vt:lpstr>
      <vt:lpstr>Times New Roman</vt:lpstr>
      <vt:lpstr>Presentation2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Amro Hussain Ali Salman</cp:lastModifiedBy>
  <cp:revision>179</cp:revision>
  <dcterms:created xsi:type="dcterms:W3CDTF">2020-03-04T10:47:58Z</dcterms:created>
  <dcterms:modified xsi:type="dcterms:W3CDTF">2021-01-20T06:01:39Z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0x0101004AD0ECC278EF474BA7CF514D012F2332</vt:lpwstr>
  </property>
</Properties>
</file>